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9"/>
  </p:notesMasterIdLst>
  <p:handoutMasterIdLst>
    <p:handoutMasterId r:id="rId140"/>
  </p:handoutMasterIdLst>
  <p:sldIdLst>
    <p:sldId id="608" r:id="rId2"/>
    <p:sldId id="259" r:id="rId3"/>
    <p:sldId id="260" r:id="rId4"/>
    <p:sldId id="261" r:id="rId5"/>
    <p:sldId id="263" r:id="rId6"/>
    <p:sldId id="262" r:id="rId7"/>
    <p:sldId id="264" r:id="rId8"/>
    <p:sldId id="265" r:id="rId9"/>
    <p:sldId id="266" r:id="rId10"/>
    <p:sldId id="268" r:id="rId11"/>
    <p:sldId id="267" r:id="rId12"/>
    <p:sldId id="367" r:id="rId13"/>
    <p:sldId id="270" r:id="rId14"/>
    <p:sldId id="272" r:id="rId15"/>
    <p:sldId id="293" r:id="rId16"/>
    <p:sldId id="294" r:id="rId17"/>
    <p:sldId id="295" r:id="rId18"/>
    <p:sldId id="299" r:id="rId19"/>
    <p:sldId id="301" r:id="rId20"/>
    <p:sldId id="302" r:id="rId21"/>
    <p:sldId id="303" r:id="rId22"/>
    <p:sldId id="368" r:id="rId23"/>
    <p:sldId id="305" r:id="rId24"/>
    <p:sldId id="369" r:id="rId25"/>
    <p:sldId id="306" r:id="rId26"/>
    <p:sldId id="280" r:id="rId27"/>
    <p:sldId id="309" r:id="rId28"/>
    <p:sldId id="310" r:id="rId29"/>
    <p:sldId id="273" r:id="rId30"/>
    <p:sldId id="286" r:id="rId31"/>
    <p:sldId id="312" r:id="rId32"/>
    <p:sldId id="274" r:id="rId33"/>
    <p:sldId id="314" r:id="rId34"/>
    <p:sldId id="288" r:id="rId35"/>
    <p:sldId id="287" r:id="rId36"/>
    <p:sldId id="283" r:id="rId37"/>
    <p:sldId id="333" r:id="rId38"/>
    <p:sldId id="370" r:id="rId39"/>
    <p:sldId id="371" r:id="rId40"/>
    <p:sldId id="375" r:id="rId41"/>
    <p:sldId id="376" r:id="rId42"/>
    <p:sldId id="377" r:id="rId43"/>
    <p:sldId id="378" r:id="rId44"/>
    <p:sldId id="379" r:id="rId45"/>
    <p:sldId id="380" r:id="rId46"/>
    <p:sldId id="381" r:id="rId47"/>
    <p:sldId id="382" r:id="rId48"/>
    <p:sldId id="383" r:id="rId49"/>
    <p:sldId id="384" r:id="rId50"/>
    <p:sldId id="385" r:id="rId51"/>
    <p:sldId id="397" r:id="rId52"/>
    <p:sldId id="386" r:id="rId53"/>
    <p:sldId id="387" r:id="rId54"/>
    <p:sldId id="388" r:id="rId55"/>
    <p:sldId id="389" r:id="rId56"/>
    <p:sldId id="390" r:id="rId57"/>
    <p:sldId id="391" r:id="rId58"/>
    <p:sldId id="396" r:id="rId59"/>
    <p:sldId id="334" r:id="rId60"/>
    <p:sldId id="408" r:id="rId61"/>
    <p:sldId id="336" r:id="rId62"/>
    <p:sldId id="337" r:id="rId63"/>
    <p:sldId id="338" r:id="rId64"/>
    <p:sldId id="339" r:id="rId65"/>
    <p:sldId id="340" r:id="rId66"/>
    <p:sldId id="341" r:id="rId67"/>
    <p:sldId id="343" r:id="rId68"/>
    <p:sldId id="344" r:id="rId69"/>
    <p:sldId id="346" r:id="rId70"/>
    <p:sldId id="345" r:id="rId71"/>
    <p:sldId id="609" r:id="rId72"/>
    <p:sldId id="610" r:id="rId73"/>
    <p:sldId id="611" r:id="rId74"/>
    <p:sldId id="612" r:id="rId75"/>
    <p:sldId id="613" r:id="rId76"/>
    <p:sldId id="327" r:id="rId77"/>
    <p:sldId id="348" r:id="rId78"/>
    <p:sldId id="350" r:id="rId79"/>
    <p:sldId id="351" r:id="rId80"/>
    <p:sldId id="318" r:id="rId81"/>
    <p:sldId id="352" r:id="rId82"/>
    <p:sldId id="402" r:id="rId83"/>
    <p:sldId id="403" r:id="rId84"/>
    <p:sldId id="404" r:id="rId85"/>
    <p:sldId id="405" r:id="rId86"/>
    <p:sldId id="406" r:id="rId87"/>
    <p:sldId id="407" r:id="rId88"/>
    <p:sldId id="409" r:id="rId89"/>
    <p:sldId id="353" r:id="rId90"/>
    <p:sldId id="354" r:id="rId91"/>
    <p:sldId id="616" r:id="rId92"/>
    <p:sldId id="615" r:id="rId93"/>
    <p:sldId id="347" r:id="rId94"/>
    <p:sldId id="355" r:id="rId95"/>
    <p:sldId id="356" r:id="rId96"/>
    <p:sldId id="357" r:id="rId97"/>
    <p:sldId id="358" r:id="rId98"/>
    <p:sldId id="359" r:id="rId99"/>
    <p:sldId id="360" r:id="rId100"/>
    <p:sldId id="624" r:id="rId101"/>
    <p:sldId id="361" r:id="rId102"/>
    <p:sldId id="362" r:id="rId103"/>
    <p:sldId id="363" r:id="rId104"/>
    <p:sldId id="364" r:id="rId105"/>
    <p:sldId id="614" r:id="rId106"/>
    <p:sldId id="365" r:id="rId107"/>
    <p:sldId id="401" r:id="rId108"/>
    <p:sldId id="617" r:id="rId109"/>
    <p:sldId id="618" r:id="rId110"/>
    <p:sldId id="619" r:id="rId111"/>
    <p:sldId id="620" r:id="rId112"/>
    <p:sldId id="621" r:id="rId113"/>
    <p:sldId id="622" r:id="rId114"/>
    <p:sldId id="625" r:id="rId115"/>
    <p:sldId id="623" r:id="rId116"/>
    <p:sldId id="626" r:id="rId117"/>
    <p:sldId id="627" r:id="rId118"/>
    <p:sldId id="628" r:id="rId119"/>
    <p:sldId id="629" r:id="rId120"/>
    <p:sldId id="630" r:id="rId121"/>
    <p:sldId id="631" r:id="rId122"/>
    <p:sldId id="632" r:id="rId123"/>
    <p:sldId id="633" r:id="rId124"/>
    <p:sldId id="634" r:id="rId125"/>
    <p:sldId id="635" r:id="rId126"/>
    <p:sldId id="636" r:id="rId127"/>
    <p:sldId id="637" r:id="rId128"/>
    <p:sldId id="638" r:id="rId129"/>
    <p:sldId id="639" r:id="rId130"/>
    <p:sldId id="373" r:id="rId131"/>
    <p:sldId id="374" r:id="rId132"/>
    <p:sldId id="640" r:id="rId133"/>
    <p:sldId id="641" r:id="rId134"/>
    <p:sldId id="642" r:id="rId135"/>
    <p:sldId id="372" r:id="rId136"/>
    <p:sldId id="643" r:id="rId137"/>
    <p:sldId id="644" r:id="rId138"/>
  </p:sldIdLst>
  <p:sldSz cx="9144000" cy="6858000" type="screen4x3"/>
  <p:notesSz cx="6743700" cy="9893300"/>
  <p:defaultTextStyle>
    <a:defPPr>
      <a:defRPr lang="en-GB"/>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6">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3300"/>
    <a:srgbClr val="DDDDDD"/>
    <a:srgbClr val="969696"/>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7" autoAdjust="0"/>
    <p:restoredTop sz="94231" autoAdjust="0"/>
  </p:normalViewPr>
  <p:slideViewPr>
    <p:cSldViewPr snapToObjects="1">
      <p:cViewPr varScale="1">
        <p:scale>
          <a:sx n="138" d="100"/>
          <a:sy n="138" d="100"/>
        </p:scale>
        <p:origin x="2274"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8" d="100"/>
          <a:sy n="88" d="100"/>
        </p:scale>
        <p:origin x="-4219" y="-67"/>
      </p:cViewPr>
      <p:guideLst>
        <p:guide orient="horz" pos="3116"/>
        <p:guide pos="2124"/>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_rels/viewProps.xml.rels><?xml version="1.0" encoding="UTF-8" standalone="yes"?>
<Relationships xmlns="http://schemas.openxmlformats.org/package/2006/relationships"><Relationship Id="rId8" Type="http://schemas.openxmlformats.org/officeDocument/2006/relationships/slide" Target="slides/slide81.xml"/><Relationship Id="rId13" Type="http://schemas.openxmlformats.org/officeDocument/2006/relationships/slide" Target="slides/slide96.xml"/><Relationship Id="rId18" Type="http://schemas.openxmlformats.org/officeDocument/2006/relationships/slide" Target="slides/slide101.xml"/><Relationship Id="rId3" Type="http://schemas.openxmlformats.org/officeDocument/2006/relationships/slide" Target="slides/slide65.xml"/><Relationship Id="rId21" Type="http://schemas.openxmlformats.org/officeDocument/2006/relationships/slide" Target="slides/slide104.xml"/><Relationship Id="rId7" Type="http://schemas.openxmlformats.org/officeDocument/2006/relationships/slide" Target="slides/slide79.xml"/><Relationship Id="rId12" Type="http://schemas.openxmlformats.org/officeDocument/2006/relationships/slide" Target="slides/slide95.xml"/><Relationship Id="rId17" Type="http://schemas.openxmlformats.org/officeDocument/2006/relationships/slide" Target="slides/slide100.xml"/><Relationship Id="rId2" Type="http://schemas.openxmlformats.org/officeDocument/2006/relationships/slide" Target="slides/slide64.xml"/><Relationship Id="rId16" Type="http://schemas.openxmlformats.org/officeDocument/2006/relationships/slide" Target="slides/slide99.xml"/><Relationship Id="rId20" Type="http://schemas.openxmlformats.org/officeDocument/2006/relationships/slide" Target="slides/slide103.xml"/><Relationship Id="rId1" Type="http://schemas.openxmlformats.org/officeDocument/2006/relationships/slide" Target="slides/slide61.xml"/><Relationship Id="rId6" Type="http://schemas.openxmlformats.org/officeDocument/2006/relationships/slide" Target="slides/slide78.xml"/><Relationship Id="rId11" Type="http://schemas.openxmlformats.org/officeDocument/2006/relationships/slide" Target="slides/slide94.xml"/><Relationship Id="rId5" Type="http://schemas.openxmlformats.org/officeDocument/2006/relationships/slide" Target="slides/slide77.xml"/><Relationship Id="rId15" Type="http://schemas.openxmlformats.org/officeDocument/2006/relationships/slide" Target="slides/slide98.xml"/><Relationship Id="rId23" Type="http://schemas.openxmlformats.org/officeDocument/2006/relationships/slide" Target="slides/slide106.xml"/><Relationship Id="rId10" Type="http://schemas.openxmlformats.org/officeDocument/2006/relationships/slide" Target="slides/slide90.xml"/><Relationship Id="rId19" Type="http://schemas.openxmlformats.org/officeDocument/2006/relationships/slide" Target="slides/slide102.xml"/><Relationship Id="rId4" Type="http://schemas.openxmlformats.org/officeDocument/2006/relationships/slide" Target="slides/slide70.xml"/><Relationship Id="rId9" Type="http://schemas.openxmlformats.org/officeDocument/2006/relationships/slide" Target="slides/slide89.xml"/><Relationship Id="rId14" Type="http://schemas.openxmlformats.org/officeDocument/2006/relationships/slide" Target="slides/slide97.xml"/><Relationship Id="rId22"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29210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27651" name="Rectangle 1027"/>
          <p:cNvSpPr>
            <a:spLocks noGrp="1" noChangeArrowheads="1"/>
          </p:cNvSpPr>
          <p:nvPr>
            <p:ph type="dt" sz="quarter" idx="1"/>
          </p:nvPr>
        </p:nvSpPr>
        <p:spPr bwMode="auto">
          <a:xfrm>
            <a:off x="3822700" y="0"/>
            <a:ext cx="29210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GB"/>
          </a:p>
        </p:txBody>
      </p:sp>
      <p:sp>
        <p:nvSpPr>
          <p:cNvPr id="27652" name="Rectangle 1028"/>
          <p:cNvSpPr>
            <a:spLocks noGrp="1" noChangeArrowheads="1"/>
          </p:cNvSpPr>
          <p:nvPr>
            <p:ph type="ftr" sz="quarter" idx="2"/>
          </p:nvPr>
        </p:nvSpPr>
        <p:spPr bwMode="auto">
          <a:xfrm>
            <a:off x="0" y="9398000"/>
            <a:ext cx="29210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r>
              <a:rPr lang="en-GB"/>
              <a:t>cslab.ntua.gr (c) 2001</a:t>
            </a:r>
          </a:p>
        </p:txBody>
      </p:sp>
      <p:sp>
        <p:nvSpPr>
          <p:cNvPr id="27653" name="Rectangle 1029"/>
          <p:cNvSpPr>
            <a:spLocks noGrp="1" noChangeArrowheads="1"/>
          </p:cNvSpPr>
          <p:nvPr>
            <p:ph type="sldNum" sz="quarter" idx="3"/>
          </p:nvPr>
        </p:nvSpPr>
        <p:spPr bwMode="auto">
          <a:xfrm>
            <a:off x="3822700" y="9398000"/>
            <a:ext cx="29210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F60FA8D-4955-43EE-9072-4A3520A2A2D4}" type="slidenum">
              <a:rPr lang="en-GB" altLang="el-GR"/>
              <a:pPr/>
              <a:t>‹#›</a:t>
            </a:fld>
            <a:endParaRPr lang="en-GB" altLang="el-GR"/>
          </a:p>
        </p:txBody>
      </p:sp>
    </p:spTree>
    <p:extLst>
      <p:ext uri="{BB962C8B-B14F-4D97-AF65-F5344CB8AC3E}">
        <p14:creationId xmlns:p14="http://schemas.microsoft.com/office/powerpoint/2010/main" val="2353071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29699" name="Rectangle 3"/>
          <p:cNvSpPr>
            <a:spLocks noGrp="1" noChangeArrowheads="1"/>
          </p:cNvSpPr>
          <p:nvPr>
            <p:ph type="dt" idx="1"/>
          </p:nvPr>
        </p:nvSpPr>
        <p:spPr bwMode="auto">
          <a:xfrm>
            <a:off x="381000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GB"/>
          </a:p>
        </p:txBody>
      </p:sp>
      <p:sp>
        <p:nvSpPr>
          <p:cNvPr id="112644" name="Rectangle 4"/>
          <p:cNvSpPr>
            <a:spLocks noGrp="1" noRot="1" noChangeAspect="1" noChangeArrowheads="1" noTextEdit="1"/>
          </p:cNvSpPr>
          <p:nvPr>
            <p:ph type="sldImg" idx="2"/>
          </p:nvPr>
        </p:nvSpPr>
        <p:spPr bwMode="auto">
          <a:xfrm>
            <a:off x="904875" y="760413"/>
            <a:ext cx="497205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14400" y="4718050"/>
            <a:ext cx="4953000" cy="4414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9359900"/>
            <a:ext cx="28956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r>
              <a:rPr lang="en-GB"/>
              <a:t>cslab.ntua.gr (c) 2001</a:t>
            </a:r>
          </a:p>
        </p:txBody>
      </p:sp>
      <p:sp>
        <p:nvSpPr>
          <p:cNvPr id="29703" name="Rectangle 7"/>
          <p:cNvSpPr>
            <a:spLocks noGrp="1" noChangeArrowheads="1"/>
          </p:cNvSpPr>
          <p:nvPr>
            <p:ph type="sldNum" sz="quarter" idx="5"/>
          </p:nvPr>
        </p:nvSpPr>
        <p:spPr bwMode="auto">
          <a:xfrm>
            <a:off x="3810000" y="9359900"/>
            <a:ext cx="28956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E525511-C280-45D7-80F3-F530998F98D8}" type="slidenum">
              <a:rPr lang="en-GB" altLang="el-GR"/>
              <a:pPr/>
              <a:t>‹#›</a:t>
            </a:fld>
            <a:endParaRPr lang="en-GB" altLang="el-GR"/>
          </a:p>
        </p:txBody>
      </p:sp>
    </p:spTree>
    <p:extLst>
      <p:ext uri="{BB962C8B-B14F-4D97-AF65-F5344CB8AC3E}">
        <p14:creationId xmlns:p14="http://schemas.microsoft.com/office/powerpoint/2010/main" val="404905297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992188" y="768350"/>
            <a:ext cx="5114925" cy="38369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a:solidFill>
                  <a:schemeClr val="tx1"/>
                </a:solidFill>
                <a:latin typeface="Times" panose="02020603050405020304" pitchFamily="18" charset="0"/>
              </a:defRPr>
            </a:lvl1pPr>
            <a:lvl2pPr marL="742950" indent="-285750" defTabSz="990600">
              <a:defRPr sz="2400">
                <a:solidFill>
                  <a:schemeClr val="tx1"/>
                </a:solidFill>
                <a:latin typeface="Times" panose="02020603050405020304" pitchFamily="18" charset="0"/>
              </a:defRPr>
            </a:lvl2pPr>
            <a:lvl3pPr marL="1143000" indent="-228600" defTabSz="990600">
              <a:defRPr sz="2400">
                <a:solidFill>
                  <a:schemeClr val="tx1"/>
                </a:solidFill>
                <a:latin typeface="Times" panose="02020603050405020304" pitchFamily="18" charset="0"/>
              </a:defRPr>
            </a:lvl3pPr>
            <a:lvl4pPr marL="1600200" indent="-228600" defTabSz="990600">
              <a:defRPr sz="2400">
                <a:solidFill>
                  <a:schemeClr val="tx1"/>
                </a:solidFill>
                <a:latin typeface="Times" panose="02020603050405020304" pitchFamily="18" charset="0"/>
              </a:defRPr>
            </a:lvl4pPr>
            <a:lvl5pPr marL="2057400" indent="-228600" defTabSz="990600">
              <a:defRPr sz="2400">
                <a:solidFill>
                  <a:schemeClr val="tx1"/>
                </a:solidFill>
                <a:latin typeface="Times" panose="02020603050405020304" pitchFamily="18" charset="0"/>
              </a:defRPr>
            </a:lvl5pPr>
            <a:lvl6pPr marL="2514600" indent="-228600" defTabSz="990600" eaLnBrk="0" fontAlgn="base" hangingPunct="0">
              <a:spcBef>
                <a:spcPct val="0"/>
              </a:spcBef>
              <a:spcAft>
                <a:spcPct val="0"/>
              </a:spcAft>
              <a:defRPr sz="2400">
                <a:solidFill>
                  <a:schemeClr val="tx1"/>
                </a:solidFill>
                <a:latin typeface="Times" panose="02020603050405020304" pitchFamily="18" charset="0"/>
              </a:defRPr>
            </a:lvl6pPr>
            <a:lvl7pPr marL="2971800" indent="-228600" defTabSz="990600" eaLnBrk="0" fontAlgn="base" hangingPunct="0">
              <a:spcBef>
                <a:spcPct val="0"/>
              </a:spcBef>
              <a:spcAft>
                <a:spcPct val="0"/>
              </a:spcAft>
              <a:defRPr sz="2400">
                <a:solidFill>
                  <a:schemeClr val="tx1"/>
                </a:solidFill>
                <a:latin typeface="Times" panose="02020603050405020304" pitchFamily="18" charset="0"/>
              </a:defRPr>
            </a:lvl7pPr>
            <a:lvl8pPr marL="3429000" indent="-228600" defTabSz="990600" eaLnBrk="0" fontAlgn="base" hangingPunct="0">
              <a:spcBef>
                <a:spcPct val="0"/>
              </a:spcBef>
              <a:spcAft>
                <a:spcPct val="0"/>
              </a:spcAft>
              <a:defRPr sz="2400">
                <a:solidFill>
                  <a:schemeClr val="tx1"/>
                </a:solidFill>
                <a:latin typeface="Times" panose="02020603050405020304" pitchFamily="18" charset="0"/>
              </a:defRPr>
            </a:lvl8pPr>
            <a:lvl9pPr marL="3886200" indent="-228600" defTabSz="990600" eaLnBrk="0" fontAlgn="base" hangingPunct="0">
              <a:spcBef>
                <a:spcPct val="0"/>
              </a:spcBef>
              <a:spcAft>
                <a:spcPct val="0"/>
              </a:spcAft>
              <a:defRPr sz="2400">
                <a:solidFill>
                  <a:schemeClr val="tx1"/>
                </a:solidFill>
                <a:latin typeface="Times" panose="02020603050405020304" pitchFamily="18" charset="0"/>
              </a:defRPr>
            </a:lvl9pPr>
          </a:lstStyle>
          <a:p>
            <a:fld id="{89E81178-2AB7-4A84-A690-198D701E7345}" type="slidenum">
              <a:rPr lang="en-US" altLang="en-US" sz="1300"/>
              <a:pPr/>
              <a:t>1</a:t>
            </a:fld>
            <a:endParaRPr lang="en-US" altLang="en-US" sz="1300"/>
          </a:p>
        </p:txBody>
      </p:sp>
    </p:spTree>
    <p:extLst>
      <p:ext uri="{BB962C8B-B14F-4D97-AF65-F5344CB8AC3E}">
        <p14:creationId xmlns:p14="http://schemas.microsoft.com/office/powerpoint/2010/main" val="1122618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18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C587A47-ABEC-45EA-BDB2-703C352AAB57}" type="slidenum">
              <a:rPr lang="en-GB" altLang="el-GR"/>
              <a:pPr>
                <a:spcBef>
                  <a:spcPct val="0"/>
                </a:spcBef>
              </a:pPr>
              <a:t>10</a:t>
            </a:fld>
            <a:endParaRPr lang="en-GB" altLang="el-GR"/>
          </a:p>
        </p:txBody>
      </p:sp>
      <p:sp>
        <p:nvSpPr>
          <p:cNvPr id="121860" name="Rectangle 2"/>
          <p:cNvSpPr>
            <a:spLocks noGrp="1" noRot="1" noChangeAspect="1" noChangeArrowheads="1" noTextEdit="1"/>
          </p:cNvSpPr>
          <p:nvPr>
            <p:ph type="sldImg"/>
          </p:nvPr>
        </p:nvSpPr>
        <p:spPr>
          <a:ln/>
        </p:spPr>
      </p:sp>
      <p:sp>
        <p:nvSpPr>
          <p:cNvPr id="1218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429993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28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4715091-1FBA-4C96-8222-1761CA104E34}" type="slidenum">
              <a:rPr lang="en-GB" altLang="el-GR"/>
              <a:pPr>
                <a:spcBef>
                  <a:spcPct val="0"/>
                </a:spcBef>
              </a:pPr>
              <a:t>11</a:t>
            </a:fld>
            <a:endParaRPr lang="en-GB" altLang="el-GR"/>
          </a:p>
        </p:txBody>
      </p:sp>
      <p:sp>
        <p:nvSpPr>
          <p:cNvPr id="122884" name="Rectangle 2"/>
          <p:cNvSpPr>
            <a:spLocks noGrp="1" noRot="1" noChangeAspect="1" noChangeArrowheads="1" noTextEdit="1"/>
          </p:cNvSpPr>
          <p:nvPr>
            <p:ph type="sldImg"/>
          </p:nvPr>
        </p:nvSpPr>
        <p:spPr>
          <a:ln/>
        </p:spPr>
      </p:sp>
      <p:sp>
        <p:nvSpPr>
          <p:cNvPr id="1228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391208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39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3B272F-CFDF-47E8-A0AE-203DDDFC24CD}" type="slidenum">
              <a:rPr lang="en-GB" altLang="el-GR"/>
              <a:pPr>
                <a:spcBef>
                  <a:spcPct val="0"/>
                </a:spcBef>
              </a:pPr>
              <a:t>12</a:t>
            </a:fld>
            <a:endParaRPr lang="en-GB" altLang="el-GR"/>
          </a:p>
        </p:txBody>
      </p:sp>
      <p:sp>
        <p:nvSpPr>
          <p:cNvPr id="123908" name="Rectangle 2"/>
          <p:cNvSpPr>
            <a:spLocks noGrp="1" noRot="1" noChangeAspect="1" noChangeArrowheads="1" noTextEdit="1"/>
          </p:cNvSpPr>
          <p:nvPr>
            <p:ph type="sldImg"/>
          </p:nvPr>
        </p:nvSpPr>
        <p:spPr>
          <a:ln/>
        </p:spPr>
      </p:sp>
      <p:sp>
        <p:nvSpPr>
          <p:cNvPr id="1239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3728302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49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21D19C9-0FBC-4AAF-BD15-CA25870D708F}" type="slidenum">
              <a:rPr lang="en-GB" altLang="el-GR"/>
              <a:pPr>
                <a:spcBef>
                  <a:spcPct val="0"/>
                </a:spcBef>
              </a:pPr>
              <a:t>13</a:t>
            </a:fld>
            <a:endParaRPr lang="en-GB" altLang="el-GR"/>
          </a:p>
        </p:txBody>
      </p:sp>
      <p:sp>
        <p:nvSpPr>
          <p:cNvPr id="124932" name="Rectangle 2"/>
          <p:cNvSpPr>
            <a:spLocks noGrp="1" noRot="1" noChangeAspect="1" noChangeArrowheads="1" noTextEdit="1"/>
          </p:cNvSpPr>
          <p:nvPr>
            <p:ph type="sldImg"/>
          </p:nvPr>
        </p:nvSpPr>
        <p:spPr>
          <a:ln/>
        </p:spPr>
      </p:sp>
      <p:sp>
        <p:nvSpPr>
          <p:cNvPr id="1249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3104807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59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4638FE1-A9B2-4063-B98F-DFD406CB93A8}" type="slidenum">
              <a:rPr lang="en-GB" altLang="el-GR"/>
              <a:pPr>
                <a:spcBef>
                  <a:spcPct val="0"/>
                </a:spcBef>
              </a:pPr>
              <a:t>14</a:t>
            </a:fld>
            <a:endParaRPr lang="en-GB" altLang="el-GR"/>
          </a:p>
        </p:txBody>
      </p:sp>
      <p:sp>
        <p:nvSpPr>
          <p:cNvPr id="125956" name="Rectangle 2"/>
          <p:cNvSpPr>
            <a:spLocks noGrp="1" noRot="1" noChangeAspect="1" noChangeArrowheads="1" noTextEdit="1"/>
          </p:cNvSpPr>
          <p:nvPr>
            <p:ph type="sldImg"/>
          </p:nvPr>
        </p:nvSpPr>
        <p:spPr>
          <a:ln/>
        </p:spPr>
      </p:sp>
      <p:sp>
        <p:nvSpPr>
          <p:cNvPr id="1259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3810368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69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E0B33F-0355-4C97-8CA9-EE01DAFC0CE6}" type="slidenum">
              <a:rPr lang="en-GB" altLang="el-GR"/>
              <a:pPr>
                <a:spcBef>
                  <a:spcPct val="0"/>
                </a:spcBef>
              </a:pPr>
              <a:t>26</a:t>
            </a:fld>
            <a:endParaRPr lang="en-GB" altLang="el-GR"/>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640241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80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BCCDF4-6200-450A-969D-FE7C7A7054CF}" type="slidenum">
              <a:rPr lang="en-GB" altLang="el-GR"/>
              <a:pPr>
                <a:spcBef>
                  <a:spcPct val="0"/>
                </a:spcBef>
              </a:pPr>
              <a:t>29</a:t>
            </a:fld>
            <a:endParaRPr lang="en-GB" altLang="el-GR"/>
          </a:p>
        </p:txBody>
      </p:sp>
      <p:sp>
        <p:nvSpPr>
          <p:cNvPr id="128004" name="Rectangle 2"/>
          <p:cNvSpPr>
            <a:spLocks noGrp="1" noRot="1" noChangeAspect="1" noChangeArrowheads="1" noTextEdit="1"/>
          </p:cNvSpPr>
          <p:nvPr>
            <p:ph type="sldImg"/>
          </p:nvPr>
        </p:nvSpPr>
        <p:spPr>
          <a:ln/>
        </p:spPr>
      </p:sp>
      <p:sp>
        <p:nvSpPr>
          <p:cNvPr id="1280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109393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90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4956507-D17B-4467-84CA-8B545D9D1CED}" type="slidenum">
              <a:rPr lang="en-GB" altLang="el-GR"/>
              <a:pPr>
                <a:spcBef>
                  <a:spcPct val="0"/>
                </a:spcBef>
              </a:pPr>
              <a:t>30</a:t>
            </a:fld>
            <a:endParaRPr lang="en-GB" altLang="el-GR"/>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613203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00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0FEC887-2F02-404D-A29B-F687E5ED2B6D}" type="slidenum">
              <a:rPr lang="en-GB" altLang="el-GR"/>
              <a:pPr>
                <a:spcBef>
                  <a:spcPct val="0"/>
                </a:spcBef>
              </a:pPr>
              <a:t>32</a:t>
            </a:fld>
            <a:endParaRPr lang="en-GB" altLang="el-GR"/>
          </a:p>
        </p:txBody>
      </p:sp>
      <p:sp>
        <p:nvSpPr>
          <p:cNvPr id="130052" name="Rectangle 2"/>
          <p:cNvSpPr>
            <a:spLocks noGrp="1" noRot="1" noChangeAspect="1" noChangeArrowheads="1" noTextEdit="1"/>
          </p:cNvSpPr>
          <p:nvPr>
            <p:ph type="sldImg"/>
          </p:nvPr>
        </p:nvSpPr>
        <p:spPr>
          <a:ln/>
        </p:spPr>
      </p:sp>
      <p:sp>
        <p:nvSpPr>
          <p:cNvPr id="1300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latin typeface="Times New Roman" panose="02020603050405020304" pitchFamily="18" charset="0"/>
            </a:endParaRPr>
          </a:p>
        </p:txBody>
      </p:sp>
    </p:spTree>
    <p:extLst>
      <p:ext uri="{BB962C8B-B14F-4D97-AF65-F5344CB8AC3E}">
        <p14:creationId xmlns:p14="http://schemas.microsoft.com/office/powerpoint/2010/main" val="2567910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10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6CAF33C-5029-4019-A00D-337EB81AE833}" type="slidenum">
              <a:rPr lang="en-GB" altLang="el-GR"/>
              <a:pPr>
                <a:spcBef>
                  <a:spcPct val="0"/>
                </a:spcBef>
              </a:pPr>
              <a:t>34</a:t>
            </a:fld>
            <a:endParaRPr lang="en-GB" altLang="el-GR"/>
          </a:p>
        </p:txBody>
      </p:sp>
      <p:sp>
        <p:nvSpPr>
          <p:cNvPr id="131076" name="Rectangle 2"/>
          <p:cNvSpPr>
            <a:spLocks noGrp="1" noRot="1" noChangeAspect="1" noChangeArrowheads="1" noTextEdit="1"/>
          </p:cNvSpPr>
          <p:nvPr>
            <p:ph type="sldImg"/>
          </p:nvPr>
        </p:nvSpPr>
        <p:spPr>
          <a:ln/>
        </p:spPr>
      </p:sp>
      <p:sp>
        <p:nvSpPr>
          <p:cNvPr id="1310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309267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136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24323F-4749-46D3-B3AF-ADBB0B863636}" type="slidenum">
              <a:rPr lang="en-GB" altLang="el-GR"/>
              <a:pPr>
                <a:spcBef>
                  <a:spcPct val="0"/>
                </a:spcBef>
              </a:pPr>
              <a:t>2</a:t>
            </a:fld>
            <a:endParaRPr lang="en-GB" altLang="el-GR"/>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986921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20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28E1696-2E26-4E33-8298-64EDA7D75623}" type="slidenum">
              <a:rPr lang="en-GB" altLang="el-GR"/>
              <a:pPr>
                <a:spcBef>
                  <a:spcPct val="0"/>
                </a:spcBef>
              </a:pPr>
              <a:t>35</a:t>
            </a:fld>
            <a:endParaRPr lang="en-GB" altLang="el-GR"/>
          </a:p>
        </p:txBody>
      </p:sp>
      <p:sp>
        <p:nvSpPr>
          <p:cNvPr id="132100" name="Rectangle 2"/>
          <p:cNvSpPr>
            <a:spLocks noGrp="1" noRot="1" noChangeAspect="1" noChangeArrowheads="1" noTextEdit="1"/>
          </p:cNvSpPr>
          <p:nvPr>
            <p:ph type="sldImg"/>
          </p:nvPr>
        </p:nvSpPr>
        <p:spPr>
          <a:ln/>
        </p:spPr>
      </p:sp>
      <p:sp>
        <p:nvSpPr>
          <p:cNvPr id="1321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2061460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31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FBFE93-9307-4B3F-A879-D456FD2D8344}" type="slidenum">
              <a:rPr lang="en-GB" altLang="el-GR"/>
              <a:pPr>
                <a:spcBef>
                  <a:spcPct val="0"/>
                </a:spcBef>
              </a:pPr>
              <a:t>36</a:t>
            </a:fld>
            <a:endParaRPr lang="en-GB" altLang="el-GR"/>
          </a:p>
        </p:txBody>
      </p:sp>
      <p:sp>
        <p:nvSpPr>
          <p:cNvPr id="133124" name="Rectangle 2"/>
          <p:cNvSpPr>
            <a:spLocks noGrp="1" noRot="1" noChangeAspect="1" noChangeArrowheads="1" noTextEdit="1"/>
          </p:cNvSpPr>
          <p:nvPr>
            <p:ph type="sldImg"/>
          </p:nvPr>
        </p:nvSpPr>
        <p:spPr>
          <a:ln/>
        </p:spPr>
      </p:sp>
      <p:sp>
        <p:nvSpPr>
          <p:cNvPr id="133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864797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4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D35177-EC6E-4E87-8239-9B421E505528}" type="slidenum">
              <a:rPr lang="en-GB" altLang="el-GR"/>
              <a:pPr>
                <a:spcBef>
                  <a:spcPct val="0"/>
                </a:spcBef>
              </a:pPr>
              <a:t>45</a:t>
            </a:fld>
            <a:endParaRPr lang="en-GB" altLang="el-GR"/>
          </a:p>
        </p:txBody>
      </p:sp>
      <p:sp>
        <p:nvSpPr>
          <p:cNvPr id="134148" name="Rectangle 2"/>
          <p:cNvSpPr>
            <a:spLocks noGrp="1" noRot="1" noChangeAspect="1" noChangeArrowheads="1" noTextEdit="1"/>
          </p:cNvSpPr>
          <p:nvPr>
            <p:ph type="sldImg"/>
          </p:nvPr>
        </p:nvSpPr>
        <p:spPr>
          <a:ln/>
        </p:spPr>
      </p:sp>
      <p:sp>
        <p:nvSpPr>
          <p:cNvPr id="134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323230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51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3642A1A-AA23-4F07-B4E7-5DCBB3CAF304}" type="slidenum">
              <a:rPr lang="en-GB" altLang="el-GR"/>
              <a:pPr>
                <a:spcBef>
                  <a:spcPct val="0"/>
                </a:spcBef>
              </a:pPr>
              <a:t>46</a:t>
            </a:fld>
            <a:endParaRPr lang="en-GB" altLang="el-GR"/>
          </a:p>
        </p:txBody>
      </p:sp>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8665188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6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07EAB0B-25B1-4EC8-B287-F8E667FAA461}" type="slidenum">
              <a:rPr lang="en-GB" altLang="el-GR"/>
              <a:pPr>
                <a:spcBef>
                  <a:spcPct val="0"/>
                </a:spcBef>
              </a:pPr>
              <a:t>52</a:t>
            </a:fld>
            <a:endParaRPr lang="en-GB" altLang="el-GR"/>
          </a:p>
        </p:txBody>
      </p:sp>
      <p:sp>
        <p:nvSpPr>
          <p:cNvPr id="136196" name="Rectangle 2"/>
          <p:cNvSpPr>
            <a:spLocks noGrp="1" noRot="1" noChangeAspect="1" noChangeArrowheads="1" noTextEdit="1"/>
          </p:cNvSpPr>
          <p:nvPr>
            <p:ph type="sldImg"/>
          </p:nvPr>
        </p:nvSpPr>
        <p:spPr>
          <a:ln/>
        </p:spPr>
      </p:sp>
      <p:sp>
        <p:nvSpPr>
          <p:cNvPr id="136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2681720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7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58E93B3-44E6-4532-B439-B6839C9611FC}" type="slidenum">
              <a:rPr lang="en-GB" altLang="el-GR"/>
              <a:pPr>
                <a:spcBef>
                  <a:spcPct val="0"/>
                </a:spcBef>
              </a:pPr>
              <a:t>53</a:t>
            </a:fld>
            <a:endParaRPr lang="en-GB" altLang="el-GR"/>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2649143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DF477A-F69F-47E2-B696-5BF1729E4C46}" type="slidenum">
              <a:rPr lang="en-GB" altLang="el-GR"/>
              <a:pPr>
                <a:spcBef>
                  <a:spcPct val="0"/>
                </a:spcBef>
              </a:pPr>
              <a:t>54</a:t>
            </a:fld>
            <a:endParaRPr lang="en-GB" altLang="el-GR"/>
          </a:p>
        </p:txBody>
      </p:sp>
      <p:sp>
        <p:nvSpPr>
          <p:cNvPr id="138244" name="Rectangle 2"/>
          <p:cNvSpPr>
            <a:spLocks noGrp="1" noRot="1" noChangeAspect="1" noChangeArrowheads="1" noTextEdit="1"/>
          </p:cNvSpPr>
          <p:nvPr>
            <p:ph type="sldImg"/>
          </p:nvPr>
        </p:nvSpPr>
        <p:spPr>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575005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392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DB9A1C-2DB1-4A4A-8F08-961145AF654F}" type="slidenum">
              <a:rPr lang="en-GB" altLang="el-GR"/>
              <a:pPr>
                <a:spcBef>
                  <a:spcPct val="0"/>
                </a:spcBef>
              </a:pPr>
              <a:t>55</a:t>
            </a:fld>
            <a:endParaRPr lang="en-GB" altLang="el-GR"/>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2775401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latin typeface="Times New Roman" panose="02020603050405020304" pitchFamily="18" charset="0"/>
            </a:endParaRPr>
          </a:p>
        </p:txBody>
      </p:sp>
      <p:sp>
        <p:nvSpPr>
          <p:cNvPr id="1402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altLang="el-GR" sz="1200"/>
              <a:t>cslab.ntua.gr (c) 2001</a:t>
            </a:r>
          </a:p>
        </p:txBody>
      </p:sp>
      <p:sp>
        <p:nvSpPr>
          <p:cNvPr id="1402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01D36883-9A56-4BF9-BD72-220D0F1A5C1C}" type="slidenum">
              <a:rPr lang="en-GB" altLang="el-GR" sz="1200"/>
              <a:pPr/>
              <a:t>58</a:t>
            </a:fld>
            <a:endParaRPr lang="en-GB" altLang="el-GR" sz="1200"/>
          </a:p>
        </p:txBody>
      </p:sp>
    </p:spTree>
    <p:extLst>
      <p:ext uri="{BB962C8B-B14F-4D97-AF65-F5344CB8AC3E}">
        <p14:creationId xmlns:p14="http://schemas.microsoft.com/office/powerpoint/2010/main" val="24646123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imes New Roman" charset="0"/>
                <a:ea typeface="ＭＳ Ｐゴシック" charset="0"/>
                <a:cs typeface="ＭＳ Ｐゴシック" charset="0"/>
              </a:defRPr>
            </a:lvl1pPr>
            <a:lvl2pPr marL="742950" indent="-285750" defTabSz="912813">
              <a:defRPr sz="2400">
                <a:solidFill>
                  <a:schemeClr val="tx1"/>
                </a:solidFill>
                <a:latin typeface="Times New Roman" charset="0"/>
                <a:ea typeface="ＭＳ Ｐゴシック" charset="0"/>
              </a:defRPr>
            </a:lvl2pPr>
            <a:lvl3pPr marL="1143000" indent="-228600" defTabSz="912813">
              <a:defRPr sz="2400">
                <a:solidFill>
                  <a:schemeClr val="tx1"/>
                </a:solidFill>
                <a:latin typeface="Times New Roman" charset="0"/>
                <a:ea typeface="ＭＳ Ｐゴシック" charset="0"/>
              </a:defRPr>
            </a:lvl3pPr>
            <a:lvl4pPr marL="1600200" indent="-228600" defTabSz="912813">
              <a:defRPr sz="2400">
                <a:solidFill>
                  <a:schemeClr val="tx1"/>
                </a:solidFill>
                <a:latin typeface="Times New Roman" charset="0"/>
                <a:ea typeface="ＭＳ Ｐゴシック" charset="0"/>
              </a:defRPr>
            </a:lvl4pPr>
            <a:lvl5pPr marL="2057400" indent="-228600" defTabSz="912813">
              <a:defRPr sz="2400">
                <a:solidFill>
                  <a:schemeClr val="tx1"/>
                </a:solidFill>
                <a:latin typeface="Times New Roman"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Times New Roman" charset="0"/>
                <a:ea typeface="ＭＳ Ｐゴシック" charset="0"/>
              </a:defRPr>
            </a:lvl9pPr>
          </a:lstStyle>
          <a:p>
            <a:fld id="{88DA7D06-6A61-6F42-9D70-B42CA2CC40F7}" type="slidenum">
              <a:rPr lang="en-US" sz="900"/>
              <a:pPr/>
              <a:t>72</a:t>
            </a:fld>
            <a:endParaRPr lang="en-US" sz="900"/>
          </a:p>
        </p:txBody>
      </p:sp>
      <p:sp>
        <p:nvSpPr>
          <p:cNvPr id="36866" name="Rectangle 2"/>
          <p:cNvSpPr>
            <a:spLocks noGrp="1" noRot="1" noChangeAspect="1" noChangeArrowheads="1" noTextEdit="1"/>
          </p:cNvSpPr>
          <p:nvPr>
            <p:ph type="sldImg"/>
          </p:nvPr>
        </p:nvSpPr>
        <p:spPr>
          <a:xfrm>
            <a:off x="2889250" y="450850"/>
            <a:ext cx="3403600" cy="2552700"/>
          </a:xfrm>
          <a:ln w="12700" cap="flat">
            <a:solidFill>
              <a:schemeClr val="tx1"/>
            </a:solidFill>
            <a:miter lim="800000"/>
            <a:headEnd/>
            <a:tailEnd/>
          </a:ln>
        </p:spPr>
      </p:sp>
      <p:sp>
        <p:nvSpPr>
          <p:cNvPr id="36867"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l-GR">
              <a:latin typeface="Arial" charset="0"/>
            </a:endParaRPr>
          </a:p>
        </p:txBody>
      </p:sp>
    </p:spTree>
    <p:extLst>
      <p:ext uri="{BB962C8B-B14F-4D97-AF65-F5344CB8AC3E}">
        <p14:creationId xmlns:p14="http://schemas.microsoft.com/office/powerpoint/2010/main" val="2561861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146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9710288-63EE-4E36-ADC2-07A4E28301F1}" type="slidenum">
              <a:rPr lang="en-GB" altLang="el-GR"/>
              <a:pPr>
                <a:spcBef>
                  <a:spcPct val="0"/>
                </a:spcBef>
              </a:pPr>
              <a:t>3</a:t>
            </a:fld>
            <a:endParaRPr lang="en-GB" altLang="el-GR"/>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5658049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imes New Roman" charset="0"/>
                <a:ea typeface="ＭＳ Ｐゴシック" charset="0"/>
                <a:cs typeface="ＭＳ Ｐゴシック" charset="0"/>
              </a:defRPr>
            </a:lvl1pPr>
            <a:lvl2pPr marL="742950" indent="-285750" defTabSz="912813">
              <a:defRPr sz="2400">
                <a:solidFill>
                  <a:schemeClr val="tx1"/>
                </a:solidFill>
                <a:latin typeface="Times New Roman" charset="0"/>
                <a:ea typeface="ＭＳ Ｐゴシック" charset="0"/>
              </a:defRPr>
            </a:lvl2pPr>
            <a:lvl3pPr marL="1143000" indent="-228600" defTabSz="912813">
              <a:defRPr sz="2400">
                <a:solidFill>
                  <a:schemeClr val="tx1"/>
                </a:solidFill>
                <a:latin typeface="Times New Roman" charset="0"/>
                <a:ea typeface="ＭＳ Ｐゴシック" charset="0"/>
              </a:defRPr>
            </a:lvl3pPr>
            <a:lvl4pPr marL="1600200" indent="-228600" defTabSz="912813">
              <a:defRPr sz="2400">
                <a:solidFill>
                  <a:schemeClr val="tx1"/>
                </a:solidFill>
                <a:latin typeface="Times New Roman" charset="0"/>
                <a:ea typeface="ＭＳ Ｐゴシック" charset="0"/>
              </a:defRPr>
            </a:lvl4pPr>
            <a:lvl5pPr marL="2057400" indent="-228600" defTabSz="912813">
              <a:defRPr sz="2400">
                <a:solidFill>
                  <a:schemeClr val="tx1"/>
                </a:solidFill>
                <a:latin typeface="Times New Roman"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Times New Roman" charset="0"/>
                <a:ea typeface="ＭＳ Ｐゴシック" charset="0"/>
              </a:defRPr>
            </a:lvl9pPr>
          </a:lstStyle>
          <a:p>
            <a:fld id="{F114F6ED-1FED-144D-BC55-6E736AFF7525}" type="slidenum">
              <a:rPr lang="en-US" sz="900"/>
              <a:pPr/>
              <a:t>73</a:t>
            </a:fld>
            <a:endParaRPr lang="en-US" sz="900"/>
          </a:p>
        </p:txBody>
      </p:sp>
      <p:sp>
        <p:nvSpPr>
          <p:cNvPr id="47106" name="Rectangle 2"/>
          <p:cNvSpPr>
            <a:spLocks noGrp="1" noRot="1" noChangeAspect="1" noChangeArrowheads="1" noTextEdit="1"/>
          </p:cNvSpPr>
          <p:nvPr>
            <p:ph type="sldImg"/>
          </p:nvPr>
        </p:nvSpPr>
        <p:spPr>
          <a:xfrm>
            <a:off x="2889250" y="450850"/>
            <a:ext cx="3403600" cy="2552700"/>
          </a:xfrm>
          <a:ln w="12700" cap="flat">
            <a:solidFill>
              <a:schemeClr val="tx1"/>
            </a:solidFill>
            <a:miter lim="800000"/>
            <a:headEnd/>
            <a:tailEnd/>
          </a:ln>
        </p:spPr>
      </p:sp>
      <p:sp>
        <p:nvSpPr>
          <p:cNvPr id="47107"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l-GR" dirty="0">
              <a:latin typeface="Arial" charset="0"/>
            </a:endParaRPr>
          </a:p>
        </p:txBody>
      </p:sp>
    </p:spTree>
    <p:extLst>
      <p:ext uri="{BB962C8B-B14F-4D97-AF65-F5344CB8AC3E}">
        <p14:creationId xmlns:p14="http://schemas.microsoft.com/office/powerpoint/2010/main" val="280923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imes New Roman" charset="0"/>
                <a:ea typeface="ＭＳ Ｐゴシック" charset="0"/>
                <a:cs typeface="ＭＳ Ｐゴシック" charset="0"/>
              </a:defRPr>
            </a:lvl1pPr>
            <a:lvl2pPr marL="742950" indent="-285750" defTabSz="912813">
              <a:defRPr sz="2400">
                <a:solidFill>
                  <a:schemeClr val="tx1"/>
                </a:solidFill>
                <a:latin typeface="Times New Roman" charset="0"/>
                <a:ea typeface="ＭＳ Ｐゴシック" charset="0"/>
              </a:defRPr>
            </a:lvl2pPr>
            <a:lvl3pPr marL="1143000" indent="-228600" defTabSz="912813">
              <a:defRPr sz="2400">
                <a:solidFill>
                  <a:schemeClr val="tx1"/>
                </a:solidFill>
                <a:latin typeface="Times New Roman" charset="0"/>
                <a:ea typeface="ＭＳ Ｐゴシック" charset="0"/>
              </a:defRPr>
            </a:lvl3pPr>
            <a:lvl4pPr marL="1600200" indent="-228600" defTabSz="912813">
              <a:defRPr sz="2400">
                <a:solidFill>
                  <a:schemeClr val="tx1"/>
                </a:solidFill>
                <a:latin typeface="Times New Roman" charset="0"/>
                <a:ea typeface="ＭＳ Ｐゴシック" charset="0"/>
              </a:defRPr>
            </a:lvl4pPr>
            <a:lvl5pPr marL="2057400" indent="-228600" defTabSz="912813">
              <a:defRPr sz="2400">
                <a:solidFill>
                  <a:schemeClr val="tx1"/>
                </a:solidFill>
                <a:latin typeface="Times New Roman"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Times New Roman" charset="0"/>
                <a:ea typeface="ＭＳ Ｐゴシック" charset="0"/>
              </a:defRPr>
            </a:lvl9pPr>
          </a:lstStyle>
          <a:p>
            <a:fld id="{22EA9255-ADA3-FD4B-9073-ADF1F6A7B223}" type="slidenum">
              <a:rPr lang="en-US" sz="900"/>
              <a:pPr/>
              <a:t>74</a:t>
            </a:fld>
            <a:endParaRPr lang="en-US" sz="900"/>
          </a:p>
        </p:txBody>
      </p:sp>
      <p:sp>
        <p:nvSpPr>
          <p:cNvPr id="63490" name="Rectangle 2"/>
          <p:cNvSpPr>
            <a:spLocks noGrp="1" noRot="1" noChangeAspect="1" noChangeArrowheads="1" noTextEdit="1"/>
          </p:cNvSpPr>
          <p:nvPr>
            <p:ph type="sldImg"/>
          </p:nvPr>
        </p:nvSpPr>
        <p:spPr>
          <a:xfrm>
            <a:off x="2889250" y="450850"/>
            <a:ext cx="3403600" cy="2552700"/>
          </a:xfrm>
          <a:ln w="12700" cap="flat">
            <a:solidFill>
              <a:schemeClr val="tx1"/>
            </a:solidFill>
            <a:miter lim="800000"/>
            <a:headEnd/>
            <a:tailEnd/>
          </a:ln>
        </p:spPr>
      </p:sp>
      <p:sp>
        <p:nvSpPr>
          <p:cNvPr id="63491"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l-GR">
              <a:latin typeface="Arial" charset="0"/>
            </a:endParaRPr>
          </a:p>
        </p:txBody>
      </p:sp>
    </p:spTree>
    <p:extLst>
      <p:ext uri="{BB962C8B-B14F-4D97-AF65-F5344CB8AC3E}">
        <p14:creationId xmlns:p14="http://schemas.microsoft.com/office/powerpoint/2010/main" val="2744067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imes New Roman" charset="0"/>
                <a:ea typeface="ＭＳ Ｐゴシック" charset="0"/>
                <a:cs typeface="ＭＳ Ｐゴシック" charset="0"/>
              </a:defRPr>
            </a:lvl1pPr>
            <a:lvl2pPr marL="742950" indent="-285750" defTabSz="912813">
              <a:defRPr sz="2400">
                <a:solidFill>
                  <a:schemeClr val="tx1"/>
                </a:solidFill>
                <a:latin typeface="Times New Roman" charset="0"/>
                <a:ea typeface="ＭＳ Ｐゴシック" charset="0"/>
              </a:defRPr>
            </a:lvl2pPr>
            <a:lvl3pPr marL="1143000" indent="-228600" defTabSz="912813">
              <a:defRPr sz="2400">
                <a:solidFill>
                  <a:schemeClr val="tx1"/>
                </a:solidFill>
                <a:latin typeface="Times New Roman" charset="0"/>
                <a:ea typeface="ＭＳ Ｐゴシック" charset="0"/>
              </a:defRPr>
            </a:lvl3pPr>
            <a:lvl4pPr marL="1600200" indent="-228600" defTabSz="912813">
              <a:defRPr sz="2400">
                <a:solidFill>
                  <a:schemeClr val="tx1"/>
                </a:solidFill>
                <a:latin typeface="Times New Roman" charset="0"/>
                <a:ea typeface="ＭＳ Ｐゴシック" charset="0"/>
              </a:defRPr>
            </a:lvl4pPr>
            <a:lvl5pPr marL="2057400" indent="-228600" defTabSz="912813">
              <a:defRPr sz="2400">
                <a:solidFill>
                  <a:schemeClr val="tx1"/>
                </a:solidFill>
                <a:latin typeface="Times New Roman"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Times New Roman" charset="0"/>
                <a:ea typeface="ＭＳ Ｐゴシック" charset="0"/>
              </a:defRPr>
            </a:lvl9pPr>
          </a:lstStyle>
          <a:p>
            <a:fld id="{9A61BD44-D99E-0943-855A-7246EBDE5829}" type="slidenum">
              <a:rPr lang="en-US" sz="900"/>
              <a:pPr/>
              <a:t>75</a:t>
            </a:fld>
            <a:endParaRPr lang="en-US" sz="900"/>
          </a:p>
        </p:txBody>
      </p:sp>
      <p:sp>
        <p:nvSpPr>
          <p:cNvPr id="75778" name="Rectangle 2"/>
          <p:cNvSpPr>
            <a:spLocks noGrp="1" noRot="1" noChangeAspect="1" noChangeArrowheads="1" noTextEdit="1"/>
          </p:cNvSpPr>
          <p:nvPr>
            <p:ph type="sldImg"/>
          </p:nvPr>
        </p:nvSpPr>
        <p:spPr>
          <a:xfrm>
            <a:off x="2889250" y="450850"/>
            <a:ext cx="3403600" cy="2552700"/>
          </a:xfrm>
          <a:ln w="12700" cap="flat">
            <a:solidFill>
              <a:schemeClr val="tx1"/>
            </a:solidFill>
            <a:miter lim="800000"/>
            <a:headEnd/>
            <a:tailEnd/>
          </a:ln>
        </p:spPr>
      </p:sp>
      <p:sp>
        <p:nvSpPr>
          <p:cNvPr id="7577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l-GR">
              <a:latin typeface="Arial" charset="0"/>
            </a:endParaRPr>
          </a:p>
        </p:txBody>
      </p:sp>
    </p:spTree>
    <p:extLst>
      <p:ext uri="{BB962C8B-B14F-4D97-AF65-F5344CB8AC3E}">
        <p14:creationId xmlns:p14="http://schemas.microsoft.com/office/powerpoint/2010/main" val="35256872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p:sp>
      <p:sp>
        <p:nvSpPr>
          <p:cNvPr id="77826" name="Notes Placeholder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l-GR" dirty="0">
              <a:latin typeface="Arial" charset="0"/>
            </a:endParaRPr>
          </a:p>
        </p:txBody>
      </p:sp>
      <p:sp>
        <p:nvSpPr>
          <p:cNvPr id="7782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imes New Roman" charset="0"/>
                <a:ea typeface="ＭＳ Ｐゴシック" charset="0"/>
                <a:cs typeface="ＭＳ Ｐゴシック" charset="0"/>
              </a:defRPr>
            </a:lvl1pPr>
            <a:lvl2pPr marL="742950" indent="-285750" defTabSz="912813">
              <a:defRPr sz="2400">
                <a:solidFill>
                  <a:schemeClr val="tx1"/>
                </a:solidFill>
                <a:latin typeface="Times New Roman" charset="0"/>
                <a:ea typeface="ＭＳ Ｐゴシック" charset="0"/>
              </a:defRPr>
            </a:lvl2pPr>
            <a:lvl3pPr marL="1143000" indent="-228600" defTabSz="912813">
              <a:defRPr sz="2400">
                <a:solidFill>
                  <a:schemeClr val="tx1"/>
                </a:solidFill>
                <a:latin typeface="Times New Roman" charset="0"/>
                <a:ea typeface="ＭＳ Ｐゴシック" charset="0"/>
              </a:defRPr>
            </a:lvl3pPr>
            <a:lvl4pPr marL="1600200" indent="-228600" defTabSz="912813">
              <a:defRPr sz="2400">
                <a:solidFill>
                  <a:schemeClr val="tx1"/>
                </a:solidFill>
                <a:latin typeface="Times New Roman" charset="0"/>
                <a:ea typeface="ＭＳ Ｐゴシック" charset="0"/>
              </a:defRPr>
            </a:lvl4pPr>
            <a:lvl5pPr marL="2057400" indent="-228600" defTabSz="912813">
              <a:defRPr sz="2400">
                <a:solidFill>
                  <a:schemeClr val="tx1"/>
                </a:solidFill>
                <a:latin typeface="Times New Roman"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Times New Roman" charset="0"/>
                <a:ea typeface="ＭＳ Ｐゴシック" charset="0"/>
              </a:defRPr>
            </a:lvl9pPr>
          </a:lstStyle>
          <a:p>
            <a:fld id="{91E71149-5E16-A549-9580-7874D84EB0C6}" type="slidenum">
              <a:rPr lang="en-US" sz="900"/>
              <a:pPr/>
              <a:t>76</a:t>
            </a:fld>
            <a:endParaRPr lang="en-US" sz="900"/>
          </a:p>
        </p:txBody>
      </p:sp>
    </p:spTree>
    <p:extLst>
      <p:ext uri="{BB962C8B-B14F-4D97-AF65-F5344CB8AC3E}">
        <p14:creationId xmlns:p14="http://schemas.microsoft.com/office/powerpoint/2010/main" val="36677822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xfrm>
            <a:off x="992188" y="768350"/>
            <a:ext cx="5114925" cy="3836988"/>
          </a:xfrm>
          <a:ln/>
        </p:spPr>
      </p:sp>
      <p:sp>
        <p:nvSpPr>
          <p:cNvPr id="552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l-GR">
              <a:latin typeface="Times New Roman" charset="0"/>
            </a:endParaRPr>
          </a:p>
        </p:txBody>
      </p:sp>
      <p:sp>
        <p:nvSpPr>
          <p:cNvPr id="55299"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569958B8-BADC-2C49-BCD3-C24B8A35724E}" type="slidenum">
              <a:rPr lang="en-GB" sz="1300"/>
              <a:pPr eaLnBrk="1" hangingPunct="1"/>
              <a:t>91</a:t>
            </a:fld>
            <a:endParaRPr lang="en-GB" sz="1300"/>
          </a:p>
        </p:txBody>
      </p:sp>
    </p:spTree>
    <p:extLst>
      <p:ext uri="{BB962C8B-B14F-4D97-AF65-F5344CB8AC3E}">
        <p14:creationId xmlns:p14="http://schemas.microsoft.com/office/powerpoint/2010/main" val="3180882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xfrm>
            <a:off x="992188" y="768350"/>
            <a:ext cx="5114925" cy="3836988"/>
          </a:xfrm>
          <a:ln/>
        </p:spPr>
      </p:sp>
      <p:sp>
        <p:nvSpPr>
          <p:cNvPr id="4915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l-GR">
              <a:latin typeface="Times New Roman" charset="0"/>
            </a:endParaRPr>
          </a:p>
        </p:txBody>
      </p:sp>
      <p:sp>
        <p:nvSpPr>
          <p:cNvPr id="4915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39D0EE01-93EA-7540-A549-9867C716B836}" type="slidenum">
              <a:rPr lang="en-GB" sz="1300"/>
              <a:pPr eaLnBrk="1" hangingPunct="1"/>
              <a:t>92</a:t>
            </a:fld>
            <a:endParaRPr lang="en-GB" sz="1300"/>
          </a:p>
        </p:txBody>
      </p:sp>
    </p:spTree>
    <p:extLst>
      <p:ext uri="{BB962C8B-B14F-4D97-AF65-F5344CB8AC3E}">
        <p14:creationId xmlns:p14="http://schemas.microsoft.com/office/powerpoint/2010/main" val="1589468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xfrm>
            <a:off x="992188" y="768350"/>
            <a:ext cx="5114925" cy="3836988"/>
          </a:xfrm>
          <a:ln/>
        </p:spPr>
      </p:sp>
      <p:sp>
        <p:nvSpPr>
          <p:cNvPr id="532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l-GR">
              <a:latin typeface="Times New Roman" charset="0"/>
            </a:endParaRPr>
          </a:p>
        </p:txBody>
      </p:sp>
      <p:sp>
        <p:nvSpPr>
          <p:cNvPr id="5325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47701FDD-CB7B-1243-808F-11B62024293F}" type="slidenum">
              <a:rPr lang="en-GB" sz="1300"/>
              <a:pPr eaLnBrk="1" hangingPunct="1"/>
              <a:t>93</a:t>
            </a:fld>
            <a:endParaRPr lang="en-GB" sz="1300"/>
          </a:p>
        </p:txBody>
      </p:sp>
    </p:spTree>
    <p:extLst>
      <p:ext uri="{BB962C8B-B14F-4D97-AF65-F5344CB8AC3E}">
        <p14:creationId xmlns:p14="http://schemas.microsoft.com/office/powerpoint/2010/main" val="27664162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413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A5D6AE2-E631-423D-B87C-74D85DF8FFBA}" type="slidenum">
              <a:rPr lang="en-GB" altLang="el-GR"/>
              <a:pPr>
                <a:spcBef>
                  <a:spcPct val="0"/>
                </a:spcBef>
              </a:pPr>
              <a:t>107</a:t>
            </a:fld>
            <a:endParaRPr lang="en-GB" altLang="el-GR"/>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2641546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113</a:t>
            </a:fld>
            <a:endParaRPr lang="en-GB" sz="1300"/>
          </a:p>
        </p:txBody>
      </p:sp>
    </p:spTree>
    <p:extLst>
      <p:ext uri="{BB962C8B-B14F-4D97-AF65-F5344CB8AC3E}">
        <p14:creationId xmlns:p14="http://schemas.microsoft.com/office/powerpoint/2010/main" val="18912657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114</a:t>
            </a:fld>
            <a:endParaRPr lang="en-GB" sz="1300"/>
          </a:p>
        </p:txBody>
      </p:sp>
    </p:spTree>
    <p:extLst>
      <p:ext uri="{BB962C8B-B14F-4D97-AF65-F5344CB8AC3E}">
        <p14:creationId xmlns:p14="http://schemas.microsoft.com/office/powerpoint/2010/main" val="1578183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157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488839-55B7-406B-869D-CA7B63E14CFF}" type="slidenum">
              <a:rPr lang="en-GB" altLang="el-GR"/>
              <a:pPr>
                <a:spcBef>
                  <a:spcPct val="0"/>
                </a:spcBef>
              </a:pPr>
              <a:t>4</a:t>
            </a:fld>
            <a:endParaRPr lang="en-GB" altLang="el-GR"/>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2148722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115</a:t>
            </a:fld>
            <a:endParaRPr lang="en-GB" sz="1300"/>
          </a:p>
        </p:txBody>
      </p:sp>
    </p:spTree>
    <p:extLst>
      <p:ext uri="{BB962C8B-B14F-4D97-AF65-F5344CB8AC3E}">
        <p14:creationId xmlns:p14="http://schemas.microsoft.com/office/powerpoint/2010/main" val="6724854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116</a:t>
            </a:fld>
            <a:endParaRPr lang="en-GB" sz="1300"/>
          </a:p>
        </p:txBody>
      </p:sp>
    </p:spTree>
    <p:extLst>
      <p:ext uri="{BB962C8B-B14F-4D97-AF65-F5344CB8AC3E}">
        <p14:creationId xmlns:p14="http://schemas.microsoft.com/office/powerpoint/2010/main" val="14967896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117</a:t>
            </a:fld>
            <a:endParaRPr lang="en-GB" sz="1300"/>
          </a:p>
        </p:txBody>
      </p:sp>
    </p:spTree>
    <p:extLst>
      <p:ext uri="{BB962C8B-B14F-4D97-AF65-F5344CB8AC3E}">
        <p14:creationId xmlns:p14="http://schemas.microsoft.com/office/powerpoint/2010/main" val="26363007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118</a:t>
            </a:fld>
            <a:endParaRPr lang="en-GB" sz="1300"/>
          </a:p>
        </p:txBody>
      </p:sp>
    </p:spTree>
    <p:extLst>
      <p:ext uri="{BB962C8B-B14F-4D97-AF65-F5344CB8AC3E}">
        <p14:creationId xmlns:p14="http://schemas.microsoft.com/office/powerpoint/2010/main" val="7456348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119</a:t>
            </a:fld>
            <a:endParaRPr lang="en-GB" sz="1300"/>
          </a:p>
        </p:txBody>
      </p:sp>
    </p:spTree>
    <p:extLst>
      <p:ext uri="{BB962C8B-B14F-4D97-AF65-F5344CB8AC3E}">
        <p14:creationId xmlns:p14="http://schemas.microsoft.com/office/powerpoint/2010/main" val="41757164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120</a:t>
            </a:fld>
            <a:endParaRPr lang="en-GB" sz="1300"/>
          </a:p>
        </p:txBody>
      </p:sp>
    </p:spTree>
    <p:extLst>
      <p:ext uri="{BB962C8B-B14F-4D97-AF65-F5344CB8AC3E}">
        <p14:creationId xmlns:p14="http://schemas.microsoft.com/office/powerpoint/2010/main" val="1887176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121</a:t>
            </a:fld>
            <a:endParaRPr lang="en-GB" sz="1300"/>
          </a:p>
        </p:txBody>
      </p:sp>
    </p:spTree>
    <p:extLst>
      <p:ext uri="{BB962C8B-B14F-4D97-AF65-F5344CB8AC3E}">
        <p14:creationId xmlns:p14="http://schemas.microsoft.com/office/powerpoint/2010/main" val="1279034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122</a:t>
            </a:fld>
            <a:endParaRPr lang="en-GB" sz="1300"/>
          </a:p>
        </p:txBody>
      </p:sp>
    </p:spTree>
    <p:extLst>
      <p:ext uri="{BB962C8B-B14F-4D97-AF65-F5344CB8AC3E}">
        <p14:creationId xmlns:p14="http://schemas.microsoft.com/office/powerpoint/2010/main" val="16749364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123</a:t>
            </a:fld>
            <a:endParaRPr lang="en-GB" sz="1300"/>
          </a:p>
        </p:txBody>
      </p:sp>
    </p:spTree>
    <p:extLst>
      <p:ext uri="{BB962C8B-B14F-4D97-AF65-F5344CB8AC3E}">
        <p14:creationId xmlns:p14="http://schemas.microsoft.com/office/powerpoint/2010/main" val="2599193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124</a:t>
            </a:fld>
            <a:endParaRPr lang="en-GB" sz="1300"/>
          </a:p>
        </p:txBody>
      </p:sp>
    </p:spTree>
    <p:extLst>
      <p:ext uri="{BB962C8B-B14F-4D97-AF65-F5344CB8AC3E}">
        <p14:creationId xmlns:p14="http://schemas.microsoft.com/office/powerpoint/2010/main" val="1071593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167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5B61D93-609D-49B2-9F33-2D41941059B2}" type="slidenum">
              <a:rPr lang="en-GB" altLang="el-GR"/>
              <a:pPr>
                <a:spcBef>
                  <a:spcPct val="0"/>
                </a:spcBef>
              </a:pPr>
              <a:t>5</a:t>
            </a:fld>
            <a:endParaRPr lang="en-GB" altLang="el-GR"/>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41663357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125</a:t>
            </a:fld>
            <a:endParaRPr lang="en-GB" sz="1300"/>
          </a:p>
        </p:txBody>
      </p:sp>
    </p:spTree>
    <p:extLst>
      <p:ext uri="{BB962C8B-B14F-4D97-AF65-F5344CB8AC3E}">
        <p14:creationId xmlns:p14="http://schemas.microsoft.com/office/powerpoint/2010/main" val="33100432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126</a:t>
            </a:fld>
            <a:endParaRPr lang="en-GB" sz="1300"/>
          </a:p>
        </p:txBody>
      </p:sp>
    </p:spTree>
    <p:extLst>
      <p:ext uri="{BB962C8B-B14F-4D97-AF65-F5344CB8AC3E}">
        <p14:creationId xmlns:p14="http://schemas.microsoft.com/office/powerpoint/2010/main" val="13588563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127</a:t>
            </a:fld>
            <a:endParaRPr lang="en-GB" sz="1300"/>
          </a:p>
        </p:txBody>
      </p:sp>
    </p:spTree>
    <p:extLst>
      <p:ext uri="{BB962C8B-B14F-4D97-AF65-F5344CB8AC3E}">
        <p14:creationId xmlns:p14="http://schemas.microsoft.com/office/powerpoint/2010/main" val="30807713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128</a:t>
            </a:fld>
            <a:endParaRPr lang="en-GB" sz="1300"/>
          </a:p>
        </p:txBody>
      </p:sp>
    </p:spTree>
    <p:extLst>
      <p:ext uri="{BB962C8B-B14F-4D97-AF65-F5344CB8AC3E}">
        <p14:creationId xmlns:p14="http://schemas.microsoft.com/office/powerpoint/2010/main" val="8280089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129</a:t>
            </a:fld>
            <a:endParaRPr lang="en-GB" sz="1300"/>
          </a:p>
        </p:txBody>
      </p:sp>
    </p:spTree>
    <p:extLst>
      <p:ext uri="{BB962C8B-B14F-4D97-AF65-F5344CB8AC3E}">
        <p14:creationId xmlns:p14="http://schemas.microsoft.com/office/powerpoint/2010/main" val="10000734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130</a:t>
            </a:fld>
            <a:endParaRPr lang="en-GB" sz="1300"/>
          </a:p>
        </p:txBody>
      </p:sp>
    </p:spTree>
    <p:extLst>
      <p:ext uri="{BB962C8B-B14F-4D97-AF65-F5344CB8AC3E}">
        <p14:creationId xmlns:p14="http://schemas.microsoft.com/office/powerpoint/2010/main" val="38713749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131</a:t>
            </a:fld>
            <a:endParaRPr lang="en-GB" sz="1300"/>
          </a:p>
        </p:txBody>
      </p:sp>
    </p:spTree>
    <p:extLst>
      <p:ext uri="{BB962C8B-B14F-4D97-AF65-F5344CB8AC3E}">
        <p14:creationId xmlns:p14="http://schemas.microsoft.com/office/powerpoint/2010/main" val="9404899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132</a:t>
            </a:fld>
            <a:endParaRPr lang="en-GB" sz="1300"/>
          </a:p>
        </p:txBody>
      </p:sp>
    </p:spTree>
    <p:extLst>
      <p:ext uri="{BB962C8B-B14F-4D97-AF65-F5344CB8AC3E}">
        <p14:creationId xmlns:p14="http://schemas.microsoft.com/office/powerpoint/2010/main" val="124516591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133</a:t>
            </a:fld>
            <a:endParaRPr lang="en-GB" sz="1300"/>
          </a:p>
        </p:txBody>
      </p:sp>
    </p:spTree>
    <p:extLst>
      <p:ext uri="{BB962C8B-B14F-4D97-AF65-F5344CB8AC3E}">
        <p14:creationId xmlns:p14="http://schemas.microsoft.com/office/powerpoint/2010/main" val="111681024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134</a:t>
            </a:fld>
            <a:endParaRPr lang="en-GB" sz="1300"/>
          </a:p>
        </p:txBody>
      </p:sp>
    </p:spTree>
    <p:extLst>
      <p:ext uri="{BB962C8B-B14F-4D97-AF65-F5344CB8AC3E}">
        <p14:creationId xmlns:p14="http://schemas.microsoft.com/office/powerpoint/2010/main" val="831162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177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B25D6C-A5CA-4D01-A224-719DBDCE5344}" type="slidenum">
              <a:rPr lang="en-GB" altLang="el-GR"/>
              <a:pPr>
                <a:spcBef>
                  <a:spcPct val="0"/>
                </a:spcBef>
              </a:pPr>
              <a:t>6</a:t>
            </a:fld>
            <a:endParaRPr lang="en-GB" altLang="el-GR"/>
          </a:p>
        </p:txBody>
      </p:sp>
      <p:sp>
        <p:nvSpPr>
          <p:cNvPr id="117764" name="Rectangle 2"/>
          <p:cNvSpPr>
            <a:spLocks noGrp="1" noRot="1" noChangeAspect="1" noChangeArrowheads="1" noTextEdit="1"/>
          </p:cNvSpPr>
          <p:nvPr>
            <p:ph type="sldImg"/>
          </p:nvPr>
        </p:nvSpPr>
        <p:spPr>
          <a:ln/>
        </p:spPr>
      </p:sp>
      <p:sp>
        <p:nvSpPr>
          <p:cNvPr id="1177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40692320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135</a:t>
            </a:fld>
            <a:endParaRPr lang="en-GB" sz="1300"/>
          </a:p>
        </p:txBody>
      </p:sp>
    </p:spTree>
    <p:extLst>
      <p:ext uri="{BB962C8B-B14F-4D97-AF65-F5344CB8AC3E}">
        <p14:creationId xmlns:p14="http://schemas.microsoft.com/office/powerpoint/2010/main" val="362864469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136</a:t>
            </a:fld>
            <a:endParaRPr lang="en-GB" sz="1300"/>
          </a:p>
        </p:txBody>
      </p:sp>
    </p:spTree>
    <p:extLst>
      <p:ext uri="{BB962C8B-B14F-4D97-AF65-F5344CB8AC3E}">
        <p14:creationId xmlns:p14="http://schemas.microsoft.com/office/powerpoint/2010/main" val="28534184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xfrm>
            <a:off x="992188" y="768350"/>
            <a:ext cx="5114925" cy="3836988"/>
          </a:xfrm>
          <a:ln/>
        </p:spPr>
      </p:sp>
      <p:sp>
        <p:nvSpPr>
          <p:cNvPr id="849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l-GR">
              <a:latin typeface="Times New Roman" charset="0"/>
            </a:endParaRPr>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90600" eaLnBrk="0" hangingPunct="0">
              <a:defRPr sz="1400">
                <a:solidFill>
                  <a:schemeClr val="tx1"/>
                </a:solidFill>
                <a:latin typeface="Times New Roman" charset="0"/>
                <a:ea typeface="ＭＳ Ｐゴシック" charset="0"/>
                <a:cs typeface="ＭＳ Ｐゴシック" charset="0"/>
              </a:defRPr>
            </a:lvl1pPr>
            <a:lvl2pPr marL="742950" indent="-285750" defTabSz="990600" eaLnBrk="0" hangingPunct="0">
              <a:defRPr sz="1400">
                <a:solidFill>
                  <a:schemeClr val="tx1"/>
                </a:solidFill>
                <a:latin typeface="Times New Roman" charset="0"/>
                <a:ea typeface="ＭＳ Ｐゴシック" charset="0"/>
              </a:defRPr>
            </a:lvl2pPr>
            <a:lvl3pPr marL="1143000" indent="-228600" defTabSz="990600" eaLnBrk="0" hangingPunct="0">
              <a:defRPr sz="1400">
                <a:solidFill>
                  <a:schemeClr val="tx1"/>
                </a:solidFill>
                <a:latin typeface="Times New Roman" charset="0"/>
                <a:ea typeface="ＭＳ Ｐゴシック" charset="0"/>
              </a:defRPr>
            </a:lvl3pPr>
            <a:lvl4pPr marL="1600200" indent="-228600" defTabSz="990600" eaLnBrk="0" hangingPunct="0">
              <a:defRPr sz="1400">
                <a:solidFill>
                  <a:schemeClr val="tx1"/>
                </a:solidFill>
                <a:latin typeface="Times New Roman" charset="0"/>
                <a:ea typeface="ＭＳ Ｐゴシック" charset="0"/>
              </a:defRPr>
            </a:lvl4pPr>
            <a:lvl5pPr marL="2057400" indent="-228600" defTabSz="990600" eaLnBrk="0" hangingPunct="0">
              <a:defRPr sz="1400">
                <a:solidFill>
                  <a:schemeClr val="tx1"/>
                </a:solidFill>
                <a:latin typeface="Times New Roman" charset="0"/>
                <a:ea typeface="ＭＳ Ｐゴシック" charset="0"/>
              </a:defRPr>
            </a:lvl5pPr>
            <a:lvl6pPr marL="2514600" indent="-228600" defTabSz="990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defTabSz="990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defTabSz="990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defTabSz="990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fld id="{16A78518-D0C7-3443-8BDB-08F32A64911D}" type="slidenum">
              <a:rPr lang="en-GB" sz="1300"/>
              <a:pPr eaLnBrk="1" hangingPunct="1"/>
              <a:t>137</a:t>
            </a:fld>
            <a:endParaRPr lang="en-GB" sz="1300"/>
          </a:p>
        </p:txBody>
      </p:sp>
    </p:spTree>
    <p:extLst>
      <p:ext uri="{BB962C8B-B14F-4D97-AF65-F5344CB8AC3E}">
        <p14:creationId xmlns:p14="http://schemas.microsoft.com/office/powerpoint/2010/main" val="2173408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187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6C505A1-67F7-4F8D-9FFF-77983E5C9ECC}" type="slidenum">
              <a:rPr lang="en-GB" altLang="el-GR"/>
              <a:pPr>
                <a:spcBef>
                  <a:spcPct val="0"/>
                </a:spcBef>
              </a:pPr>
              <a:t>7</a:t>
            </a:fld>
            <a:endParaRPr lang="en-GB" altLang="el-GR"/>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91894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19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40808E0-0A0E-41D4-BCD7-A048F51B6D7E}" type="slidenum">
              <a:rPr lang="en-GB" altLang="el-GR"/>
              <a:pPr>
                <a:spcBef>
                  <a:spcPct val="0"/>
                </a:spcBef>
              </a:pPr>
              <a:t>8</a:t>
            </a:fld>
            <a:endParaRPr lang="en-GB" altLang="el-GR"/>
          </a:p>
        </p:txBody>
      </p:sp>
      <p:sp>
        <p:nvSpPr>
          <p:cNvPr id="119812" name="Rectangle 2"/>
          <p:cNvSpPr>
            <a:spLocks noGrp="1" noRot="1" noChangeAspect="1" noChangeArrowheads="1" noTextEdit="1"/>
          </p:cNvSpPr>
          <p:nvPr>
            <p:ph type="sldImg"/>
          </p:nvPr>
        </p:nvSpPr>
        <p:spPr>
          <a:ln/>
        </p:spPr>
      </p:sp>
      <p:sp>
        <p:nvSpPr>
          <p:cNvPr id="1198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4191033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l-GR"/>
              <a:t>cslab.ntua.gr (c) 2001</a:t>
            </a:r>
          </a:p>
        </p:txBody>
      </p:sp>
      <p:sp>
        <p:nvSpPr>
          <p:cNvPr id="1208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DFF20CF-C5BA-4671-A29C-725C10B397A5}" type="slidenum">
              <a:rPr lang="en-GB" altLang="el-GR"/>
              <a:pPr>
                <a:spcBef>
                  <a:spcPct val="0"/>
                </a:spcBef>
              </a:pPr>
              <a:t>9</a:t>
            </a:fld>
            <a:endParaRPr lang="en-GB" altLang="el-GR"/>
          </a:p>
        </p:txBody>
      </p:sp>
      <p:sp>
        <p:nvSpPr>
          <p:cNvPr id="120836" name="Rectangle 2"/>
          <p:cNvSpPr>
            <a:spLocks noGrp="1" noRot="1" noChangeAspect="1" noChangeArrowheads="1" noTextEdit="1"/>
          </p:cNvSpPr>
          <p:nvPr>
            <p:ph type="sldImg"/>
          </p:nvPr>
        </p:nvSpPr>
        <p:spPr>
          <a:ln/>
        </p:spPr>
      </p:sp>
      <p:sp>
        <p:nvSpPr>
          <p:cNvPr id="1208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Times New Roman" panose="02020603050405020304" pitchFamily="18" charset="0"/>
            </a:endParaRPr>
          </a:p>
        </p:txBody>
      </p:sp>
    </p:spTree>
    <p:extLst>
      <p:ext uri="{BB962C8B-B14F-4D97-AF65-F5344CB8AC3E}">
        <p14:creationId xmlns:p14="http://schemas.microsoft.com/office/powerpoint/2010/main" val="104993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
        <p:nvSpPr>
          <p:cNvPr id="4"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5" name="Rectangle 6"/>
          <p:cNvSpPr>
            <a:spLocks noGrp="1" noChangeArrowheads="1"/>
          </p:cNvSpPr>
          <p:nvPr>
            <p:ph type="sldNum" sz="quarter" idx="11"/>
          </p:nvPr>
        </p:nvSpPr>
        <p:spPr/>
        <p:txBody>
          <a:bodyPr/>
          <a:lstStyle>
            <a:lvl1pPr>
              <a:defRPr/>
            </a:lvl1pPr>
          </a:lstStyle>
          <a:p>
            <a:fld id="{71FA9770-EBDF-49E9-BF39-12F9532F3A2D}" type="slidenum">
              <a:rPr lang="en-GB" altLang="el-GR"/>
              <a:pPr/>
              <a:t>‹#›</a:t>
            </a:fld>
            <a:endParaRPr lang="en-GB" altLang="el-GR"/>
          </a:p>
        </p:txBody>
      </p:sp>
    </p:spTree>
    <p:extLst>
      <p:ext uri="{BB962C8B-B14F-4D97-AF65-F5344CB8AC3E}">
        <p14:creationId xmlns:p14="http://schemas.microsoft.com/office/powerpoint/2010/main" val="256537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5" name="Rectangle 6"/>
          <p:cNvSpPr>
            <a:spLocks noGrp="1" noChangeArrowheads="1"/>
          </p:cNvSpPr>
          <p:nvPr>
            <p:ph type="sldNum" sz="quarter" idx="11"/>
          </p:nvPr>
        </p:nvSpPr>
        <p:spPr/>
        <p:txBody>
          <a:bodyPr/>
          <a:lstStyle>
            <a:lvl1pPr>
              <a:defRPr/>
            </a:lvl1pPr>
          </a:lstStyle>
          <a:p>
            <a:fld id="{4FFD035B-4D7E-4E4D-BB46-2D07EDEDA36A}" type="slidenum">
              <a:rPr lang="en-GB" altLang="el-GR"/>
              <a:pPr/>
              <a:t>‹#›</a:t>
            </a:fld>
            <a:endParaRPr lang="en-GB" altLang="el-GR"/>
          </a:p>
        </p:txBody>
      </p:sp>
    </p:spTree>
    <p:extLst>
      <p:ext uri="{BB962C8B-B14F-4D97-AF65-F5344CB8AC3E}">
        <p14:creationId xmlns:p14="http://schemas.microsoft.com/office/powerpoint/2010/main" val="381612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5" name="Rectangle 6"/>
          <p:cNvSpPr>
            <a:spLocks noGrp="1" noChangeArrowheads="1"/>
          </p:cNvSpPr>
          <p:nvPr>
            <p:ph type="sldNum" sz="quarter" idx="11"/>
          </p:nvPr>
        </p:nvSpPr>
        <p:spPr/>
        <p:txBody>
          <a:bodyPr/>
          <a:lstStyle>
            <a:lvl1pPr>
              <a:defRPr/>
            </a:lvl1pPr>
          </a:lstStyle>
          <a:p>
            <a:fld id="{FCFA57F0-5AC4-4E6B-AAEB-181DB1EF8C2E}" type="slidenum">
              <a:rPr lang="en-GB" altLang="el-GR"/>
              <a:pPr/>
              <a:t>‹#›</a:t>
            </a:fld>
            <a:endParaRPr lang="en-GB" altLang="el-GR"/>
          </a:p>
        </p:txBody>
      </p:sp>
    </p:spTree>
    <p:extLst>
      <p:ext uri="{BB962C8B-B14F-4D97-AF65-F5344CB8AC3E}">
        <p14:creationId xmlns:p14="http://schemas.microsoft.com/office/powerpoint/2010/main" val="1162999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6"/>
            <a:ext cx="9144000" cy="1143000"/>
          </a:xfrm>
        </p:spPr>
        <p:txBody>
          <a:bodyPr/>
          <a:lstStyle>
            <a:lvl1pPr algn="ctr">
              <a:defRPr/>
            </a:lvl1pPr>
          </a:lstStyle>
          <a:p>
            <a:r>
              <a:rPr lang="el-GR" dirty="0" err="1"/>
              <a:t>Kλικ</a:t>
            </a:r>
            <a:r>
              <a:rPr lang="el-GR" dirty="0"/>
              <a:t> για επεξεργασία του τίτλου</a:t>
            </a:r>
          </a:p>
        </p:txBody>
      </p:sp>
      <p:sp>
        <p:nvSpPr>
          <p:cNvPr id="3" name="2 - Θέση κειμένου"/>
          <p:cNvSpPr>
            <a:spLocks noGrp="1"/>
          </p:cNvSpPr>
          <p:nvPr>
            <p:ph type="body" sz="half" idx="1"/>
          </p:nvPr>
        </p:nvSpPr>
        <p:spPr>
          <a:xfrm>
            <a:off x="685800" y="1981200"/>
            <a:ext cx="3810000" cy="4114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981200"/>
            <a:ext cx="3810000" cy="4114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6" name="Rectangle 6"/>
          <p:cNvSpPr>
            <a:spLocks noGrp="1" noChangeArrowheads="1"/>
          </p:cNvSpPr>
          <p:nvPr>
            <p:ph type="sldNum" sz="quarter" idx="11"/>
          </p:nvPr>
        </p:nvSpPr>
        <p:spPr/>
        <p:txBody>
          <a:bodyPr/>
          <a:lstStyle>
            <a:lvl1pPr>
              <a:defRPr/>
            </a:lvl1pPr>
          </a:lstStyle>
          <a:p>
            <a:fld id="{B6E17CA6-CD5A-402B-BDE3-3666EA197817}" type="slidenum">
              <a:rPr lang="en-GB" altLang="el-GR"/>
              <a:pPr/>
              <a:t>‹#›</a:t>
            </a:fld>
            <a:endParaRPr lang="en-GB" altLang="el-GR"/>
          </a:p>
        </p:txBody>
      </p:sp>
    </p:spTree>
    <p:extLst>
      <p:ext uri="{BB962C8B-B14F-4D97-AF65-F5344CB8AC3E}">
        <p14:creationId xmlns:p14="http://schemas.microsoft.com/office/powerpoint/2010/main" val="1878963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685800" y="609600"/>
            <a:ext cx="7772400" cy="5486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4" name="Rectangle 6"/>
          <p:cNvSpPr>
            <a:spLocks noGrp="1" noChangeArrowheads="1"/>
          </p:cNvSpPr>
          <p:nvPr>
            <p:ph type="sldNum" sz="quarter" idx="11"/>
          </p:nvPr>
        </p:nvSpPr>
        <p:spPr/>
        <p:txBody>
          <a:bodyPr/>
          <a:lstStyle>
            <a:lvl1pPr>
              <a:defRPr/>
            </a:lvl1pPr>
          </a:lstStyle>
          <a:p>
            <a:fld id="{2FF96C94-2350-4786-963B-69A4C149DE92}" type="slidenum">
              <a:rPr lang="en-GB" altLang="el-GR"/>
              <a:pPr/>
              <a:t>‹#›</a:t>
            </a:fld>
            <a:endParaRPr lang="en-GB" altLang="el-GR"/>
          </a:p>
        </p:txBody>
      </p:sp>
    </p:spTree>
    <p:extLst>
      <p:ext uri="{BB962C8B-B14F-4D97-AF65-F5344CB8AC3E}">
        <p14:creationId xmlns:p14="http://schemas.microsoft.com/office/powerpoint/2010/main" val="1238958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4"/>
            <a:ext cx="9144000" cy="1143000"/>
          </a:xfrm>
        </p:spPr>
        <p:txBody>
          <a:bodyPr/>
          <a:lstStyle>
            <a:lvl1pPr algn="ctr">
              <a:defRPr/>
            </a:lvl1pPr>
          </a:lstStyle>
          <a:p>
            <a:r>
              <a:rPr lang="el-GR" dirty="0" err="1"/>
              <a:t>Kλικ</a:t>
            </a:r>
            <a:r>
              <a:rPr lang="el-GR" dirty="0"/>
              <a:t> για επεξεργασία του τίτλου</a:t>
            </a:r>
          </a:p>
        </p:txBody>
      </p:sp>
      <p:sp>
        <p:nvSpPr>
          <p:cNvPr id="3" name="2 - Θέση πίνακα"/>
          <p:cNvSpPr>
            <a:spLocks noGrp="1"/>
          </p:cNvSpPr>
          <p:nvPr>
            <p:ph type="tbl" idx="1"/>
          </p:nvPr>
        </p:nvSpPr>
        <p:spPr>
          <a:xfrm>
            <a:off x="685800" y="1981200"/>
            <a:ext cx="7772400" cy="4114800"/>
          </a:xfrm>
        </p:spPr>
        <p:txBody>
          <a:bodyPr/>
          <a:lstStyle/>
          <a:p>
            <a:pPr lvl="0"/>
            <a:endParaRPr lang="el-GR" noProof="0"/>
          </a:p>
        </p:txBody>
      </p:sp>
      <p:sp>
        <p:nvSpPr>
          <p:cNvPr id="4"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5" name="Rectangle 6"/>
          <p:cNvSpPr>
            <a:spLocks noGrp="1" noChangeArrowheads="1"/>
          </p:cNvSpPr>
          <p:nvPr>
            <p:ph type="sldNum" sz="quarter" idx="11"/>
          </p:nvPr>
        </p:nvSpPr>
        <p:spPr/>
        <p:txBody>
          <a:bodyPr/>
          <a:lstStyle>
            <a:lvl1pPr>
              <a:defRPr/>
            </a:lvl1pPr>
          </a:lstStyle>
          <a:p>
            <a:fld id="{7F66E8EC-E53A-4D6B-A3FE-F5DB6218475D}" type="slidenum">
              <a:rPr lang="en-GB" altLang="el-GR"/>
              <a:pPr/>
              <a:t>‹#›</a:t>
            </a:fld>
            <a:endParaRPr lang="en-GB" altLang="el-GR"/>
          </a:p>
        </p:txBody>
      </p:sp>
    </p:spTree>
    <p:extLst>
      <p:ext uri="{BB962C8B-B14F-4D97-AF65-F5344CB8AC3E}">
        <p14:creationId xmlns:p14="http://schemas.microsoft.com/office/powerpoint/2010/main" val="285115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t>Kλικ</a:t>
            </a:r>
            <a:r>
              <a:rPr lang="el-GR" dirty="0"/>
              <a:t>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5" name="Rectangle 6"/>
          <p:cNvSpPr>
            <a:spLocks noGrp="1" noChangeArrowheads="1"/>
          </p:cNvSpPr>
          <p:nvPr>
            <p:ph type="sldNum" sz="quarter" idx="11"/>
          </p:nvPr>
        </p:nvSpPr>
        <p:spPr/>
        <p:txBody>
          <a:bodyPr/>
          <a:lstStyle>
            <a:lvl1pPr>
              <a:defRPr/>
            </a:lvl1pPr>
          </a:lstStyle>
          <a:p>
            <a:fld id="{BCC3B045-E83E-4200-9593-3837AE1892B7}" type="slidenum">
              <a:rPr lang="en-GB" altLang="el-GR"/>
              <a:pPr/>
              <a:t>‹#›</a:t>
            </a:fld>
            <a:endParaRPr lang="en-GB" altLang="el-GR" dirty="0"/>
          </a:p>
        </p:txBody>
      </p:sp>
    </p:spTree>
    <p:extLst>
      <p:ext uri="{BB962C8B-B14F-4D97-AF65-F5344CB8AC3E}">
        <p14:creationId xmlns:p14="http://schemas.microsoft.com/office/powerpoint/2010/main" val="214225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5" name="Rectangle 6"/>
          <p:cNvSpPr>
            <a:spLocks noGrp="1" noChangeArrowheads="1"/>
          </p:cNvSpPr>
          <p:nvPr>
            <p:ph type="sldNum" sz="quarter" idx="11"/>
          </p:nvPr>
        </p:nvSpPr>
        <p:spPr/>
        <p:txBody>
          <a:bodyPr/>
          <a:lstStyle>
            <a:lvl1pPr>
              <a:defRPr/>
            </a:lvl1pPr>
          </a:lstStyle>
          <a:p>
            <a:fld id="{E27859FC-71B7-41C4-8E13-19480C5F2370}" type="slidenum">
              <a:rPr lang="en-GB" altLang="el-GR"/>
              <a:pPr/>
              <a:t>‹#›</a:t>
            </a:fld>
            <a:endParaRPr lang="en-GB" altLang="el-GR"/>
          </a:p>
        </p:txBody>
      </p:sp>
    </p:spTree>
    <p:extLst>
      <p:ext uri="{BB962C8B-B14F-4D97-AF65-F5344CB8AC3E}">
        <p14:creationId xmlns:p14="http://schemas.microsoft.com/office/powerpoint/2010/main" val="81111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6" name="Rectangle 6"/>
          <p:cNvSpPr>
            <a:spLocks noGrp="1" noChangeArrowheads="1"/>
          </p:cNvSpPr>
          <p:nvPr>
            <p:ph type="sldNum" sz="quarter" idx="11"/>
          </p:nvPr>
        </p:nvSpPr>
        <p:spPr/>
        <p:txBody>
          <a:bodyPr/>
          <a:lstStyle>
            <a:lvl1pPr>
              <a:defRPr/>
            </a:lvl1pPr>
          </a:lstStyle>
          <a:p>
            <a:fld id="{8EAC71C4-7164-4A21-A7BD-DF91B8F97D86}" type="slidenum">
              <a:rPr lang="en-GB" altLang="el-GR"/>
              <a:pPr/>
              <a:t>‹#›</a:t>
            </a:fld>
            <a:endParaRPr lang="en-GB" altLang="el-GR"/>
          </a:p>
        </p:txBody>
      </p:sp>
    </p:spTree>
    <p:extLst>
      <p:ext uri="{BB962C8B-B14F-4D97-AF65-F5344CB8AC3E}">
        <p14:creationId xmlns:p14="http://schemas.microsoft.com/office/powerpoint/2010/main" val="45522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6"/>
            <a:ext cx="9144000" cy="1143000"/>
          </a:xfrm>
        </p:spPr>
        <p:txBody>
          <a:bodyPr/>
          <a:lstStyle>
            <a:lvl1pPr algn="ctr">
              <a:defRPr/>
            </a:lvl1pPr>
          </a:lstStyle>
          <a:p>
            <a:r>
              <a:rPr lang="el-GR" dirty="0" err="1"/>
              <a:t>Kλικ</a:t>
            </a:r>
            <a:r>
              <a:rPr lang="el-GR" dirty="0"/>
              <a:t>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8" name="Rectangle 6"/>
          <p:cNvSpPr>
            <a:spLocks noGrp="1" noChangeArrowheads="1"/>
          </p:cNvSpPr>
          <p:nvPr>
            <p:ph type="sldNum" sz="quarter" idx="11"/>
          </p:nvPr>
        </p:nvSpPr>
        <p:spPr/>
        <p:txBody>
          <a:bodyPr/>
          <a:lstStyle>
            <a:lvl1pPr>
              <a:defRPr/>
            </a:lvl1pPr>
          </a:lstStyle>
          <a:p>
            <a:fld id="{0D1A930E-2545-4BFA-BE1B-2B0BFF208EE3}" type="slidenum">
              <a:rPr lang="en-GB" altLang="el-GR"/>
              <a:pPr/>
              <a:t>‹#›</a:t>
            </a:fld>
            <a:endParaRPr lang="en-GB" altLang="el-GR"/>
          </a:p>
        </p:txBody>
      </p:sp>
    </p:spTree>
    <p:extLst>
      <p:ext uri="{BB962C8B-B14F-4D97-AF65-F5344CB8AC3E}">
        <p14:creationId xmlns:p14="http://schemas.microsoft.com/office/powerpoint/2010/main" val="350211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4" name="Rectangle 6"/>
          <p:cNvSpPr>
            <a:spLocks noGrp="1" noChangeArrowheads="1"/>
          </p:cNvSpPr>
          <p:nvPr>
            <p:ph type="sldNum" sz="quarter" idx="11"/>
          </p:nvPr>
        </p:nvSpPr>
        <p:spPr/>
        <p:txBody>
          <a:bodyPr/>
          <a:lstStyle>
            <a:lvl1pPr>
              <a:defRPr/>
            </a:lvl1pPr>
          </a:lstStyle>
          <a:p>
            <a:fld id="{9AF2B1D7-FA19-4A6F-9BC8-64C31DD3CEE9}" type="slidenum">
              <a:rPr lang="en-GB" altLang="el-GR"/>
              <a:pPr/>
              <a:t>‹#›</a:t>
            </a:fld>
            <a:endParaRPr lang="en-GB" altLang="el-GR"/>
          </a:p>
        </p:txBody>
      </p:sp>
    </p:spTree>
    <p:extLst>
      <p:ext uri="{BB962C8B-B14F-4D97-AF65-F5344CB8AC3E}">
        <p14:creationId xmlns:p14="http://schemas.microsoft.com/office/powerpoint/2010/main" val="216047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3" name="Rectangle 6"/>
          <p:cNvSpPr>
            <a:spLocks noGrp="1" noChangeArrowheads="1"/>
          </p:cNvSpPr>
          <p:nvPr>
            <p:ph type="sldNum" sz="quarter" idx="11"/>
          </p:nvPr>
        </p:nvSpPr>
        <p:spPr/>
        <p:txBody>
          <a:bodyPr/>
          <a:lstStyle>
            <a:lvl1pPr>
              <a:defRPr/>
            </a:lvl1pPr>
          </a:lstStyle>
          <a:p>
            <a:fld id="{5F9FD19B-B02B-4230-A58C-33C57E63490E}" type="slidenum">
              <a:rPr lang="en-GB" altLang="el-GR"/>
              <a:pPr/>
              <a:t>‹#›</a:t>
            </a:fld>
            <a:endParaRPr lang="en-GB" altLang="el-GR"/>
          </a:p>
        </p:txBody>
      </p:sp>
    </p:spTree>
    <p:extLst>
      <p:ext uri="{BB962C8B-B14F-4D97-AF65-F5344CB8AC3E}">
        <p14:creationId xmlns:p14="http://schemas.microsoft.com/office/powerpoint/2010/main" val="208162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6" name="Rectangle 6"/>
          <p:cNvSpPr>
            <a:spLocks noGrp="1" noChangeArrowheads="1"/>
          </p:cNvSpPr>
          <p:nvPr>
            <p:ph type="sldNum" sz="quarter" idx="11"/>
          </p:nvPr>
        </p:nvSpPr>
        <p:spPr/>
        <p:txBody>
          <a:bodyPr/>
          <a:lstStyle>
            <a:lvl1pPr>
              <a:defRPr/>
            </a:lvl1pPr>
          </a:lstStyle>
          <a:p>
            <a:fld id="{F8707211-F3AA-461B-85F2-8476FAFCFD4D}" type="slidenum">
              <a:rPr lang="en-GB" altLang="el-GR"/>
              <a:pPr/>
              <a:t>‹#›</a:t>
            </a:fld>
            <a:endParaRPr lang="en-GB" altLang="el-GR"/>
          </a:p>
        </p:txBody>
      </p:sp>
    </p:spTree>
    <p:extLst>
      <p:ext uri="{BB962C8B-B14F-4D97-AF65-F5344CB8AC3E}">
        <p14:creationId xmlns:p14="http://schemas.microsoft.com/office/powerpoint/2010/main" val="231696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5"/>
          <p:cNvSpPr>
            <a:spLocks noGrp="1" noChangeArrowheads="1"/>
          </p:cNvSpPr>
          <p:nvPr>
            <p:ph type="ftr" sz="quarter" idx="10"/>
          </p:nvPr>
        </p:nvSpPr>
        <p:spPr/>
        <p:txBody>
          <a:bodyPr/>
          <a:lstStyle>
            <a:lvl1pPr algn="ctr">
              <a:defRPr/>
            </a:lvl1pPr>
          </a:lstStyle>
          <a:p>
            <a:pPr>
              <a:defRPr/>
            </a:pPr>
            <a:r>
              <a:rPr lang="en-GB" smtClean="0"/>
              <a:t>cslab@ntua 2019-2020</a:t>
            </a:r>
            <a:endParaRPr lang="en-GB" dirty="0"/>
          </a:p>
        </p:txBody>
      </p:sp>
      <p:sp>
        <p:nvSpPr>
          <p:cNvPr id="6" name="Rectangle 6"/>
          <p:cNvSpPr>
            <a:spLocks noGrp="1" noChangeArrowheads="1"/>
          </p:cNvSpPr>
          <p:nvPr>
            <p:ph type="sldNum" sz="quarter" idx="11"/>
          </p:nvPr>
        </p:nvSpPr>
        <p:spPr/>
        <p:txBody>
          <a:bodyPr/>
          <a:lstStyle>
            <a:lvl1pPr>
              <a:defRPr/>
            </a:lvl1pPr>
          </a:lstStyle>
          <a:p>
            <a:fld id="{899E829F-8260-422C-9A3F-5E8908CEDC05}" type="slidenum">
              <a:rPr lang="en-GB" altLang="el-GR"/>
              <a:pPr/>
              <a:t>‹#›</a:t>
            </a:fld>
            <a:endParaRPr lang="en-GB" altLang="el-GR"/>
          </a:p>
        </p:txBody>
      </p:sp>
    </p:spTree>
    <p:extLst>
      <p:ext uri="{BB962C8B-B14F-4D97-AF65-F5344CB8AC3E}">
        <p14:creationId xmlns:p14="http://schemas.microsoft.com/office/powerpoint/2010/main" val="217622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36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l-GR"/>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l-GR"/>
              <a:t>Click to edit Master text styles</a:t>
            </a:r>
          </a:p>
          <a:p>
            <a:pPr lvl="1"/>
            <a:r>
              <a:rPr lang="en-GB" altLang="el-GR"/>
              <a:t>Second level</a:t>
            </a:r>
          </a:p>
          <a:p>
            <a:pPr lvl="2"/>
            <a:r>
              <a:rPr lang="en-GB" altLang="el-GR"/>
              <a:t>Third level</a:t>
            </a:r>
          </a:p>
          <a:p>
            <a:pPr lvl="3"/>
            <a:r>
              <a:rPr lang="en-GB" altLang="el-GR"/>
              <a:t>Fourth level</a:t>
            </a:r>
          </a:p>
          <a:p>
            <a:pPr lvl="4"/>
            <a:r>
              <a:rPr lang="en-GB" altLang="el-GR"/>
              <a:t>Fifth level</a:t>
            </a:r>
          </a:p>
        </p:txBody>
      </p:sp>
      <p:sp>
        <p:nvSpPr>
          <p:cNvPr id="1029" name="Rectangle 5"/>
          <p:cNvSpPr>
            <a:spLocks noGrp="1" noChangeArrowheads="1"/>
          </p:cNvSpPr>
          <p:nvPr>
            <p:ph type="ftr" sz="quarter" idx="3"/>
          </p:nvPr>
        </p:nvSpPr>
        <p:spPr bwMode="auto">
          <a:xfrm>
            <a:off x="-17463" y="6605588"/>
            <a:ext cx="1660526" cy="180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latin typeface="Calibri" pitchFamily="34" charset="0"/>
              </a:defRPr>
            </a:lvl1pPr>
          </a:lstStyle>
          <a:p>
            <a:pPr>
              <a:defRPr/>
            </a:pPr>
            <a:r>
              <a:rPr lang="en-GB" smtClean="0"/>
              <a:t>cslab@ntua 2019-2020</a:t>
            </a:r>
            <a:endParaRPr lang="en-GB"/>
          </a:p>
        </p:txBody>
      </p:sp>
      <p:sp>
        <p:nvSpPr>
          <p:cNvPr id="1030" name="Rectangle 6"/>
          <p:cNvSpPr>
            <a:spLocks noGrp="1" noChangeArrowheads="1"/>
          </p:cNvSpPr>
          <p:nvPr>
            <p:ph type="sldNum" sz="quarter" idx="4"/>
          </p:nvPr>
        </p:nvSpPr>
        <p:spPr bwMode="auto">
          <a:xfrm>
            <a:off x="3429000" y="6572250"/>
            <a:ext cx="1905000"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vl1pPr>
          </a:lstStyle>
          <a:p>
            <a:fld id="{5795B912-43FB-45BB-8E87-9054DBA036EC}" type="slidenum">
              <a:rPr lang="en-GB" altLang="el-GR"/>
              <a:pPr/>
              <a:t>‹#›</a:t>
            </a:fld>
            <a:endParaRPr lang="en-GB" altLang="el-GR"/>
          </a:p>
        </p:txBody>
      </p:sp>
      <p:cxnSp>
        <p:nvCxnSpPr>
          <p:cNvPr id="7" name="Straight Connector 9"/>
          <p:cNvCxnSpPr/>
          <p:nvPr userDrawn="1"/>
        </p:nvCxnSpPr>
        <p:spPr bwMode="auto">
          <a:xfrm>
            <a:off x="0" y="6572250"/>
            <a:ext cx="7358063" cy="1588"/>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pic>
        <p:nvPicPr>
          <p:cNvPr id="1031" name="Picture 19" descr="cslab_logo_transparent.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58063" y="6467475"/>
            <a:ext cx="1357312"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1032" name="Picture 4" descr="pyrforos_transparent.png"/>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715375" y="6470650"/>
            <a:ext cx="42068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cxnSp>
        <p:nvCxnSpPr>
          <p:cNvPr id="9" name="Straight Connector 9"/>
          <p:cNvCxnSpPr/>
          <p:nvPr userDrawn="1"/>
        </p:nvCxnSpPr>
        <p:spPr bwMode="auto">
          <a:xfrm>
            <a:off x="0" y="428625"/>
            <a:ext cx="9136063" cy="1588"/>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 id="2147484052" r:id="rId12"/>
    <p:sldLayoutId id="2147484053" r:id="rId13"/>
    <p:sldLayoutId id="2147484054" r:id="rId14"/>
  </p:sldLayoutIdLst>
  <p:hf hdr="0" dt="0"/>
  <p:txStyles>
    <p:title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3.bin"/></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46CD8E2-35F8-4381-9C5D-A2CF2C05F352}" type="slidenum">
              <a:rPr lang="en-US" altLang="el-GR" sz="1400">
                <a:solidFill>
                  <a:schemeClr val="bg2"/>
                </a:solidFill>
                <a:latin typeface="Calibri" panose="020F0502020204030204" pitchFamily="34" charset="0"/>
              </a:rPr>
              <a:pPr/>
              <a:t>1</a:t>
            </a:fld>
            <a:endParaRPr lang="en-US" altLang="el-GR" sz="1400">
              <a:solidFill>
                <a:schemeClr val="bg2"/>
              </a:solidFill>
              <a:latin typeface="Calibri" panose="020F0502020204030204" pitchFamily="34" charset="0"/>
            </a:endParaRPr>
          </a:p>
        </p:txBody>
      </p:sp>
      <p:sp>
        <p:nvSpPr>
          <p:cNvPr id="4099" name="Slide Number Placeholder 4"/>
          <p:cNvSpPr txBox="1">
            <a:spLocks noGrp="1"/>
          </p:cNvSpPr>
          <p:nvPr/>
        </p:nvSpPr>
        <p:spPr bwMode="auto">
          <a:xfrm>
            <a:off x="8567738" y="6497638"/>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D609F121-730A-440D-B444-CEF2B1452AE8}" type="slidenum">
              <a:rPr lang="en-US" altLang="el-GR" sz="1400">
                <a:solidFill>
                  <a:schemeClr val="bg2"/>
                </a:solidFill>
                <a:latin typeface="Calibri" panose="020F0502020204030204" pitchFamily="34" charset="0"/>
              </a:rPr>
              <a:pPr algn="r"/>
              <a:t>1</a:t>
            </a:fld>
            <a:endParaRPr lang="en-US" altLang="el-GR" sz="1400">
              <a:solidFill>
                <a:schemeClr val="bg2"/>
              </a:solidFill>
              <a:latin typeface="Calibri" panose="020F0502020204030204" pitchFamily="34" charset="0"/>
            </a:endParaRPr>
          </a:p>
        </p:txBody>
      </p:sp>
      <p:sp>
        <p:nvSpPr>
          <p:cNvPr id="4100" name="Rectangle 2"/>
          <p:cNvSpPr>
            <a:spLocks noGrp="1" noChangeArrowheads="1"/>
          </p:cNvSpPr>
          <p:nvPr>
            <p:ph type="title" idx="4294967295"/>
          </p:nvPr>
        </p:nvSpPr>
        <p:spPr>
          <a:xfrm>
            <a:off x="323850" y="476672"/>
            <a:ext cx="8574088" cy="5837495"/>
          </a:xfrm>
          <a:noFill/>
        </p:spPr>
        <p:txBody>
          <a:bodyPr lIns="63500" tIns="25400" rIns="63500" bIns="25400" anchor="t">
            <a:spAutoFit/>
          </a:bodyPr>
          <a:lstStyle/>
          <a:p>
            <a:r>
              <a:rPr lang="en-US" altLang="en-US" sz="4000" dirty="0">
                <a:latin typeface="Calibri" panose="020F0502020204030204" pitchFamily="34" charset="0"/>
              </a:rPr>
              <a:t/>
            </a:r>
            <a:br>
              <a:rPr lang="en-US" altLang="en-US" sz="4000" dirty="0">
                <a:latin typeface="Calibri" panose="020F0502020204030204" pitchFamily="34" charset="0"/>
              </a:rPr>
            </a:br>
            <a:r>
              <a:rPr lang="el-GR" altLang="en-US" sz="4000" dirty="0">
                <a:latin typeface="Calibri" panose="020F0502020204030204" pitchFamily="34" charset="0"/>
              </a:rPr>
              <a:t>Αρχιτεκτονική Υπολογιστών </a:t>
            </a:r>
            <a:r>
              <a:rPr lang="el-GR" altLang="en-US" sz="4000" dirty="0">
                <a:solidFill>
                  <a:schemeClr val="tx1"/>
                </a:solidFill>
                <a:latin typeface="Calibri" panose="020F0502020204030204" pitchFamily="34" charset="0"/>
              </a:rPr>
              <a:t/>
            </a:r>
            <a:br>
              <a:rPr lang="el-GR" altLang="en-US" sz="4000" dirty="0">
                <a:solidFill>
                  <a:schemeClr val="tx1"/>
                </a:solidFill>
                <a:latin typeface="Calibri" panose="020F0502020204030204" pitchFamily="34" charset="0"/>
              </a:rPr>
            </a:br>
            <a:r>
              <a:rPr lang="el-GR" altLang="en-US" sz="2400" dirty="0">
                <a:solidFill>
                  <a:schemeClr val="tx1"/>
                </a:solidFill>
                <a:latin typeface="Calibri" panose="020F0502020204030204" pitchFamily="34" charset="0"/>
              </a:rPr>
              <a:t>5ο εξάμηνο ΣΗΜΜΥ</a:t>
            </a:r>
            <a:r>
              <a:rPr lang="el-GR" altLang="en-US" sz="4000" dirty="0">
                <a:solidFill>
                  <a:schemeClr val="tx1"/>
                </a:solidFill>
                <a:latin typeface="Calibri" panose="020F0502020204030204" pitchFamily="34" charset="0"/>
              </a:rPr>
              <a:t/>
            </a:r>
            <a:br>
              <a:rPr lang="el-GR" altLang="en-US" sz="4000" dirty="0">
                <a:solidFill>
                  <a:schemeClr val="tx1"/>
                </a:solidFill>
                <a:latin typeface="Calibri" panose="020F0502020204030204" pitchFamily="34" charset="0"/>
              </a:rPr>
            </a:br>
            <a:r>
              <a:rPr lang="el-GR" altLang="en-US" sz="4000" dirty="0">
                <a:solidFill>
                  <a:schemeClr val="tx1"/>
                </a:solidFill>
                <a:latin typeface="Calibri" panose="020F0502020204030204" pitchFamily="34" charset="0"/>
              </a:rPr>
              <a:t/>
            </a:r>
            <a:br>
              <a:rPr lang="el-GR" altLang="en-US" sz="4000" dirty="0">
                <a:solidFill>
                  <a:schemeClr val="tx1"/>
                </a:solidFill>
                <a:latin typeface="Calibri" panose="020F0502020204030204" pitchFamily="34" charset="0"/>
              </a:rPr>
            </a:br>
            <a:r>
              <a:rPr lang="el-GR" altLang="en-US" sz="2400" b="0" dirty="0" err="1">
                <a:solidFill>
                  <a:schemeClr val="tx1"/>
                </a:solidFill>
                <a:latin typeface="Calibri" panose="020F0502020204030204" pitchFamily="34" charset="0"/>
              </a:rPr>
              <a:t>Ακαδημα</a:t>
            </a:r>
            <a:r>
              <a:rPr lang="en-US" altLang="en-US" sz="2400" b="0" dirty="0" err="1">
                <a:solidFill>
                  <a:schemeClr val="tx1"/>
                </a:solidFill>
                <a:latin typeface="Calibri" panose="020F0502020204030204" pitchFamily="34" charset="0"/>
              </a:rPr>
              <a:t>ϊ</a:t>
            </a:r>
            <a:r>
              <a:rPr lang="el-GR" altLang="en-US" sz="2400" b="0" dirty="0" err="1">
                <a:solidFill>
                  <a:schemeClr val="tx1"/>
                </a:solidFill>
                <a:latin typeface="Calibri" panose="020F0502020204030204" pitchFamily="34" charset="0"/>
              </a:rPr>
              <a:t>κό</a:t>
            </a:r>
            <a:r>
              <a:rPr lang="el-GR" altLang="en-US" sz="2400" b="0" dirty="0">
                <a:solidFill>
                  <a:schemeClr val="tx1"/>
                </a:solidFill>
                <a:latin typeface="Calibri" panose="020F0502020204030204" pitchFamily="34" charset="0"/>
              </a:rPr>
              <a:t> Έτος: </a:t>
            </a:r>
            <a:r>
              <a:rPr lang="en-US" altLang="en-US" sz="2400" b="0" dirty="0">
                <a:solidFill>
                  <a:schemeClr val="tx1"/>
                </a:solidFill>
                <a:latin typeface="Calibri" panose="020F0502020204030204" pitchFamily="34" charset="0"/>
              </a:rPr>
              <a:t>2019-20</a:t>
            </a:r>
            <a:r>
              <a:rPr lang="en-US" altLang="en-US" sz="2400" dirty="0">
                <a:solidFill>
                  <a:schemeClr val="tx1"/>
                </a:solidFill>
                <a:latin typeface="Calibri" panose="020F0502020204030204" pitchFamily="34" charset="0"/>
              </a:rPr>
              <a:t/>
            </a:r>
            <a:br>
              <a:rPr lang="en-US" altLang="en-US" sz="2400" dirty="0">
                <a:solidFill>
                  <a:schemeClr val="tx1"/>
                </a:solidFill>
                <a:latin typeface="Calibri" panose="020F0502020204030204" pitchFamily="34" charset="0"/>
              </a:rPr>
            </a:br>
            <a:r>
              <a:rPr lang="el-GR" altLang="en-US" sz="2400" dirty="0">
                <a:solidFill>
                  <a:schemeClr val="tx1"/>
                </a:solidFill>
                <a:latin typeface="Calibri" panose="020F0502020204030204" pitchFamily="34" charset="0"/>
              </a:rPr>
              <a:t/>
            </a:r>
            <a:br>
              <a:rPr lang="el-GR" altLang="en-US" sz="2400" dirty="0">
                <a:solidFill>
                  <a:schemeClr val="tx1"/>
                </a:solidFill>
                <a:latin typeface="Calibri" panose="020F0502020204030204" pitchFamily="34" charset="0"/>
              </a:rPr>
            </a:br>
            <a:r>
              <a:rPr lang="el-GR" altLang="en-US" sz="3200" dirty="0" err="1">
                <a:solidFill>
                  <a:schemeClr val="tx1"/>
                </a:solidFill>
                <a:latin typeface="Calibri" panose="020F0502020204030204" pitchFamily="34" charset="0"/>
              </a:rPr>
              <a:t>Κεφ</a:t>
            </a:r>
            <a:r>
              <a:rPr lang="en-US" altLang="en-US" sz="3200" dirty="0" err="1">
                <a:solidFill>
                  <a:schemeClr val="tx1"/>
                </a:solidFill>
                <a:latin typeface="Calibri" panose="020F0502020204030204" pitchFamily="34" charset="0"/>
              </a:rPr>
              <a:t>ά</a:t>
            </a:r>
            <a:r>
              <a:rPr lang="el-GR" altLang="en-US" sz="3200" dirty="0" err="1">
                <a:solidFill>
                  <a:schemeClr val="tx1"/>
                </a:solidFill>
                <a:latin typeface="Calibri" panose="020F0502020204030204" pitchFamily="34" charset="0"/>
              </a:rPr>
              <a:t>λαιο</a:t>
            </a:r>
            <a:r>
              <a:rPr lang="el-GR" altLang="en-US" sz="3200" dirty="0">
                <a:solidFill>
                  <a:schemeClr val="tx1"/>
                </a:solidFill>
                <a:latin typeface="Calibri" panose="020F0502020204030204" pitchFamily="34" charset="0"/>
              </a:rPr>
              <a:t> #2</a:t>
            </a:r>
            <a:br>
              <a:rPr lang="el-GR" altLang="en-US" sz="3200" dirty="0">
                <a:solidFill>
                  <a:schemeClr val="tx1"/>
                </a:solidFill>
                <a:latin typeface="Calibri" panose="020F0502020204030204" pitchFamily="34" charset="0"/>
              </a:rPr>
            </a:br>
            <a:r>
              <a:rPr lang="en-US" altLang="en-US" sz="4000" dirty="0">
                <a:solidFill>
                  <a:schemeClr val="tx1"/>
                </a:solidFill>
                <a:latin typeface="Calibri" panose="020F0502020204030204" pitchFamily="34" charset="0"/>
              </a:rPr>
              <a:t/>
            </a:r>
            <a:br>
              <a:rPr lang="en-US" altLang="en-US" sz="4000" dirty="0">
                <a:solidFill>
                  <a:schemeClr val="tx1"/>
                </a:solidFill>
                <a:latin typeface="Calibri" panose="020F0502020204030204" pitchFamily="34" charset="0"/>
              </a:rPr>
            </a:br>
            <a:r>
              <a:rPr lang="el-GR" altLang="en-US" sz="3200" b="0" dirty="0">
                <a:solidFill>
                  <a:schemeClr val="tx1"/>
                </a:solidFill>
                <a:latin typeface="Calibri" panose="020F0502020204030204" pitchFamily="34" charset="0"/>
              </a:rPr>
              <a:t>Διονύσης </a:t>
            </a:r>
            <a:r>
              <a:rPr lang="el-GR" altLang="en-US" sz="3200" b="0" dirty="0" err="1">
                <a:solidFill>
                  <a:schemeClr val="tx1"/>
                </a:solidFill>
                <a:latin typeface="Calibri" panose="020F0502020204030204" pitchFamily="34" charset="0"/>
              </a:rPr>
              <a:t>Πνευματικάτος</a:t>
            </a:r>
            <a:r>
              <a:rPr lang="el-GR" altLang="en-US" sz="3200" b="0" dirty="0">
                <a:solidFill>
                  <a:schemeClr val="tx1"/>
                </a:solidFill>
                <a:latin typeface="Calibri" panose="020F0502020204030204" pitchFamily="34" charset="0"/>
              </a:rPr>
              <a:t> </a:t>
            </a:r>
            <a:r>
              <a:rPr lang="en-US" altLang="en-US" sz="3200" b="0" dirty="0">
                <a:solidFill>
                  <a:schemeClr val="tx1"/>
                </a:solidFill>
                <a:latin typeface="Calibri" panose="020F0502020204030204" pitchFamily="34" charset="0"/>
              </a:rPr>
              <a:t/>
            </a:r>
            <a:br>
              <a:rPr lang="en-US" altLang="en-US" sz="3200" b="0" dirty="0">
                <a:solidFill>
                  <a:schemeClr val="tx1"/>
                </a:solidFill>
                <a:latin typeface="Calibri" panose="020F0502020204030204" pitchFamily="34" charset="0"/>
              </a:rPr>
            </a:br>
            <a:r>
              <a:rPr lang="en-US" altLang="en-US" sz="2400" b="0" dirty="0" err="1">
                <a:solidFill>
                  <a:schemeClr val="tx1"/>
                </a:solidFill>
                <a:latin typeface="Calibri" panose="020F0502020204030204" pitchFamily="34" charset="0"/>
              </a:rPr>
              <a:t>pnevmati@cslab.ece.ntua.gr</a:t>
            </a:r>
            <a:r>
              <a:rPr lang="en-US" altLang="en-US" sz="2400" dirty="0">
                <a:solidFill>
                  <a:schemeClr val="tx1"/>
                </a:solidFill>
                <a:latin typeface="Calibri" panose="020F0502020204030204" pitchFamily="34" charset="0"/>
              </a:rPr>
              <a:t/>
            </a:r>
            <a:br>
              <a:rPr lang="en-US" altLang="en-US" sz="2400" dirty="0">
                <a:solidFill>
                  <a:schemeClr val="tx1"/>
                </a:solidFill>
                <a:latin typeface="Calibri" panose="020F0502020204030204" pitchFamily="34" charset="0"/>
              </a:rPr>
            </a:br>
            <a:r>
              <a:rPr lang="en-US" altLang="en-US" sz="3200" b="0" dirty="0">
                <a:solidFill>
                  <a:schemeClr val="tx1"/>
                </a:solidFill>
                <a:latin typeface="Calibri" panose="020F0502020204030204" pitchFamily="34" charset="0"/>
              </a:rPr>
              <a:t/>
            </a:r>
            <a:br>
              <a:rPr lang="en-US" altLang="en-US" sz="3200" b="0" dirty="0">
                <a:solidFill>
                  <a:schemeClr val="tx1"/>
                </a:solidFill>
                <a:latin typeface="Calibri" panose="020F0502020204030204" pitchFamily="34" charset="0"/>
              </a:rPr>
            </a:br>
            <a:r>
              <a:rPr lang="en-US" altLang="en-US" sz="2400" b="0" dirty="0">
                <a:latin typeface="Calibri" panose="020F0502020204030204" pitchFamily="34" charset="0"/>
              </a:rPr>
              <a:t>http://</a:t>
            </a:r>
            <a:r>
              <a:rPr lang="en-US" altLang="en-US" sz="2400" b="0" dirty="0" err="1">
                <a:latin typeface="Calibri" panose="020F0502020204030204" pitchFamily="34" charset="0"/>
              </a:rPr>
              <a:t>www.cslab.ece.ntua.gr</a:t>
            </a:r>
            <a:r>
              <a:rPr lang="en-US" altLang="en-US" sz="2400" b="0" dirty="0">
                <a:latin typeface="Calibri" panose="020F0502020204030204" pitchFamily="34" charset="0"/>
              </a:rPr>
              <a:t>/courses/</a:t>
            </a:r>
            <a:r>
              <a:rPr lang="en-US" altLang="en-US" sz="2400" b="0" dirty="0" err="1">
                <a:latin typeface="Calibri" panose="020F0502020204030204" pitchFamily="34" charset="0"/>
              </a:rPr>
              <a:t>comparch</a:t>
            </a:r>
            <a:r>
              <a:rPr lang="en-US" altLang="en-US" sz="2400" b="0" dirty="0">
                <a:latin typeface="Calibri" panose="020F0502020204030204" pitchFamily="34" charset="0"/>
              </a:rPr>
              <a:t>/</a:t>
            </a:r>
          </a:p>
        </p:txBody>
      </p:sp>
      <p:sp>
        <p:nvSpPr>
          <p:cNvPr id="2" name="Footer Placeholder 1"/>
          <p:cNvSpPr>
            <a:spLocks noGrp="1"/>
          </p:cNvSpPr>
          <p:nvPr>
            <p:ph type="ftr" sz="quarter" idx="10"/>
          </p:nvPr>
        </p:nvSpPr>
        <p:spPr/>
        <p:txBody>
          <a:bodyPr/>
          <a:lstStyle/>
          <a:p>
            <a:pPr>
              <a:defRPr/>
            </a:pPr>
            <a:r>
              <a:rPr lang="en-GB" smtClean="0"/>
              <a:t>cslab@ntua 2019-2020</a:t>
            </a:r>
            <a:endParaRPr lang="en-GB" dirty="0"/>
          </a:p>
        </p:txBody>
      </p:sp>
    </p:spTree>
    <p:extLst>
      <p:ext uri="{BB962C8B-B14F-4D97-AF65-F5344CB8AC3E}">
        <p14:creationId xmlns:p14="http://schemas.microsoft.com/office/powerpoint/2010/main" val="158655724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4579" name="Text Box 2"/>
          <p:cNvSpPr txBox="1">
            <a:spLocks noChangeArrowheads="1"/>
          </p:cNvSpPr>
          <p:nvPr/>
        </p:nvSpPr>
        <p:spPr bwMode="auto">
          <a:xfrm>
            <a:off x="228600" y="808038"/>
            <a:ext cx="868680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l-GR" sz="2800">
              <a:latin typeface="Calibri" panose="020F0502020204030204" pitchFamily="34" charset="0"/>
            </a:endParaRPr>
          </a:p>
          <a:p>
            <a:pPr eaLnBrk="1" hangingPunct="1">
              <a:spcBef>
                <a:spcPct val="50000"/>
              </a:spcBef>
              <a:buFontTx/>
              <a:buAutoNum type="arabicPeriod"/>
            </a:pPr>
            <a:r>
              <a:rPr lang="el-GR" altLang="el-GR" sz="2400" b="0">
                <a:latin typeface="Calibri" panose="020F0502020204030204" pitchFamily="34" charset="0"/>
              </a:rPr>
              <a:t>Η ομοιομορφία των λειτουργιών συμβάλλει στην απλότητα του υλικού (</a:t>
            </a:r>
            <a:r>
              <a:rPr lang="en-US" altLang="el-GR" sz="2400" b="0">
                <a:latin typeface="Calibri" panose="020F0502020204030204" pitchFamily="34" charset="0"/>
              </a:rPr>
              <a:t>Simplicity favors Regularity)</a:t>
            </a:r>
          </a:p>
          <a:p>
            <a:pPr eaLnBrk="1" hangingPunct="1">
              <a:spcBef>
                <a:spcPct val="50000"/>
              </a:spcBef>
              <a:buFontTx/>
              <a:buAutoNum type="arabicPeriod"/>
            </a:pPr>
            <a:r>
              <a:rPr lang="el-GR" altLang="el-GR" sz="2400" b="0">
                <a:latin typeface="Calibri" panose="020F0502020204030204" pitchFamily="34" charset="0"/>
              </a:rPr>
              <a:t>Όσο μικρότερο τόσο ταχύτερο! (</a:t>
            </a:r>
            <a:r>
              <a:rPr lang="en-US" altLang="el-GR" sz="2400" b="0">
                <a:latin typeface="Calibri" panose="020F0502020204030204" pitchFamily="34" charset="0"/>
              </a:rPr>
              <a:t>smaller is faster)</a:t>
            </a:r>
          </a:p>
          <a:p>
            <a:pPr eaLnBrk="1" hangingPunct="1">
              <a:spcBef>
                <a:spcPct val="50000"/>
              </a:spcBef>
              <a:buFontTx/>
              <a:buAutoNum type="arabicPeriod"/>
            </a:pPr>
            <a:r>
              <a:rPr lang="en-US" altLang="el-GR" sz="2400" b="0">
                <a:latin typeface="Calibri" panose="020F0502020204030204" pitchFamily="34" charset="0"/>
              </a:rPr>
              <a:t>H </a:t>
            </a:r>
            <a:r>
              <a:rPr lang="el-GR" altLang="el-GR" sz="2400" b="0">
                <a:latin typeface="Calibri" panose="020F0502020204030204" pitchFamily="34" charset="0"/>
              </a:rPr>
              <a:t>καλή σχεδίαση απαιτεί σημαντικούς συμβιβασμούς (</a:t>
            </a:r>
            <a:r>
              <a:rPr lang="en-US" altLang="el-GR" sz="2400" b="0">
                <a:latin typeface="Calibri" panose="020F0502020204030204" pitchFamily="34" charset="0"/>
              </a:rPr>
              <a:t>Good design demands good compromises</a:t>
            </a:r>
            <a:r>
              <a:rPr lang="el-GR" altLang="el-GR" sz="2400" b="0">
                <a:latin typeface="Calibri" panose="020F0502020204030204" pitchFamily="34" charset="0"/>
              </a:rPr>
              <a:t>)</a:t>
            </a:r>
            <a:endParaRPr lang="en-US" altLang="el-GR" sz="2400" b="0">
              <a:latin typeface="Calibri" panose="020F0502020204030204" pitchFamily="34" charset="0"/>
            </a:endParaRPr>
          </a:p>
          <a:p>
            <a:pPr eaLnBrk="1" hangingPunct="1">
              <a:spcBef>
                <a:spcPct val="50000"/>
              </a:spcBef>
              <a:buFontTx/>
              <a:buNone/>
            </a:pPr>
            <a:endParaRPr lang="en-GB" altLang="el-GR" sz="2400" b="0">
              <a:latin typeface="Calibri" panose="020F0502020204030204" pitchFamily="34" charset="0"/>
            </a:endParaRPr>
          </a:p>
        </p:txBody>
      </p:sp>
      <p:sp>
        <p:nvSpPr>
          <p:cNvPr id="24580" name="Text Box 3"/>
          <p:cNvSpPr txBox="1">
            <a:spLocks noChangeArrowheads="1"/>
          </p:cNvSpPr>
          <p:nvPr/>
        </p:nvSpPr>
        <p:spPr bwMode="auto">
          <a:xfrm>
            <a:off x="1828800" y="50292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i="1">
                <a:latin typeface="Calibri" panose="020F0502020204030204" pitchFamily="34" charset="0"/>
              </a:rPr>
              <a:t>Γενικότητες?    Θα τα δούμε στη συνέχεια......</a:t>
            </a:r>
            <a:endParaRPr lang="en-GB" altLang="el-GR" sz="2400" b="0" i="1">
              <a:latin typeface="Calibri" panose="020F0502020204030204" pitchFamily="34" charset="0"/>
            </a:endParaRPr>
          </a:p>
        </p:txBody>
      </p:sp>
      <p:sp>
        <p:nvSpPr>
          <p:cNvPr id="24581"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B934C43-9773-4023-9551-F8E3039E6235}" type="slidenum">
              <a:rPr lang="en-GB" altLang="el-GR" sz="1400"/>
              <a:pPr>
                <a:spcBef>
                  <a:spcPct val="0"/>
                </a:spcBef>
                <a:buFontTx/>
                <a:buNone/>
              </a:pPr>
              <a:t>10</a:t>
            </a:fld>
            <a:endParaRPr lang="en-GB" altLang="el-GR" sz="1400"/>
          </a:p>
        </p:txBody>
      </p:sp>
      <p:sp>
        <p:nvSpPr>
          <p:cNvPr id="24582" name="Text Box 2"/>
          <p:cNvSpPr txBox="1">
            <a:spLocks noChangeArrowheads="1"/>
          </p:cNvSpPr>
          <p:nvPr/>
        </p:nvSpPr>
        <p:spPr bwMode="auto">
          <a:xfrm>
            <a:off x="0" y="-71438"/>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Βασικές Αρχές Σχεδίασης (</a:t>
            </a:r>
            <a:r>
              <a:rPr lang="en-US" altLang="el-GR" sz="2800">
                <a:latin typeface="Calibri" panose="020F0502020204030204" pitchFamily="34" charset="0"/>
              </a:rPr>
              <a:t>Patterson-Hennessy COD2e)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4451" name="Rectangle 4"/>
          <p:cNvSpPr>
            <a:spLocks noChangeArrowheads="1"/>
          </p:cNvSpPr>
          <p:nvPr/>
        </p:nvSpPr>
        <p:spPr bwMode="auto">
          <a:xfrm>
            <a:off x="0" y="714375"/>
            <a:ext cx="350520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marL="292100" indent="-292100">
              <a:spcBef>
                <a:spcPct val="20000"/>
              </a:spcBef>
              <a:buChar char="•"/>
              <a:tabLst>
                <a:tab pos="685800" algn="l"/>
              </a:tabLst>
              <a:defRPr sz="3200">
                <a:solidFill>
                  <a:schemeClr val="tx1"/>
                </a:solidFill>
                <a:latin typeface="Times New Roman" panose="02020603050405020304" pitchFamily="18" charset="0"/>
              </a:defRPr>
            </a:lvl1pPr>
            <a:lvl2pPr marL="742950" indent="-285750">
              <a:spcBef>
                <a:spcPct val="20000"/>
              </a:spcBef>
              <a:buChar char="–"/>
              <a:tabLst>
                <a:tab pos="685800" algn="l"/>
              </a:tabLst>
              <a:defRPr sz="2800">
                <a:solidFill>
                  <a:schemeClr val="tx1"/>
                </a:solidFill>
                <a:latin typeface="Times New Roman" panose="02020603050405020304" pitchFamily="18" charset="0"/>
              </a:defRPr>
            </a:lvl2pPr>
            <a:lvl3pPr marL="1143000" indent="-228600">
              <a:spcBef>
                <a:spcPct val="20000"/>
              </a:spcBef>
              <a:buChar char="•"/>
              <a:tabLst>
                <a:tab pos="685800" algn="l"/>
              </a:tabLst>
              <a:defRPr sz="2400">
                <a:solidFill>
                  <a:schemeClr val="tx1"/>
                </a:solidFill>
                <a:latin typeface="Times New Roman" panose="02020603050405020304" pitchFamily="18" charset="0"/>
              </a:defRPr>
            </a:lvl3pPr>
            <a:lvl4pPr marL="1600200" indent="-228600">
              <a:spcBef>
                <a:spcPct val="20000"/>
              </a:spcBef>
              <a:buChar char="–"/>
              <a:tabLst>
                <a:tab pos="685800" algn="l"/>
              </a:tabLst>
              <a:defRPr sz="2000">
                <a:solidFill>
                  <a:schemeClr val="tx1"/>
                </a:solidFill>
                <a:latin typeface="Times New Roman" panose="02020603050405020304" pitchFamily="18" charset="0"/>
              </a:defRPr>
            </a:lvl4pPr>
            <a:lvl5pPr marL="2057400" indent="-228600">
              <a:spcBef>
                <a:spcPct val="20000"/>
              </a:spcBef>
              <a:buChar char="»"/>
              <a:tabLst>
                <a:tab pos="685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9pPr>
          </a:lstStyle>
          <a:p>
            <a:pPr eaLnBrk="1" hangingPunct="1">
              <a:lnSpc>
                <a:spcPct val="115000"/>
              </a:lnSpc>
              <a:buFontTx/>
              <a:buNone/>
            </a:pPr>
            <a:r>
              <a:rPr lang="en-US" altLang="el-GR" sz="2800" b="0" dirty="0">
                <a:latin typeface="Calibri" panose="020F0502020204030204" pitchFamily="34" charset="0"/>
              </a:rPr>
              <a:t> </a:t>
            </a:r>
            <a:r>
              <a:rPr lang="en-US" altLang="el-GR" sz="2000" b="0" dirty="0" err="1">
                <a:latin typeface="Calibri" panose="020F0502020204030204" pitchFamily="34" charset="0"/>
              </a:rPr>
              <a:t>int</a:t>
            </a:r>
            <a:r>
              <a:rPr lang="en-US" altLang="el-GR" sz="2000" b="0" dirty="0">
                <a:latin typeface="Calibri" panose="020F0502020204030204" pitchFamily="34" charset="0"/>
              </a:rPr>
              <a:t> *</a:t>
            </a:r>
            <a:r>
              <a:rPr lang="en-US" altLang="el-GR" sz="2000" b="0" dirty="0" err="1">
                <a:latin typeface="Calibri" panose="020F0502020204030204" pitchFamily="34" charset="0"/>
              </a:rPr>
              <a:t>sumarray</a:t>
            </a:r>
            <a:r>
              <a:rPr lang="en-US" altLang="el-GR" sz="2000" b="0" dirty="0">
                <a:latin typeface="Calibri" panose="020F0502020204030204" pitchFamily="34" charset="0"/>
              </a:rPr>
              <a:t>(</a:t>
            </a:r>
            <a:r>
              <a:rPr lang="en-US" altLang="el-GR" sz="2000" b="0" dirty="0" err="1">
                <a:latin typeface="Calibri" panose="020F0502020204030204" pitchFamily="34" charset="0"/>
              </a:rPr>
              <a:t>int</a:t>
            </a:r>
            <a:r>
              <a:rPr lang="en-US" altLang="el-GR" sz="2000" b="0" dirty="0">
                <a:latin typeface="Calibri" panose="020F0502020204030204" pitchFamily="34" charset="0"/>
              </a:rPr>
              <a:t> a[],</a:t>
            </a:r>
            <a:r>
              <a:rPr lang="en-US" altLang="el-GR" sz="2000" b="0" dirty="0" err="1">
                <a:latin typeface="Calibri" panose="020F0502020204030204" pitchFamily="34" charset="0"/>
              </a:rPr>
              <a:t>int</a:t>
            </a:r>
            <a:r>
              <a:rPr lang="en-US" altLang="el-GR" sz="2000" b="0" dirty="0">
                <a:latin typeface="Calibri" panose="020F0502020204030204" pitchFamily="34" charset="0"/>
              </a:rPr>
              <a:t> b[]) {</a:t>
            </a:r>
            <a:br>
              <a:rPr lang="en-US" altLang="el-GR" sz="2000" b="0" dirty="0">
                <a:latin typeface="Calibri" panose="020F0502020204030204" pitchFamily="34" charset="0"/>
              </a:rPr>
            </a:br>
            <a:r>
              <a:rPr lang="en-US" altLang="el-GR" sz="2000" b="0" dirty="0">
                <a:latin typeface="Calibri" panose="020F0502020204030204" pitchFamily="34" charset="0"/>
              </a:rPr>
              <a:t>	</a:t>
            </a:r>
            <a:r>
              <a:rPr lang="en-US" altLang="el-GR" sz="2000" b="0" dirty="0" err="1">
                <a:latin typeface="Calibri" panose="020F0502020204030204" pitchFamily="34" charset="0"/>
              </a:rPr>
              <a:t>int</a:t>
            </a:r>
            <a:r>
              <a:rPr lang="en-US" altLang="el-GR" sz="2000" b="0" dirty="0">
                <a:latin typeface="Calibri" panose="020F0502020204030204" pitchFamily="34" charset="0"/>
              </a:rPr>
              <a:t> </a:t>
            </a:r>
            <a:r>
              <a:rPr lang="en-US" altLang="el-GR" sz="2000" b="0" dirty="0" err="1">
                <a:latin typeface="Calibri" panose="020F0502020204030204" pitchFamily="34" charset="0"/>
              </a:rPr>
              <a:t>i</a:t>
            </a:r>
            <a:r>
              <a:rPr lang="en-US" altLang="el-GR" sz="2000" b="0" dirty="0">
                <a:latin typeface="Calibri" panose="020F0502020204030204" pitchFamily="34" charset="0"/>
              </a:rPr>
              <a:t>, c[100];</a:t>
            </a:r>
            <a:br>
              <a:rPr lang="en-US" altLang="el-GR" sz="2000" b="0" dirty="0">
                <a:latin typeface="Calibri" panose="020F0502020204030204" pitchFamily="34" charset="0"/>
              </a:rPr>
            </a:br>
            <a:r>
              <a:rPr lang="en-US" altLang="el-GR" sz="2000" b="0" dirty="0">
                <a:latin typeface="Calibri" panose="020F0502020204030204" pitchFamily="34" charset="0"/>
              </a:rPr>
              <a:t>	for(</a:t>
            </a:r>
            <a:r>
              <a:rPr lang="en-US" altLang="el-GR" sz="2000" b="0" dirty="0" err="1">
                <a:latin typeface="Calibri" panose="020F0502020204030204" pitchFamily="34" charset="0"/>
              </a:rPr>
              <a:t>i</a:t>
            </a:r>
            <a:r>
              <a:rPr lang="en-US" altLang="el-GR" sz="2000" b="0" dirty="0">
                <a:latin typeface="Calibri" panose="020F0502020204030204" pitchFamily="34" charset="0"/>
              </a:rPr>
              <a:t>=0;i&lt;100;i=i+1) </a:t>
            </a:r>
            <a:br>
              <a:rPr lang="en-US" altLang="el-GR" sz="2000" b="0" dirty="0">
                <a:latin typeface="Calibri" panose="020F0502020204030204" pitchFamily="34" charset="0"/>
              </a:rPr>
            </a:br>
            <a:r>
              <a:rPr lang="en-US" altLang="el-GR" sz="2000" b="0" dirty="0">
                <a:latin typeface="Calibri" panose="020F0502020204030204" pitchFamily="34" charset="0"/>
              </a:rPr>
              <a:t>		c[</a:t>
            </a:r>
            <a:r>
              <a:rPr lang="en-US" altLang="el-GR" sz="2000" b="0" dirty="0" err="1">
                <a:latin typeface="Calibri" panose="020F0502020204030204" pitchFamily="34" charset="0"/>
              </a:rPr>
              <a:t>i</a:t>
            </a:r>
            <a:r>
              <a:rPr lang="en-US" altLang="el-GR" sz="2000" b="0" dirty="0">
                <a:latin typeface="Calibri" panose="020F0502020204030204" pitchFamily="34" charset="0"/>
              </a:rPr>
              <a:t>] = a[</a:t>
            </a:r>
            <a:r>
              <a:rPr lang="en-US" altLang="el-GR" sz="2000" b="0" dirty="0" err="1">
                <a:latin typeface="Calibri" panose="020F0502020204030204" pitchFamily="34" charset="0"/>
              </a:rPr>
              <a:t>i</a:t>
            </a:r>
            <a:r>
              <a:rPr lang="en-US" altLang="el-GR" sz="2000" b="0" dirty="0">
                <a:latin typeface="Calibri" panose="020F0502020204030204" pitchFamily="34" charset="0"/>
              </a:rPr>
              <a:t>] + b[</a:t>
            </a:r>
            <a:r>
              <a:rPr lang="en-US" altLang="el-GR" sz="2000" b="0" dirty="0" err="1">
                <a:latin typeface="Calibri" panose="020F0502020204030204" pitchFamily="34" charset="0"/>
              </a:rPr>
              <a:t>i</a:t>
            </a:r>
            <a:r>
              <a:rPr lang="en-US" altLang="el-GR" sz="2000" b="0" dirty="0">
                <a:latin typeface="Calibri" panose="020F0502020204030204" pitchFamily="34" charset="0"/>
              </a:rPr>
              <a:t>];</a:t>
            </a:r>
            <a:br>
              <a:rPr lang="en-US" altLang="el-GR" sz="2000" b="0" dirty="0">
                <a:latin typeface="Calibri" panose="020F0502020204030204" pitchFamily="34" charset="0"/>
              </a:rPr>
            </a:br>
            <a:r>
              <a:rPr lang="en-US" altLang="el-GR" sz="2000" b="0" dirty="0">
                <a:latin typeface="Calibri" panose="020F0502020204030204" pitchFamily="34" charset="0"/>
              </a:rPr>
              <a:t>	return c;</a:t>
            </a:r>
            <a:br>
              <a:rPr lang="en-US" altLang="el-GR" sz="2000" b="0" dirty="0">
                <a:latin typeface="Calibri" panose="020F0502020204030204" pitchFamily="34" charset="0"/>
              </a:rPr>
            </a:br>
            <a:r>
              <a:rPr lang="en-US" altLang="el-GR" sz="2000" b="0" dirty="0">
                <a:latin typeface="Calibri" panose="020F0502020204030204" pitchFamily="34" charset="0"/>
              </a:rPr>
              <a:t>}</a:t>
            </a:r>
          </a:p>
        </p:txBody>
      </p:sp>
      <p:sp>
        <p:nvSpPr>
          <p:cNvPr id="104452" name="Rectangle 5"/>
          <p:cNvSpPr>
            <a:spLocks noChangeArrowheads="1"/>
          </p:cNvSpPr>
          <p:nvPr/>
        </p:nvSpPr>
        <p:spPr bwMode="auto">
          <a:xfrm>
            <a:off x="3410150" y="472406"/>
            <a:ext cx="5725914" cy="4075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3500" tIns="25400" rIns="63500" bIns="25400">
            <a:spAutoFit/>
          </a:bodyPr>
          <a:lstStyle>
            <a:lvl1pPr>
              <a:spcBef>
                <a:spcPct val="20000"/>
              </a:spcBef>
              <a:buChar char="•"/>
              <a:tabLst>
                <a:tab pos="1092200" algn="l"/>
                <a:tab pos="2171700" algn="l"/>
                <a:tab pos="4749800" algn="l"/>
              </a:tabLst>
              <a:defRPr sz="3200">
                <a:solidFill>
                  <a:schemeClr val="tx1"/>
                </a:solidFill>
                <a:latin typeface="Times New Roman" panose="02020603050405020304" pitchFamily="18" charset="0"/>
              </a:defRPr>
            </a:lvl1pPr>
            <a:lvl2pPr marL="742950" indent="-285750">
              <a:spcBef>
                <a:spcPct val="20000"/>
              </a:spcBef>
              <a:buChar char="–"/>
              <a:tabLst>
                <a:tab pos="1092200" algn="l"/>
                <a:tab pos="2171700" algn="l"/>
                <a:tab pos="4749800" algn="l"/>
              </a:tabLst>
              <a:defRPr sz="2800">
                <a:solidFill>
                  <a:schemeClr val="tx1"/>
                </a:solidFill>
                <a:latin typeface="Times New Roman" panose="02020603050405020304" pitchFamily="18" charset="0"/>
              </a:defRPr>
            </a:lvl2pPr>
            <a:lvl3pPr marL="1143000" indent="-228600">
              <a:spcBef>
                <a:spcPct val="20000"/>
              </a:spcBef>
              <a:buChar char="•"/>
              <a:tabLst>
                <a:tab pos="1092200" algn="l"/>
                <a:tab pos="2171700" algn="l"/>
                <a:tab pos="4749800" algn="l"/>
              </a:tabLst>
              <a:defRPr sz="2400">
                <a:solidFill>
                  <a:schemeClr val="tx1"/>
                </a:solidFill>
                <a:latin typeface="Times New Roman" panose="02020603050405020304" pitchFamily="18" charset="0"/>
              </a:defRPr>
            </a:lvl3pPr>
            <a:lvl4pPr marL="1600200" indent="-228600">
              <a:spcBef>
                <a:spcPct val="20000"/>
              </a:spcBef>
              <a:buChar char="–"/>
              <a:tabLst>
                <a:tab pos="1092200" algn="l"/>
                <a:tab pos="2171700" algn="l"/>
                <a:tab pos="4749800" algn="l"/>
              </a:tabLst>
              <a:defRPr sz="2000">
                <a:solidFill>
                  <a:schemeClr val="tx1"/>
                </a:solidFill>
                <a:latin typeface="Times New Roman" panose="02020603050405020304" pitchFamily="18" charset="0"/>
              </a:defRPr>
            </a:lvl4pPr>
            <a:lvl5pPr marL="2057400" indent="-228600">
              <a:spcBef>
                <a:spcPct val="20000"/>
              </a:spcBef>
              <a:buChar char="»"/>
              <a:tabLst>
                <a:tab pos="1092200" algn="l"/>
                <a:tab pos="2171700" algn="l"/>
                <a:tab pos="4749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9pPr>
          </a:lstStyle>
          <a:p>
            <a:pPr eaLnBrk="1" hangingPunct="1">
              <a:lnSpc>
                <a:spcPct val="110000"/>
              </a:lnSpc>
              <a:spcBef>
                <a:spcPct val="35000"/>
              </a:spcBef>
              <a:buFontTx/>
              <a:buNone/>
            </a:pPr>
            <a:endParaRPr lang="el-GR" altLang="el-GR" sz="2400" b="0" dirty="0">
              <a:latin typeface="Calibri" panose="020F0502020204030204" pitchFamily="34" charset="0"/>
            </a:endParaRPr>
          </a:p>
          <a:p>
            <a:pPr algn="ctr" eaLnBrk="1" hangingPunct="1">
              <a:lnSpc>
                <a:spcPct val="110000"/>
              </a:lnSpc>
              <a:spcBef>
                <a:spcPct val="35000"/>
              </a:spcBef>
              <a:buFontTx/>
              <a:buNone/>
            </a:pPr>
            <a:r>
              <a:rPr lang="el-GR" altLang="el-GR" sz="2400" b="0" dirty="0">
                <a:latin typeface="Calibri" panose="020F0502020204030204" pitchFamily="34" charset="0"/>
              </a:rPr>
              <a:t>Τι πρόβλημα έχει αυτός ο κώδικας (</a:t>
            </a:r>
            <a:r>
              <a:rPr lang="en-US" altLang="el-GR" sz="2400" b="0" dirty="0">
                <a:latin typeface="Calibri" panose="020F0502020204030204" pitchFamily="34" charset="0"/>
              </a:rPr>
              <a:t>C </a:t>
            </a:r>
            <a:r>
              <a:rPr lang="el-GR" altLang="el-GR" sz="2400" b="0" dirty="0">
                <a:latin typeface="Calibri" panose="020F0502020204030204" pitchFamily="34" charset="0"/>
              </a:rPr>
              <a:t>και κατά συνέπεια </a:t>
            </a:r>
            <a:r>
              <a:rPr lang="en-US" altLang="el-GR" sz="2400" b="0" dirty="0">
                <a:latin typeface="Calibri" panose="020F0502020204030204" pitchFamily="34" charset="0"/>
              </a:rPr>
              <a:t>assembly);</a:t>
            </a:r>
            <a:endParaRPr lang="el-GR" altLang="el-GR" sz="2400" b="0" dirty="0">
              <a:latin typeface="Calibri" panose="020F0502020204030204" pitchFamily="34" charset="0"/>
            </a:endParaRPr>
          </a:p>
          <a:p>
            <a:pPr algn="ctr" eaLnBrk="1" hangingPunct="1">
              <a:lnSpc>
                <a:spcPct val="110000"/>
              </a:lnSpc>
              <a:spcBef>
                <a:spcPct val="35000"/>
              </a:spcBef>
              <a:buFontTx/>
              <a:buNone/>
            </a:pPr>
            <a:endParaRPr lang="el-GR" altLang="el-GR" sz="2400" b="0" dirty="0">
              <a:latin typeface="Calibri" panose="020F0502020204030204" pitchFamily="34" charset="0"/>
            </a:endParaRPr>
          </a:p>
          <a:p>
            <a:pPr algn="just" eaLnBrk="1" hangingPunct="1">
              <a:lnSpc>
                <a:spcPct val="110000"/>
              </a:lnSpc>
              <a:spcBef>
                <a:spcPct val="35000"/>
              </a:spcBef>
              <a:buFontTx/>
              <a:buNone/>
            </a:pPr>
            <a:r>
              <a:rPr lang="el-GR" altLang="el-GR" sz="2400" b="0" dirty="0">
                <a:latin typeface="Calibri" panose="020F0502020204030204" pitchFamily="34" charset="0"/>
              </a:rPr>
              <a:t>Ο π</a:t>
            </a:r>
            <a:r>
              <a:rPr lang="en-US" altLang="el-GR" sz="2400" b="0" dirty="0" err="1">
                <a:latin typeface="Calibri" panose="020F0502020204030204" pitchFamily="34" charset="0"/>
              </a:rPr>
              <a:t>ί</a:t>
            </a:r>
            <a:r>
              <a:rPr lang="el-GR" altLang="el-GR" sz="2400" b="0" dirty="0" err="1">
                <a:latin typeface="Calibri" panose="020F0502020204030204" pitchFamily="34" charset="0"/>
              </a:rPr>
              <a:t>νακας</a:t>
            </a:r>
            <a:r>
              <a:rPr lang="el-GR" altLang="el-GR" sz="2400" b="0" dirty="0">
                <a:latin typeface="Calibri" panose="020F0502020204030204" pitchFamily="34" charset="0"/>
              </a:rPr>
              <a:t> </a:t>
            </a:r>
            <a:r>
              <a:rPr lang="en-US" altLang="el-GR" sz="2400" b="0" dirty="0">
                <a:latin typeface="Calibri" panose="020F0502020204030204" pitchFamily="34" charset="0"/>
              </a:rPr>
              <a:t>C </a:t>
            </a:r>
            <a:r>
              <a:rPr lang="el-GR" altLang="el-GR" sz="2400" b="0" dirty="0">
                <a:latin typeface="Calibri" panose="020F0502020204030204" pitchFamily="34" charset="0"/>
              </a:rPr>
              <a:t>δηλώνεται ως τοπική (</a:t>
            </a:r>
            <a:r>
              <a:rPr lang="en-US" altLang="el-GR" sz="2400" b="0" dirty="0">
                <a:latin typeface="Calibri" panose="020F0502020204030204" pitchFamily="34" charset="0"/>
              </a:rPr>
              <a:t>automatic) </a:t>
            </a:r>
            <a:r>
              <a:rPr lang="el-GR" altLang="el-GR" sz="2400" b="0" dirty="0">
                <a:latin typeface="Calibri" panose="020F0502020204030204" pitchFamily="34" charset="0"/>
              </a:rPr>
              <a:t>μεταβλητή στην συνάρτηση</a:t>
            </a:r>
            <a:r>
              <a:rPr lang="en-US" altLang="el-GR" sz="2400" b="0" dirty="0">
                <a:latin typeface="Calibri" panose="020F0502020204030204" pitchFamily="34" charset="0"/>
              </a:rPr>
              <a:t>, </a:t>
            </a:r>
            <a:r>
              <a:rPr lang="el-GR" altLang="el-GR" sz="2400" b="0" dirty="0">
                <a:latin typeface="Calibri" panose="020F0502020204030204" pitchFamily="34" charset="0"/>
              </a:rPr>
              <a:t>οπότε με την λήξη της απελευθερώνεται. Κατά συνέπεια *δεν* μπορεί αν επιστραφεί ως αποτέλεσμα!</a:t>
            </a:r>
            <a:endParaRPr lang="en-US" altLang="el-GR" sz="2400" b="0" dirty="0">
              <a:latin typeface="Calibri" panose="020F0502020204030204" pitchFamily="34" charset="0"/>
            </a:endParaRPr>
          </a:p>
        </p:txBody>
      </p:sp>
      <p:sp>
        <p:nvSpPr>
          <p:cNvPr id="104453" name="Line 6"/>
          <p:cNvSpPr>
            <a:spLocks noChangeShapeType="1"/>
          </p:cNvSpPr>
          <p:nvPr/>
        </p:nvSpPr>
        <p:spPr bwMode="auto">
          <a:xfrm>
            <a:off x="3347864" y="620688"/>
            <a:ext cx="0" cy="576064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54" name="Text Box 7"/>
          <p:cNvSpPr txBox="1">
            <a:spLocks noChangeArrowheads="1"/>
          </p:cNvSpPr>
          <p:nvPr/>
        </p:nvSpPr>
        <p:spPr bwMode="auto">
          <a:xfrm>
            <a:off x="1398712" y="4462463"/>
            <a:ext cx="839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c[100]</a:t>
            </a:r>
          </a:p>
        </p:txBody>
      </p:sp>
      <p:sp>
        <p:nvSpPr>
          <p:cNvPr id="104455" name="Text Box 8"/>
          <p:cNvSpPr txBox="1">
            <a:spLocks noChangeArrowheads="1"/>
          </p:cNvSpPr>
          <p:nvPr/>
        </p:nvSpPr>
        <p:spPr bwMode="auto">
          <a:xfrm>
            <a:off x="179512" y="4219575"/>
            <a:ext cx="550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$sp</a:t>
            </a:r>
          </a:p>
        </p:txBody>
      </p:sp>
      <p:sp>
        <p:nvSpPr>
          <p:cNvPr id="104456" name="Line 9"/>
          <p:cNvSpPr>
            <a:spLocks noChangeShapeType="1"/>
          </p:cNvSpPr>
          <p:nvPr/>
        </p:nvSpPr>
        <p:spPr bwMode="auto">
          <a:xfrm>
            <a:off x="789112" y="4448175"/>
            <a:ext cx="457200" cy="15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104457" name="Rectangle 10"/>
          <p:cNvSpPr>
            <a:spLocks noChangeArrowheads="1"/>
          </p:cNvSpPr>
          <p:nvPr/>
        </p:nvSpPr>
        <p:spPr bwMode="auto">
          <a:xfrm>
            <a:off x="1246312" y="3305175"/>
            <a:ext cx="1676400" cy="281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104458" name="Line 11"/>
          <p:cNvSpPr>
            <a:spLocks noChangeShapeType="1"/>
          </p:cNvSpPr>
          <p:nvPr/>
        </p:nvSpPr>
        <p:spPr bwMode="auto">
          <a:xfrm flipV="1">
            <a:off x="1246312" y="4371975"/>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59" name="Line 12"/>
          <p:cNvSpPr>
            <a:spLocks noChangeShapeType="1"/>
          </p:cNvSpPr>
          <p:nvPr/>
        </p:nvSpPr>
        <p:spPr bwMode="auto">
          <a:xfrm>
            <a:off x="1246312" y="4981575"/>
            <a:ext cx="16764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60" name="Line 13"/>
          <p:cNvSpPr>
            <a:spLocks noChangeShapeType="1"/>
          </p:cNvSpPr>
          <p:nvPr/>
        </p:nvSpPr>
        <p:spPr bwMode="auto">
          <a:xfrm>
            <a:off x="1246312" y="5743575"/>
            <a:ext cx="16764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61" name="Text Box 14"/>
          <p:cNvSpPr txBox="1">
            <a:spLocks noChangeArrowheads="1"/>
          </p:cNvSpPr>
          <p:nvPr/>
        </p:nvSpPr>
        <p:spPr bwMode="auto">
          <a:xfrm>
            <a:off x="1474912" y="5057775"/>
            <a:ext cx="871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dirty="0">
                <a:latin typeface="Calibri" panose="020F0502020204030204" pitchFamily="34" charset="0"/>
              </a:rPr>
              <a:t>a[100]</a:t>
            </a:r>
          </a:p>
          <a:p>
            <a:pPr>
              <a:spcBef>
                <a:spcPct val="0"/>
              </a:spcBef>
              <a:buFontTx/>
              <a:buNone/>
            </a:pPr>
            <a:r>
              <a:rPr lang="en-US" altLang="el-GR" sz="2000" b="0" dirty="0">
                <a:latin typeface="Calibri" panose="020F0502020204030204" pitchFamily="34" charset="0"/>
              </a:rPr>
              <a:t>B[100]</a:t>
            </a:r>
          </a:p>
        </p:txBody>
      </p:sp>
      <p:sp>
        <p:nvSpPr>
          <p:cNvPr id="104462" name="Line 15"/>
          <p:cNvSpPr>
            <a:spLocks noChangeShapeType="1"/>
          </p:cNvSpPr>
          <p:nvPr/>
        </p:nvSpPr>
        <p:spPr bwMode="auto">
          <a:xfrm flipV="1">
            <a:off x="2084512" y="3914775"/>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104464" name="Line 17"/>
          <p:cNvSpPr>
            <a:spLocks noChangeShapeType="1"/>
          </p:cNvSpPr>
          <p:nvPr/>
        </p:nvSpPr>
        <p:spPr bwMode="auto">
          <a:xfrm>
            <a:off x="484312" y="5057775"/>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04465" name="1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1BBF1E1-56B6-427B-8964-E029F76392F5}" type="slidenum">
              <a:rPr lang="en-GB" altLang="el-GR" sz="1400">
                <a:latin typeface="Calibri" panose="020F0502020204030204" pitchFamily="34" charset="0"/>
              </a:rPr>
              <a:pPr>
                <a:spcBef>
                  <a:spcPct val="0"/>
                </a:spcBef>
                <a:buFontTx/>
                <a:buNone/>
              </a:pPr>
              <a:t>100</a:t>
            </a:fld>
            <a:endParaRPr lang="en-GB" altLang="el-GR" sz="1400">
              <a:latin typeface="Calibri" panose="020F0502020204030204" pitchFamily="34" charset="0"/>
            </a:endParaRPr>
          </a:p>
        </p:txBody>
      </p:sp>
      <p:sp>
        <p:nvSpPr>
          <p:cNvPr id="20"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 : </a:t>
            </a:r>
            <a:r>
              <a:rPr lang="en-US" sz="2800" kern="0" dirty="0">
                <a:solidFill>
                  <a:srgbClr val="FF3300"/>
                </a:solidFill>
                <a:latin typeface="Calibri" pitchFamily="34" charset="0"/>
                <a:ea typeface="+mj-ea"/>
                <a:cs typeface="+mj-cs"/>
              </a:rPr>
              <a:t>Version </a:t>
            </a:r>
            <a:r>
              <a:rPr lang="el-GR" sz="2800" kern="0" dirty="0">
                <a:solidFill>
                  <a:srgbClr val="FF3300"/>
                </a:solidFill>
                <a:latin typeface="Calibri" pitchFamily="34" charset="0"/>
                <a:ea typeface="+mj-ea"/>
                <a:cs typeface="+mj-cs"/>
              </a:rPr>
              <a:t>2</a:t>
            </a:r>
          </a:p>
        </p:txBody>
      </p:sp>
    </p:spTree>
    <p:extLst>
      <p:ext uri="{BB962C8B-B14F-4D97-AF65-F5344CB8AC3E}">
        <p14:creationId xmlns:p14="http://schemas.microsoft.com/office/powerpoint/2010/main" val="214912085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5475" name="Rectangle 4"/>
          <p:cNvSpPr>
            <a:spLocks noChangeArrowheads="1"/>
          </p:cNvSpPr>
          <p:nvPr/>
        </p:nvSpPr>
        <p:spPr bwMode="auto">
          <a:xfrm>
            <a:off x="857250" y="714375"/>
            <a:ext cx="3581400" cy="253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spcBef>
                <a:spcPct val="20000"/>
              </a:spcBef>
              <a:buChar char="•"/>
              <a:tabLst>
                <a:tab pos="685800" algn="l"/>
              </a:tabLst>
              <a:defRPr sz="3200">
                <a:solidFill>
                  <a:schemeClr val="tx1"/>
                </a:solidFill>
                <a:latin typeface="Times New Roman" panose="02020603050405020304" pitchFamily="18" charset="0"/>
              </a:defRPr>
            </a:lvl1pPr>
            <a:lvl2pPr marL="742950" indent="-285750">
              <a:spcBef>
                <a:spcPct val="20000"/>
              </a:spcBef>
              <a:buChar char="–"/>
              <a:tabLst>
                <a:tab pos="685800" algn="l"/>
              </a:tabLst>
              <a:defRPr sz="2800">
                <a:solidFill>
                  <a:schemeClr val="tx1"/>
                </a:solidFill>
                <a:latin typeface="Times New Roman" panose="02020603050405020304" pitchFamily="18" charset="0"/>
              </a:defRPr>
            </a:lvl2pPr>
            <a:lvl3pPr marL="1143000" indent="-228600">
              <a:spcBef>
                <a:spcPct val="20000"/>
              </a:spcBef>
              <a:buChar char="•"/>
              <a:tabLst>
                <a:tab pos="685800" algn="l"/>
              </a:tabLst>
              <a:defRPr sz="2400">
                <a:solidFill>
                  <a:schemeClr val="tx1"/>
                </a:solidFill>
                <a:latin typeface="Times New Roman" panose="02020603050405020304" pitchFamily="18" charset="0"/>
              </a:defRPr>
            </a:lvl3pPr>
            <a:lvl4pPr marL="1600200" indent="-228600">
              <a:spcBef>
                <a:spcPct val="20000"/>
              </a:spcBef>
              <a:buChar char="–"/>
              <a:tabLst>
                <a:tab pos="685800" algn="l"/>
              </a:tabLst>
              <a:defRPr sz="2000">
                <a:solidFill>
                  <a:schemeClr val="tx1"/>
                </a:solidFill>
                <a:latin typeface="Times New Roman" panose="02020603050405020304" pitchFamily="18" charset="0"/>
              </a:defRPr>
            </a:lvl4pPr>
            <a:lvl5pPr marL="2057400" indent="-228600">
              <a:spcBef>
                <a:spcPct val="20000"/>
              </a:spcBef>
              <a:buChar char="»"/>
              <a:tabLst>
                <a:tab pos="685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9pPr>
          </a:lstStyle>
          <a:p>
            <a:pPr eaLnBrk="1" hangingPunct="1">
              <a:spcBef>
                <a:spcPct val="15000"/>
              </a:spcBef>
              <a:buFontTx/>
              <a:buNone/>
            </a:pPr>
            <a:r>
              <a:rPr lang="en-US" altLang="el-GR" sz="2000" b="0">
                <a:latin typeface="Calibri" panose="020F0502020204030204" pitchFamily="34" charset="0"/>
              </a:rPr>
              <a:t>int * sumarray(int a[],int b[]) {</a:t>
            </a:r>
            <a:br>
              <a:rPr lang="en-US" altLang="el-GR" sz="2000" b="0">
                <a:latin typeface="Calibri" panose="020F0502020204030204" pitchFamily="34" charset="0"/>
              </a:rPr>
            </a:br>
            <a:r>
              <a:rPr lang="en-US" altLang="el-GR" sz="2000" b="0">
                <a:latin typeface="Calibri" panose="020F0502020204030204" pitchFamily="34" charset="0"/>
              </a:rPr>
              <a:t>	int i; </a:t>
            </a:r>
            <a:br>
              <a:rPr lang="en-US" altLang="el-GR" sz="2000" b="0">
                <a:latin typeface="Calibri" panose="020F0502020204030204" pitchFamily="34" charset="0"/>
              </a:rPr>
            </a:br>
            <a:r>
              <a:rPr lang="en-US" altLang="el-GR" sz="2000" b="0">
                <a:latin typeface="Calibri" panose="020F0502020204030204" pitchFamily="34" charset="0"/>
              </a:rPr>
              <a:t>	int *c;</a:t>
            </a:r>
          </a:p>
          <a:p>
            <a:pPr eaLnBrk="1" hangingPunct="1">
              <a:spcBef>
                <a:spcPct val="15000"/>
              </a:spcBef>
              <a:buFontTx/>
              <a:buNone/>
            </a:pPr>
            <a:r>
              <a:rPr lang="en-US" altLang="el-GR" sz="2000" b="0">
                <a:latin typeface="Calibri" panose="020F0502020204030204" pitchFamily="34" charset="0"/>
              </a:rPr>
              <a:t>	c = (int *) malloc(100);</a:t>
            </a:r>
            <a:br>
              <a:rPr lang="en-US" altLang="el-GR" sz="2000" b="0">
                <a:latin typeface="Calibri" panose="020F0502020204030204" pitchFamily="34" charset="0"/>
              </a:rPr>
            </a:br>
            <a:r>
              <a:rPr lang="en-US" altLang="el-GR" sz="2000" b="0">
                <a:latin typeface="Calibri" panose="020F0502020204030204" pitchFamily="34" charset="0"/>
              </a:rPr>
              <a:t>	for(i=0;i&lt;100;i=i+1) </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c[i] = a[i] + b[i];</a:t>
            </a:r>
            <a:br>
              <a:rPr lang="en-US" altLang="el-GR" sz="2000" b="0">
                <a:latin typeface="Calibri" panose="020F0502020204030204" pitchFamily="34" charset="0"/>
              </a:rPr>
            </a:br>
            <a:r>
              <a:rPr lang="en-US" altLang="el-GR" sz="2000" b="0">
                <a:latin typeface="Calibri" panose="020F0502020204030204" pitchFamily="34" charset="0"/>
              </a:rPr>
              <a:t>	return c;</a:t>
            </a:r>
            <a:br>
              <a:rPr lang="en-US" altLang="el-GR" sz="2000" b="0">
                <a:latin typeface="Calibri" panose="020F0502020204030204" pitchFamily="34" charset="0"/>
              </a:rPr>
            </a:br>
            <a:r>
              <a:rPr lang="en-US" altLang="el-GR" sz="2000" b="0">
                <a:latin typeface="Calibri" panose="020F0502020204030204" pitchFamily="34" charset="0"/>
              </a:rPr>
              <a:t>}</a:t>
            </a:r>
          </a:p>
        </p:txBody>
      </p:sp>
      <p:grpSp>
        <p:nvGrpSpPr>
          <p:cNvPr id="105476" name="Group 5"/>
          <p:cNvGrpSpPr>
            <a:grpSpLocks/>
          </p:cNvGrpSpPr>
          <p:nvPr/>
        </p:nvGrpSpPr>
        <p:grpSpPr bwMode="auto">
          <a:xfrm>
            <a:off x="6643688" y="1000125"/>
            <a:ext cx="1600200" cy="842963"/>
            <a:chOff x="1056" y="2976"/>
            <a:chExt cx="1008" cy="672"/>
          </a:xfrm>
        </p:grpSpPr>
        <p:sp>
          <p:nvSpPr>
            <p:cNvPr id="105491" name="Text Box 6"/>
            <p:cNvSpPr txBox="1">
              <a:spLocks noChangeArrowheads="1"/>
            </p:cNvSpPr>
            <p:nvPr/>
          </p:nvSpPr>
          <p:spPr bwMode="auto">
            <a:xfrm>
              <a:off x="1190" y="3143"/>
              <a:ext cx="593"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800">
                  <a:latin typeface="Calibri" panose="020F0502020204030204" pitchFamily="34" charset="0"/>
                </a:rPr>
                <a:t>Code</a:t>
              </a:r>
            </a:p>
          </p:txBody>
        </p:sp>
        <p:sp>
          <p:nvSpPr>
            <p:cNvPr id="105492" name="Rectangle 7"/>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000">
                <a:latin typeface="Calibri" panose="020F0502020204030204" pitchFamily="34" charset="0"/>
              </a:endParaRPr>
            </a:p>
          </p:txBody>
        </p:sp>
      </p:grpSp>
      <p:grpSp>
        <p:nvGrpSpPr>
          <p:cNvPr id="105477" name="Group 8"/>
          <p:cNvGrpSpPr>
            <a:grpSpLocks/>
          </p:cNvGrpSpPr>
          <p:nvPr/>
        </p:nvGrpSpPr>
        <p:grpSpPr bwMode="auto">
          <a:xfrm>
            <a:off x="6643688" y="1838325"/>
            <a:ext cx="1600200" cy="842963"/>
            <a:chOff x="1056" y="2976"/>
            <a:chExt cx="1008" cy="672"/>
          </a:xfrm>
        </p:grpSpPr>
        <p:sp>
          <p:nvSpPr>
            <p:cNvPr id="105489" name="Text Box 9"/>
            <p:cNvSpPr txBox="1">
              <a:spLocks noChangeArrowheads="1"/>
            </p:cNvSpPr>
            <p:nvPr/>
          </p:nvSpPr>
          <p:spPr bwMode="auto">
            <a:xfrm>
              <a:off x="1190" y="3143"/>
              <a:ext cx="639"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800">
                  <a:latin typeface="Calibri" panose="020F0502020204030204" pitchFamily="34" charset="0"/>
                </a:rPr>
                <a:t>Static</a:t>
              </a:r>
            </a:p>
          </p:txBody>
        </p:sp>
        <p:sp>
          <p:nvSpPr>
            <p:cNvPr id="105490" name="Rectangle 10"/>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000">
                <a:latin typeface="Calibri" panose="020F0502020204030204" pitchFamily="34" charset="0"/>
              </a:endParaRPr>
            </a:p>
          </p:txBody>
        </p:sp>
      </p:grpSp>
      <p:sp>
        <p:nvSpPr>
          <p:cNvPr id="105478" name="Text Box 11"/>
          <p:cNvSpPr txBox="1">
            <a:spLocks noChangeArrowheads="1"/>
          </p:cNvSpPr>
          <p:nvPr/>
        </p:nvSpPr>
        <p:spPr bwMode="auto">
          <a:xfrm>
            <a:off x="6872288" y="3057525"/>
            <a:ext cx="962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800">
                <a:latin typeface="Calibri" panose="020F0502020204030204" pitchFamily="34" charset="0"/>
              </a:rPr>
              <a:t>Heap</a:t>
            </a:r>
          </a:p>
        </p:txBody>
      </p:sp>
      <p:sp>
        <p:nvSpPr>
          <p:cNvPr id="105479" name="Rectangle 12"/>
          <p:cNvSpPr>
            <a:spLocks noChangeArrowheads="1"/>
          </p:cNvSpPr>
          <p:nvPr/>
        </p:nvSpPr>
        <p:spPr bwMode="auto">
          <a:xfrm>
            <a:off x="6643688" y="2676525"/>
            <a:ext cx="1600200" cy="10223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000">
              <a:latin typeface="Calibri" panose="020F0502020204030204" pitchFamily="34" charset="0"/>
            </a:endParaRPr>
          </a:p>
        </p:txBody>
      </p:sp>
      <p:sp>
        <p:nvSpPr>
          <p:cNvPr id="105480" name="Line 13"/>
          <p:cNvSpPr>
            <a:spLocks noChangeShapeType="1"/>
          </p:cNvSpPr>
          <p:nvPr/>
        </p:nvSpPr>
        <p:spPr bwMode="auto">
          <a:xfrm flipV="1">
            <a:off x="7558088" y="4657725"/>
            <a:ext cx="1587" cy="3000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grpSp>
        <p:nvGrpSpPr>
          <p:cNvPr id="105481" name="Group 14"/>
          <p:cNvGrpSpPr>
            <a:grpSpLocks/>
          </p:cNvGrpSpPr>
          <p:nvPr/>
        </p:nvGrpSpPr>
        <p:grpSpPr bwMode="auto">
          <a:xfrm>
            <a:off x="6719888" y="4962525"/>
            <a:ext cx="1600200" cy="842963"/>
            <a:chOff x="1056" y="2976"/>
            <a:chExt cx="1008" cy="672"/>
          </a:xfrm>
        </p:grpSpPr>
        <p:sp>
          <p:nvSpPr>
            <p:cNvPr id="105487" name="Text Box 15"/>
            <p:cNvSpPr txBox="1">
              <a:spLocks noChangeArrowheads="1"/>
            </p:cNvSpPr>
            <p:nvPr/>
          </p:nvSpPr>
          <p:spPr bwMode="auto">
            <a:xfrm>
              <a:off x="1190" y="3143"/>
              <a:ext cx="6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800">
                  <a:latin typeface="Calibri" panose="020F0502020204030204" pitchFamily="34" charset="0"/>
                </a:rPr>
                <a:t>Stack</a:t>
              </a:r>
            </a:p>
          </p:txBody>
        </p:sp>
        <p:sp>
          <p:nvSpPr>
            <p:cNvPr id="105488" name="Rectangle 16"/>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000">
                <a:latin typeface="Calibri" panose="020F0502020204030204" pitchFamily="34" charset="0"/>
              </a:endParaRPr>
            </a:p>
          </p:txBody>
        </p:sp>
      </p:grpSp>
      <p:sp>
        <p:nvSpPr>
          <p:cNvPr id="105482" name="Line 17"/>
          <p:cNvSpPr>
            <a:spLocks noChangeShapeType="1"/>
          </p:cNvSpPr>
          <p:nvPr/>
        </p:nvSpPr>
        <p:spPr bwMode="auto">
          <a:xfrm flipV="1">
            <a:off x="7558088" y="3667125"/>
            <a:ext cx="0" cy="300038"/>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l-GR"/>
          </a:p>
        </p:txBody>
      </p:sp>
      <p:sp>
        <p:nvSpPr>
          <p:cNvPr id="105483" name="Text Box 18"/>
          <p:cNvSpPr txBox="1">
            <a:spLocks noChangeArrowheads="1"/>
          </p:cNvSpPr>
          <p:nvPr/>
        </p:nvSpPr>
        <p:spPr bwMode="auto">
          <a:xfrm>
            <a:off x="6796088" y="2752725"/>
            <a:ext cx="977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400">
                <a:latin typeface="Calibri" panose="020F0502020204030204" pitchFamily="34" charset="0"/>
              </a:rPr>
              <a:t>c[100]</a:t>
            </a:r>
          </a:p>
        </p:txBody>
      </p:sp>
      <p:sp>
        <p:nvSpPr>
          <p:cNvPr id="172051" name="Rectangle 19"/>
          <p:cNvSpPr>
            <a:spLocks noChangeArrowheads="1"/>
          </p:cNvSpPr>
          <p:nvPr/>
        </p:nvSpPr>
        <p:spPr bwMode="auto">
          <a:xfrm>
            <a:off x="71438" y="3286125"/>
            <a:ext cx="6861175" cy="2599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l-GR" altLang="el-GR" sz="2800" b="0" dirty="0">
                <a:latin typeface="Calibri" panose="020F0502020204030204" pitchFamily="34" charset="0"/>
              </a:rPr>
              <a:t>Ο χώρος που δεσμεύτηκε παραμένει δεσμευμένος, μέχρι να απελευθερωθεί (</a:t>
            </a:r>
            <a:r>
              <a:rPr lang="en-US" altLang="el-GR" sz="2800" b="0" dirty="0">
                <a:latin typeface="Calibri" panose="020F0502020204030204" pitchFamily="34" charset="0"/>
              </a:rPr>
              <a:t>freed)</a:t>
            </a:r>
          </a:p>
          <a:p>
            <a:pPr lvl="1" eaLnBrk="1" hangingPunct="1"/>
            <a:r>
              <a:rPr lang="el-GR" altLang="el-GR" sz="2400" b="0" dirty="0">
                <a:latin typeface="Calibri" panose="020F0502020204030204" pitchFamily="34" charset="0"/>
              </a:rPr>
              <a:t>Είναι πιθανό να οδηγήσει σε</a:t>
            </a:r>
            <a:r>
              <a:rPr lang="en-US" altLang="el-GR" sz="2400" b="0" dirty="0">
                <a:latin typeface="Calibri" panose="020F0502020204030204" pitchFamily="34" charset="0"/>
              </a:rPr>
              <a:t> memory leaks</a:t>
            </a:r>
          </a:p>
          <a:p>
            <a:pPr lvl="1" eaLnBrk="1" hangingPunct="1"/>
            <a:r>
              <a:rPr lang="en-US" altLang="el-GR" sz="2400" b="0" dirty="0">
                <a:latin typeface="Calibri" panose="020F0502020204030204" pitchFamily="34" charset="0"/>
              </a:rPr>
              <a:t>Java, Scheme </a:t>
            </a:r>
            <a:r>
              <a:rPr lang="el-GR" altLang="el-GR" sz="2400" b="0" dirty="0">
                <a:latin typeface="Calibri" panose="020F0502020204030204" pitchFamily="34" charset="0"/>
              </a:rPr>
              <a:t>διαθέτουν</a:t>
            </a:r>
            <a:r>
              <a:rPr lang="en-US" altLang="el-GR" sz="2400" b="0" dirty="0">
                <a:latin typeface="Calibri" panose="020F0502020204030204" pitchFamily="34" charset="0"/>
              </a:rPr>
              <a:t> garbage</a:t>
            </a:r>
            <a:br>
              <a:rPr lang="en-US" altLang="el-GR" sz="2400" b="0" dirty="0">
                <a:latin typeface="Calibri" panose="020F0502020204030204" pitchFamily="34" charset="0"/>
              </a:rPr>
            </a:br>
            <a:r>
              <a:rPr lang="en-US" altLang="el-GR" sz="2400" b="0" dirty="0">
                <a:latin typeface="Calibri" panose="020F0502020204030204" pitchFamily="34" charset="0"/>
              </a:rPr>
              <a:t>collectors </a:t>
            </a:r>
            <a:r>
              <a:rPr lang="el-GR" altLang="el-GR" sz="2400" b="0" dirty="0">
                <a:latin typeface="Calibri" panose="020F0502020204030204" pitchFamily="34" charset="0"/>
              </a:rPr>
              <a:t>για να επανακτούν ελεύθερο χώρο</a:t>
            </a:r>
            <a:endParaRPr lang="en-US" altLang="el-GR" sz="2400" b="0" dirty="0">
              <a:latin typeface="Calibri" panose="020F0502020204030204" pitchFamily="34" charset="0"/>
            </a:endParaRPr>
          </a:p>
        </p:txBody>
      </p:sp>
      <p:sp>
        <p:nvSpPr>
          <p:cNvPr id="105485" name="21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716C7E3-503C-472F-85C0-D0CE004E40D2}" type="slidenum">
              <a:rPr lang="en-GB" altLang="el-GR" sz="1400">
                <a:latin typeface="Calibri" panose="020F0502020204030204" pitchFamily="34" charset="0"/>
              </a:rPr>
              <a:pPr>
                <a:spcBef>
                  <a:spcPct val="0"/>
                </a:spcBef>
                <a:buFontTx/>
                <a:buNone/>
              </a:pPr>
              <a:t>101</a:t>
            </a:fld>
            <a:endParaRPr lang="en-GB" altLang="el-GR" sz="1400">
              <a:latin typeface="Calibri" panose="020F0502020204030204" pitchFamily="34" charset="0"/>
            </a:endParaRPr>
          </a:p>
        </p:txBody>
      </p:sp>
      <p:sp>
        <p:nvSpPr>
          <p:cNvPr id="22"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 : </a:t>
            </a:r>
            <a:r>
              <a:rPr lang="en-US" sz="2800" kern="0" dirty="0">
                <a:solidFill>
                  <a:srgbClr val="FF3300"/>
                </a:solidFill>
                <a:latin typeface="Calibri" pitchFamily="34" charset="0"/>
                <a:ea typeface="+mj-ea"/>
                <a:cs typeface="+mj-cs"/>
              </a:rPr>
              <a:t>Version </a:t>
            </a:r>
            <a:r>
              <a:rPr lang="el-GR" sz="2800" kern="0" dirty="0">
                <a:solidFill>
                  <a:srgbClr val="FF3300"/>
                </a:solidFill>
                <a:latin typeface="Calibri" pitchFamily="34" charset="0"/>
                <a:ea typeface="+mj-ea"/>
                <a:cs typeface="+mj-cs"/>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7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51"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6499" name="Rectangle 3"/>
          <p:cNvSpPr>
            <a:spLocks noChangeArrowheads="1"/>
          </p:cNvSpPr>
          <p:nvPr/>
        </p:nvSpPr>
        <p:spPr bwMode="auto">
          <a:xfrm>
            <a:off x="685800" y="785813"/>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sz="2400" b="0">
                <a:latin typeface="Calibri" panose="020F0502020204030204" pitchFamily="34" charset="0"/>
              </a:rPr>
              <a:t>	</a:t>
            </a:r>
            <a:r>
              <a:rPr lang="en-US" altLang="el-GR" sz="2400" b="0">
                <a:latin typeface="Calibri" panose="020F0502020204030204" pitchFamily="34" charset="0"/>
              </a:rPr>
              <a:t>	   </a:t>
            </a:r>
            <a:r>
              <a:rPr lang="el-GR" altLang="el-GR" sz="2400" b="0">
                <a:latin typeface="Calibri" panose="020F0502020204030204" pitchFamily="34" charset="0"/>
              </a:rPr>
              <a:t>	</a:t>
            </a:r>
            <a:r>
              <a:rPr lang="en-US" altLang="el-GR" sz="2000" b="0">
                <a:latin typeface="Calibri" panose="020F0502020204030204" pitchFamily="34" charset="0"/>
              </a:rPr>
              <a:t>addi</a:t>
            </a:r>
            <a:r>
              <a:rPr lang="el-GR" altLang="el-GR" sz="2000" b="0">
                <a:latin typeface="Calibri" panose="020F0502020204030204" pitchFamily="34" charset="0"/>
              </a:rPr>
              <a:t>	</a:t>
            </a:r>
            <a:r>
              <a:rPr lang="en-US" altLang="el-GR" sz="2000" b="0">
                <a:latin typeface="Calibri" panose="020F0502020204030204" pitchFamily="34" charset="0"/>
              </a:rPr>
              <a:t>$t0,$a0,400 </a:t>
            </a:r>
            <a:r>
              <a:rPr lang="el-GR" altLang="el-GR" sz="2000" b="0">
                <a:latin typeface="Calibri" panose="020F0502020204030204" pitchFamily="34" charset="0"/>
              </a:rPr>
              <a:t>	</a:t>
            </a:r>
            <a:r>
              <a:rPr lang="en-US" altLang="el-GR" sz="2000" b="0">
                <a:latin typeface="Calibri" panose="020F0502020204030204" pitchFamily="34" charset="0"/>
              </a:rPr>
              <a:t># beyond end of a[]</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addi  </a:t>
            </a:r>
            <a:r>
              <a:rPr lang="el-GR" altLang="el-GR" sz="2000" b="0">
                <a:latin typeface="Calibri" panose="020F0502020204030204" pitchFamily="34" charset="0"/>
              </a:rPr>
              <a:t>	</a:t>
            </a:r>
            <a:r>
              <a:rPr lang="en-US" altLang="el-GR" sz="2000" b="0">
                <a:latin typeface="Calibri" panose="020F0502020204030204" pitchFamily="34" charset="0"/>
              </a:rPr>
              <a:t>$sp,$sp,-12 </a:t>
            </a:r>
            <a:r>
              <a:rPr lang="el-GR" altLang="el-GR" sz="2000" b="0">
                <a:latin typeface="Calibri" panose="020F0502020204030204" pitchFamily="34" charset="0"/>
              </a:rPr>
              <a:t>	</a:t>
            </a:r>
            <a:r>
              <a:rPr lang="en-US" altLang="el-GR" sz="2000" b="0">
                <a:latin typeface="Calibri" panose="020F0502020204030204" pitchFamily="34" charset="0"/>
              </a:rPr>
              <a:t># space for regs</a:t>
            </a:r>
            <a:br>
              <a:rPr lang="en-US" altLang="el-GR" sz="2000" b="0">
                <a:latin typeface="Calibri" panose="020F0502020204030204" pitchFamily="34" charset="0"/>
              </a:rPr>
            </a:br>
            <a:r>
              <a:rPr lang="el-GR" altLang="el-GR" sz="2000" b="0">
                <a:latin typeface="Calibri" panose="020F0502020204030204" pitchFamily="34" charset="0"/>
              </a:rPr>
              <a:t>	</a:t>
            </a:r>
            <a:r>
              <a:rPr lang="en-US" altLang="el-GR" sz="2000" b="0">
                <a:latin typeface="Calibri" panose="020F0502020204030204" pitchFamily="34" charset="0"/>
              </a:rPr>
              <a:t>	sw	$ra, 0($sp) </a:t>
            </a:r>
            <a:r>
              <a:rPr lang="el-GR" altLang="el-GR" sz="2000" b="0">
                <a:latin typeface="Calibri" panose="020F0502020204030204" pitchFamily="34" charset="0"/>
              </a:rPr>
              <a:t>	</a:t>
            </a:r>
            <a:r>
              <a:rPr lang="en-US" altLang="el-GR" sz="2000" b="0">
                <a:latin typeface="Calibri" panose="020F0502020204030204" pitchFamily="34" charset="0"/>
              </a:rPr>
              <a:t># save $ra</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sw	$a0, 4($sp) </a:t>
            </a:r>
            <a:r>
              <a:rPr lang="el-GR" altLang="el-GR" sz="2000" b="0">
                <a:latin typeface="Calibri" panose="020F0502020204030204" pitchFamily="34" charset="0"/>
              </a:rPr>
              <a:t>	</a:t>
            </a:r>
            <a:r>
              <a:rPr lang="en-US" altLang="el-GR" sz="2000" b="0">
                <a:latin typeface="Calibri" panose="020F0502020204030204" pitchFamily="34" charset="0"/>
              </a:rPr>
              <a:t># save 1st arg.	</a:t>
            </a:r>
            <a:br>
              <a:rPr lang="en-US" altLang="el-GR" sz="2000" b="0">
                <a:latin typeface="Calibri" panose="020F0502020204030204" pitchFamily="34" charset="0"/>
              </a:rPr>
            </a:br>
            <a:r>
              <a:rPr lang="el-GR" altLang="el-GR" sz="2000" b="0">
                <a:latin typeface="Calibri" panose="020F0502020204030204" pitchFamily="34" charset="0"/>
              </a:rPr>
              <a:t>	</a:t>
            </a:r>
            <a:r>
              <a:rPr lang="en-US" altLang="el-GR" sz="2000" b="0">
                <a:latin typeface="Calibri" panose="020F0502020204030204" pitchFamily="34" charset="0"/>
              </a:rPr>
              <a:t>	sw	$a1, 8($sp) </a:t>
            </a:r>
            <a:r>
              <a:rPr lang="el-GR" altLang="el-GR" sz="2000" b="0">
                <a:latin typeface="Calibri" panose="020F0502020204030204" pitchFamily="34" charset="0"/>
              </a:rPr>
              <a:t>	</a:t>
            </a:r>
            <a:r>
              <a:rPr lang="en-US" altLang="el-GR" sz="2000" b="0">
                <a:latin typeface="Calibri" panose="020F0502020204030204" pitchFamily="34" charset="0"/>
              </a:rPr>
              <a:t># save 2nd arg.</a:t>
            </a:r>
            <a:br>
              <a:rPr lang="en-US" altLang="el-GR" sz="2000" b="0">
                <a:latin typeface="Calibri" panose="020F0502020204030204" pitchFamily="34" charset="0"/>
              </a:rPr>
            </a:br>
            <a:r>
              <a:rPr lang="el-GR" altLang="el-GR" sz="2000" b="0">
                <a:latin typeface="Calibri" panose="020F0502020204030204" pitchFamily="34" charset="0"/>
              </a:rPr>
              <a:t>	</a:t>
            </a:r>
            <a:r>
              <a:rPr lang="en-US" altLang="el-GR" sz="2000" b="0">
                <a:latin typeface="Calibri" panose="020F0502020204030204" pitchFamily="34" charset="0"/>
              </a:rPr>
              <a:t>	addi	$a0,$zero,400 </a:t>
            </a:r>
            <a:br>
              <a:rPr lang="en-US" altLang="el-GR" sz="2000" b="0">
                <a:latin typeface="Calibri" panose="020F0502020204030204" pitchFamily="34" charset="0"/>
              </a:rPr>
            </a:br>
            <a:r>
              <a:rPr lang="el-GR" altLang="el-GR" sz="2000" b="0">
                <a:latin typeface="Calibri" panose="020F0502020204030204" pitchFamily="34" charset="0"/>
              </a:rPr>
              <a:t>	</a:t>
            </a:r>
            <a:r>
              <a:rPr lang="en-US" altLang="el-GR" sz="2000" b="0">
                <a:latin typeface="Calibri" panose="020F0502020204030204" pitchFamily="34" charset="0"/>
              </a:rPr>
              <a:t>	jal	malloc</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addi  	$t3,$v0,0	# ptr for c</a:t>
            </a:r>
            <a:br>
              <a:rPr lang="en-US" altLang="el-GR" sz="2000" b="0">
                <a:latin typeface="Calibri" panose="020F0502020204030204" pitchFamily="34" charset="0"/>
              </a:rPr>
            </a:br>
            <a:r>
              <a:rPr lang="el-GR" altLang="el-GR" sz="2000" b="0">
                <a:latin typeface="Calibri" panose="020F0502020204030204" pitchFamily="34" charset="0"/>
              </a:rPr>
              <a:t>	</a:t>
            </a:r>
            <a:r>
              <a:rPr lang="en-US" altLang="el-GR" sz="2000" b="0">
                <a:latin typeface="Calibri" panose="020F0502020204030204" pitchFamily="34" charset="0"/>
              </a:rPr>
              <a:t>	lw	$a0, 4($sp) </a:t>
            </a:r>
            <a:r>
              <a:rPr lang="el-GR" altLang="el-GR" sz="2000" b="0">
                <a:latin typeface="Calibri" panose="020F0502020204030204" pitchFamily="34" charset="0"/>
              </a:rPr>
              <a:t>	</a:t>
            </a:r>
            <a:r>
              <a:rPr lang="en-US" altLang="el-GR" sz="2000" b="0">
                <a:latin typeface="Calibri" panose="020F0502020204030204" pitchFamily="34" charset="0"/>
              </a:rPr>
              <a:t># restore 1st arg.</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lw	$a1, 8($sp) </a:t>
            </a:r>
            <a:r>
              <a:rPr lang="el-GR" altLang="el-GR" sz="2000" b="0">
                <a:latin typeface="Calibri" panose="020F0502020204030204" pitchFamily="34" charset="0"/>
              </a:rPr>
              <a:t>	</a:t>
            </a:r>
            <a:r>
              <a:rPr lang="en-US" altLang="el-GR" sz="2000" b="0">
                <a:latin typeface="Calibri" panose="020F0502020204030204" pitchFamily="34" charset="0"/>
              </a:rPr>
              <a:t># restore 2nd arg.</a:t>
            </a:r>
            <a:br>
              <a:rPr lang="en-US" altLang="el-GR" sz="2000" b="0">
                <a:latin typeface="Calibri" panose="020F0502020204030204" pitchFamily="34" charset="0"/>
              </a:rPr>
            </a:br>
            <a:r>
              <a:rPr lang="en-US" altLang="el-GR" sz="2000" b="0">
                <a:latin typeface="Calibri" panose="020F0502020204030204" pitchFamily="34" charset="0"/>
              </a:rPr>
              <a:t>Loop:	beq  	$a0,$t0,Exit</a:t>
            </a:r>
            <a:br>
              <a:rPr lang="en-US" altLang="el-GR" sz="2000" b="0">
                <a:latin typeface="Calibri" panose="020F0502020204030204" pitchFamily="34" charset="0"/>
              </a:rPr>
            </a:br>
            <a:r>
              <a:rPr lang="en-US" altLang="el-GR" sz="2000" b="0">
                <a:latin typeface="Calibri" panose="020F0502020204030204" pitchFamily="34" charset="0"/>
              </a:rPr>
              <a:t>	... (loop as before on prior slide )</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j	Loop</a:t>
            </a:r>
            <a:br>
              <a:rPr lang="en-US" altLang="el-GR" sz="2000" b="0">
                <a:latin typeface="Calibri" panose="020F0502020204030204" pitchFamily="34" charset="0"/>
              </a:rPr>
            </a:br>
            <a:r>
              <a:rPr lang="en-US" altLang="el-GR" sz="2000" b="0">
                <a:latin typeface="Calibri" panose="020F0502020204030204" pitchFamily="34" charset="0"/>
              </a:rPr>
              <a:t>Exit:</a:t>
            </a:r>
            <a:r>
              <a:rPr lang="el-GR" altLang="el-GR" sz="2000" b="0">
                <a:latin typeface="Calibri" panose="020F0502020204030204" pitchFamily="34" charset="0"/>
              </a:rPr>
              <a:t>		</a:t>
            </a:r>
            <a:r>
              <a:rPr lang="en-US" altLang="el-GR" sz="2000" b="0">
                <a:latin typeface="Calibri" panose="020F0502020204030204" pitchFamily="34" charset="0"/>
              </a:rPr>
              <a:t>lw   	$ra, 0($sp)  </a:t>
            </a:r>
            <a:r>
              <a:rPr lang="el-GR" altLang="el-GR" sz="2000" b="0">
                <a:latin typeface="Calibri" panose="020F0502020204030204" pitchFamily="34" charset="0"/>
              </a:rPr>
              <a:t>	</a:t>
            </a:r>
            <a:r>
              <a:rPr lang="en-US" altLang="el-GR" sz="2000" b="0">
                <a:latin typeface="Calibri" panose="020F0502020204030204" pitchFamily="34" charset="0"/>
              </a:rPr>
              <a:t># restore $ra</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addi  	$sp, $sp, 12 </a:t>
            </a:r>
            <a:r>
              <a:rPr lang="el-GR" altLang="el-GR" sz="2000" b="0">
                <a:latin typeface="Calibri" panose="020F0502020204030204" pitchFamily="34" charset="0"/>
              </a:rPr>
              <a:t>	</a:t>
            </a:r>
            <a:r>
              <a:rPr lang="en-US" altLang="el-GR" sz="2000" b="0">
                <a:latin typeface="Calibri" panose="020F0502020204030204" pitchFamily="34" charset="0"/>
              </a:rPr>
              <a:t># pop stack </a:t>
            </a:r>
            <a:br>
              <a:rPr lang="en-US" altLang="el-GR" sz="2000" b="0">
                <a:latin typeface="Calibri" panose="020F0502020204030204" pitchFamily="34" charset="0"/>
              </a:rPr>
            </a:br>
            <a:r>
              <a:rPr lang="en-US" altLang="el-GR" sz="2000" b="0">
                <a:latin typeface="Calibri" panose="020F0502020204030204" pitchFamily="34" charset="0"/>
              </a:rPr>
              <a:t>	</a:t>
            </a:r>
            <a:r>
              <a:rPr lang="el-GR" altLang="el-GR" sz="2000" b="0">
                <a:latin typeface="Calibri" panose="020F0502020204030204" pitchFamily="34" charset="0"/>
              </a:rPr>
              <a:t>	</a:t>
            </a:r>
            <a:r>
              <a:rPr lang="en-US" altLang="el-GR" sz="2000" b="0">
                <a:latin typeface="Calibri" panose="020F0502020204030204" pitchFamily="34" charset="0"/>
              </a:rPr>
              <a:t>jr 	$ra</a:t>
            </a:r>
          </a:p>
        </p:txBody>
      </p:sp>
      <p:sp>
        <p:nvSpPr>
          <p:cNvPr id="106500"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60C0C94-D4D8-443E-A6A9-58E55A854DB4}" type="slidenum">
              <a:rPr lang="en-GB" altLang="el-GR" sz="1400">
                <a:latin typeface="Calibri" panose="020F0502020204030204" pitchFamily="34" charset="0"/>
              </a:rPr>
              <a:pPr>
                <a:spcBef>
                  <a:spcPct val="0"/>
                </a:spcBef>
                <a:buFontTx/>
                <a:buNone/>
              </a:pPr>
              <a:t>102</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 : </a:t>
            </a:r>
            <a:r>
              <a:rPr lang="en-US" sz="2800" kern="0" dirty="0">
                <a:solidFill>
                  <a:srgbClr val="FF3300"/>
                </a:solidFill>
                <a:latin typeface="Calibri" pitchFamily="34" charset="0"/>
                <a:ea typeface="+mj-ea"/>
                <a:cs typeface="+mj-cs"/>
              </a:rPr>
              <a:t>Version </a:t>
            </a:r>
            <a:r>
              <a:rPr lang="el-GR" sz="2800" kern="0" dirty="0">
                <a:solidFill>
                  <a:srgbClr val="FF3300"/>
                </a:solidFill>
                <a:latin typeface="Calibri" pitchFamily="34" charset="0"/>
                <a:ea typeface="+mj-ea"/>
                <a:cs typeface="+mj-cs"/>
              </a:rPr>
              <a:t>3</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7523" name="Rectangle 3"/>
          <p:cNvSpPr>
            <a:spLocks noChangeArrowheads="1"/>
          </p:cNvSpPr>
          <p:nvPr/>
        </p:nvSpPr>
        <p:spPr bwMode="auto">
          <a:xfrm>
            <a:off x="214313" y="714375"/>
            <a:ext cx="54102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spcBef>
                <a:spcPct val="20000"/>
              </a:spcBef>
              <a:buChar char="•"/>
              <a:tabLst>
                <a:tab pos="685800" algn="l"/>
              </a:tabLst>
              <a:defRPr sz="3200">
                <a:solidFill>
                  <a:schemeClr val="tx1"/>
                </a:solidFill>
                <a:latin typeface="Times New Roman" panose="02020603050405020304" pitchFamily="18" charset="0"/>
              </a:defRPr>
            </a:lvl1pPr>
            <a:lvl2pPr marL="742950" indent="-285750">
              <a:spcBef>
                <a:spcPct val="20000"/>
              </a:spcBef>
              <a:buChar char="–"/>
              <a:tabLst>
                <a:tab pos="685800" algn="l"/>
              </a:tabLst>
              <a:defRPr sz="2800">
                <a:solidFill>
                  <a:schemeClr val="tx1"/>
                </a:solidFill>
                <a:latin typeface="Times New Roman" panose="02020603050405020304" pitchFamily="18" charset="0"/>
              </a:defRPr>
            </a:lvl2pPr>
            <a:lvl3pPr marL="1143000" indent="-228600">
              <a:spcBef>
                <a:spcPct val="20000"/>
              </a:spcBef>
              <a:buChar char="•"/>
              <a:tabLst>
                <a:tab pos="685800" algn="l"/>
              </a:tabLst>
              <a:defRPr sz="2400">
                <a:solidFill>
                  <a:schemeClr val="tx1"/>
                </a:solidFill>
                <a:latin typeface="Times New Roman" panose="02020603050405020304" pitchFamily="18" charset="0"/>
              </a:defRPr>
            </a:lvl3pPr>
            <a:lvl4pPr marL="1600200" indent="-228600">
              <a:spcBef>
                <a:spcPct val="20000"/>
              </a:spcBef>
              <a:buChar char="–"/>
              <a:tabLst>
                <a:tab pos="685800" algn="l"/>
              </a:tabLst>
              <a:defRPr sz="2000">
                <a:solidFill>
                  <a:schemeClr val="tx1"/>
                </a:solidFill>
                <a:latin typeface="Times New Roman" panose="02020603050405020304" pitchFamily="18" charset="0"/>
              </a:defRPr>
            </a:lvl4pPr>
            <a:lvl5pPr marL="2057400" indent="-228600">
              <a:spcBef>
                <a:spcPct val="20000"/>
              </a:spcBef>
              <a:buChar char="»"/>
              <a:tabLst>
                <a:tab pos="685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9pPr>
          </a:lstStyle>
          <a:p>
            <a:pPr eaLnBrk="1" hangingPunct="1">
              <a:buFontTx/>
              <a:buNone/>
            </a:pPr>
            <a:r>
              <a:rPr lang="en-US" altLang="el-GR" sz="2000" b="0">
                <a:latin typeface="Calibri" panose="020F0502020204030204" pitchFamily="34" charset="0"/>
              </a:rPr>
              <a:t>int * sumarray(int a[],int b[]) {</a:t>
            </a:r>
            <a:br>
              <a:rPr lang="en-US" altLang="el-GR" sz="2000" b="0">
                <a:latin typeface="Calibri" panose="020F0502020204030204" pitchFamily="34" charset="0"/>
              </a:rPr>
            </a:br>
            <a:r>
              <a:rPr lang="en-US" altLang="el-GR" sz="2000" b="0">
                <a:latin typeface="Calibri" panose="020F0502020204030204" pitchFamily="34" charset="0"/>
              </a:rPr>
              <a:t>	int i; </a:t>
            </a:r>
            <a:br>
              <a:rPr lang="en-US" altLang="el-GR" sz="2000" b="0">
                <a:latin typeface="Calibri" panose="020F0502020204030204" pitchFamily="34" charset="0"/>
              </a:rPr>
            </a:br>
            <a:r>
              <a:rPr lang="en-US" altLang="el-GR" sz="2000" b="0">
                <a:latin typeface="Calibri" panose="020F0502020204030204" pitchFamily="34" charset="0"/>
              </a:rPr>
              <a:t>	static int c[100];</a:t>
            </a:r>
            <a:br>
              <a:rPr lang="en-US" altLang="el-GR" sz="2000" b="0">
                <a:latin typeface="Calibri" panose="020F0502020204030204" pitchFamily="34" charset="0"/>
              </a:rPr>
            </a:br>
            <a:r>
              <a:rPr lang="en-US" altLang="el-GR" sz="2000" b="0">
                <a:latin typeface="Calibri" panose="020F0502020204030204" pitchFamily="34" charset="0"/>
              </a:rPr>
              <a:t/>
            </a:r>
            <a:br>
              <a:rPr lang="en-US" altLang="el-GR" sz="2000" b="0">
                <a:latin typeface="Calibri" panose="020F0502020204030204" pitchFamily="34" charset="0"/>
              </a:rPr>
            </a:br>
            <a:r>
              <a:rPr lang="en-US" altLang="el-GR" sz="2000" b="0">
                <a:latin typeface="Calibri" panose="020F0502020204030204" pitchFamily="34" charset="0"/>
              </a:rPr>
              <a:t>	for(i=0;i&lt;100;i=i+1) </a:t>
            </a:r>
            <a:br>
              <a:rPr lang="en-US" altLang="el-GR" sz="2000" b="0">
                <a:latin typeface="Calibri" panose="020F0502020204030204" pitchFamily="34" charset="0"/>
              </a:rPr>
            </a:br>
            <a:r>
              <a:rPr lang="en-US" altLang="el-GR" sz="2000" b="0">
                <a:latin typeface="Calibri" panose="020F0502020204030204" pitchFamily="34" charset="0"/>
              </a:rPr>
              <a:t>			c[i] = a[i] + b[i];</a:t>
            </a:r>
            <a:br>
              <a:rPr lang="en-US" altLang="el-GR" sz="2000" b="0">
                <a:latin typeface="Calibri" panose="020F0502020204030204" pitchFamily="34" charset="0"/>
              </a:rPr>
            </a:br>
            <a:r>
              <a:rPr lang="en-US" altLang="el-GR" sz="2000" b="0">
                <a:latin typeface="Calibri" panose="020F0502020204030204" pitchFamily="34" charset="0"/>
              </a:rPr>
              <a:t>	return c;</a:t>
            </a:r>
            <a:br>
              <a:rPr lang="en-US" altLang="el-GR" sz="2000" b="0">
                <a:latin typeface="Calibri" panose="020F0502020204030204" pitchFamily="34" charset="0"/>
              </a:rPr>
            </a:br>
            <a:r>
              <a:rPr lang="en-US" altLang="el-GR" sz="2000" b="0">
                <a:latin typeface="Calibri" panose="020F0502020204030204" pitchFamily="34" charset="0"/>
              </a:rPr>
              <a:t>}</a:t>
            </a:r>
          </a:p>
        </p:txBody>
      </p:sp>
      <p:sp>
        <p:nvSpPr>
          <p:cNvPr id="174084" name="Rectangle 4"/>
          <p:cNvSpPr>
            <a:spLocks noChangeArrowheads="1"/>
          </p:cNvSpPr>
          <p:nvPr/>
        </p:nvSpPr>
        <p:spPr bwMode="auto">
          <a:xfrm>
            <a:off x="142875" y="3429000"/>
            <a:ext cx="60198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l-GR" altLang="el-GR" sz="2800" b="0">
                <a:latin typeface="Calibri" panose="020F0502020204030204" pitchFamily="34" charset="0"/>
              </a:rPr>
              <a:t>Ο </a:t>
            </a:r>
            <a:r>
              <a:rPr lang="en-US" altLang="el-GR" sz="2800" b="0">
                <a:latin typeface="Calibri" panose="020F0502020204030204" pitchFamily="34" charset="0"/>
              </a:rPr>
              <a:t>compiler </a:t>
            </a:r>
            <a:r>
              <a:rPr lang="el-GR" altLang="el-GR" sz="2800" b="0">
                <a:latin typeface="Calibri" panose="020F0502020204030204" pitchFamily="34" charset="0"/>
              </a:rPr>
              <a:t>δεσμεύει χώρο μια φορά για τη μέθοδο και ο χώρος επαναχρησιμοποιείται</a:t>
            </a:r>
            <a:endParaRPr lang="en-US" altLang="el-GR" sz="2800" b="0">
              <a:latin typeface="Calibri" panose="020F0502020204030204" pitchFamily="34" charset="0"/>
            </a:endParaRPr>
          </a:p>
          <a:p>
            <a:pPr lvl="1" eaLnBrk="1" hangingPunct="1"/>
            <a:r>
              <a:rPr lang="el-GR" altLang="el-GR" sz="2400" b="0">
                <a:latin typeface="Calibri" panose="020F0502020204030204" pitchFamily="34" charset="0"/>
              </a:rPr>
              <a:t>Θα μεταβληθεί την επόμενη φορά που θα κληθεί η </a:t>
            </a:r>
            <a:r>
              <a:rPr lang="en-US" altLang="el-GR" sz="2400" b="0">
                <a:latin typeface="Calibri" panose="020F0502020204030204" pitchFamily="34" charset="0"/>
              </a:rPr>
              <a:t>sumarray</a:t>
            </a:r>
          </a:p>
          <a:p>
            <a:pPr lvl="1" eaLnBrk="1" hangingPunct="1"/>
            <a:r>
              <a:rPr lang="el-GR" altLang="el-GR" sz="2400" b="0">
                <a:latin typeface="Calibri" panose="020F0502020204030204" pitchFamily="34" charset="0"/>
              </a:rPr>
              <a:t>Γιατί την αναφέρουμε; Χρησιμοποιείται στις </a:t>
            </a:r>
            <a:r>
              <a:rPr lang="en-US" altLang="el-GR" sz="2400" b="0">
                <a:latin typeface="Calibri" panose="020F0502020204030204" pitchFamily="34" charset="0"/>
              </a:rPr>
              <a:t>C libraries</a:t>
            </a:r>
            <a:r>
              <a:rPr lang="el-GR" altLang="el-GR" sz="2400" b="0">
                <a:latin typeface="Calibri" panose="020F0502020204030204" pitchFamily="34" charset="0"/>
              </a:rPr>
              <a:t>!</a:t>
            </a:r>
            <a:endParaRPr lang="en-US" altLang="el-GR" sz="2400" b="0">
              <a:latin typeface="Calibri" panose="020F0502020204030204" pitchFamily="34" charset="0"/>
            </a:endParaRPr>
          </a:p>
        </p:txBody>
      </p:sp>
      <p:grpSp>
        <p:nvGrpSpPr>
          <p:cNvPr id="107525" name="Group 6"/>
          <p:cNvGrpSpPr>
            <a:grpSpLocks/>
          </p:cNvGrpSpPr>
          <p:nvPr/>
        </p:nvGrpSpPr>
        <p:grpSpPr bwMode="auto">
          <a:xfrm>
            <a:off x="6934200" y="1524000"/>
            <a:ext cx="1600200" cy="842963"/>
            <a:chOff x="1056" y="2976"/>
            <a:chExt cx="1008" cy="672"/>
          </a:xfrm>
        </p:grpSpPr>
        <p:sp>
          <p:nvSpPr>
            <p:cNvPr id="107538" name="Text Box 7"/>
            <p:cNvSpPr txBox="1">
              <a:spLocks noChangeArrowheads="1"/>
            </p:cNvSpPr>
            <p:nvPr/>
          </p:nvSpPr>
          <p:spPr bwMode="auto">
            <a:xfrm>
              <a:off x="1190" y="3143"/>
              <a:ext cx="662" cy="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Code</a:t>
              </a:r>
            </a:p>
          </p:txBody>
        </p:sp>
        <p:sp>
          <p:nvSpPr>
            <p:cNvPr id="107539" name="Rectangle 8"/>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107526" name="Text Box 9"/>
          <p:cNvSpPr txBox="1">
            <a:spLocks noChangeArrowheads="1"/>
          </p:cNvSpPr>
          <p:nvPr/>
        </p:nvSpPr>
        <p:spPr bwMode="auto">
          <a:xfrm>
            <a:off x="7086600" y="2362200"/>
            <a:ext cx="1130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Static</a:t>
            </a:r>
          </a:p>
        </p:txBody>
      </p:sp>
      <p:sp>
        <p:nvSpPr>
          <p:cNvPr id="107527" name="Rectangle 10"/>
          <p:cNvSpPr>
            <a:spLocks noChangeArrowheads="1"/>
          </p:cNvSpPr>
          <p:nvPr/>
        </p:nvSpPr>
        <p:spPr bwMode="auto">
          <a:xfrm>
            <a:off x="6934200" y="2362200"/>
            <a:ext cx="1600200" cy="1143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107528" name="Text Box 11"/>
          <p:cNvSpPr txBox="1">
            <a:spLocks noChangeArrowheads="1"/>
          </p:cNvSpPr>
          <p:nvPr/>
        </p:nvSpPr>
        <p:spPr bwMode="auto">
          <a:xfrm>
            <a:off x="7162800" y="3581400"/>
            <a:ext cx="1073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Heap</a:t>
            </a:r>
          </a:p>
        </p:txBody>
      </p:sp>
      <p:sp>
        <p:nvSpPr>
          <p:cNvPr id="107529" name="Rectangle 12"/>
          <p:cNvSpPr>
            <a:spLocks noChangeArrowheads="1"/>
          </p:cNvSpPr>
          <p:nvPr/>
        </p:nvSpPr>
        <p:spPr bwMode="auto">
          <a:xfrm>
            <a:off x="6934200" y="3505200"/>
            <a:ext cx="1600200" cy="7175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107530" name="Line 13"/>
          <p:cNvSpPr>
            <a:spLocks noChangeShapeType="1"/>
          </p:cNvSpPr>
          <p:nvPr/>
        </p:nvSpPr>
        <p:spPr bwMode="auto">
          <a:xfrm flipV="1">
            <a:off x="7848600" y="5181600"/>
            <a:ext cx="1588" cy="3000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grpSp>
        <p:nvGrpSpPr>
          <p:cNvPr id="107531" name="Group 14"/>
          <p:cNvGrpSpPr>
            <a:grpSpLocks/>
          </p:cNvGrpSpPr>
          <p:nvPr/>
        </p:nvGrpSpPr>
        <p:grpSpPr bwMode="auto">
          <a:xfrm>
            <a:off x="7010400" y="5486400"/>
            <a:ext cx="1600200" cy="842963"/>
            <a:chOff x="1056" y="2976"/>
            <a:chExt cx="1008" cy="672"/>
          </a:xfrm>
        </p:grpSpPr>
        <p:sp>
          <p:nvSpPr>
            <p:cNvPr id="107536" name="Text Box 15"/>
            <p:cNvSpPr txBox="1">
              <a:spLocks noChangeArrowheads="1"/>
            </p:cNvSpPr>
            <p:nvPr/>
          </p:nvSpPr>
          <p:spPr bwMode="auto">
            <a:xfrm>
              <a:off x="1190" y="3143"/>
              <a:ext cx="685" cy="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Stack</a:t>
              </a:r>
            </a:p>
          </p:txBody>
        </p:sp>
        <p:sp>
          <p:nvSpPr>
            <p:cNvPr id="107537" name="Rectangle 16"/>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107532" name="Line 17"/>
          <p:cNvSpPr>
            <a:spLocks noChangeShapeType="1"/>
          </p:cNvSpPr>
          <p:nvPr/>
        </p:nvSpPr>
        <p:spPr bwMode="auto">
          <a:xfrm flipV="1">
            <a:off x="7848600" y="4191000"/>
            <a:ext cx="0" cy="300038"/>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l-GR"/>
          </a:p>
        </p:txBody>
      </p:sp>
      <p:sp>
        <p:nvSpPr>
          <p:cNvPr id="107533" name="Text Box 18"/>
          <p:cNvSpPr txBox="1">
            <a:spLocks noChangeArrowheads="1"/>
          </p:cNvSpPr>
          <p:nvPr/>
        </p:nvSpPr>
        <p:spPr bwMode="auto">
          <a:xfrm>
            <a:off x="7010400" y="2895600"/>
            <a:ext cx="111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800">
                <a:latin typeface="Calibri" panose="020F0502020204030204" pitchFamily="34" charset="0"/>
              </a:rPr>
              <a:t>c[100]</a:t>
            </a:r>
          </a:p>
        </p:txBody>
      </p:sp>
      <p:sp>
        <p:nvSpPr>
          <p:cNvPr id="107534" name="20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20A95EF-B9CC-4132-BC5A-09E282617ADF}" type="slidenum">
              <a:rPr lang="en-GB" altLang="el-GR" sz="1400">
                <a:latin typeface="Calibri" panose="020F0502020204030204" pitchFamily="34" charset="0"/>
              </a:rPr>
              <a:pPr>
                <a:spcBef>
                  <a:spcPct val="0"/>
                </a:spcBef>
                <a:buFontTx/>
                <a:buNone/>
              </a:pPr>
              <a:t>103</a:t>
            </a:fld>
            <a:endParaRPr lang="en-GB" altLang="el-GR" sz="1400">
              <a:latin typeface="Calibri" panose="020F0502020204030204" pitchFamily="34" charset="0"/>
            </a:endParaRPr>
          </a:p>
        </p:txBody>
      </p:sp>
      <p:sp>
        <p:nvSpPr>
          <p:cNvPr id="21"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 : </a:t>
            </a:r>
            <a:r>
              <a:rPr lang="en-US" sz="2800" kern="0" dirty="0">
                <a:solidFill>
                  <a:srgbClr val="FF3300"/>
                </a:solidFill>
                <a:latin typeface="Calibri" pitchFamily="34" charset="0"/>
                <a:ea typeface="+mj-ea"/>
                <a:cs typeface="+mj-cs"/>
              </a:rPr>
              <a:t>Version </a:t>
            </a:r>
            <a:r>
              <a:rPr lang="el-GR" sz="2800" kern="0" dirty="0">
                <a:solidFill>
                  <a:srgbClr val="FF3300"/>
                </a:solidFill>
                <a:latin typeface="Calibri" pitchFamily="34" charset="0"/>
                <a:ea typeface="+mj-ea"/>
                <a:cs typeface="+mj-cs"/>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0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408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7408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8548"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301AD16-B18F-4E7C-AF23-3704895E8335}" type="slidenum">
              <a:rPr lang="en-GB" altLang="el-GR" sz="1400"/>
              <a:pPr>
                <a:spcBef>
                  <a:spcPct val="0"/>
                </a:spcBef>
                <a:buFontTx/>
                <a:buNone/>
              </a:pPr>
              <a:t>104</a:t>
            </a:fld>
            <a:endParaRPr lang="en-GB" altLang="el-GR" sz="1400"/>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Επανάληψη</a:t>
            </a:r>
            <a:r>
              <a:rPr lang="en-US" sz="2800" kern="0" dirty="0">
                <a:solidFill>
                  <a:schemeClr val="tx2"/>
                </a:solidFill>
                <a:latin typeface="Calibri" pitchFamily="34" charset="0"/>
                <a:ea typeface="+mj-ea"/>
                <a:cs typeface="+mj-cs"/>
              </a:rPr>
              <a:t> MIPS</a:t>
            </a:r>
            <a:r>
              <a:rPr lang="el-GR" sz="2800" kern="0" dirty="0">
                <a:solidFill>
                  <a:schemeClr val="tx2"/>
                </a:solidFill>
                <a:latin typeface="Calibri" pitchFamily="34" charset="0"/>
                <a:ea typeface="+mj-ea"/>
                <a:cs typeface="+mj-cs"/>
              </a:rPr>
              <a:t> (1)</a:t>
            </a:r>
            <a:endParaRPr lang="el-GR" sz="2800" kern="0" dirty="0">
              <a:solidFill>
                <a:srgbClr val="FF3300"/>
              </a:solidFill>
              <a:latin typeface="Calibri" pitchFamily="34" charset="0"/>
              <a:ea typeface="+mj-ea"/>
              <a:cs typeface="+mj-cs"/>
            </a:endParaRPr>
          </a:p>
        </p:txBody>
      </p:sp>
      <p:sp>
        <p:nvSpPr>
          <p:cNvPr id="2" name="Rectangle 1">
            <a:extLst>
              <a:ext uri="{FF2B5EF4-FFF2-40B4-BE49-F238E27FC236}">
                <a16:creationId xmlns:a16="http://schemas.microsoft.com/office/drawing/2014/main" xmlns="" id="{4437BC80-227A-C04A-9951-379C84802E2E}"/>
              </a:ext>
            </a:extLst>
          </p:cNvPr>
          <p:cNvSpPr/>
          <p:nvPr/>
        </p:nvSpPr>
        <p:spPr>
          <a:xfrm>
            <a:off x="0" y="476672"/>
            <a:ext cx="9144000" cy="6269409"/>
          </a:xfrm>
          <a:prstGeom prst="rect">
            <a:avLst/>
          </a:prstGeom>
        </p:spPr>
        <p:txBody>
          <a:bodyPr wrap="square">
            <a:spAutoFit/>
          </a:bodyPr>
          <a:lstStyle/>
          <a:p>
            <a:pPr marL="342900" indent="-342900" eaLnBrk="1" hangingPunct="1">
              <a:lnSpc>
                <a:spcPct val="90000"/>
              </a:lnSpc>
              <a:buFont typeface="Arial" panose="020B0604020202020204" pitchFamily="34" charset="0"/>
              <a:buChar char="•"/>
            </a:pPr>
            <a:r>
              <a:rPr lang="el-GR" altLang="en-US" b="0" dirty="0">
                <a:ea typeface="ＭＳ Ｐゴシック" panose="020B0600070205080204" pitchFamily="34" charset="-128"/>
              </a:rPr>
              <a:t>Οι λέξεις (</a:t>
            </a:r>
            <a:r>
              <a:rPr lang="en-US" altLang="en-US" b="0" dirty="0">
                <a:ea typeface="ＭＳ Ｐゴシック" panose="020B0600070205080204" pitchFamily="34" charset="-128"/>
              </a:rPr>
              <a:t>words)</a:t>
            </a:r>
            <a:r>
              <a:rPr lang="el-GR" altLang="en-US" b="0" dirty="0">
                <a:ea typeface="ＭＳ Ｐゴシック" panose="020B0600070205080204" pitchFamily="34" charset="-128"/>
              </a:rPr>
              <a:t> έχουν πλάτος 32 </a:t>
            </a:r>
            <a:r>
              <a:rPr lang="en-US" altLang="en-US" b="0" dirty="0">
                <a:ea typeface="ＭＳ Ｐゴシック" panose="020B0600070205080204" pitchFamily="34" charset="-128"/>
              </a:rPr>
              <a:t>bits</a:t>
            </a:r>
          </a:p>
          <a:p>
            <a:pPr marL="342900" indent="-342900" eaLnBrk="1" hangingPunct="1">
              <a:lnSpc>
                <a:spcPct val="90000"/>
              </a:lnSpc>
              <a:buFont typeface="Arial" panose="020B0604020202020204" pitchFamily="34" charset="0"/>
              <a:buChar char="•"/>
            </a:pPr>
            <a:r>
              <a:rPr lang="el-GR" altLang="en-US" b="0" dirty="0">
                <a:ea typeface="ＭＳ Ｐゴシック" panose="020B0600070205080204" pitchFamily="34" charset="-128"/>
              </a:rPr>
              <a:t>Υπάρχει ένα αρχείο </a:t>
            </a:r>
            <a:r>
              <a:rPr lang="el-GR" altLang="en-US" b="0" dirty="0" err="1">
                <a:ea typeface="ＭＳ Ｐゴシック" panose="020B0600070205080204" pitchFamily="34" charset="-128"/>
              </a:rPr>
              <a:t>καταχωρητών</a:t>
            </a:r>
            <a:r>
              <a:rPr lang="el-GR" altLang="en-US" b="0" dirty="0">
                <a:ea typeface="ＭＳ Ｐゴシック" panose="020B0600070205080204" pitchFamily="34" charset="-128"/>
              </a:rPr>
              <a:t> με </a:t>
            </a:r>
            <a:r>
              <a:rPr lang="en-US" altLang="en-US" b="0" dirty="0">
                <a:ea typeface="ＭＳ Ｐゴシック" panose="020B0600070205080204" pitchFamily="34" charset="-128"/>
              </a:rPr>
              <a:t>32 </a:t>
            </a:r>
            <a:r>
              <a:rPr lang="el-GR" altLang="en-US" b="0" dirty="0" err="1">
                <a:ea typeface="ＭＳ Ｐゴシック" panose="020B0600070205080204" pitchFamily="34" charset="-128"/>
              </a:rPr>
              <a:t>καταχωρητές</a:t>
            </a:r>
            <a:r>
              <a:rPr lang="en-US" altLang="en-US" b="0" dirty="0">
                <a:ea typeface="ＭＳ Ｐゴシック" panose="020B0600070205080204" pitchFamily="34" charset="-128"/>
              </a:rPr>
              <a:t> </a:t>
            </a:r>
            <a:r>
              <a:rPr lang="el-GR" altLang="en-US" b="0" dirty="0">
                <a:ea typeface="ＭＳ Ｐゴシック" panose="020B0600070205080204" pitchFamily="34" charset="-128"/>
              </a:rPr>
              <a:t>των 32 </a:t>
            </a:r>
            <a:r>
              <a:rPr lang="en-US" altLang="en-US" b="0" dirty="0">
                <a:ea typeface="ＭＳ Ｐゴシック" panose="020B0600070205080204" pitchFamily="34" charset="-128"/>
              </a:rPr>
              <a:t>bits</a:t>
            </a:r>
            <a:endParaRPr lang="el-GR" altLang="en-US" b="0" dirty="0">
              <a:ea typeface="ＭＳ Ｐゴシック" panose="020B0600070205080204" pitchFamily="34" charset="-128"/>
            </a:endParaRPr>
          </a:p>
          <a:p>
            <a:pPr marL="342900" indent="-342900" eaLnBrk="1" hangingPunct="1">
              <a:lnSpc>
                <a:spcPct val="90000"/>
              </a:lnSpc>
              <a:buFont typeface="Arial" panose="020B0604020202020204" pitchFamily="34" charset="0"/>
              <a:buChar char="•"/>
            </a:pPr>
            <a:r>
              <a:rPr lang="el-GR" altLang="en-US" b="0" dirty="0">
                <a:ea typeface="ＭＳ Ｐゴシック" panose="020B0600070205080204" pitchFamily="34" charset="-128"/>
              </a:rPr>
              <a:t> Ονοματολογίες </a:t>
            </a:r>
            <a:r>
              <a:rPr lang="el-GR" altLang="en-US" b="0" dirty="0" err="1">
                <a:ea typeface="ＭＳ Ｐゴシック" panose="020B0600070205080204" pitchFamily="34" charset="-128"/>
              </a:rPr>
              <a:t>καταχωρητών</a:t>
            </a:r>
            <a:r>
              <a:rPr lang="el-GR" altLang="en-US" b="0" dirty="0">
                <a:ea typeface="ＭＳ Ｐゴシック" panose="020B0600070205080204" pitchFamily="34" charset="-128"/>
              </a:rPr>
              <a:t>: $0 - $31 ή με συμβολικά ονόματα: </a:t>
            </a:r>
            <a:r>
              <a:rPr lang="en-US" altLang="en-US" b="0" dirty="0">
                <a:ea typeface="ＭＳ Ｐゴシック" panose="020B0600070205080204" pitchFamily="34" charset="-128"/>
              </a:rPr>
              <a:t>$zero, $at, $t0, … $</a:t>
            </a:r>
            <a:r>
              <a:rPr lang="en-US" altLang="en-US" b="0" dirty="0" err="1">
                <a:ea typeface="ＭＳ Ｐゴシック" panose="020B0600070205080204" pitchFamily="34" charset="-128"/>
              </a:rPr>
              <a:t>sp</a:t>
            </a:r>
            <a:r>
              <a:rPr lang="en-US" altLang="en-US" b="0" dirty="0">
                <a:ea typeface="ＭＳ Ｐゴシック" panose="020B0600070205080204" pitchFamily="34" charset="-128"/>
              </a:rPr>
              <a:t>, $</a:t>
            </a:r>
            <a:r>
              <a:rPr lang="en-US" altLang="en-US" b="0" dirty="0" err="1">
                <a:ea typeface="ＭＳ Ｐゴシック" panose="020B0600070205080204" pitchFamily="34" charset="-128"/>
              </a:rPr>
              <a:t>ra</a:t>
            </a:r>
            <a:endParaRPr lang="en-US" altLang="en-US" b="0" dirty="0">
              <a:ea typeface="ＭＳ Ｐゴシック" panose="020B0600070205080204" pitchFamily="34" charset="-128"/>
            </a:endParaRPr>
          </a:p>
          <a:p>
            <a:pPr marL="342900" indent="-342900" eaLnBrk="1" hangingPunct="1">
              <a:lnSpc>
                <a:spcPct val="90000"/>
              </a:lnSpc>
              <a:buFont typeface="Arial" panose="020B0604020202020204" pitchFamily="34" charset="0"/>
              <a:buChar char="•"/>
            </a:pPr>
            <a:r>
              <a:rPr lang="el-GR" altLang="en-US" b="0" dirty="0">
                <a:ea typeface="ＭＳ Ｐゴシック" panose="020B0600070205080204" pitchFamily="34" charset="-128"/>
              </a:rPr>
              <a:t>Ο </a:t>
            </a:r>
            <a:r>
              <a:rPr lang="el-GR" altLang="en-US" b="0" dirty="0" err="1">
                <a:ea typeface="ＭＳ Ｐゴシック" panose="020B0600070205080204" pitchFamily="34" charset="-128"/>
              </a:rPr>
              <a:t>καταχωρητής</a:t>
            </a:r>
            <a:r>
              <a:rPr lang="el-GR" altLang="en-US" b="0" dirty="0">
                <a:ea typeface="ＭＳ Ｐゴシック" panose="020B0600070205080204" pitchFamily="34" charset="-128"/>
              </a:rPr>
              <a:t> $0 έχει </a:t>
            </a:r>
            <a:r>
              <a:rPr lang="el-GR" altLang="en-US" b="0" i="1" dirty="0">
                <a:ea typeface="ＭＳ Ｐゴシック" panose="020B0600070205080204" pitchFamily="34" charset="-128"/>
              </a:rPr>
              <a:t>πάντα</a:t>
            </a:r>
            <a:r>
              <a:rPr lang="el-GR" altLang="en-US" b="0" dirty="0">
                <a:ea typeface="ＭＳ Ｐゴシック" panose="020B0600070205080204" pitchFamily="34" charset="-128"/>
              </a:rPr>
              <a:t> την τιμή 0 (μηδέν)</a:t>
            </a:r>
          </a:p>
          <a:p>
            <a:pPr marL="342900" indent="-342900" eaLnBrk="1" hangingPunct="1">
              <a:lnSpc>
                <a:spcPct val="90000"/>
              </a:lnSpc>
              <a:buFont typeface="Arial" panose="020B0604020202020204" pitchFamily="34" charset="0"/>
              <a:buChar char="•"/>
            </a:pPr>
            <a:r>
              <a:rPr lang="el-GR" altLang="en-US" b="0" dirty="0">
                <a:ea typeface="ＭＳ Ｐゴシック" panose="020B0600070205080204" pitchFamily="34" charset="-128"/>
              </a:rPr>
              <a:t>Ειδικός </a:t>
            </a:r>
            <a:r>
              <a:rPr lang="el-GR" altLang="en-US" b="0" dirty="0" err="1">
                <a:ea typeface="ＭＳ Ｐゴシック" panose="020B0600070205080204" pitchFamily="34" charset="-128"/>
              </a:rPr>
              <a:t>καταχωρητής</a:t>
            </a:r>
            <a:r>
              <a:rPr lang="el-GR" altLang="en-US" b="0" dirty="0">
                <a:ea typeface="ＭＳ Ｐゴシック" panose="020B0600070205080204" pitchFamily="34" charset="-128"/>
              </a:rPr>
              <a:t>: </a:t>
            </a:r>
            <a:r>
              <a:rPr lang="en-US" altLang="en-US" b="0" dirty="0">
                <a:ea typeface="ＭＳ Ｐゴシック" panose="020B0600070205080204" pitchFamily="34" charset="-128"/>
              </a:rPr>
              <a:t>Program Counter </a:t>
            </a:r>
            <a:r>
              <a:rPr lang="el-GR" altLang="en-US" b="0" dirty="0">
                <a:ea typeface="ＭＳ Ｐゴシック" panose="020B0600070205080204" pitchFamily="34" charset="-128"/>
              </a:rPr>
              <a:t> (</a:t>
            </a:r>
            <a:r>
              <a:rPr lang="en-US" altLang="en-US" b="0" dirty="0">
                <a:ea typeface="ＭＳ Ｐゴシック" panose="020B0600070205080204" pitchFamily="34" charset="-128"/>
              </a:rPr>
              <a:t>PC)</a:t>
            </a:r>
            <a:r>
              <a:rPr lang="el-GR" altLang="en-US" b="0" dirty="0">
                <a:ea typeface="ＭＳ Ｐゴシック" panose="020B0600070205080204" pitchFamily="34" charset="-128"/>
              </a:rPr>
              <a:t> με πλάτος 32 </a:t>
            </a:r>
            <a:r>
              <a:rPr lang="en-US" altLang="en-US" b="0" dirty="0">
                <a:ea typeface="ＭＳ Ｐゴシック" panose="020B0600070205080204" pitchFamily="34" charset="-128"/>
              </a:rPr>
              <a:t>bits</a:t>
            </a:r>
            <a:endParaRPr lang="el-GR" altLang="en-US" b="0" dirty="0">
              <a:ea typeface="ＭＳ Ｐゴシック" panose="020B0600070205080204" pitchFamily="34" charset="-128"/>
            </a:endParaRPr>
          </a:p>
          <a:p>
            <a:pPr marL="342900" indent="-342900" eaLnBrk="1" hangingPunct="1">
              <a:lnSpc>
                <a:spcPct val="90000"/>
              </a:lnSpc>
              <a:buFont typeface="Arial" panose="020B0604020202020204" pitchFamily="34" charset="0"/>
              <a:buChar char="•"/>
            </a:pPr>
            <a:endParaRPr lang="en-US" altLang="en-US" sz="700" b="0" dirty="0">
              <a:ea typeface="ＭＳ Ｐゴシック" panose="020B0600070205080204" pitchFamily="34" charset="-128"/>
            </a:endParaRPr>
          </a:p>
          <a:p>
            <a:pPr lvl="1" eaLnBrk="1" hangingPunct="1">
              <a:lnSpc>
                <a:spcPct val="90000"/>
              </a:lnSpc>
              <a:buFontTx/>
              <a:buNone/>
            </a:pPr>
            <a:r>
              <a:rPr lang="en-US" b="0" dirty="0">
                <a:solidFill>
                  <a:srgbClr val="000000"/>
                </a:solidFill>
                <a:latin typeface="Times New Roman" charset="0"/>
                <a:cs typeface="Times New Roman" charset="0"/>
              </a:rPr>
              <a:t>$zero	$0	</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zero</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$at	</a:t>
            </a:r>
            <a:r>
              <a:rPr lang="el-GR" b="0" dirty="0">
                <a:solidFill>
                  <a:srgbClr val="000000"/>
                </a:solidFill>
                <a:latin typeface="Times New Roman" charset="0"/>
              </a:rPr>
              <a:t>	</a:t>
            </a:r>
            <a:r>
              <a:rPr lang="en-US" b="0" dirty="0">
                <a:solidFill>
                  <a:srgbClr val="000000"/>
                </a:solidFill>
                <a:latin typeface="Times New Roman" charset="0"/>
                <a:cs typeface="Times New Roman" charset="0"/>
              </a:rPr>
              <a:t>$1	</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assembler temporary register</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$v0, $v1	$2, $3	</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expression evaluation and function result</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$a0..$a3	$4..$7</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	procedure arguments</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$t0..$t7	$8..$15	temporary</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$s0..$s7	$16..$23</a:t>
            </a:r>
            <a:r>
              <a:rPr lang="el-GR" b="0" dirty="0">
                <a:solidFill>
                  <a:srgbClr val="000000"/>
                </a:solidFill>
                <a:latin typeface="Times New Roman" charset="0"/>
              </a:rPr>
              <a:t>	</a:t>
            </a:r>
            <a:r>
              <a:rPr lang="en-US" b="0" dirty="0">
                <a:solidFill>
                  <a:srgbClr val="000000"/>
                </a:solidFill>
                <a:latin typeface="Times New Roman" charset="0"/>
                <a:cs typeface="Times New Roman" charset="0"/>
              </a:rPr>
              <a:t>saved temporaries</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$t8, $t9	$24, $25</a:t>
            </a:r>
            <a:r>
              <a:rPr lang="el-GR" b="0" dirty="0">
                <a:solidFill>
                  <a:srgbClr val="000000"/>
                </a:solidFill>
                <a:latin typeface="Times New Roman" charset="0"/>
              </a:rPr>
              <a:t>	</a:t>
            </a:r>
            <a:r>
              <a:rPr lang="en-US" b="0" dirty="0">
                <a:solidFill>
                  <a:srgbClr val="000000"/>
                </a:solidFill>
                <a:latin typeface="Times New Roman" charset="0"/>
                <a:cs typeface="Times New Roman" charset="0"/>
              </a:rPr>
              <a:t>temporary</a:t>
            </a:r>
          </a:p>
          <a:p>
            <a:pPr lvl="1" eaLnBrk="1" hangingPunct="1">
              <a:lnSpc>
                <a:spcPct val="90000"/>
              </a:lnSpc>
              <a:buFontTx/>
              <a:buNone/>
            </a:pPr>
            <a:r>
              <a:rPr lang="en-GB" b="0" dirty="0">
                <a:latin typeface="Times New Roman" charset="0"/>
                <a:cs typeface="Times New Roman" charset="0"/>
              </a:rPr>
              <a:t>$k0, $k1	$26, $27	used by OS Kernel</a:t>
            </a:r>
          </a:p>
          <a:p>
            <a:pPr lvl="1" eaLnBrk="1" hangingPunct="1">
              <a:lnSpc>
                <a:spcPct val="90000"/>
              </a:lnSpc>
              <a:buFontTx/>
              <a:buNone/>
            </a:pPr>
            <a:r>
              <a:rPr lang="en-US" b="0" dirty="0">
                <a:solidFill>
                  <a:srgbClr val="000000"/>
                </a:solidFill>
                <a:latin typeface="Times New Roman" charset="0"/>
                <a:cs typeface="Times New Roman" charset="0"/>
              </a:rPr>
              <a:t>$</a:t>
            </a:r>
            <a:r>
              <a:rPr lang="en-US" b="0" dirty="0" err="1">
                <a:solidFill>
                  <a:srgbClr val="000000"/>
                </a:solidFill>
                <a:latin typeface="Times New Roman" charset="0"/>
                <a:cs typeface="Times New Roman" charset="0"/>
              </a:rPr>
              <a:t>gp</a:t>
            </a:r>
            <a:r>
              <a:rPr lang="en-US" b="0" dirty="0">
                <a:solidFill>
                  <a:srgbClr val="000000"/>
                </a:solidFill>
                <a:latin typeface="Times New Roman" charset="0"/>
                <a:cs typeface="Times New Roman" charset="0"/>
              </a:rPr>
              <a:t>	$28	</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global pointer</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a:t>
            </a:r>
            <a:r>
              <a:rPr lang="en-US" b="0" dirty="0" err="1">
                <a:solidFill>
                  <a:srgbClr val="000000"/>
                </a:solidFill>
                <a:latin typeface="Times New Roman" charset="0"/>
                <a:cs typeface="Times New Roman" charset="0"/>
              </a:rPr>
              <a:t>sp</a:t>
            </a:r>
            <a:r>
              <a:rPr lang="en-US" b="0" dirty="0">
                <a:solidFill>
                  <a:srgbClr val="000000"/>
                </a:solidFill>
                <a:latin typeface="Times New Roman" charset="0"/>
                <a:cs typeface="Times New Roman" charset="0"/>
              </a:rPr>
              <a:t>		$29	</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stack pointer</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a:t>
            </a:r>
            <a:r>
              <a:rPr lang="en-US" b="0" dirty="0" err="1">
                <a:solidFill>
                  <a:srgbClr val="000000"/>
                </a:solidFill>
                <a:latin typeface="Times New Roman" charset="0"/>
                <a:cs typeface="Times New Roman" charset="0"/>
              </a:rPr>
              <a:t>fp</a:t>
            </a:r>
            <a:r>
              <a:rPr lang="en-US" b="0" dirty="0">
                <a:solidFill>
                  <a:srgbClr val="000000"/>
                </a:solidFill>
                <a:latin typeface="Times New Roman" charset="0"/>
                <a:cs typeface="Times New Roman" charset="0"/>
              </a:rPr>
              <a:t>		$30</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	frame pointer</a:t>
            </a:r>
            <a:endParaRPr lang="en-GB" b="0" dirty="0">
              <a:latin typeface="Times New Roman" charset="0"/>
              <a:cs typeface="Times New Roman" charset="0"/>
            </a:endParaRPr>
          </a:p>
          <a:p>
            <a:pPr lvl="1" eaLnBrk="1" hangingPunct="1">
              <a:lnSpc>
                <a:spcPct val="90000"/>
              </a:lnSpc>
              <a:buFontTx/>
              <a:buNone/>
            </a:pPr>
            <a:r>
              <a:rPr lang="en-US" b="0" dirty="0">
                <a:solidFill>
                  <a:srgbClr val="000000"/>
                </a:solidFill>
                <a:latin typeface="Times New Roman" charset="0"/>
                <a:cs typeface="Times New Roman" charset="0"/>
              </a:rPr>
              <a:t>$</a:t>
            </a:r>
            <a:r>
              <a:rPr lang="en-US" b="0" dirty="0" err="1">
                <a:solidFill>
                  <a:srgbClr val="000000"/>
                </a:solidFill>
                <a:latin typeface="Times New Roman" charset="0"/>
                <a:cs typeface="Times New Roman" charset="0"/>
              </a:rPr>
              <a:t>ra</a:t>
            </a:r>
            <a:r>
              <a:rPr lang="en-US" b="0" dirty="0">
                <a:solidFill>
                  <a:srgbClr val="000000"/>
                </a:solidFill>
                <a:latin typeface="Times New Roman" charset="0"/>
                <a:cs typeface="Times New Roman" charset="0"/>
              </a:rPr>
              <a:t>		$31</a:t>
            </a:r>
            <a:r>
              <a:rPr lang="el-GR" b="0" dirty="0">
                <a:solidFill>
                  <a:srgbClr val="000000"/>
                </a:solidFill>
                <a:latin typeface="Times New Roman" charset="0"/>
                <a:cs typeface="Times New Roman" charset="0"/>
              </a:rPr>
              <a:t>	</a:t>
            </a:r>
            <a:r>
              <a:rPr lang="en-US" b="0" dirty="0">
                <a:solidFill>
                  <a:srgbClr val="000000"/>
                </a:solidFill>
                <a:latin typeface="Times New Roman" charset="0"/>
                <a:cs typeface="Times New Roman" charset="0"/>
              </a:rPr>
              <a:t>	return address (from subroutine call)</a:t>
            </a:r>
            <a:endParaRPr lang="en-GB" sz="1800" b="0" dirty="0">
              <a:latin typeface="Times New Roman"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8548"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301AD16-B18F-4E7C-AF23-3704895E8335}" type="slidenum">
              <a:rPr lang="en-GB" altLang="el-GR" sz="1400"/>
              <a:pPr>
                <a:spcBef>
                  <a:spcPct val="0"/>
                </a:spcBef>
                <a:buFontTx/>
                <a:buNone/>
              </a:pPr>
              <a:t>105</a:t>
            </a:fld>
            <a:endParaRPr lang="en-GB" altLang="el-GR" sz="1400"/>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Επανάληψη</a:t>
            </a:r>
            <a:r>
              <a:rPr lang="en-US" sz="2800" kern="0" dirty="0">
                <a:solidFill>
                  <a:schemeClr val="tx2"/>
                </a:solidFill>
                <a:latin typeface="Calibri" pitchFamily="34" charset="0"/>
                <a:ea typeface="+mj-ea"/>
                <a:cs typeface="+mj-cs"/>
              </a:rPr>
              <a:t> MIPS</a:t>
            </a:r>
            <a:r>
              <a:rPr lang="el-GR" sz="2800" kern="0" dirty="0">
                <a:solidFill>
                  <a:schemeClr val="tx2"/>
                </a:solidFill>
                <a:latin typeface="Calibri" pitchFamily="34" charset="0"/>
                <a:ea typeface="+mj-ea"/>
                <a:cs typeface="+mj-cs"/>
              </a:rPr>
              <a:t> (2)</a:t>
            </a:r>
            <a:endParaRPr lang="el-GR" sz="2800" kern="0" dirty="0">
              <a:solidFill>
                <a:srgbClr val="FF3300"/>
              </a:solidFill>
              <a:latin typeface="Calibri" pitchFamily="34" charset="0"/>
              <a:ea typeface="+mj-ea"/>
              <a:cs typeface="+mj-cs"/>
            </a:endParaRPr>
          </a:p>
        </p:txBody>
      </p:sp>
      <p:sp>
        <p:nvSpPr>
          <p:cNvPr id="2" name="Rectangle 1">
            <a:extLst>
              <a:ext uri="{FF2B5EF4-FFF2-40B4-BE49-F238E27FC236}">
                <a16:creationId xmlns:a16="http://schemas.microsoft.com/office/drawing/2014/main" xmlns="" id="{4437BC80-227A-C04A-9951-379C84802E2E}"/>
              </a:ext>
            </a:extLst>
          </p:cNvPr>
          <p:cNvSpPr/>
          <p:nvPr/>
        </p:nvSpPr>
        <p:spPr>
          <a:xfrm>
            <a:off x="230250" y="476672"/>
            <a:ext cx="8675562" cy="5204502"/>
          </a:xfrm>
          <a:prstGeom prst="rect">
            <a:avLst/>
          </a:prstGeom>
        </p:spPr>
        <p:txBody>
          <a:bodyPr wrap="square">
            <a:spAutoFit/>
          </a:bodyPr>
          <a:lstStyle/>
          <a:p>
            <a:pPr eaLnBrk="1" hangingPunct="1"/>
            <a:r>
              <a:rPr lang="el-GR" sz="2800" dirty="0">
                <a:latin typeface="Times New Roman" charset="0"/>
              </a:rPr>
              <a:t>Συμβάσεις Χρήσης </a:t>
            </a:r>
            <a:r>
              <a:rPr lang="el-GR" sz="2800" dirty="0" err="1">
                <a:solidFill>
                  <a:srgbClr val="000000"/>
                </a:solidFill>
                <a:latin typeface="Times New Roman" charset="0"/>
              </a:rPr>
              <a:t>Καταχωρητών</a:t>
            </a:r>
            <a:endParaRPr lang="el-GR" sz="2800" dirty="0">
              <a:solidFill>
                <a:srgbClr val="000000"/>
              </a:solidFill>
              <a:latin typeface="Times New Roman" charset="0"/>
            </a:endParaRPr>
          </a:p>
          <a:p>
            <a:pPr eaLnBrk="1" hangingPunct="1"/>
            <a:endParaRPr lang="el-GR" dirty="0">
              <a:solidFill>
                <a:srgbClr val="000000"/>
              </a:solidFill>
              <a:latin typeface="Times New Roman" charset="0"/>
            </a:endParaRPr>
          </a:p>
          <a:p>
            <a:pPr marL="800100" lvl="1" indent="-342900" eaLnBrk="1" hangingPunct="1">
              <a:buFont typeface="Arial" panose="020B0604020202020204" pitchFamily="34" charset="0"/>
              <a:buChar char="•"/>
            </a:pPr>
            <a:r>
              <a:rPr lang="el-GR" b="0" dirty="0">
                <a:latin typeface="Times New Roman" charset="0"/>
              </a:rPr>
              <a:t>Ο </a:t>
            </a:r>
            <a:r>
              <a:rPr lang="el-GR" b="0" dirty="0" err="1">
                <a:latin typeface="Times New Roman" charset="0"/>
              </a:rPr>
              <a:t>καταχωρητής</a:t>
            </a:r>
            <a:r>
              <a:rPr lang="el-GR" b="0" dirty="0">
                <a:latin typeface="Times New Roman" charset="0"/>
              </a:rPr>
              <a:t> $</a:t>
            </a:r>
            <a:r>
              <a:rPr lang="en-US" b="0" dirty="0">
                <a:latin typeface="Times New Roman" charset="0"/>
              </a:rPr>
              <a:t>at</a:t>
            </a:r>
            <a:r>
              <a:rPr lang="el-GR" b="0" dirty="0">
                <a:latin typeface="Times New Roman" charset="0"/>
              </a:rPr>
              <a:t> χρησιμοποιείται από τον </a:t>
            </a:r>
            <a:r>
              <a:rPr lang="el-GR" b="0" dirty="0" err="1">
                <a:latin typeface="Times New Roman" charset="0"/>
              </a:rPr>
              <a:t>συμβολομεταφραστή</a:t>
            </a:r>
            <a:r>
              <a:rPr lang="el-GR" b="0" dirty="0">
                <a:latin typeface="Times New Roman" charset="0"/>
              </a:rPr>
              <a:t> για την σύνθεση </a:t>
            </a:r>
            <a:r>
              <a:rPr lang="el-GR" b="0" dirty="0" err="1">
                <a:latin typeface="Times New Roman" charset="0"/>
              </a:rPr>
              <a:t>ψευδοεντολών</a:t>
            </a:r>
            <a:r>
              <a:rPr lang="el-GR" b="0" dirty="0">
                <a:latin typeface="Times New Roman" charset="0"/>
              </a:rPr>
              <a:t>.</a:t>
            </a:r>
          </a:p>
          <a:p>
            <a:pPr marL="800100" lvl="1" indent="-342900" eaLnBrk="1" hangingPunct="1">
              <a:buFont typeface="Arial" panose="020B0604020202020204" pitchFamily="34" charset="0"/>
              <a:buChar char="•"/>
            </a:pPr>
            <a:r>
              <a:rPr lang="el-GR" b="0" dirty="0">
                <a:latin typeface="Times New Roman" charset="0"/>
              </a:rPr>
              <a:t>Οι </a:t>
            </a:r>
            <a:r>
              <a:rPr lang="el-GR" b="0" dirty="0" err="1">
                <a:latin typeface="Times New Roman" charset="0"/>
              </a:rPr>
              <a:t>καταχωρητές</a:t>
            </a:r>
            <a:r>
              <a:rPr lang="el-GR" b="0" dirty="0">
                <a:latin typeface="Times New Roman" charset="0"/>
              </a:rPr>
              <a:t> </a:t>
            </a:r>
            <a:r>
              <a:rPr lang="en-US" b="0" dirty="0">
                <a:solidFill>
                  <a:srgbClr val="000000"/>
                </a:solidFill>
                <a:latin typeface="Times New Roman" charset="0"/>
                <a:cs typeface="Times New Roman" charset="0"/>
              </a:rPr>
              <a:t>$v0, $v1</a:t>
            </a:r>
            <a:r>
              <a:rPr lang="el-GR" b="0" dirty="0">
                <a:solidFill>
                  <a:srgbClr val="000000"/>
                </a:solidFill>
                <a:latin typeface="Times New Roman" charset="0"/>
              </a:rPr>
              <a:t> χρησιμοποιούνται για την επιστροφή τιμών από συναρτήσεις (</a:t>
            </a:r>
            <a:r>
              <a:rPr lang="en-US" b="0" dirty="0">
                <a:solidFill>
                  <a:srgbClr val="000000"/>
                </a:solidFill>
                <a:latin typeface="Times New Roman" charset="0"/>
              </a:rPr>
              <a:t>functions)</a:t>
            </a:r>
            <a:endParaRPr lang="el-GR" b="0" dirty="0">
              <a:solidFill>
                <a:srgbClr val="000000"/>
              </a:solidFill>
              <a:latin typeface="Times New Roman" charset="0"/>
            </a:endParaRPr>
          </a:p>
          <a:p>
            <a:pPr marL="800100" lvl="1" indent="-342900" eaLnBrk="1" hangingPunct="1">
              <a:buFont typeface="Arial" panose="020B0604020202020204" pitchFamily="34" charset="0"/>
              <a:buChar char="•"/>
            </a:pPr>
            <a:r>
              <a:rPr lang="el-GR" b="0" dirty="0">
                <a:latin typeface="Times New Roman" charset="0"/>
              </a:rPr>
              <a:t>Οι </a:t>
            </a:r>
            <a:r>
              <a:rPr lang="el-GR" b="0" dirty="0" err="1">
                <a:latin typeface="Times New Roman" charset="0"/>
              </a:rPr>
              <a:t>καταχωρητές</a:t>
            </a:r>
            <a:r>
              <a:rPr lang="el-GR" b="0" dirty="0">
                <a:latin typeface="Times New Roman" charset="0"/>
              </a:rPr>
              <a:t> </a:t>
            </a:r>
            <a:r>
              <a:rPr lang="en-US" b="0" dirty="0">
                <a:solidFill>
                  <a:srgbClr val="000000"/>
                </a:solidFill>
                <a:latin typeface="Times New Roman" charset="0"/>
                <a:cs typeface="Times New Roman" charset="0"/>
              </a:rPr>
              <a:t>$a0..$a3</a:t>
            </a:r>
            <a:r>
              <a:rPr lang="el-GR" b="0" dirty="0">
                <a:solidFill>
                  <a:srgbClr val="000000"/>
                </a:solidFill>
                <a:latin typeface="Times New Roman" charset="0"/>
              </a:rPr>
              <a:t> χρησιμοποιούνται για το πέρασμα παραμέτρων σε διαδικασίες και συναρτήσεις (</a:t>
            </a:r>
            <a:r>
              <a:rPr lang="en-US" b="0" dirty="0">
                <a:solidFill>
                  <a:srgbClr val="000000"/>
                </a:solidFill>
                <a:latin typeface="Times New Roman" charset="0"/>
              </a:rPr>
              <a:t>procedures &amp; functions</a:t>
            </a:r>
            <a:r>
              <a:rPr lang="el-GR" b="0" dirty="0">
                <a:solidFill>
                  <a:srgbClr val="000000"/>
                </a:solidFill>
                <a:latin typeface="Times New Roman" charset="0"/>
              </a:rPr>
              <a:t>)</a:t>
            </a:r>
          </a:p>
          <a:p>
            <a:pPr marL="800100" lvl="1" indent="-342900" eaLnBrk="1" hangingPunct="1">
              <a:buFont typeface="Arial" panose="020B0604020202020204" pitchFamily="34" charset="0"/>
              <a:buChar char="•"/>
            </a:pPr>
            <a:r>
              <a:rPr lang="el-GR" b="0" dirty="0">
                <a:latin typeface="Times New Roman" charset="0"/>
              </a:rPr>
              <a:t>Οι </a:t>
            </a:r>
            <a:r>
              <a:rPr lang="el-GR" b="0" dirty="0" err="1">
                <a:latin typeface="Times New Roman" charset="0"/>
              </a:rPr>
              <a:t>καταχωρητές</a:t>
            </a:r>
            <a:r>
              <a:rPr lang="el-GR" b="0" dirty="0">
                <a:latin typeface="Times New Roman" charset="0"/>
              </a:rPr>
              <a:t> </a:t>
            </a:r>
            <a:r>
              <a:rPr lang="en-US" b="0" dirty="0">
                <a:solidFill>
                  <a:srgbClr val="000000"/>
                </a:solidFill>
                <a:latin typeface="Times New Roman" charset="0"/>
                <a:cs typeface="Times New Roman" charset="0"/>
              </a:rPr>
              <a:t>$</a:t>
            </a:r>
            <a:r>
              <a:rPr lang="en-US" b="0" dirty="0" err="1">
                <a:solidFill>
                  <a:srgbClr val="000000"/>
                </a:solidFill>
                <a:latin typeface="Times New Roman" charset="0"/>
                <a:cs typeface="Times New Roman" charset="0"/>
              </a:rPr>
              <a:t>sp</a:t>
            </a:r>
            <a:r>
              <a:rPr lang="el-GR" b="0" dirty="0">
                <a:solidFill>
                  <a:srgbClr val="000000"/>
                </a:solidFill>
                <a:latin typeface="Times New Roman" charset="0"/>
              </a:rPr>
              <a:t> και </a:t>
            </a:r>
            <a:r>
              <a:rPr lang="en-US" b="0" dirty="0">
                <a:solidFill>
                  <a:srgbClr val="000000"/>
                </a:solidFill>
                <a:latin typeface="Times New Roman" charset="0"/>
                <a:cs typeface="Times New Roman" charset="0"/>
              </a:rPr>
              <a:t>$</a:t>
            </a:r>
            <a:r>
              <a:rPr lang="en-US" b="0" dirty="0" err="1">
                <a:solidFill>
                  <a:srgbClr val="000000"/>
                </a:solidFill>
                <a:latin typeface="Times New Roman" charset="0"/>
                <a:cs typeface="Times New Roman" charset="0"/>
              </a:rPr>
              <a:t>fp</a:t>
            </a:r>
            <a:r>
              <a:rPr lang="el-GR" b="0" dirty="0">
                <a:solidFill>
                  <a:srgbClr val="000000"/>
                </a:solidFill>
                <a:latin typeface="Times New Roman" charset="0"/>
              </a:rPr>
              <a:t> χρησιμοποιούνται </a:t>
            </a:r>
            <a:r>
              <a:rPr lang="el-GR" b="0" dirty="0" err="1">
                <a:solidFill>
                  <a:srgbClr val="000000"/>
                </a:solidFill>
                <a:latin typeface="Times New Roman" charset="0"/>
              </a:rPr>
              <a:t>ώς</a:t>
            </a:r>
            <a:r>
              <a:rPr lang="el-GR" b="0" dirty="0">
                <a:solidFill>
                  <a:srgbClr val="000000"/>
                </a:solidFill>
                <a:latin typeface="Times New Roman" charset="0"/>
              </a:rPr>
              <a:t> </a:t>
            </a:r>
            <a:r>
              <a:rPr lang="en-US" b="0" dirty="0">
                <a:solidFill>
                  <a:srgbClr val="000000"/>
                </a:solidFill>
                <a:latin typeface="Times New Roman" charset="0"/>
                <a:cs typeface="Times New Roman" charset="0"/>
              </a:rPr>
              <a:t>stack pointer</a:t>
            </a:r>
            <a:r>
              <a:rPr lang="el-GR" b="0" dirty="0">
                <a:solidFill>
                  <a:srgbClr val="000000"/>
                </a:solidFill>
                <a:latin typeface="Times New Roman" charset="0"/>
              </a:rPr>
              <a:t> και </a:t>
            </a:r>
            <a:r>
              <a:rPr lang="en-US" b="0" dirty="0">
                <a:solidFill>
                  <a:srgbClr val="000000"/>
                </a:solidFill>
                <a:latin typeface="Times New Roman" charset="0"/>
                <a:cs typeface="Times New Roman" charset="0"/>
              </a:rPr>
              <a:t>frame pointer</a:t>
            </a:r>
            <a:r>
              <a:rPr lang="el-GR" b="0" dirty="0">
                <a:solidFill>
                  <a:srgbClr val="000000"/>
                </a:solidFill>
                <a:latin typeface="Times New Roman" charset="0"/>
              </a:rPr>
              <a:t> αντίστοιχα.</a:t>
            </a:r>
          </a:p>
          <a:p>
            <a:pPr marL="800100" lvl="1" indent="-342900" eaLnBrk="1" hangingPunct="1">
              <a:buFont typeface="Arial" panose="020B0604020202020204" pitchFamily="34" charset="0"/>
              <a:buChar char="•"/>
            </a:pPr>
            <a:r>
              <a:rPr lang="el-GR" b="0" dirty="0">
                <a:latin typeface="Times New Roman" charset="0"/>
              </a:rPr>
              <a:t>Ο </a:t>
            </a:r>
            <a:r>
              <a:rPr lang="el-GR" b="0" dirty="0" err="1">
                <a:latin typeface="Times New Roman" charset="0"/>
              </a:rPr>
              <a:t>καταχωρητής</a:t>
            </a:r>
            <a:r>
              <a:rPr lang="el-GR" b="0" dirty="0">
                <a:latin typeface="Times New Roman" charset="0"/>
              </a:rPr>
              <a:t> </a:t>
            </a:r>
            <a:r>
              <a:rPr lang="en-US" b="0" dirty="0">
                <a:solidFill>
                  <a:srgbClr val="000000"/>
                </a:solidFill>
                <a:latin typeface="Times New Roman" charset="0"/>
                <a:cs typeface="Times New Roman" charset="0"/>
              </a:rPr>
              <a:t>$</a:t>
            </a:r>
            <a:r>
              <a:rPr lang="en-US" b="0" dirty="0" err="1">
                <a:solidFill>
                  <a:srgbClr val="000000"/>
                </a:solidFill>
                <a:latin typeface="Times New Roman" charset="0"/>
                <a:cs typeface="Times New Roman" charset="0"/>
              </a:rPr>
              <a:t>ra</a:t>
            </a:r>
            <a:r>
              <a:rPr lang="el-GR" b="0" dirty="0">
                <a:solidFill>
                  <a:srgbClr val="000000"/>
                </a:solidFill>
                <a:latin typeface="Times New Roman" charset="0"/>
              </a:rPr>
              <a:t> (</a:t>
            </a:r>
            <a:r>
              <a:rPr lang="en-US" b="0" dirty="0">
                <a:solidFill>
                  <a:srgbClr val="000000"/>
                </a:solidFill>
                <a:latin typeface="Times New Roman" charset="0"/>
                <a:cs typeface="Times New Roman" charset="0"/>
              </a:rPr>
              <a:t>return address</a:t>
            </a:r>
            <a:r>
              <a:rPr lang="el-GR" b="0" dirty="0">
                <a:solidFill>
                  <a:srgbClr val="000000"/>
                </a:solidFill>
                <a:latin typeface="Times New Roman" charset="0"/>
              </a:rPr>
              <a:t>) χρησιμοποιείται για την αποθήκευση της διεύθυνσης επιστροφής από </a:t>
            </a:r>
            <a:r>
              <a:rPr lang="el-GR" b="0" dirty="0" err="1">
                <a:solidFill>
                  <a:srgbClr val="000000"/>
                </a:solidFill>
                <a:latin typeface="Times New Roman" charset="0"/>
              </a:rPr>
              <a:t>υπορουτίνα</a:t>
            </a:r>
            <a:endParaRPr lang="en-GB" b="0" dirty="0">
              <a:latin typeface="Times New Roman" charset="0"/>
            </a:endParaRPr>
          </a:p>
          <a:p>
            <a:pPr marL="342900" indent="-342900" eaLnBrk="1" hangingPunct="1">
              <a:lnSpc>
                <a:spcPct val="90000"/>
              </a:lnSpc>
              <a:buFont typeface="Arial" panose="020B0604020202020204" pitchFamily="34" charset="0"/>
              <a:buChar char="•"/>
            </a:pPr>
            <a:endParaRPr lang="en-GB" sz="1800" b="0" dirty="0">
              <a:latin typeface="Times New Roman" charset="0"/>
            </a:endParaRPr>
          </a:p>
        </p:txBody>
      </p:sp>
    </p:spTree>
    <p:extLst>
      <p:ext uri="{BB962C8B-B14F-4D97-AF65-F5344CB8AC3E}">
        <p14:creationId xmlns:p14="http://schemas.microsoft.com/office/powerpoint/2010/main" val="224796995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graphicFrame>
        <p:nvGraphicFramePr>
          <p:cNvPr id="109571" name="Object 3">
            <a:hlinkClick r:id="" action="ppaction://ole?verb=0"/>
          </p:cNvPr>
          <p:cNvGraphicFramePr>
            <a:graphicFrameLocks/>
          </p:cNvGraphicFramePr>
          <p:nvPr/>
        </p:nvGraphicFramePr>
        <p:xfrm>
          <a:off x="228600" y="885825"/>
          <a:ext cx="8610600" cy="5257800"/>
        </p:xfrm>
        <a:graphic>
          <a:graphicData uri="http://schemas.openxmlformats.org/presentationml/2006/ole">
            <mc:AlternateContent xmlns:mc="http://schemas.openxmlformats.org/markup-compatibility/2006">
              <mc:Choice xmlns:v="urn:schemas-microsoft-com:vml" Requires="v">
                <p:oleObj spid="_x0000_s109609" name="Worksheet" r:id="rId3" imgW="6383338" imgH="4043363" progId="Excel.Sheet.8">
                  <p:embed/>
                </p:oleObj>
              </mc:Choice>
              <mc:Fallback>
                <p:oleObj name="Worksheet" r:id="rId3" imgW="6383338" imgH="4043363" progId="Excel.Sheet.8">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85825"/>
                        <a:ext cx="8610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9572"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042B5DE-A05A-4C4C-80FA-779F31ACCBBA}" type="slidenum">
              <a:rPr lang="en-GB" altLang="el-GR" sz="1400"/>
              <a:pPr>
                <a:spcBef>
                  <a:spcPct val="0"/>
                </a:spcBef>
                <a:buFontTx/>
                <a:buNone/>
              </a:pPr>
              <a:t>106</a:t>
            </a:fld>
            <a:endParaRPr lang="en-GB" altLang="el-GR" sz="1400"/>
          </a:p>
        </p:txBody>
      </p:sp>
      <p:sp>
        <p:nvSpPr>
          <p:cNvPr id="8"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Επανάληψη (3)</a:t>
            </a:r>
            <a:endParaRPr lang="el-GR" sz="2800" kern="0" dirty="0">
              <a:solidFill>
                <a:srgbClr val="FF3300"/>
              </a:solidFill>
              <a:latin typeface="Calibri" pitchFamily="34" charset="0"/>
              <a:ea typeface="+mj-ea"/>
              <a:cs typeface="+mj-cs"/>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graphicFrame>
        <p:nvGraphicFramePr>
          <p:cNvPr id="44195" name="Group 163"/>
          <p:cNvGraphicFramePr>
            <a:graphicFrameLocks noGrp="1"/>
          </p:cNvGraphicFramePr>
          <p:nvPr>
            <p:ph idx="1"/>
            <p:extLst>
              <p:ext uri="{D42A27DB-BD31-4B8C-83A1-F6EECF244321}">
                <p14:modId xmlns:p14="http://schemas.microsoft.com/office/powerpoint/2010/main" val="3168693406"/>
              </p:ext>
            </p:extLst>
          </p:nvPr>
        </p:nvGraphicFramePr>
        <p:xfrm>
          <a:off x="7938" y="476672"/>
          <a:ext cx="9100566" cy="6023569"/>
        </p:xfrm>
        <a:graphic>
          <a:graphicData uri="http://schemas.openxmlformats.org/drawingml/2006/table">
            <a:tbl>
              <a:tblPr/>
              <a:tblGrid>
                <a:gridCol w="1354557">
                  <a:extLst>
                    <a:ext uri="{9D8B030D-6E8A-4147-A177-3AD203B41FA5}">
                      <a16:colId xmlns:a16="http://schemas.microsoft.com/office/drawing/2014/main" xmlns="" val="20000"/>
                    </a:ext>
                  </a:extLst>
                </a:gridCol>
                <a:gridCol w="1578382">
                  <a:extLst>
                    <a:ext uri="{9D8B030D-6E8A-4147-A177-3AD203B41FA5}">
                      <a16:colId xmlns:a16="http://schemas.microsoft.com/office/drawing/2014/main" xmlns="" val="20001"/>
                    </a:ext>
                  </a:extLst>
                </a:gridCol>
                <a:gridCol w="3460171">
                  <a:extLst>
                    <a:ext uri="{9D8B030D-6E8A-4147-A177-3AD203B41FA5}">
                      <a16:colId xmlns:a16="http://schemas.microsoft.com/office/drawing/2014/main" xmlns="" val="20002"/>
                    </a:ext>
                  </a:extLst>
                </a:gridCol>
                <a:gridCol w="2707456">
                  <a:extLst>
                    <a:ext uri="{9D8B030D-6E8A-4147-A177-3AD203B41FA5}">
                      <a16:colId xmlns:a16="http://schemas.microsoft.com/office/drawing/2014/main" xmlns="" val="20003"/>
                    </a:ext>
                  </a:extLst>
                </a:gridCol>
              </a:tblGrid>
              <a:tr h="3920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err="1">
                          <a:ln>
                            <a:noFill/>
                          </a:ln>
                          <a:solidFill>
                            <a:schemeClr val="tx1"/>
                          </a:solidFill>
                          <a:effectLst/>
                          <a:latin typeface="Times New Roman" charset="0"/>
                        </a:rPr>
                        <a:t>Addr</a:t>
                      </a:r>
                      <a:r>
                        <a:rPr kumimoji="0" lang="en-US" sz="1400" b="1" i="1" u="none" strike="noStrike" cap="none" normalizeH="0" baseline="0" dirty="0">
                          <a:ln>
                            <a:noFill/>
                          </a:ln>
                          <a:solidFill>
                            <a:schemeClr val="tx1"/>
                          </a:solidFill>
                          <a:effectLst/>
                          <a:latin typeface="Times New Roman" charset="0"/>
                        </a:rPr>
                        <a:t>. mode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400" b="1" i="1" u="none" strike="noStrike" cap="none" normalizeH="0" baseline="0">
                          <a:ln>
                            <a:noFill/>
                          </a:ln>
                          <a:solidFill>
                            <a:schemeClr val="tx1"/>
                          </a:solidFill>
                          <a:effectLst/>
                          <a:latin typeface="Times New Roman" charset="0"/>
                        </a:rPr>
                        <a:t>Παράδειγμα</a:t>
                      </a:r>
                      <a:endParaRPr kumimoji="0" lang="en-US" sz="1400" b="1" i="1" u="none" strike="noStrike" cap="none" normalizeH="0" baseline="0">
                        <a:ln>
                          <a:noFill/>
                        </a:ln>
                        <a:solidFill>
                          <a:schemeClr val="tx1"/>
                        </a:solidFill>
                        <a:effectLst/>
                        <a:latin typeface="Times New Roman"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400" b="1" i="1" u="none" strike="noStrike" cap="none" normalizeH="0" baseline="0" dirty="0">
                          <a:ln>
                            <a:noFill/>
                          </a:ln>
                          <a:solidFill>
                            <a:schemeClr val="tx1"/>
                          </a:solidFill>
                          <a:effectLst/>
                          <a:latin typeface="Times New Roman" charset="0"/>
                        </a:rPr>
                        <a:t>Έννοια</a:t>
                      </a:r>
                      <a:endParaRPr kumimoji="0" lang="en-US" sz="1400" b="1" i="1" u="none" strike="noStrike" cap="none" normalizeH="0" baseline="0" dirty="0">
                        <a:ln>
                          <a:noFill/>
                        </a:ln>
                        <a:solidFill>
                          <a:schemeClr val="tx1"/>
                        </a:solidFill>
                        <a:effectLst/>
                        <a:latin typeface="Times New Roman"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400" b="1" i="1" u="none" strike="noStrike" cap="none" normalizeH="0" baseline="0" dirty="0">
                          <a:ln>
                            <a:noFill/>
                          </a:ln>
                          <a:solidFill>
                            <a:schemeClr val="tx1"/>
                          </a:solidFill>
                          <a:effectLst/>
                          <a:latin typeface="Times New Roman" charset="0"/>
                        </a:rPr>
                        <a:t>χρήση</a:t>
                      </a:r>
                      <a:endParaRPr kumimoji="0" lang="en-US" sz="1400" b="1" i="1" u="none" strike="noStrike" cap="none" normalizeH="0" baseline="0" dirty="0">
                        <a:ln>
                          <a:noFill/>
                        </a:ln>
                        <a:solidFill>
                          <a:schemeClr val="tx1"/>
                        </a:solidFill>
                        <a:effectLst/>
                        <a:latin typeface="Times New Roman"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xmlns="" val="10000"/>
                  </a:ext>
                </a:extLst>
              </a:tr>
              <a:tr h="3903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Register</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r4,r3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Regs[r3]</a:t>
                      </a:r>
                      <a:endParaRPr kumimoji="0" lang="en-US" sz="1400" b="0" i="0" u="none" strike="noStrike" cap="none" normalizeH="0" baseline="0">
                        <a:ln>
                          <a:noFill/>
                        </a:ln>
                        <a:solidFill>
                          <a:schemeClr val="tx1"/>
                        </a:solidFill>
                        <a:effectLst/>
                        <a:latin typeface="Times New Roman" charset="0"/>
                        <a:cs typeface="Times New Roman"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 value is in register</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20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Immediate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for constants</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20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Displacement</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rPr>
                        <a:t>add r4,100(r1)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+Mem[100+ </a:t>
                      </a:r>
                      <a:r>
                        <a:rPr kumimoji="0" lang="en-US" sz="1400" b="0" i="0" u="none" strike="noStrike" cap="none" normalizeH="0" baseline="0">
                          <a:ln>
                            <a:noFill/>
                          </a:ln>
                          <a:solidFill>
                            <a:schemeClr val="tx1"/>
                          </a:solidFill>
                          <a:effectLst/>
                          <a:latin typeface="Times New Roman" charset="0"/>
                        </a:rPr>
                        <a:t>Regs[r1]</a:t>
                      </a:r>
                      <a:r>
                        <a:rPr kumimoji="0" lang="en-US" sz="1400" b="0" i="0" u="none" strike="noStrike" cap="none" normalizeH="0" baseline="0">
                          <a:ln>
                            <a:noFill/>
                          </a:ln>
                          <a:solidFill>
                            <a:schemeClr val="tx1"/>
                          </a:solidFill>
                          <a:effectLst/>
                          <a:latin typeface="Times New Roman" charset="0"/>
                          <a:cs typeface="Times New Roman" charset="0"/>
                        </a:rPr>
                        <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local variables</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945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 indirect</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rPr>
                        <a:t>add r4,(r1)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+Mem[</a:t>
                      </a:r>
                      <a:r>
                        <a:rPr kumimoji="0" lang="en-US" sz="1400" b="0" i="0" u="none" strike="noStrike" cap="none" normalizeH="0" baseline="0">
                          <a:ln>
                            <a:noFill/>
                          </a:ln>
                          <a:solidFill>
                            <a:schemeClr val="tx1"/>
                          </a:solidFill>
                          <a:effectLst/>
                          <a:latin typeface="Times New Roman" charset="0"/>
                        </a:rPr>
                        <a:t>Regs[r1]</a:t>
                      </a:r>
                      <a:r>
                        <a:rPr kumimoji="0" lang="en-US" sz="1400" b="0" i="0" u="none" strike="noStrike" cap="none" normalizeH="0" baseline="0">
                          <a:ln>
                            <a:noFill/>
                          </a:ln>
                          <a:solidFill>
                            <a:schemeClr val="tx1"/>
                          </a:solidFill>
                          <a:effectLst/>
                          <a:latin typeface="Times New Roman" charset="0"/>
                          <a:cs typeface="Times New Roman" charset="0"/>
                        </a:rPr>
                        <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accessing using a pointer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or comp. address</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493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Indexed</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r4,(r1+r2)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+Mem[</a:t>
                      </a:r>
                      <a:r>
                        <a:rPr kumimoji="0" lang="en-US" sz="1400" b="0" i="0" u="none" strike="noStrike" cap="none" normalizeH="0" baseline="0">
                          <a:ln>
                            <a:noFill/>
                          </a:ln>
                          <a:solidFill>
                            <a:schemeClr val="tx1"/>
                          </a:solidFill>
                          <a:effectLst/>
                          <a:latin typeface="Times New Roman" charset="0"/>
                        </a:rPr>
                        <a:t>Regs[r1]+ Regs[r2]</a:t>
                      </a:r>
                      <a:r>
                        <a:rPr kumimoji="0" lang="en-US" sz="1400" b="0" i="0" u="none" strike="noStrike" cap="none" normalizeH="0" baseline="0">
                          <a:ln>
                            <a:noFill/>
                          </a:ln>
                          <a:solidFill>
                            <a:schemeClr val="tx1"/>
                          </a:solidFill>
                          <a:effectLst/>
                          <a:latin typeface="Times New Roman" charset="0"/>
                          <a:cs typeface="Times New Roman" charset="0"/>
                        </a:rPr>
                        <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array addressing (base +offset)</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20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Direct</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r4,(1001)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+Mem[1001]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addr. static data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8659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Mem. Indirect</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r4,@(r3)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+Mem[Mem[</a:t>
                      </a:r>
                      <a:r>
                        <a:rPr kumimoji="0" lang="en-US" sz="1400" b="0" i="0" u="none" strike="noStrike" cap="none" normalizeH="0" baseline="0">
                          <a:ln>
                            <a:noFill/>
                          </a:ln>
                          <a:solidFill>
                            <a:schemeClr val="tx1"/>
                          </a:solidFill>
                          <a:effectLst/>
                          <a:latin typeface="Times New Roman" charset="0"/>
                        </a:rPr>
                        <a:t>Regs[r3]</a:t>
                      </a:r>
                      <a:r>
                        <a:rPr kumimoji="0" lang="en-US" sz="1400" b="0" i="0" u="none" strike="noStrike" cap="none" normalizeH="0" baseline="0">
                          <a:ln>
                            <a:noFill/>
                          </a:ln>
                          <a:solidFill>
                            <a:schemeClr val="tx1"/>
                          </a:solidFill>
                          <a:effectLst/>
                          <a:latin typeface="Times New Roman" charset="0"/>
                          <a:cs typeface="Times New Roman" charset="0"/>
                        </a:rPr>
                        <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if R3 keeps the address of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 pointer p, this yields *p</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8659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Autoincrement</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r4,(r3)+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+Mem[</a:t>
                      </a:r>
                      <a:r>
                        <a:rPr kumimoji="0" lang="en-US" sz="1400" b="0" i="0" u="none" strike="noStrike" cap="none" normalizeH="0" baseline="0">
                          <a:ln>
                            <a:noFill/>
                          </a:ln>
                          <a:solidFill>
                            <a:schemeClr val="tx1"/>
                          </a:solidFill>
                          <a:effectLst/>
                          <a:latin typeface="Times New Roman" charset="0"/>
                        </a:rPr>
                        <a:t>Regs[r3]</a:t>
                      </a:r>
                      <a:r>
                        <a:rPr kumimoji="0" lang="en-US" sz="1400" b="0" i="0" u="none" strike="noStrike" cap="none" normalizeH="0" baseline="0">
                          <a:ln>
                            <a:noFill/>
                          </a:ln>
                          <a:solidFill>
                            <a:schemeClr val="tx1"/>
                          </a:solidFill>
                          <a:effectLst/>
                          <a:latin typeface="Times New Roman" charset="0"/>
                          <a:cs typeface="Times New Roman"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Regs[r3]</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Regs[r3]</a:t>
                      </a:r>
                      <a:r>
                        <a:rPr kumimoji="0" lang="en-US" sz="1400" b="0" i="0" u="none" strike="noStrike" cap="none" normalizeH="0" baseline="0">
                          <a:ln>
                            <a:noFill/>
                          </a:ln>
                          <a:solidFill>
                            <a:schemeClr val="tx1"/>
                          </a:solidFill>
                          <a:effectLst/>
                          <a:latin typeface="Times New Roman" charset="0"/>
                          <a:cs typeface="Times New Roman" charset="0"/>
                        </a:rPr>
                        <a:t>+d</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stepping through arrays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within a loop; d defines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size of an element</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5945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Autodecrement</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r4,-(r3)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Regs[r3]</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Regs[r3]-</a:t>
                      </a:r>
                      <a:r>
                        <a:rPr kumimoji="0" lang="en-US" sz="1400" b="0" i="0" u="none" strike="noStrike" cap="none" normalizeH="0" baseline="0">
                          <a:ln>
                            <a:noFill/>
                          </a:ln>
                          <a:solidFill>
                            <a:schemeClr val="tx1"/>
                          </a:solidFill>
                          <a:effectLst/>
                          <a:latin typeface="Times New Roman" charset="0"/>
                          <a:cs typeface="Times New Roman" charset="0"/>
                        </a:rPr>
                        <a:t>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 </a:t>
                      </a: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+Mem[</a:t>
                      </a:r>
                      <a:r>
                        <a:rPr kumimoji="0" lang="en-US" sz="1400" b="0" i="0" u="none" strike="noStrike" cap="none" normalizeH="0" baseline="0">
                          <a:ln>
                            <a:noFill/>
                          </a:ln>
                          <a:solidFill>
                            <a:schemeClr val="tx1"/>
                          </a:solidFill>
                          <a:effectLst/>
                          <a:latin typeface="Times New Roman" charset="0"/>
                        </a:rPr>
                        <a:t>Regs[r3]</a:t>
                      </a:r>
                      <a:r>
                        <a:rPr kumimoji="0" lang="en-US" sz="1400" b="0" i="0" u="none" strike="noStrike" cap="none" normalizeH="0" baseline="0">
                          <a:ln>
                            <a:noFill/>
                          </a:ln>
                          <a:solidFill>
                            <a:schemeClr val="tx1"/>
                          </a:solidFill>
                          <a:effectLst/>
                          <a:latin typeface="Times New Roman" charset="0"/>
                          <a:cs typeface="Times New Roman" charset="0"/>
                        </a:rPr>
                        <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similar as previous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5945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Scaled</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add r4,100(r2)[r3]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Regs[r4]</a:t>
                      </a:r>
                      <a:r>
                        <a:rPr kumimoji="0" lang="en-US" sz="1400" b="0" i="0" u="none" strike="noStrike" cap="none" normalizeH="0" baseline="0">
                          <a:ln>
                            <a:noFill/>
                          </a:ln>
                          <a:solidFill>
                            <a:schemeClr val="tx1"/>
                          </a:solidFill>
                          <a:effectLst/>
                          <a:latin typeface="Times New Roman" charset="0"/>
                          <a:cs typeface="Times New Roman" charset="0"/>
                        </a:rPr>
                        <a:t>←</a:t>
                      </a:r>
                      <a:r>
                        <a:rPr kumimoji="0" lang="en-US" sz="1400" b="0" i="0" u="none" strike="noStrike" cap="none" normalizeH="0" baseline="0">
                          <a:ln>
                            <a:noFill/>
                          </a:ln>
                          <a:solidFill>
                            <a:schemeClr val="tx1"/>
                          </a:solidFill>
                          <a:effectLst/>
                          <a:latin typeface="Times New Roman" charset="0"/>
                        </a:rPr>
                        <a:t> Regs[r4]</a:t>
                      </a:r>
                      <a:r>
                        <a:rPr kumimoji="0" lang="en-US" sz="1400" b="0" i="0" u="none" strike="noStrike" cap="none" normalizeH="0" baseline="0">
                          <a:ln>
                            <a:noFill/>
                          </a:ln>
                          <a:solidFill>
                            <a:schemeClr val="tx1"/>
                          </a:solidFill>
                          <a:effectLst/>
                          <a:latin typeface="Times New Roman" charset="0"/>
                          <a:cs typeface="Times New Roman" charset="0"/>
                        </a:rPr>
                        <a:t>+</a:t>
                      </a:r>
                      <a:r>
                        <a:rPr kumimoji="0" lang="en-US" sz="1400" b="0" i="0" u="none" strike="noStrike" cap="none" normalizeH="0" baseline="0">
                          <a:ln>
                            <a:noFill/>
                          </a:ln>
                          <a:solidFill>
                            <a:schemeClr val="tx1"/>
                          </a:solidFill>
                          <a:effectLst/>
                          <a:latin typeface="Times New Roman"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Mem[100+Regs[r2]+Regs[r3]*d]</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rPr>
                        <a:t>to index arrays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111681"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77D6723-E4B9-4173-95EB-FD76D18FD6FB}" type="slidenum">
              <a:rPr lang="en-GB" altLang="el-GR" sz="1400"/>
              <a:pPr>
                <a:spcBef>
                  <a:spcPct val="0"/>
                </a:spcBef>
                <a:buFontTx/>
                <a:buNone/>
              </a:pPr>
              <a:t>107</a:t>
            </a:fld>
            <a:endParaRPr lang="en-GB" altLang="el-GR" sz="1400"/>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Επανάληψη : Τρόποι Διευθυνσιοδότησης</a:t>
            </a:r>
            <a:endParaRPr lang="el-GR" sz="2800" kern="0" dirty="0">
              <a:solidFill>
                <a:srgbClr val="FF3300"/>
              </a:solidFill>
              <a:latin typeface="Calibri" pitchFamily="34" charset="0"/>
              <a:ea typeface="+mj-ea"/>
              <a:cs typeface="+mj-cs"/>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10595" name="Rectangle 3"/>
          <p:cNvSpPr>
            <a:spLocks noGrp="1" noChangeArrowheads="1"/>
          </p:cNvSpPr>
          <p:nvPr>
            <p:ph type="body" idx="1"/>
          </p:nvPr>
        </p:nvSpPr>
        <p:spPr>
          <a:xfrm>
            <a:off x="142875" y="785813"/>
            <a:ext cx="8715375" cy="5105400"/>
          </a:xfrm>
        </p:spPr>
        <p:txBody>
          <a:bodyPr/>
          <a:lstStyle/>
          <a:p>
            <a:pPr marL="0" indent="0" eaLnBrk="1" hangingPunct="1">
              <a:lnSpc>
                <a:spcPct val="90000"/>
              </a:lnSpc>
              <a:buNone/>
            </a:pPr>
            <a:r>
              <a:rPr lang="el-GR" dirty="0">
                <a:latin typeface="Times New Roman" charset="0"/>
              </a:rPr>
              <a:t>Συμβάσεις Κλήσης </a:t>
            </a:r>
            <a:r>
              <a:rPr lang="el-GR" dirty="0" err="1">
                <a:latin typeface="Times New Roman" charset="0"/>
              </a:rPr>
              <a:t>Υπορουτινών</a:t>
            </a:r>
            <a:endParaRPr lang="el-GR" dirty="0">
              <a:latin typeface="Times New Roman" charset="0"/>
            </a:endParaRPr>
          </a:p>
          <a:p>
            <a:pPr eaLnBrk="1" hangingPunct="1"/>
            <a:r>
              <a:rPr lang="el-GR" sz="2800" dirty="0">
                <a:latin typeface="Times New Roman" charset="0"/>
              </a:rPr>
              <a:t>Παράμετροι συνάρτησης/</a:t>
            </a:r>
            <a:r>
              <a:rPr lang="el-GR" sz="2800" dirty="0" err="1">
                <a:latin typeface="Times New Roman" charset="0"/>
              </a:rPr>
              <a:t>υπορουτίνας</a:t>
            </a:r>
            <a:endParaRPr lang="el-GR" sz="2800" dirty="0">
              <a:latin typeface="Times New Roman" charset="0"/>
            </a:endParaRPr>
          </a:p>
          <a:p>
            <a:pPr lvl="1" eaLnBrk="1" hangingPunct="1"/>
            <a:r>
              <a:rPr lang="en-US" sz="2400" dirty="0">
                <a:latin typeface="Times New Roman" charset="0"/>
              </a:rPr>
              <a:t>Scalar </a:t>
            </a:r>
            <a:r>
              <a:rPr lang="el-GR" sz="2400" dirty="0">
                <a:latin typeface="Times New Roman" charset="0"/>
              </a:rPr>
              <a:t>τιμές (ακέραιοι, </a:t>
            </a:r>
            <a:r>
              <a:rPr lang="en-US" sz="2400" dirty="0">
                <a:latin typeface="Times New Roman" charset="0"/>
              </a:rPr>
              <a:t>bytes,</a:t>
            </a:r>
            <a:r>
              <a:rPr lang="el-GR" sz="2400" dirty="0">
                <a:latin typeface="Times New Roman" charset="0"/>
              </a:rPr>
              <a:t> χαρακτήρες) στους </a:t>
            </a:r>
            <a:r>
              <a:rPr lang="el-GR" sz="2400" dirty="0" err="1">
                <a:latin typeface="Times New Roman" charset="0"/>
              </a:rPr>
              <a:t>καταχωρητές</a:t>
            </a:r>
            <a:r>
              <a:rPr lang="el-GR" sz="2400" dirty="0">
                <a:latin typeface="Times New Roman" charset="0"/>
              </a:rPr>
              <a:t> </a:t>
            </a:r>
            <a:r>
              <a:rPr lang="en-US" sz="2400" dirty="0">
                <a:latin typeface="Times New Roman" charset="0"/>
              </a:rPr>
              <a:t>$a0-$a3.</a:t>
            </a:r>
          </a:p>
          <a:p>
            <a:pPr lvl="1" eaLnBrk="1" hangingPunct="1"/>
            <a:r>
              <a:rPr lang="el-GR" sz="2400" dirty="0">
                <a:latin typeface="Times New Roman" charset="0"/>
              </a:rPr>
              <a:t>Οι </a:t>
            </a:r>
            <a:r>
              <a:rPr lang="el-GR" sz="2400" dirty="0" err="1">
                <a:latin typeface="Times New Roman" charset="0"/>
              </a:rPr>
              <a:t>μή</a:t>
            </a:r>
            <a:r>
              <a:rPr lang="en-US" sz="2400" dirty="0">
                <a:latin typeface="Times New Roman" charset="0"/>
              </a:rPr>
              <a:t>-scalar</a:t>
            </a:r>
            <a:r>
              <a:rPr lang="el-GR" sz="2400" dirty="0">
                <a:latin typeface="Times New Roman" charset="0"/>
              </a:rPr>
              <a:t> τιμές (συμβολοσειρές, πίνακες, </a:t>
            </a:r>
            <a:r>
              <a:rPr lang="en-US" sz="2400" dirty="0">
                <a:latin typeface="Times New Roman" charset="0"/>
              </a:rPr>
              <a:t>structures, </a:t>
            </a:r>
            <a:r>
              <a:rPr lang="el-GR" sz="2400" dirty="0" err="1">
                <a:latin typeface="Times New Roman" charset="0"/>
              </a:rPr>
              <a:t>κ.λ.π</a:t>
            </a:r>
            <a:r>
              <a:rPr lang="el-GR" sz="2400" dirty="0">
                <a:latin typeface="Times New Roman" charset="0"/>
              </a:rPr>
              <a:t>), όπως και οι υπόλοιπες παράμετροι αν είναι πάνω από 4, περνιούνται στην στοίβα</a:t>
            </a:r>
          </a:p>
          <a:p>
            <a:pPr eaLnBrk="1" hangingPunct="1"/>
            <a:r>
              <a:rPr lang="el-GR" sz="2800" dirty="0">
                <a:latin typeface="Times New Roman" charset="0"/>
              </a:rPr>
              <a:t>Τιμή επιστροφής συνάρτησης:</a:t>
            </a:r>
          </a:p>
          <a:p>
            <a:pPr lvl="1" eaLnBrk="1" hangingPunct="1"/>
            <a:r>
              <a:rPr lang="el-GR" sz="2400" dirty="0">
                <a:latin typeface="Times New Roman" charset="0"/>
              </a:rPr>
              <a:t>Στους </a:t>
            </a:r>
            <a:r>
              <a:rPr lang="el-GR" sz="2400" dirty="0" err="1">
                <a:latin typeface="Times New Roman" charset="0"/>
              </a:rPr>
              <a:t>καταχωρητές</a:t>
            </a:r>
            <a:r>
              <a:rPr lang="el-GR" sz="2400" dirty="0">
                <a:latin typeface="Times New Roman" charset="0"/>
              </a:rPr>
              <a:t> $</a:t>
            </a:r>
            <a:r>
              <a:rPr lang="en-US" sz="2400" dirty="0">
                <a:latin typeface="Times New Roman" charset="0"/>
              </a:rPr>
              <a:t>v0, $v1 (</a:t>
            </a:r>
            <a:r>
              <a:rPr lang="el-GR" sz="2400" dirty="0">
                <a:latin typeface="Times New Roman" charset="0"/>
              </a:rPr>
              <a:t>οι γλώσσες προγραμματισμού συνήθως ορίζουν μόνο μία τιμή =&gt; $</a:t>
            </a:r>
            <a:r>
              <a:rPr lang="en-US" sz="2400" dirty="0">
                <a:latin typeface="Times New Roman" charset="0"/>
              </a:rPr>
              <a:t>v0)</a:t>
            </a:r>
            <a:endParaRPr lang="en-GB" sz="2400" dirty="0">
              <a:latin typeface="Times New Roman" charset="0"/>
            </a:endParaRPr>
          </a:p>
          <a:p>
            <a:pPr marL="0" indent="0" eaLnBrk="1" hangingPunct="1">
              <a:lnSpc>
                <a:spcPct val="90000"/>
              </a:lnSpc>
              <a:buNone/>
            </a:pPr>
            <a:endParaRPr lang="en-US" altLang="el-GR" dirty="0">
              <a:latin typeface="Calibri" panose="020F0502020204030204" pitchFamily="34" charset="0"/>
            </a:endParaRPr>
          </a:p>
        </p:txBody>
      </p:sp>
      <p:sp>
        <p:nvSpPr>
          <p:cNvPr id="110596"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AA009D8-B743-4EAE-BCB8-1FA57C13B71F}" type="slidenum">
              <a:rPr lang="en-GB" altLang="el-GR" sz="1400">
                <a:latin typeface="Calibri" panose="020F0502020204030204" pitchFamily="34" charset="0"/>
              </a:rPr>
              <a:pPr>
                <a:spcBef>
                  <a:spcPct val="0"/>
                </a:spcBef>
                <a:buFontTx/>
                <a:buNone/>
              </a:pPr>
              <a:t>108</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err="1">
                <a:solidFill>
                  <a:schemeClr val="tx2"/>
                </a:solidFill>
                <a:latin typeface="Calibri" pitchFamily="34" charset="0"/>
                <a:ea typeface="+mj-ea"/>
                <a:cs typeface="+mj-cs"/>
              </a:rPr>
              <a:t>Επιπλ</a:t>
            </a:r>
            <a:r>
              <a:rPr lang="en-US" sz="2800" kern="0" dirty="0" err="1">
                <a:solidFill>
                  <a:schemeClr val="tx2"/>
                </a:solidFill>
                <a:latin typeface="Calibri" pitchFamily="34" charset="0"/>
                <a:ea typeface="+mj-ea"/>
                <a:cs typeface="+mj-cs"/>
              </a:rPr>
              <a:t>έ</a:t>
            </a:r>
            <a:r>
              <a:rPr lang="el-GR" sz="2800" kern="0" dirty="0">
                <a:solidFill>
                  <a:schemeClr val="tx2"/>
                </a:solidFill>
                <a:latin typeface="Calibri" pitchFamily="34" charset="0"/>
                <a:ea typeface="+mj-ea"/>
                <a:cs typeface="+mj-cs"/>
              </a:rPr>
              <a:t>ον Υλικό</a:t>
            </a:r>
            <a:endParaRPr lang="el-GR" sz="2800" kern="0" dirty="0">
              <a:solidFill>
                <a:srgbClr val="FF3300"/>
              </a:solidFill>
              <a:latin typeface="Calibri" pitchFamily="34" charset="0"/>
              <a:ea typeface="+mj-ea"/>
              <a:cs typeface="+mj-cs"/>
            </a:endParaRPr>
          </a:p>
        </p:txBody>
      </p:sp>
    </p:spTree>
    <p:extLst>
      <p:ext uri="{BB962C8B-B14F-4D97-AF65-F5344CB8AC3E}">
        <p14:creationId xmlns:p14="http://schemas.microsoft.com/office/powerpoint/2010/main" val="9408160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10595" name="Rectangle 3"/>
          <p:cNvSpPr>
            <a:spLocks noGrp="1" noChangeArrowheads="1"/>
          </p:cNvSpPr>
          <p:nvPr>
            <p:ph type="body" idx="1"/>
          </p:nvPr>
        </p:nvSpPr>
        <p:spPr>
          <a:xfrm>
            <a:off x="142875" y="785813"/>
            <a:ext cx="8715375" cy="5105400"/>
          </a:xfrm>
        </p:spPr>
        <p:txBody>
          <a:bodyPr/>
          <a:lstStyle/>
          <a:p>
            <a:pPr algn="just" eaLnBrk="1" hangingPunct="1"/>
            <a:r>
              <a:rPr lang="el-GR" sz="2400" dirty="0">
                <a:latin typeface="Times New Roman" charset="0"/>
              </a:rPr>
              <a:t>Οι </a:t>
            </a:r>
            <a:r>
              <a:rPr lang="el-GR" sz="2400" dirty="0" err="1">
                <a:latin typeface="Times New Roman" charset="0"/>
              </a:rPr>
              <a:t>καταχωρητές</a:t>
            </a:r>
            <a:r>
              <a:rPr lang="el-GR" sz="2400" dirty="0">
                <a:latin typeface="Times New Roman" charset="0"/>
              </a:rPr>
              <a:t> </a:t>
            </a:r>
            <a:r>
              <a:rPr lang="en-US" sz="2400" dirty="0">
                <a:solidFill>
                  <a:srgbClr val="000000"/>
                </a:solidFill>
                <a:latin typeface="Times New Roman" charset="0"/>
                <a:cs typeface="Times New Roman" charset="0"/>
              </a:rPr>
              <a:t>$t0..$t</a:t>
            </a:r>
            <a:r>
              <a:rPr lang="el-GR" sz="2400" dirty="0">
                <a:solidFill>
                  <a:srgbClr val="000000"/>
                </a:solidFill>
                <a:latin typeface="Times New Roman" charset="0"/>
              </a:rPr>
              <a:t>9 ονομάζονται «προσωρινοί» </a:t>
            </a:r>
            <a:r>
              <a:rPr lang="en-US" sz="2400" dirty="0">
                <a:solidFill>
                  <a:srgbClr val="000000"/>
                </a:solidFill>
                <a:latin typeface="Times New Roman" charset="0"/>
              </a:rPr>
              <a:t>(temporary) </a:t>
            </a:r>
            <a:r>
              <a:rPr lang="el-GR" sz="2400" dirty="0">
                <a:solidFill>
                  <a:srgbClr val="000000"/>
                </a:solidFill>
                <a:latin typeface="Times New Roman" charset="0"/>
              </a:rPr>
              <a:t>και </a:t>
            </a:r>
            <a:r>
              <a:rPr lang="el-GR" sz="2400" dirty="0">
                <a:latin typeface="Times New Roman" charset="0"/>
              </a:rPr>
              <a:t>ενδείκνυται για την αποθήκευση προσωρινών τιμών οι οποίες δεν απαιτείται να διατηρηθούν και μετά από μια κλήση </a:t>
            </a:r>
            <a:r>
              <a:rPr lang="el-GR" sz="2400" dirty="0">
                <a:solidFill>
                  <a:srgbClr val="000000"/>
                </a:solidFill>
                <a:latin typeface="Times New Roman" charset="0"/>
              </a:rPr>
              <a:t>διαδικασίας ή συνάρτησης</a:t>
            </a:r>
            <a:r>
              <a:rPr lang="el-GR" sz="2400" dirty="0">
                <a:latin typeface="Times New Roman" charset="0"/>
              </a:rPr>
              <a:t>. </a:t>
            </a:r>
            <a:r>
              <a:rPr lang="el-GR" sz="2400" dirty="0">
                <a:solidFill>
                  <a:srgbClr val="000000"/>
                </a:solidFill>
                <a:latin typeface="Times New Roman" charset="0"/>
              </a:rPr>
              <a:t>Εάν η διαδικασία που καλείται χρησιμοποιήσει αυτούς τους </a:t>
            </a:r>
            <a:r>
              <a:rPr lang="el-GR" sz="2400" dirty="0" err="1">
                <a:solidFill>
                  <a:srgbClr val="000000"/>
                </a:solidFill>
                <a:latin typeface="Times New Roman" charset="0"/>
              </a:rPr>
              <a:t>καταχωρητές</a:t>
            </a:r>
            <a:r>
              <a:rPr lang="el-GR" sz="2400" dirty="0">
                <a:solidFill>
                  <a:srgbClr val="000000"/>
                </a:solidFill>
                <a:latin typeface="Times New Roman" charset="0"/>
              </a:rPr>
              <a:t>, οι παλαιές τους τιμές χάνονται. </a:t>
            </a:r>
          </a:p>
          <a:p>
            <a:pPr algn="just" eaLnBrk="1" hangingPunct="1"/>
            <a:r>
              <a:rPr lang="el-GR" sz="2400" dirty="0">
                <a:latin typeface="Times New Roman" charset="0"/>
              </a:rPr>
              <a:t>Οι </a:t>
            </a:r>
            <a:r>
              <a:rPr lang="el-GR" sz="2400" dirty="0" err="1">
                <a:latin typeface="Times New Roman" charset="0"/>
              </a:rPr>
              <a:t>καταχωρητές</a:t>
            </a:r>
            <a:r>
              <a:rPr lang="el-GR" sz="2400" dirty="0">
                <a:latin typeface="Times New Roman" charset="0"/>
              </a:rPr>
              <a:t> </a:t>
            </a:r>
            <a:r>
              <a:rPr lang="en-US" sz="2400" dirty="0">
                <a:solidFill>
                  <a:srgbClr val="000000"/>
                </a:solidFill>
                <a:latin typeface="Times New Roman" charset="0"/>
                <a:cs typeface="Times New Roman" charset="0"/>
              </a:rPr>
              <a:t>$</a:t>
            </a:r>
            <a:r>
              <a:rPr lang="en-US" sz="2400" dirty="0">
                <a:solidFill>
                  <a:srgbClr val="000000"/>
                </a:solidFill>
                <a:latin typeface="Times New Roman" charset="0"/>
              </a:rPr>
              <a:t>s</a:t>
            </a:r>
            <a:r>
              <a:rPr lang="en-US" sz="2400" dirty="0">
                <a:solidFill>
                  <a:srgbClr val="000000"/>
                </a:solidFill>
                <a:latin typeface="Times New Roman" charset="0"/>
                <a:cs typeface="Times New Roman" charset="0"/>
              </a:rPr>
              <a:t>0..$s</a:t>
            </a:r>
            <a:r>
              <a:rPr lang="en-US" sz="2400" dirty="0">
                <a:solidFill>
                  <a:srgbClr val="000000"/>
                </a:solidFill>
                <a:latin typeface="Times New Roman" charset="0"/>
              </a:rPr>
              <a:t>7</a:t>
            </a:r>
            <a:r>
              <a:rPr lang="el-GR" sz="2400" dirty="0">
                <a:solidFill>
                  <a:srgbClr val="000000"/>
                </a:solidFill>
                <a:latin typeface="Times New Roman" charset="0"/>
              </a:rPr>
              <a:t> ονομάζονται </a:t>
            </a:r>
            <a:r>
              <a:rPr lang="en-US" sz="2400" dirty="0">
                <a:solidFill>
                  <a:srgbClr val="000000"/>
                </a:solidFill>
                <a:latin typeface="Times New Roman" charset="0"/>
              </a:rPr>
              <a:t>saved </a:t>
            </a:r>
            <a:r>
              <a:rPr lang="el-GR" sz="2400" dirty="0">
                <a:solidFill>
                  <a:srgbClr val="000000"/>
                </a:solidFill>
                <a:latin typeface="Times New Roman" charset="0"/>
              </a:rPr>
              <a:t>και </a:t>
            </a:r>
            <a:r>
              <a:rPr lang="el-GR" sz="2400" dirty="0">
                <a:latin typeface="Times New Roman" charset="0"/>
              </a:rPr>
              <a:t>ενδείκνυται να χρησιμοποιούνται για αποθήκευση τιμών που διατηρούνται για περισσότερο χρόνο και μπορούν να διατηρούν την τιμή τους και μετά από </a:t>
            </a:r>
            <a:r>
              <a:rPr lang="el-GR" sz="2400" dirty="0">
                <a:solidFill>
                  <a:srgbClr val="000000"/>
                </a:solidFill>
                <a:latin typeface="Times New Roman" charset="0"/>
              </a:rPr>
              <a:t>μία κλήση διαδικασίας ή συνάρτησης.</a:t>
            </a:r>
          </a:p>
          <a:p>
            <a:pPr algn="just" eaLnBrk="1" hangingPunct="1"/>
            <a:r>
              <a:rPr lang="el-GR" sz="2400" dirty="0">
                <a:latin typeface="Times New Roman" charset="0"/>
              </a:rPr>
              <a:t>Οι </a:t>
            </a:r>
            <a:r>
              <a:rPr lang="el-GR" sz="2400" dirty="0" err="1">
                <a:latin typeface="Times New Roman" charset="0"/>
              </a:rPr>
              <a:t>καταχωρητές</a:t>
            </a:r>
            <a:r>
              <a:rPr lang="el-GR" sz="2400" dirty="0">
                <a:latin typeface="Times New Roman" charset="0"/>
              </a:rPr>
              <a:t> </a:t>
            </a:r>
            <a:r>
              <a:rPr lang="en-US" sz="2400" dirty="0">
                <a:solidFill>
                  <a:srgbClr val="000000"/>
                </a:solidFill>
                <a:latin typeface="Times New Roman" charset="0"/>
                <a:cs typeface="Times New Roman" charset="0"/>
              </a:rPr>
              <a:t>$t0..$t</a:t>
            </a:r>
            <a:r>
              <a:rPr lang="el-GR" sz="2400" dirty="0">
                <a:solidFill>
                  <a:srgbClr val="000000"/>
                </a:solidFill>
                <a:latin typeface="Times New Roman" charset="0"/>
              </a:rPr>
              <a:t>9 είναι τύπου «</a:t>
            </a:r>
            <a:r>
              <a:rPr lang="en-US" sz="2400" dirty="0">
                <a:solidFill>
                  <a:srgbClr val="000000"/>
                </a:solidFill>
                <a:latin typeface="Times New Roman" charset="0"/>
              </a:rPr>
              <a:t>caller-save</a:t>
            </a:r>
            <a:r>
              <a:rPr lang="el-GR" sz="2400" dirty="0">
                <a:solidFill>
                  <a:srgbClr val="000000"/>
                </a:solidFill>
                <a:latin typeface="Times New Roman" charset="0"/>
              </a:rPr>
              <a:t>»</a:t>
            </a:r>
            <a:r>
              <a:rPr lang="en-US" sz="2400" dirty="0">
                <a:solidFill>
                  <a:srgbClr val="000000"/>
                </a:solidFill>
                <a:latin typeface="Times New Roman" charset="0"/>
              </a:rPr>
              <a:t>, </a:t>
            </a:r>
            <a:r>
              <a:rPr lang="el-GR" sz="2400" dirty="0">
                <a:solidFill>
                  <a:srgbClr val="000000"/>
                </a:solidFill>
                <a:latin typeface="Times New Roman" charset="0"/>
              </a:rPr>
              <a:t>ενώ οι </a:t>
            </a:r>
            <a:r>
              <a:rPr lang="en-US" sz="2400" dirty="0">
                <a:solidFill>
                  <a:srgbClr val="000000"/>
                </a:solidFill>
                <a:latin typeface="Times New Roman" charset="0"/>
                <a:cs typeface="Times New Roman" charset="0"/>
              </a:rPr>
              <a:t>$</a:t>
            </a:r>
            <a:r>
              <a:rPr lang="en-US" sz="2400" dirty="0">
                <a:solidFill>
                  <a:srgbClr val="000000"/>
                </a:solidFill>
                <a:latin typeface="Times New Roman" charset="0"/>
              </a:rPr>
              <a:t>s</a:t>
            </a:r>
            <a:r>
              <a:rPr lang="en-US" sz="2400" dirty="0">
                <a:solidFill>
                  <a:srgbClr val="000000"/>
                </a:solidFill>
                <a:latin typeface="Times New Roman" charset="0"/>
                <a:cs typeface="Times New Roman" charset="0"/>
              </a:rPr>
              <a:t>0..$s</a:t>
            </a:r>
            <a:r>
              <a:rPr lang="en-US" sz="2400" dirty="0">
                <a:solidFill>
                  <a:srgbClr val="000000"/>
                </a:solidFill>
                <a:latin typeface="Times New Roman" charset="0"/>
              </a:rPr>
              <a:t>7</a:t>
            </a:r>
            <a:r>
              <a:rPr lang="el-GR" sz="2400" dirty="0">
                <a:solidFill>
                  <a:srgbClr val="000000"/>
                </a:solidFill>
                <a:latin typeface="Times New Roman" charset="0"/>
              </a:rPr>
              <a:t> είναι τύπου «</a:t>
            </a:r>
            <a:r>
              <a:rPr lang="en-US" sz="2400" dirty="0" err="1">
                <a:solidFill>
                  <a:srgbClr val="000000"/>
                </a:solidFill>
                <a:latin typeface="Times New Roman" charset="0"/>
              </a:rPr>
              <a:t>callee</a:t>
            </a:r>
            <a:r>
              <a:rPr lang="en-US" sz="2400" dirty="0">
                <a:solidFill>
                  <a:srgbClr val="000000"/>
                </a:solidFill>
                <a:latin typeface="Times New Roman" charset="0"/>
              </a:rPr>
              <a:t>-save</a:t>
            </a:r>
            <a:r>
              <a:rPr lang="el-GR" sz="2400" dirty="0">
                <a:solidFill>
                  <a:srgbClr val="000000"/>
                </a:solidFill>
                <a:latin typeface="Times New Roman" charset="0"/>
              </a:rPr>
              <a:t>».</a:t>
            </a:r>
            <a:endParaRPr lang="en-GB" sz="2400" dirty="0">
              <a:solidFill>
                <a:srgbClr val="000000"/>
              </a:solidFill>
              <a:latin typeface="Times New Roman" charset="0"/>
            </a:endParaRPr>
          </a:p>
          <a:p>
            <a:pPr marL="0" indent="0" eaLnBrk="1" hangingPunct="1">
              <a:lnSpc>
                <a:spcPct val="90000"/>
              </a:lnSpc>
              <a:buNone/>
            </a:pPr>
            <a:endParaRPr lang="en-US" altLang="el-GR" sz="2400" dirty="0">
              <a:latin typeface="Calibri" panose="020F0502020204030204" pitchFamily="34" charset="0"/>
            </a:endParaRPr>
          </a:p>
        </p:txBody>
      </p:sp>
      <p:sp>
        <p:nvSpPr>
          <p:cNvPr id="110596"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AA009D8-B743-4EAE-BCB8-1FA57C13B71F}" type="slidenum">
              <a:rPr lang="en-GB" altLang="el-GR" sz="1400">
                <a:latin typeface="Calibri" panose="020F0502020204030204" pitchFamily="34" charset="0"/>
              </a:rPr>
              <a:pPr>
                <a:spcBef>
                  <a:spcPct val="0"/>
                </a:spcBef>
                <a:buFontTx/>
                <a:buNone/>
              </a:pPr>
              <a:t>109</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err="1">
                <a:solidFill>
                  <a:schemeClr val="tx2"/>
                </a:solidFill>
                <a:latin typeface="Calibri" pitchFamily="34" charset="0"/>
                <a:ea typeface="+mj-ea"/>
                <a:cs typeface="+mj-cs"/>
              </a:rPr>
              <a:t>Επιπλ</a:t>
            </a:r>
            <a:r>
              <a:rPr lang="en-US" sz="2800" kern="0" dirty="0" err="1">
                <a:solidFill>
                  <a:schemeClr val="tx2"/>
                </a:solidFill>
                <a:latin typeface="Calibri" pitchFamily="34" charset="0"/>
                <a:ea typeface="+mj-ea"/>
                <a:cs typeface="+mj-cs"/>
              </a:rPr>
              <a:t>έ</a:t>
            </a:r>
            <a:r>
              <a:rPr lang="el-GR" sz="2800" kern="0" dirty="0">
                <a:solidFill>
                  <a:schemeClr val="tx2"/>
                </a:solidFill>
                <a:latin typeface="Calibri" pitchFamily="34" charset="0"/>
                <a:ea typeface="+mj-ea"/>
                <a:cs typeface="+mj-cs"/>
              </a:rPr>
              <a:t>ον Υλικό</a:t>
            </a:r>
            <a:endParaRPr lang="el-GR" sz="2800" kern="0" dirty="0">
              <a:solidFill>
                <a:srgbClr val="FF3300"/>
              </a:solidFill>
              <a:latin typeface="Calibri" pitchFamily="34" charset="0"/>
              <a:ea typeface="+mj-ea"/>
              <a:cs typeface="+mj-cs"/>
            </a:endParaRPr>
          </a:p>
        </p:txBody>
      </p:sp>
    </p:spTree>
    <p:extLst>
      <p:ext uri="{BB962C8B-B14F-4D97-AF65-F5344CB8AC3E}">
        <p14:creationId xmlns:p14="http://schemas.microsoft.com/office/powerpoint/2010/main" val="836812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5603" name="Text Box 3"/>
          <p:cNvSpPr txBox="1">
            <a:spLocks noChangeArrowheads="1"/>
          </p:cNvSpPr>
          <p:nvPr/>
        </p:nvSpPr>
        <p:spPr bwMode="auto">
          <a:xfrm>
            <a:off x="428625" y="642938"/>
            <a:ext cx="8001000" cy="502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spcBef>
                <a:spcPct val="0"/>
              </a:spcBef>
            </a:pPr>
            <a:r>
              <a:rPr lang="el-GR" altLang="el-GR" sz="2400" b="0">
                <a:latin typeface="Calibri" panose="020F0502020204030204" pitchFamily="34" charset="0"/>
              </a:rPr>
              <a:t> Η MIPS Technologies έκανε εμπορικό τον Stanford MIPS</a:t>
            </a:r>
          </a:p>
          <a:p>
            <a:pPr eaLnBrk="1" hangingPunct="1">
              <a:lnSpc>
                <a:spcPct val="150000"/>
              </a:lnSpc>
              <a:spcBef>
                <a:spcPct val="0"/>
              </a:spcBef>
            </a:pPr>
            <a:r>
              <a:rPr lang="el-GR" altLang="el-GR" sz="2400" b="0">
                <a:latin typeface="Calibri" panose="020F0502020204030204" pitchFamily="34" charset="0"/>
              </a:rPr>
              <a:t> Μεγάλο μερίδιο της αγοράς των πυρήνων ενσωματωμένων επεξεργαστών</a:t>
            </a:r>
          </a:p>
          <a:p>
            <a:pPr eaLnBrk="1" hangingPunct="1">
              <a:lnSpc>
                <a:spcPct val="150000"/>
              </a:lnSpc>
              <a:spcBef>
                <a:spcPct val="0"/>
              </a:spcBef>
            </a:pPr>
            <a:r>
              <a:rPr lang="el-GR" altLang="el-GR" sz="2400" b="0">
                <a:latin typeface="Calibri" panose="020F0502020204030204" pitchFamily="34" charset="0"/>
              </a:rPr>
              <a:t> Εφαρμογές σε καταναλωτικά ηλεκτρονικά, εξοπλισμό δικτύων και αποθήκευσης, φωτογραφικές μηχανές, εκτυπωτές, …</a:t>
            </a:r>
          </a:p>
          <a:p>
            <a:pPr eaLnBrk="1" hangingPunct="1">
              <a:lnSpc>
                <a:spcPct val="150000"/>
              </a:lnSpc>
              <a:spcBef>
                <a:spcPct val="0"/>
              </a:spcBef>
            </a:pPr>
            <a:r>
              <a:rPr lang="el-GR" altLang="el-GR" sz="2400" b="0">
                <a:latin typeface="Calibri" panose="020F0502020204030204" pitchFamily="34" charset="0"/>
              </a:rPr>
              <a:t> Τυπικό πολλών σύγχρονων ISA (Instruction Set Architecture)</a:t>
            </a:r>
          </a:p>
          <a:p>
            <a:pPr eaLnBrk="1" hangingPunct="1">
              <a:lnSpc>
                <a:spcPct val="150000"/>
              </a:lnSpc>
              <a:spcBef>
                <a:spcPct val="0"/>
              </a:spcBef>
            </a:pPr>
            <a:r>
              <a:rPr lang="el-GR" altLang="el-GR" sz="2400" b="0">
                <a:latin typeface="Calibri" panose="020F0502020204030204" pitchFamily="34" charset="0"/>
              </a:rPr>
              <a:t> Πληροφορία στην αποσπώμενη κάρτα Αναφοράς Δεδομένων MIPS (πράσινη κάρτα), και τα Παραρτήματα Β και Ε</a:t>
            </a:r>
            <a:r>
              <a:rPr lang="en-US" altLang="el-GR" sz="2400" b="0">
                <a:latin typeface="Calibri" panose="020F0502020204030204" pitchFamily="34" charset="0"/>
              </a:rPr>
              <a:t>x</a:t>
            </a:r>
            <a:endParaRPr lang="el-GR" altLang="el-GR" sz="2400" b="0">
              <a:latin typeface="Calibri" panose="020F0502020204030204" pitchFamily="34" charset="0"/>
            </a:endParaRPr>
          </a:p>
        </p:txBody>
      </p:sp>
      <p:sp>
        <p:nvSpPr>
          <p:cNvPr id="25604" name="8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1AB2167-1EB8-467C-9DD4-12CD544AA5EF}" type="slidenum">
              <a:rPr lang="en-GB" altLang="el-GR" sz="1400"/>
              <a:pPr>
                <a:spcBef>
                  <a:spcPct val="0"/>
                </a:spcBef>
                <a:buFontTx/>
                <a:buNone/>
              </a:pPr>
              <a:t>11</a:t>
            </a:fld>
            <a:endParaRPr lang="en-GB" altLang="el-GR" sz="1400"/>
          </a:p>
        </p:txBody>
      </p:sp>
      <p:sp>
        <p:nvSpPr>
          <p:cNvPr id="25605" name="Text Box 2"/>
          <p:cNvSpPr txBox="1">
            <a:spLocks noChangeArrowheads="1"/>
          </p:cNvSpPr>
          <p:nvPr/>
        </p:nvSpPr>
        <p:spPr bwMode="auto">
          <a:xfrm>
            <a:off x="0" y="-71438"/>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Σύνολο Εντολών </a:t>
            </a:r>
            <a:r>
              <a:rPr lang="en-US" altLang="el-GR" sz="2800">
                <a:latin typeface="Calibri" panose="020F0502020204030204" pitchFamily="34" charset="0"/>
              </a:rPr>
              <a:t>MIPS</a:t>
            </a:r>
            <a:endParaRPr lang="el-GR" altLang="el-GR" sz="2800">
              <a:latin typeface="Calibri" panose="020F0502020204030204"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10595" name="Rectangle 3"/>
          <p:cNvSpPr>
            <a:spLocks noGrp="1" noChangeArrowheads="1"/>
          </p:cNvSpPr>
          <p:nvPr>
            <p:ph type="body" idx="1"/>
          </p:nvPr>
        </p:nvSpPr>
        <p:spPr>
          <a:xfrm>
            <a:off x="142875" y="785813"/>
            <a:ext cx="8715375" cy="5105400"/>
          </a:xfrm>
        </p:spPr>
        <p:txBody>
          <a:bodyPr/>
          <a:lstStyle/>
          <a:p>
            <a:pPr eaLnBrk="1" hangingPunct="1">
              <a:lnSpc>
                <a:spcPct val="90000"/>
              </a:lnSpc>
            </a:pPr>
            <a:r>
              <a:rPr lang="el-GR" sz="2400" dirty="0">
                <a:latin typeface="Times New Roman" charset="0"/>
              </a:rPr>
              <a:t>Οι συναρτήσεις πρέπει να διατηρήσουν αναλλοίωτες τις τιμές των </a:t>
            </a:r>
            <a:r>
              <a:rPr lang="el-GR" sz="2400" dirty="0" err="1">
                <a:latin typeface="Times New Roman" charset="0"/>
              </a:rPr>
              <a:t>καταχωρητών</a:t>
            </a:r>
            <a:r>
              <a:rPr lang="el-GR" sz="2400" dirty="0">
                <a:latin typeface="Times New Roman" charset="0"/>
              </a:rPr>
              <a:t> τύπου </a:t>
            </a:r>
            <a:r>
              <a:rPr lang="en-US" sz="2400" dirty="0" err="1">
                <a:latin typeface="Times New Roman" charset="0"/>
              </a:rPr>
              <a:t>callee</a:t>
            </a:r>
            <a:r>
              <a:rPr lang="en-US" sz="2400" dirty="0">
                <a:latin typeface="Times New Roman" charset="0"/>
              </a:rPr>
              <a:t>-save</a:t>
            </a:r>
            <a:r>
              <a:rPr lang="el-GR" sz="2400" dirty="0">
                <a:latin typeface="Times New Roman" charset="0"/>
              </a:rPr>
              <a:t> ($</a:t>
            </a:r>
            <a:r>
              <a:rPr lang="en-US" sz="2400" dirty="0">
                <a:latin typeface="Times New Roman" charset="0"/>
              </a:rPr>
              <a:t>s0-$s7)</a:t>
            </a:r>
            <a:r>
              <a:rPr lang="el-GR" sz="2400" dirty="0">
                <a:latin typeface="Times New Roman" charset="0"/>
              </a:rPr>
              <a:t>.</a:t>
            </a:r>
          </a:p>
          <a:p>
            <a:pPr lvl="1" eaLnBrk="1" hangingPunct="1">
              <a:lnSpc>
                <a:spcPct val="90000"/>
              </a:lnSpc>
            </a:pPr>
            <a:r>
              <a:rPr lang="el-GR" sz="2000" dirty="0">
                <a:latin typeface="Times New Roman" charset="0"/>
              </a:rPr>
              <a:t>Εάν μεταβάλλουν κάποιους </a:t>
            </a:r>
            <a:r>
              <a:rPr lang="el-GR" sz="2000" dirty="0" err="1">
                <a:latin typeface="Times New Roman" charset="0"/>
              </a:rPr>
              <a:t>καταχωρητές</a:t>
            </a:r>
            <a:r>
              <a:rPr lang="el-GR" sz="2000" dirty="0">
                <a:latin typeface="Times New Roman" charset="0"/>
              </a:rPr>
              <a:t> τύπου </a:t>
            </a:r>
            <a:r>
              <a:rPr lang="en-US" sz="2000" dirty="0" err="1">
                <a:latin typeface="Times New Roman" charset="0"/>
              </a:rPr>
              <a:t>callee</a:t>
            </a:r>
            <a:r>
              <a:rPr lang="en-US" sz="2000" dirty="0">
                <a:latin typeface="Times New Roman" charset="0"/>
              </a:rPr>
              <a:t>-save</a:t>
            </a:r>
            <a:r>
              <a:rPr lang="el-GR" sz="2000" dirty="0">
                <a:latin typeface="Times New Roman" charset="0"/>
              </a:rPr>
              <a:t>, αυτοί πρέπει να σωθούν στην στοίβα κατά την έναρξη της συνάρτησης (στον «πρόλογο»), και να επαναφερθούν πριν την επιστροφή (στον «επίλογο»)</a:t>
            </a:r>
            <a:r>
              <a:rPr lang="en-US" sz="2000" dirty="0">
                <a:latin typeface="Times New Roman" charset="0"/>
              </a:rPr>
              <a:t>, </a:t>
            </a:r>
            <a:r>
              <a:rPr lang="el-GR" sz="2000" dirty="0">
                <a:latin typeface="Times New Roman" charset="0"/>
              </a:rPr>
              <a:t>ώστε μετά την επιστροφή, οι </a:t>
            </a:r>
            <a:r>
              <a:rPr lang="el-GR" sz="2000" dirty="0" err="1">
                <a:latin typeface="Times New Roman" charset="0"/>
              </a:rPr>
              <a:t>καταχωρητές</a:t>
            </a:r>
            <a:r>
              <a:rPr lang="el-GR" sz="2000" dirty="0">
                <a:latin typeface="Times New Roman" charset="0"/>
              </a:rPr>
              <a:t> αυτοί να έχουν τις παλιές τιμές τους.</a:t>
            </a:r>
          </a:p>
          <a:p>
            <a:pPr eaLnBrk="1" hangingPunct="1">
              <a:lnSpc>
                <a:spcPct val="90000"/>
              </a:lnSpc>
            </a:pPr>
            <a:r>
              <a:rPr lang="el-GR" sz="2400" dirty="0">
                <a:latin typeface="Times New Roman" charset="0"/>
              </a:rPr>
              <a:t>Ακόμα, εάν μια συνάρτηση Α χρησιμοποιεί ένα </a:t>
            </a:r>
            <a:r>
              <a:rPr lang="el-GR" sz="2400" dirty="0" err="1">
                <a:latin typeface="Times New Roman" charset="0"/>
              </a:rPr>
              <a:t>καταχωρητή</a:t>
            </a:r>
            <a:r>
              <a:rPr lang="el-GR" sz="2400" dirty="0">
                <a:latin typeface="Times New Roman" charset="0"/>
              </a:rPr>
              <a:t> τύπου </a:t>
            </a:r>
            <a:r>
              <a:rPr lang="en-US" sz="2400" dirty="0">
                <a:latin typeface="Times New Roman" charset="0"/>
              </a:rPr>
              <a:t>caller-save </a:t>
            </a:r>
            <a:r>
              <a:rPr lang="el-GR" sz="2400" dirty="0">
                <a:latin typeface="Times New Roman" charset="0"/>
              </a:rPr>
              <a:t>για να διατηρήσει μια τιμή πέρα από μια κλήση </a:t>
            </a:r>
            <a:r>
              <a:rPr lang="el-GR" sz="2400" dirty="0" err="1">
                <a:latin typeface="Times New Roman" charset="0"/>
              </a:rPr>
              <a:t>υπορουτίνας</a:t>
            </a:r>
            <a:r>
              <a:rPr lang="el-GR" sz="2400" dirty="0">
                <a:latin typeface="Times New Roman" charset="0"/>
              </a:rPr>
              <a:t> Β, τότε πρέπει να τον σώσει στην στοίβα </a:t>
            </a:r>
            <a:r>
              <a:rPr lang="el-GR" sz="2400" dirty="0" err="1">
                <a:latin typeface="Times New Roman" charset="0"/>
              </a:rPr>
              <a:t>πρίν</a:t>
            </a:r>
            <a:r>
              <a:rPr lang="el-GR" sz="2400" dirty="0">
                <a:latin typeface="Times New Roman" charset="0"/>
              </a:rPr>
              <a:t> την κλήση της Β και να τον επαναφέρει πριν τον ξαναχρησιμοποιήσει.</a:t>
            </a:r>
          </a:p>
          <a:p>
            <a:pPr lvl="1" eaLnBrk="1" hangingPunct="1">
              <a:lnSpc>
                <a:spcPct val="90000"/>
              </a:lnSpc>
            </a:pPr>
            <a:r>
              <a:rPr lang="el-GR" sz="2000" dirty="0">
                <a:latin typeface="Times New Roman" charset="0"/>
              </a:rPr>
              <a:t>Αυτό γιατί η </a:t>
            </a:r>
            <a:r>
              <a:rPr lang="el-GR" sz="2000" dirty="0" err="1">
                <a:latin typeface="Times New Roman" charset="0"/>
              </a:rPr>
              <a:t>υπορουτίνα</a:t>
            </a:r>
            <a:r>
              <a:rPr lang="el-GR" sz="2000" dirty="0">
                <a:latin typeface="Times New Roman" charset="0"/>
              </a:rPr>
              <a:t> Β σύμφωνα με τις συμβάσεις χρήσης </a:t>
            </a:r>
            <a:r>
              <a:rPr lang="el-GR" sz="2000" dirty="0" err="1">
                <a:latin typeface="Times New Roman" charset="0"/>
              </a:rPr>
              <a:t>καταχωρητών</a:t>
            </a:r>
            <a:r>
              <a:rPr lang="el-GR" sz="2000" dirty="0">
                <a:latin typeface="Times New Roman" charset="0"/>
              </a:rPr>
              <a:t> του </a:t>
            </a:r>
            <a:r>
              <a:rPr lang="en-US" sz="2000" dirty="0">
                <a:latin typeface="Times New Roman" charset="0"/>
              </a:rPr>
              <a:t>MIPS, </a:t>
            </a:r>
            <a:r>
              <a:rPr lang="el-GR" sz="2000" dirty="0">
                <a:latin typeface="Times New Roman" charset="0"/>
              </a:rPr>
              <a:t>έχει δικαίωμα να </a:t>
            </a:r>
            <a:r>
              <a:rPr lang="el-GR" sz="2000" dirty="0" err="1">
                <a:latin typeface="Times New Roman" charset="0"/>
              </a:rPr>
              <a:t>πανωγράψει</a:t>
            </a:r>
            <a:r>
              <a:rPr lang="el-GR" sz="2000" dirty="0">
                <a:latin typeface="Times New Roman" charset="0"/>
              </a:rPr>
              <a:t> τους </a:t>
            </a:r>
            <a:r>
              <a:rPr lang="el-GR" sz="2000" dirty="0" err="1">
                <a:latin typeface="Times New Roman" charset="0"/>
              </a:rPr>
              <a:t>καταχωρητές</a:t>
            </a:r>
            <a:r>
              <a:rPr lang="el-GR" sz="2000" dirty="0">
                <a:latin typeface="Times New Roman" charset="0"/>
              </a:rPr>
              <a:t> τύπου </a:t>
            </a:r>
            <a:r>
              <a:rPr lang="en-US" sz="2000" dirty="0">
                <a:latin typeface="Times New Roman" charset="0"/>
              </a:rPr>
              <a:t>caller-save</a:t>
            </a:r>
            <a:r>
              <a:rPr lang="el-GR" sz="2000" dirty="0">
                <a:latin typeface="Times New Roman" charset="0"/>
              </a:rPr>
              <a:t>.</a:t>
            </a:r>
          </a:p>
          <a:p>
            <a:pPr eaLnBrk="1" hangingPunct="1">
              <a:lnSpc>
                <a:spcPct val="90000"/>
              </a:lnSpc>
            </a:pPr>
            <a:r>
              <a:rPr lang="el-GR" sz="2400" dirty="0">
                <a:latin typeface="Times New Roman" charset="0"/>
              </a:rPr>
              <a:t>Παρατήρηση: </a:t>
            </a:r>
            <a:r>
              <a:rPr lang="en-US" sz="2400" dirty="0">
                <a:latin typeface="Times New Roman" charset="0"/>
              </a:rPr>
              <a:t>caller-save </a:t>
            </a:r>
            <a:r>
              <a:rPr lang="el-GR" sz="2400" dirty="0" err="1">
                <a:latin typeface="Times New Roman" charset="0"/>
              </a:rPr>
              <a:t>καταχωρητές</a:t>
            </a:r>
            <a:r>
              <a:rPr lang="el-GR" sz="2400" dirty="0">
                <a:latin typeface="Times New Roman" charset="0"/>
              </a:rPr>
              <a:t> εκτός των </a:t>
            </a:r>
            <a:r>
              <a:rPr lang="en-US" sz="2400" dirty="0">
                <a:latin typeface="Times New Roman" charset="0"/>
              </a:rPr>
              <a:t>$t0-$t9 </a:t>
            </a:r>
            <a:r>
              <a:rPr lang="el-GR" sz="2400" dirty="0">
                <a:latin typeface="Times New Roman" charset="0"/>
              </a:rPr>
              <a:t>είναι </a:t>
            </a:r>
            <a:r>
              <a:rPr lang="el-GR" sz="2400" b="1" i="1" dirty="0">
                <a:latin typeface="Times New Roman" charset="0"/>
              </a:rPr>
              <a:t>και</a:t>
            </a:r>
            <a:r>
              <a:rPr lang="el-GR" sz="2400" dirty="0">
                <a:latin typeface="Times New Roman" charset="0"/>
              </a:rPr>
              <a:t> οι $</a:t>
            </a:r>
            <a:r>
              <a:rPr lang="en-US" sz="2400" dirty="0">
                <a:latin typeface="Times New Roman" charset="0"/>
              </a:rPr>
              <a:t>v0, $v1, </a:t>
            </a:r>
            <a:r>
              <a:rPr lang="el-GR" sz="2400" dirty="0">
                <a:latin typeface="Times New Roman" charset="0"/>
              </a:rPr>
              <a:t>$</a:t>
            </a:r>
            <a:r>
              <a:rPr lang="en-US" sz="2400" dirty="0">
                <a:latin typeface="Times New Roman" charset="0"/>
              </a:rPr>
              <a:t>a</a:t>
            </a:r>
            <a:r>
              <a:rPr lang="el-GR" sz="2400" dirty="0">
                <a:latin typeface="Times New Roman" charset="0"/>
              </a:rPr>
              <a:t>0-$</a:t>
            </a:r>
            <a:r>
              <a:rPr lang="en-US" sz="2400" dirty="0">
                <a:latin typeface="Times New Roman" charset="0"/>
              </a:rPr>
              <a:t>a</a:t>
            </a:r>
            <a:r>
              <a:rPr lang="el-GR" sz="2400" dirty="0">
                <a:latin typeface="Times New Roman" charset="0"/>
              </a:rPr>
              <a:t>3, </a:t>
            </a:r>
            <a:r>
              <a:rPr lang="en-US" sz="2400" dirty="0">
                <a:latin typeface="Times New Roman" charset="0"/>
              </a:rPr>
              <a:t>$</a:t>
            </a:r>
            <a:r>
              <a:rPr lang="en-US" sz="2400" dirty="0" err="1">
                <a:latin typeface="Times New Roman" charset="0"/>
              </a:rPr>
              <a:t>ra</a:t>
            </a:r>
            <a:r>
              <a:rPr lang="en-US" sz="2400" dirty="0">
                <a:latin typeface="Times New Roman" charset="0"/>
              </a:rPr>
              <a:t> (</a:t>
            </a:r>
            <a:r>
              <a:rPr lang="el-GR" sz="2400" dirty="0" err="1">
                <a:latin typeface="Times New Roman" charset="0"/>
              </a:rPr>
              <a:t>πανωγράφεται</a:t>
            </a:r>
            <a:r>
              <a:rPr lang="el-GR" sz="2400" dirty="0">
                <a:latin typeface="Times New Roman" charset="0"/>
              </a:rPr>
              <a:t> από την </a:t>
            </a:r>
            <a:r>
              <a:rPr lang="en-US" sz="2400" dirty="0" err="1">
                <a:latin typeface="Times New Roman" charset="0"/>
              </a:rPr>
              <a:t>jal</a:t>
            </a:r>
            <a:r>
              <a:rPr lang="el-GR" sz="2400" dirty="0">
                <a:latin typeface="Times New Roman" charset="0"/>
              </a:rPr>
              <a:t>)</a:t>
            </a:r>
            <a:r>
              <a:rPr lang="en-US" sz="2400" dirty="0">
                <a:latin typeface="Times New Roman" charset="0"/>
              </a:rPr>
              <a:t>, </a:t>
            </a:r>
            <a:endParaRPr lang="en-GB" sz="2400" dirty="0">
              <a:latin typeface="Times New Roman" charset="0"/>
            </a:endParaRPr>
          </a:p>
          <a:p>
            <a:pPr algn="just" eaLnBrk="1" hangingPunct="1"/>
            <a:endParaRPr lang="en-US" altLang="el-GR" sz="2400" dirty="0">
              <a:latin typeface="Calibri" panose="020F0502020204030204" pitchFamily="34" charset="0"/>
            </a:endParaRPr>
          </a:p>
        </p:txBody>
      </p:sp>
      <p:sp>
        <p:nvSpPr>
          <p:cNvPr id="110596"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AA009D8-B743-4EAE-BCB8-1FA57C13B71F}" type="slidenum">
              <a:rPr lang="en-GB" altLang="el-GR" sz="1400">
                <a:latin typeface="Calibri" panose="020F0502020204030204" pitchFamily="34" charset="0"/>
              </a:rPr>
              <a:pPr>
                <a:spcBef>
                  <a:spcPct val="0"/>
                </a:spcBef>
                <a:buFontTx/>
                <a:buNone/>
              </a:pPr>
              <a:t>110</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err="1">
                <a:solidFill>
                  <a:schemeClr val="tx2"/>
                </a:solidFill>
                <a:latin typeface="Calibri" pitchFamily="34" charset="0"/>
                <a:ea typeface="+mj-ea"/>
                <a:cs typeface="+mj-cs"/>
              </a:rPr>
              <a:t>Επιπλ</a:t>
            </a:r>
            <a:r>
              <a:rPr lang="en-US" sz="2800" kern="0" dirty="0" err="1">
                <a:solidFill>
                  <a:schemeClr val="tx2"/>
                </a:solidFill>
                <a:latin typeface="Calibri" pitchFamily="34" charset="0"/>
                <a:ea typeface="+mj-ea"/>
                <a:cs typeface="+mj-cs"/>
              </a:rPr>
              <a:t>έ</a:t>
            </a:r>
            <a:r>
              <a:rPr lang="el-GR" sz="2800" kern="0" dirty="0">
                <a:solidFill>
                  <a:schemeClr val="tx2"/>
                </a:solidFill>
                <a:latin typeface="Calibri" pitchFamily="34" charset="0"/>
                <a:ea typeface="+mj-ea"/>
                <a:cs typeface="+mj-cs"/>
              </a:rPr>
              <a:t>ον Υλικό</a:t>
            </a:r>
            <a:endParaRPr lang="el-GR" sz="2800" kern="0" dirty="0">
              <a:solidFill>
                <a:srgbClr val="FF3300"/>
              </a:solidFill>
              <a:latin typeface="Calibri" pitchFamily="34" charset="0"/>
              <a:ea typeface="+mj-ea"/>
              <a:cs typeface="+mj-cs"/>
            </a:endParaRPr>
          </a:p>
        </p:txBody>
      </p:sp>
    </p:spTree>
    <p:extLst>
      <p:ext uri="{BB962C8B-B14F-4D97-AF65-F5344CB8AC3E}">
        <p14:creationId xmlns:p14="http://schemas.microsoft.com/office/powerpoint/2010/main" val="25229251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10595" name="Rectangle 3"/>
          <p:cNvSpPr>
            <a:spLocks noGrp="1" noChangeArrowheads="1"/>
          </p:cNvSpPr>
          <p:nvPr>
            <p:ph type="body" idx="1"/>
          </p:nvPr>
        </p:nvSpPr>
        <p:spPr>
          <a:xfrm>
            <a:off x="35496" y="332656"/>
            <a:ext cx="9108504" cy="5105400"/>
          </a:xfrm>
        </p:spPr>
        <p:txBody>
          <a:bodyPr/>
          <a:lstStyle/>
          <a:p>
            <a:pPr eaLnBrk="1" hangingPunct="1"/>
            <a:r>
              <a:rPr lang="el-GR" sz="2700" dirty="0">
                <a:latin typeface="Times New Roman" charset="0"/>
              </a:rPr>
              <a:t>Η </a:t>
            </a:r>
            <a:r>
              <a:rPr lang="el-GR" sz="2700" dirty="0" err="1">
                <a:latin typeface="Times New Roman" charset="0"/>
              </a:rPr>
              <a:t>υπορουτίνα</a:t>
            </a:r>
            <a:r>
              <a:rPr lang="el-GR" sz="2700" dirty="0">
                <a:latin typeface="Times New Roman" charset="0"/>
              </a:rPr>
              <a:t> Α που καλεί (</a:t>
            </a:r>
            <a:r>
              <a:rPr lang="en-US" sz="2700" dirty="0">
                <a:latin typeface="Times New Roman" charset="0"/>
              </a:rPr>
              <a:t>caller</a:t>
            </a:r>
            <a:r>
              <a:rPr lang="el-GR" sz="2700" dirty="0">
                <a:latin typeface="Times New Roman" charset="0"/>
              </a:rPr>
              <a:t>):</a:t>
            </a:r>
          </a:p>
          <a:p>
            <a:pPr lvl="1" eaLnBrk="1" hangingPunct="1">
              <a:spcBef>
                <a:spcPct val="0"/>
              </a:spcBef>
            </a:pPr>
            <a:r>
              <a:rPr lang="el-GR" sz="2300" dirty="0">
                <a:latin typeface="Times New Roman" charset="0"/>
              </a:rPr>
              <a:t>Σώζει στην στοίβα όσους </a:t>
            </a:r>
            <a:r>
              <a:rPr lang="el-GR" sz="2300" dirty="0" err="1">
                <a:latin typeface="Times New Roman" charset="0"/>
              </a:rPr>
              <a:t>καταχωρητές</a:t>
            </a:r>
            <a:r>
              <a:rPr lang="el-GR" sz="2300" dirty="0">
                <a:latin typeface="Times New Roman" charset="0"/>
              </a:rPr>
              <a:t> «</a:t>
            </a:r>
            <a:r>
              <a:rPr lang="en-US" sz="2300" dirty="0">
                <a:latin typeface="Times New Roman" charset="0"/>
              </a:rPr>
              <a:t>caller-save</a:t>
            </a:r>
            <a:r>
              <a:rPr lang="el-GR" sz="2300" dirty="0">
                <a:latin typeface="Times New Roman" charset="0"/>
              </a:rPr>
              <a:t>» έχει χρησιμοποιήσει και χρειάζεται την τιμή τους μετά την κλήση</a:t>
            </a:r>
          </a:p>
          <a:p>
            <a:pPr lvl="1" eaLnBrk="1" hangingPunct="1">
              <a:spcBef>
                <a:spcPct val="0"/>
              </a:spcBef>
            </a:pPr>
            <a:r>
              <a:rPr lang="el-GR" sz="2300" dirty="0">
                <a:latin typeface="Times New Roman" charset="0"/>
              </a:rPr>
              <a:t>Περνάει τις παραμέτρους στους </a:t>
            </a:r>
            <a:r>
              <a:rPr lang="el-GR" sz="2300" dirty="0" err="1">
                <a:latin typeface="Times New Roman" charset="0"/>
              </a:rPr>
              <a:t>καταχωρητές</a:t>
            </a:r>
            <a:r>
              <a:rPr lang="el-GR" sz="2300" dirty="0">
                <a:latin typeface="Times New Roman" charset="0"/>
              </a:rPr>
              <a:t> </a:t>
            </a:r>
            <a:r>
              <a:rPr lang="en-US" sz="2300" dirty="0">
                <a:latin typeface="Times New Roman" charset="0"/>
              </a:rPr>
              <a:t>$a0-$a3 </a:t>
            </a:r>
            <a:r>
              <a:rPr lang="el-GR" sz="2300" dirty="0">
                <a:latin typeface="Times New Roman" charset="0"/>
              </a:rPr>
              <a:t>ή/και στην στοίβα (ανάλογα με το πλήθος και το είδος των παραμέτρων)</a:t>
            </a:r>
          </a:p>
          <a:p>
            <a:pPr lvl="1" eaLnBrk="1" hangingPunct="1">
              <a:spcBef>
                <a:spcPct val="0"/>
              </a:spcBef>
            </a:pPr>
            <a:r>
              <a:rPr lang="en-US" sz="2300" dirty="0">
                <a:latin typeface="Times New Roman" charset="0"/>
              </a:rPr>
              <a:t>Jal function</a:t>
            </a:r>
          </a:p>
          <a:p>
            <a:pPr lvl="1" eaLnBrk="1" hangingPunct="1">
              <a:spcBef>
                <a:spcPct val="0"/>
              </a:spcBef>
            </a:pPr>
            <a:r>
              <a:rPr lang="el-GR" sz="2300" dirty="0">
                <a:latin typeface="Times New Roman" charset="0"/>
              </a:rPr>
              <a:t>Επαναφέρει τους </a:t>
            </a:r>
            <a:r>
              <a:rPr lang="el-GR" sz="2300" dirty="0" err="1">
                <a:latin typeface="Times New Roman" charset="0"/>
              </a:rPr>
              <a:t>καταχωρητές</a:t>
            </a:r>
            <a:r>
              <a:rPr lang="el-GR" sz="2300" dirty="0">
                <a:latin typeface="Times New Roman" charset="0"/>
              </a:rPr>
              <a:t> «</a:t>
            </a:r>
            <a:r>
              <a:rPr lang="en-US" sz="2300" dirty="0">
                <a:latin typeface="Times New Roman" charset="0"/>
              </a:rPr>
              <a:t>caller-save</a:t>
            </a:r>
            <a:r>
              <a:rPr lang="el-GR" sz="2300" dirty="0">
                <a:latin typeface="Times New Roman" charset="0"/>
              </a:rPr>
              <a:t>» πού είχε σώσει</a:t>
            </a:r>
          </a:p>
          <a:p>
            <a:pPr eaLnBrk="1" hangingPunct="1">
              <a:spcBef>
                <a:spcPct val="10000"/>
              </a:spcBef>
            </a:pPr>
            <a:r>
              <a:rPr lang="el-GR" sz="2700" dirty="0">
                <a:latin typeface="Times New Roman" charset="0"/>
              </a:rPr>
              <a:t>Η </a:t>
            </a:r>
            <a:r>
              <a:rPr lang="el-GR" sz="2700" dirty="0" err="1">
                <a:latin typeface="Times New Roman" charset="0"/>
              </a:rPr>
              <a:t>υπορουτίνα</a:t>
            </a:r>
            <a:r>
              <a:rPr lang="el-GR" sz="2700" dirty="0">
                <a:latin typeface="Times New Roman" charset="0"/>
              </a:rPr>
              <a:t> Β που καλείται αποτελείται από τρία κομμάτια:</a:t>
            </a:r>
          </a:p>
          <a:p>
            <a:pPr lvl="1" eaLnBrk="1" hangingPunct="1">
              <a:spcBef>
                <a:spcPct val="0"/>
              </a:spcBef>
            </a:pPr>
            <a:r>
              <a:rPr lang="el-GR" sz="2300" b="1" dirty="0">
                <a:latin typeface="Times New Roman" charset="0"/>
              </a:rPr>
              <a:t>Πρόλογος:</a:t>
            </a:r>
            <a:r>
              <a:rPr lang="el-GR" sz="2300" dirty="0">
                <a:latin typeface="Times New Roman" charset="0"/>
              </a:rPr>
              <a:t> κομμάτι κώδικα που κάνει διαδικαστικούς υπολογισμούς.  Σώζει στην στοίβα όσους </a:t>
            </a:r>
            <a:r>
              <a:rPr lang="el-GR" sz="2300" dirty="0" err="1">
                <a:latin typeface="Times New Roman" charset="0"/>
              </a:rPr>
              <a:t>καταχωρητές</a:t>
            </a:r>
            <a:r>
              <a:rPr lang="el-GR" sz="2300" dirty="0">
                <a:latin typeface="Times New Roman" charset="0"/>
              </a:rPr>
              <a:t> «</a:t>
            </a:r>
            <a:r>
              <a:rPr lang="en-US" sz="2300" dirty="0" err="1">
                <a:latin typeface="Times New Roman" charset="0"/>
              </a:rPr>
              <a:t>callee</a:t>
            </a:r>
            <a:r>
              <a:rPr lang="en-US" sz="2300" dirty="0">
                <a:latin typeface="Times New Roman" charset="0"/>
              </a:rPr>
              <a:t>-save</a:t>
            </a:r>
            <a:r>
              <a:rPr lang="el-GR" sz="2300" dirty="0">
                <a:latin typeface="Times New Roman" charset="0"/>
              </a:rPr>
              <a:t>» θα χρησιμοποιηθούν στην </a:t>
            </a:r>
            <a:r>
              <a:rPr lang="el-GR" sz="2300" dirty="0" err="1">
                <a:latin typeface="Times New Roman" charset="0"/>
              </a:rPr>
              <a:t>υπορουτίνα</a:t>
            </a:r>
            <a:r>
              <a:rPr lang="el-GR" sz="2300" dirty="0">
                <a:latin typeface="Times New Roman" charset="0"/>
              </a:rPr>
              <a:t> αυτή.</a:t>
            </a:r>
          </a:p>
          <a:p>
            <a:pPr lvl="1" eaLnBrk="1" hangingPunct="1">
              <a:spcBef>
                <a:spcPct val="0"/>
              </a:spcBef>
            </a:pPr>
            <a:r>
              <a:rPr lang="el-GR" sz="2300" b="1" dirty="0">
                <a:latin typeface="Times New Roman" charset="0"/>
              </a:rPr>
              <a:t>Κυρίως Σώμα:</a:t>
            </a:r>
            <a:r>
              <a:rPr lang="el-GR" sz="2300" dirty="0">
                <a:latin typeface="Times New Roman" charset="0"/>
              </a:rPr>
              <a:t> ο κώδικας της συνάρτησης/</a:t>
            </a:r>
            <a:r>
              <a:rPr lang="el-GR" sz="2300" dirty="0" err="1">
                <a:latin typeface="Times New Roman" charset="0"/>
              </a:rPr>
              <a:t>υπορουτίνας</a:t>
            </a:r>
            <a:endParaRPr lang="el-GR" sz="2300" dirty="0">
              <a:latin typeface="Times New Roman" charset="0"/>
            </a:endParaRPr>
          </a:p>
          <a:p>
            <a:pPr lvl="1" eaLnBrk="1" hangingPunct="1">
              <a:spcBef>
                <a:spcPct val="0"/>
              </a:spcBef>
            </a:pPr>
            <a:r>
              <a:rPr lang="el-GR" sz="2300" b="1" dirty="0">
                <a:latin typeface="Times New Roman" charset="0"/>
              </a:rPr>
              <a:t>Επίλογος: </a:t>
            </a:r>
            <a:r>
              <a:rPr lang="el-GR" sz="2300" dirty="0">
                <a:latin typeface="Times New Roman" charset="0"/>
              </a:rPr>
              <a:t>Επαναφέρει τους </a:t>
            </a:r>
            <a:r>
              <a:rPr lang="el-GR" sz="2300" dirty="0" err="1">
                <a:latin typeface="Times New Roman" charset="0"/>
              </a:rPr>
              <a:t>καταχωρητές</a:t>
            </a:r>
            <a:r>
              <a:rPr lang="el-GR" sz="2300" dirty="0">
                <a:latin typeface="Times New Roman" charset="0"/>
              </a:rPr>
              <a:t> «</a:t>
            </a:r>
            <a:r>
              <a:rPr lang="en-US" sz="2300" dirty="0" err="1">
                <a:latin typeface="Times New Roman" charset="0"/>
              </a:rPr>
              <a:t>callee</a:t>
            </a:r>
            <a:r>
              <a:rPr lang="en-US" sz="2300" dirty="0">
                <a:latin typeface="Times New Roman" charset="0"/>
              </a:rPr>
              <a:t>-save</a:t>
            </a:r>
            <a:r>
              <a:rPr lang="el-GR" sz="2300" dirty="0">
                <a:latin typeface="Times New Roman" charset="0"/>
              </a:rPr>
              <a:t>» πού είχε σώσει</a:t>
            </a:r>
          </a:p>
          <a:p>
            <a:pPr lvl="1" eaLnBrk="1" hangingPunct="1">
              <a:spcBef>
                <a:spcPct val="0"/>
              </a:spcBef>
            </a:pPr>
            <a:r>
              <a:rPr lang="el-GR" sz="2300" dirty="0">
                <a:latin typeface="Times New Roman" charset="0"/>
              </a:rPr>
              <a:t>Ο </a:t>
            </a:r>
            <a:r>
              <a:rPr lang="el-GR" sz="2300" dirty="0" err="1">
                <a:latin typeface="Times New Roman" charset="0"/>
              </a:rPr>
              <a:t>καταχωρήτής</a:t>
            </a:r>
            <a:r>
              <a:rPr lang="el-GR" sz="2300" dirty="0">
                <a:latin typeface="Times New Roman" charset="0"/>
              </a:rPr>
              <a:t> </a:t>
            </a:r>
            <a:r>
              <a:rPr lang="en-US" sz="2300" dirty="0">
                <a:latin typeface="Times New Roman" charset="0"/>
              </a:rPr>
              <a:t>$</a:t>
            </a:r>
            <a:r>
              <a:rPr lang="en-US" sz="2300" dirty="0" err="1">
                <a:latin typeface="Times New Roman" charset="0"/>
              </a:rPr>
              <a:t>ra</a:t>
            </a:r>
            <a:r>
              <a:rPr lang="en-US" sz="2300" dirty="0">
                <a:latin typeface="Times New Roman" charset="0"/>
              </a:rPr>
              <a:t> </a:t>
            </a:r>
            <a:r>
              <a:rPr lang="el-GR" sz="2300" dirty="0">
                <a:latin typeface="Times New Roman" charset="0"/>
              </a:rPr>
              <a:t>είναι τύπου </a:t>
            </a:r>
            <a:r>
              <a:rPr lang="en-US" sz="2300" dirty="0">
                <a:latin typeface="Times New Roman" charset="0"/>
              </a:rPr>
              <a:t>caller-save</a:t>
            </a:r>
            <a:r>
              <a:rPr lang="el-GR" sz="2300" dirty="0">
                <a:latin typeface="Times New Roman" charset="0"/>
              </a:rPr>
              <a:t>, οπότε σώζεται στο πρόλογο και επαναφέρεται στον επίλογο μόνο αν η Β καλεί κάποια συνάρτηση</a:t>
            </a:r>
          </a:p>
        </p:txBody>
      </p:sp>
      <p:sp>
        <p:nvSpPr>
          <p:cNvPr id="110596"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AA009D8-B743-4EAE-BCB8-1FA57C13B71F}" type="slidenum">
              <a:rPr lang="en-GB" altLang="el-GR" sz="1400">
                <a:latin typeface="Calibri" panose="020F0502020204030204" pitchFamily="34" charset="0"/>
              </a:rPr>
              <a:pPr>
                <a:spcBef>
                  <a:spcPct val="0"/>
                </a:spcBef>
                <a:buFontTx/>
                <a:buNone/>
              </a:pPr>
              <a:t>111</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err="1">
                <a:solidFill>
                  <a:schemeClr val="tx2"/>
                </a:solidFill>
                <a:latin typeface="Calibri" pitchFamily="34" charset="0"/>
                <a:ea typeface="+mj-ea"/>
                <a:cs typeface="+mj-cs"/>
              </a:rPr>
              <a:t>Επιπλ</a:t>
            </a:r>
            <a:r>
              <a:rPr lang="en-US" sz="2800" kern="0" dirty="0" err="1">
                <a:solidFill>
                  <a:schemeClr val="tx2"/>
                </a:solidFill>
                <a:latin typeface="Calibri" pitchFamily="34" charset="0"/>
                <a:ea typeface="+mj-ea"/>
                <a:cs typeface="+mj-cs"/>
              </a:rPr>
              <a:t>έ</a:t>
            </a:r>
            <a:r>
              <a:rPr lang="el-GR" sz="2800" kern="0" dirty="0">
                <a:solidFill>
                  <a:schemeClr val="tx2"/>
                </a:solidFill>
                <a:latin typeface="Calibri" pitchFamily="34" charset="0"/>
                <a:ea typeface="+mj-ea"/>
                <a:cs typeface="+mj-cs"/>
              </a:rPr>
              <a:t>ον Υλικό</a:t>
            </a:r>
            <a:endParaRPr lang="el-GR" sz="2800" kern="0" dirty="0">
              <a:solidFill>
                <a:srgbClr val="FF3300"/>
              </a:solidFill>
              <a:latin typeface="Calibri" pitchFamily="34" charset="0"/>
              <a:ea typeface="+mj-ea"/>
              <a:cs typeface="+mj-cs"/>
            </a:endParaRPr>
          </a:p>
        </p:txBody>
      </p:sp>
    </p:spTree>
    <p:extLst>
      <p:ext uri="{BB962C8B-B14F-4D97-AF65-F5344CB8AC3E}">
        <p14:creationId xmlns:p14="http://schemas.microsoft.com/office/powerpoint/2010/main" val="39947247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10595" name="Rectangle 3"/>
          <p:cNvSpPr>
            <a:spLocks noGrp="1" noChangeArrowheads="1"/>
          </p:cNvSpPr>
          <p:nvPr>
            <p:ph type="body" idx="1"/>
          </p:nvPr>
        </p:nvSpPr>
        <p:spPr>
          <a:xfrm>
            <a:off x="-17463" y="926843"/>
            <a:ext cx="8993188" cy="5105400"/>
          </a:xfrm>
        </p:spPr>
        <p:txBody>
          <a:bodyPr/>
          <a:lstStyle/>
          <a:p>
            <a:pPr eaLnBrk="1" hangingPunct="1">
              <a:lnSpc>
                <a:spcPct val="90000"/>
              </a:lnSpc>
            </a:pPr>
            <a:r>
              <a:rPr lang="el-GR" sz="2400" dirty="0">
                <a:latin typeface="Times New Roman" charset="0"/>
              </a:rPr>
              <a:t>Χωρίζουμε δύο είδη μεταβλητών: με </a:t>
            </a:r>
            <a:r>
              <a:rPr lang="el-GR" sz="2400" i="1" u="sng" dirty="0">
                <a:latin typeface="Times New Roman" charset="0"/>
              </a:rPr>
              <a:t>σύντομη</a:t>
            </a:r>
            <a:r>
              <a:rPr lang="el-GR" sz="2400" dirty="0">
                <a:latin typeface="Times New Roman" charset="0"/>
              </a:rPr>
              <a:t> ζωή, και με </a:t>
            </a:r>
            <a:r>
              <a:rPr lang="el-GR" sz="2400" i="1" u="sng" dirty="0">
                <a:latin typeface="Times New Roman" charset="0"/>
              </a:rPr>
              <a:t>μακρόχρονη</a:t>
            </a:r>
            <a:r>
              <a:rPr lang="el-GR" sz="2400" dirty="0">
                <a:latin typeface="Times New Roman" charset="0"/>
              </a:rPr>
              <a:t> ζωή. Η ζωή </a:t>
            </a:r>
            <a:r>
              <a:rPr lang="el-GR" sz="2400" dirty="0" err="1">
                <a:latin typeface="Times New Roman" charset="0"/>
              </a:rPr>
              <a:t>μιάς</a:t>
            </a:r>
            <a:r>
              <a:rPr lang="el-GR" sz="2400" dirty="0">
                <a:latin typeface="Times New Roman" charset="0"/>
              </a:rPr>
              <a:t> μεταβλητής ορίζεται ως η απόσταση από την εγγραφή στην μεταβλητή αυτή, μέχρι την τελευταία ανάγνωση αυτής της τιμής</a:t>
            </a:r>
            <a:r>
              <a:rPr lang="en-US" sz="2400" dirty="0">
                <a:latin typeface="Times New Roman" charset="0"/>
              </a:rPr>
              <a:t>. </a:t>
            </a:r>
            <a:r>
              <a:rPr lang="el-GR" sz="2400" dirty="0">
                <a:latin typeface="Times New Roman" charset="0"/>
              </a:rPr>
              <a:t>Αν η τιμή δεν διαβάζεται (πριν </a:t>
            </a:r>
            <a:r>
              <a:rPr lang="el-GR" sz="2400" dirty="0" err="1">
                <a:latin typeface="Times New Roman" charset="0"/>
              </a:rPr>
              <a:t>πανωγραφτεί</a:t>
            </a:r>
            <a:r>
              <a:rPr lang="el-GR" sz="2400" dirty="0">
                <a:latin typeface="Times New Roman" charset="0"/>
              </a:rPr>
              <a:t>), η μεταβλητή είναι «νεκρή» και δεν χρειάζεται να καταναλώνει </a:t>
            </a:r>
            <a:r>
              <a:rPr lang="el-GR" sz="2400" dirty="0" err="1">
                <a:latin typeface="Times New Roman" charset="0"/>
              </a:rPr>
              <a:t>καταχωρητή</a:t>
            </a:r>
            <a:r>
              <a:rPr lang="el-GR" sz="2400" dirty="0">
                <a:latin typeface="Times New Roman" charset="0"/>
              </a:rPr>
              <a:t>.</a:t>
            </a:r>
          </a:p>
          <a:p>
            <a:pPr eaLnBrk="1" hangingPunct="1">
              <a:lnSpc>
                <a:spcPct val="90000"/>
              </a:lnSpc>
            </a:pPr>
            <a:r>
              <a:rPr lang="el-GR" sz="2400" dirty="0">
                <a:solidFill>
                  <a:srgbClr val="FF0000"/>
                </a:solidFill>
                <a:latin typeface="Times New Roman" charset="0"/>
              </a:rPr>
              <a:t>Σε μια συνάρτηση όμως μας ενδιαφέρει κυρίως αν η «ζωή» της μεταβλητής </a:t>
            </a:r>
            <a:r>
              <a:rPr lang="el-GR" sz="2400" b="1" i="1" u="sng" dirty="0">
                <a:solidFill>
                  <a:srgbClr val="FF0000"/>
                </a:solidFill>
                <a:latin typeface="Times New Roman" charset="0"/>
              </a:rPr>
              <a:t>επεκτείνεται και πέρα από κλήση </a:t>
            </a:r>
            <a:r>
              <a:rPr lang="el-GR" sz="2400" b="1" i="1" u="sng" dirty="0" err="1">
                <a:solidFill>
                  <a:srgbClr val="FF0000"/>
                </a:solidFill>
                <a:latin typeface="Times New Roman" charset="0"/>
              </a:rPr>
              <a:t>υπορουτίνας</a:t>
            </a:r>
            <a:r>
              <a:rPr lang="el-GR" sz="2400" b="1" i="1" u="sng" dirty="0">
                <a:solidFill>
                  <a:srgbClr val="FF0000"/>
                </a:solidFill>
                <a:latin typeface="Times New Roman" charset="0"/>
              </a:rPr>
              <a:t>.</a:t>
            </a:r>
            <a:endParaRPr lang="en-US" sz="2400" b="1" i="1" u="sng" dirty="0">
              <a:solidFill>
                <a:srgbClr val="FF0000"/>
              </a:solidFill>
              <a:latin typeface="Times New Roman" charset="0"/>
            </a:endParaRPr>
          </a:p>
          <a:p>
            <a:pPr lvl="1" eaLnBrk="1" hangingPunct="1">
              <a:lnSpc>
                <a:spcPct val="90000"/>
              </a:lnSpc>
            </a:pPr>
            <a:r>
              <a:rPr lang="el-GR" sz="2000" dirty="0">
                <a:latin typeface="Times New Roman" charset="0"/>
              </a:rPr>
              <a:t>Αν </a:t>
            </a:r>
            <a:r>
              <a:rPr lang="el-GR" sz="2000" b="1" dirty="0">
                <a:latin typeface="Times New Roman" charset="0"/>
              </a:rPr>
              <a:t>ναι</a:t>
            </a:r>
            <a:r>
              <a:rPr lang="el-GR" sz="2000" dirty="0">
                <a:latin typeface="Times New Roman" charset="0"/>
              </a:rPr>
              <a:t>, τότε ή ζωή της μεταβλητής είναι </a:t>
            </a:r>
            <a:r>
              <a:rPr lang="el-GR" sz="2000" b="1" dirty="0">
                <a:latin typeface="Times New Roman" charset="0"/>
              </a:rPr>
              <a:t>«μεγάλη»</a:t>
            </a:r>
            <a:r>
              <a:rPr lang="el-GR" sz="2000" dirty="0">
                <a:latin typeface="Times New Roman" charset="0"/>
              </a:rPr>
              <a:t>, και προσπαθούμε να την βάλουμε σε </a:t>
            </a:r>
            <a:r>
              <a:rPr lang="el-GR" sz="2000" dirty="0" err="1">
                <a:latin typeface="Times New Roman" charset="0"/>
              </a:rPr>
              <a:t>καταχωρητή</a:t>
            </a:r>
            <a:r>
              <a:rPr lang="el-GR" sz="2000" dirty="0">
                <a:latin typeface="Times New Roman" charset="0"/>
              </a:rPr>
              <a:t> τύπου </a:t>
            </a:r>
            <a:r>
              <a:rPr lang="en-US" sz="2000" dirty="0" err="1">
                <a:latin typeface="Times New Roman" charset="0"/>
              </a:rPr>
              <a:t>callee</a:t>
            </a:r>
            <a:r>
              <a:rPr lang="en-US" sz="2000" dirty="0">
                <a:latin typeface="Times New Roman" charset="0"/>
              </a:rPr>
              <a:t>-save.</a:t>
            </a:r>
          </a:p>
          <a:p>
            <a:pPr lvl="1" eaLnBrk="1" hangingPunct="1">
              <a:lnSpc>
                <a:spcPct val="90000"/>
              </a:lnSpc>
            </a:pPr>
            <a:r>
              <a:rPr lang="el-GR" sz="2000" dirty="0">
                <a:latin typeface="Times New Roman" charset="0"/>
              </a:rPr>
              <a:t>Αν </a:t>
            </a:r>
            <a:r>
              <a:rPr lang="el-GR" sz="2000" b="1" dirty="0">
                <a:latin typeface="Times New Roman" charset="0"/>
              </a:rPr>
              <a:t>όχι</a:t>
            </a:r>
            <a:r>
              <a:rPr lang="el-GR" sz="2000" dirty="0">
                <a:latin typeface="Times New Roman" charset="0"/>
              </a:rPr>
              <a:t>, τότε ή ζωή της μεταβλητής είναι </a:t>
            </a:r>
            <a:r>
              <a:rPr lang="el-GR" sz="2000" b="1" dirty="0">
                <a:latin typeface="Times New Roman" charset="0"/>
              </a:rPr>
              <a:t>«μικρή»</a:t>
            </a:r>
            <a:r>
              <a:rPr lang="el-GR" sz="2000" dirty="0">
                <a:latin typeface="Times New Roman" charset="0"/>
              </a:rPr>
              <a:t>, και προσπαθούμε να την βάλουμε σε </a:t>
            </a:r>
            <a:r>
              <a:rPr lang="el-GR" sz="2000" dirty="0" err="1">
                <a:latin typeface="Times New Roman" charset="0"/>
              </a:rPr>
              <a:t>καταχωρητή</a:t>
            </a:r>
            <a:r>
              <a:rPr lang="el-GR" sz="2000" dirty="0">
                <a:latin typeface="Times New Roman" charset="0"/>
              </a:rPr>
              <a:t> τύπου </a:t>
            </a:r>
            <a:r>
              <a:rPr lang="en-US" sz="2000" dirty="0">
                <a:latin typeface="Times New Roman" charset="0"/>
              </a:rPr>
              <a:t>caller-save.</a:t>
            </a:r>
            <a:endParaRPr lang="el-GR" sz="2000" dirty="0">
              <a:latin typeface="Times New Roman" charset="0"/>
            </a:endParaRPr>
          </a:p>
          <a:p>
            <a:pPr eaLnBrk="1" hangingPunct="1">
              <a:lnSpc>
                <a:spcPct val="90000"/>
              </a:lnSpc>
            </a:pPr>
            <a:r>
              <a:rPr lang="el-GR" sz="2400" dirty="0" err="1">
                <a:latin typeface="Times New Roman" charset="0"/>
              </a:rPr>
              <a:t>Ετσι</a:t>
            </a:r>
            <a:r>
              <a:rPr lang="el-GR" sz="2400" dirty="0">
                <a:latin typeface="Times New Roman" charset="0"/>
              </a:rPr>
              <a:t>, αν έχω πολλές συναρτήσεις με πολλές μεταβλητές μικρής ζωής που δεν επεκτείνονται πέρα από κλήση </a:t>
            </a:r>
            <a:r>
              <a:rPr lang="el-GR" sz="2400" dirty="0" err="1">
                <a:latin typeface="Times New Roman" charset="0"/>
              </a:rPr>
              <a:t>υπορουτίνας</a:t>
            </a:r>
            <a:r>
              <a:rPr lang="el-GR" sz="2400" dirty="0">
                <a:latin typeface="Times New Roman" charset="0"/>
              </a:rPr>
              <a:t>, τις τοποθετώ όλες (όσες χωράνε) σε </a:t>
            </a:r>
            <a:r>
              <a:rPr lang="el-GR" sz="2400" dirty="0" err="1">
                <a:latin typeface="Times New Roman" charset="0"/>
              </a:rPr>
              <a:t>καταχωρητές</a:t>
            </a:r>
            <a:r>
              <a:rPr lang="el-GR" sz="2400" dirty="0">
                <a:latin typeface="Times New Roman" charset="0"/>
              </a:rPr>
              <a:t> τύπου </a:t>
            </a:r>
            <a:r>
              <a:rPr lang="en-US" sz="2400" dirty="0">
                <a:latin typeface="Times New Roman" charset="0"/>
              </a:rPr>
              <a:t>caller-save.</a:t>
            </a:r>
            <a:r>
              <a:rPr lang="el-GR" sz="2400" dirty="0">
                <a:latin typeface="Times New Roman" charset="0"/>
              </a:rPr>
              <a:t> Αφού η ζωές των μεταβλητών </a:t>
            </a:r>
            <a:r>
              <a:rPr lang="el-GR" sz="2400" u="sng" dirty="0">
                <a:latin typeface="Times New Roman" charset="0"/>
              </a:rPr>
              <a:t>δεν</a:t>
            </a:r>
            <a:r>
              <a:rPr lang="el-GR" sz="2400" dirty="0">
                <a:latin typeface="Times New Roman" charset="0"/>
              </a:rPr>
              <a:t> εκτείνονται μετά από τις κλήσεις </a:t>
            </a:r>
            <a:r>
              <a:rPr lang="el-GR" sz="2400" dirty="0" err="1">
                <a:latin typeface="Times New Roman" charset="0"/>
              </a:rPr>
              <a:t>υπορουτινών</a:t>
            </a:r>
            <a:r>
              <a:rPr lang="el-GR" sz="2400" dirty="0">
                <a:latin typeface="Times New Roman" charset="0"/>
              </a:rPr>
              <a:t>, δεν χρειάζεται να σωθούν στην στοίβα!</a:t>
            </a:r>
            <a:endParaRPr lang="en-GB" sz="2400" dirty="0">
              <a:latin typeface="Times New Roman" charset="0"/>
            </a:endParaRPr>
          </a:p>
        </p:txBody>
      </p:sp>
      <p:sp>
        <p:nvSpPr>
          <p:cNvPr id="110596"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AA009D8-B743-4EAE-BCB8-1FA57C13B71F}" type="slidenum">
              <a:rPr lang="en-GB" altLang="el-GR" sz="1400">
                <a:latin typeface="Calibri" panose="020F0502020204030204" pitchFamily="34" charset="0"/>
              </a:rPr>
              <a:pPr>
                <a:spcBef>
                  <a:spcPct val="0"/>
                </a:spcBef>
                <a:buFontTx/>
                <a:buNone/>
              </a:pPr>
              <a:t>112</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err="1">
                <a:solidFill>
                  <a:schemeClr val="tx2"/>
                </a:solidFill>
                <a:latin typeface="Calibri" pitchFamily="34" charset="0"/>
                <a:ea typeface="+mj-ea"/>
                <a:cs typeface="+mj-cs"/>
              </a:rPr>
              <a:t>Επιπλ</a:t>
            </a:r>
            <a:r>
              <a:rPr lang="en-US" sz="2800" kern="0" dirty="0" err="1">
                <a:solidFill>
                  <a:schemeClr val="tx2"/>
                </a:solidFill>
                <a:latin typeface="Calibri" pitchFamily="34" charset="0"/>
                <a:ea typeface="+mj-ea"/>
                <a:cs typeface="+mj-cs"/>
              </a:rPr>
              <a:t>έ</a:t>
            </a:r>
            <a:r>
              <a:rPr lang="el-GR" sz="2800" kern="0" dirty="0">
                <a:solidFill>
                  <a:schemeClr val="tx2"/>
                </a:solidFill>
                <a:latin typeface="Calibri" pitchFamily="34" charset="0"/>
                <a:ea typeface="+mj-ea"/>
                <a:cs typeface="+mj-cs"/>
              </a:rPr>
              <a:t>ον Υλικό: </a:t>
            </a:r>
            <a:r>
              <a:rPr lang="el-GR" sz="2800" dirty="0">
                <a:latin typeface="Times New Roman" charset="0"/>
              </a:rPr>
              <a:t>Ποιόν </a:t>
            </a:r>
            <a:r>
              <a:rPr lang="el-GR" sz="2800" dirty="0" err="1">
                <a:latin typeface="Times New Roman" charset="0"/>
              </a:rPr>
              <a:t>καταχωρητή</a:t>
            </a:r>
            <a:r>
              <a:rPr lang="el-GR" sz="2800" dirty="0">
                <a:latin typeface="Times New Roman" charset="0"/>
              </a:rPr>
              <a:t> να χρησιμοποιήσω για τις μεταβλητές μου;</a:t>
            </a:r>
          </a:p>
          <a:p>
            <a:pPr algn="ctr">
              <a:defRPr/>
            </a:pPr>
            <a:endParaRPr lang="el-GR" sz="2800" kern="0" dirty="0">
              <a:solidFill>
                <a:srgbClr val="FF3300"/>
              </a:solidFill>
              <a:latin typeface="Calibri" pitchFamily="34" charset="0"/>
              <a:ea typeface="+mj-ea"/>
              <a:cs typeface="+mj-cs"/>
            </a:endParaRPr>
          </a:p>
        </p:txBody>
      </p:sp>
    </p:spTree>
    <p:extLst>
      <p:ext uri="{BB962C8B-B14F-4D97-AF65-F5344CB8AC3E}">
        <p14:creationId xmlns:p14="http://schemas.microsoft.com/office/powerpoint/2010/main" val="225351424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11661" y="49188"/>
            <a:ext cx="9136063" cy="283468"/>
          </a:xfrm>
        </p:spPr>
        <p:txBody>
          <a:bodyPr/>
          <a:lstStyle/>
          <a:p>
            <a:pPr eaLnBrk="1" hangingPunct="1"/>
            <a:r>
              <a:rPr lang="el-GR" sz="2800" dirty="0">
                <a:cs typeface="Calibri" panose="020F0502020204030204" pitchFamily="34" charset="0"/>
              </a:rPr>
              <a:t>Αναδρομική συνάρτηση </a:t>
            </a:r>
            <a:r>
              <a:rPr lang="en-US" sz="2800" dirty="0">
                <a:cs typeface="Calibri" panose="020F0502020204030204" pitchFamily="34" charset="0"/>
              </a:rPr>
              <a:t>factorial()</a:t>
            </a:r>
            <a:endParaRPr lang="en-GB" sz="2800" dirty="0">
              <a:cs typeface="Calibri" panose="020F0502020204030204" pitchFamily="34" charset="0"/>
            </a:endParaRPr>
          </a:p>
        </p:txBody>
      </p:sp>
      <p:sp>
        <p:nvSpPr>
          <p:cNvPr id="7" name="Content Placeholder 2"/>
          <p:cNvSpPr>
            <a:spLocks noGrp="1"/>
          </p:cNvSpPr>
          <p:nvPr>
            <p:ph idx="1"/>
          </p:nvPr>
        </p:nvSpPr>
        <p:spPr>
          <a:xfrm>
            <a:off x="59582" y="908720"/>
            <a:ext cx="9040220" cy="4248472"/>
          </a:xfrm>
        </p:spPr>
        <p:txBody>
          <a:bodyPr/>
          <a:lstStyle/>
          <a:p>
            <a:pPr marL="0" indent="0">
              <a:buNone/>
            </a:pPr>
            <a:r>
              <a:rPr lang="en-US" sz="2000" b="1" dirty="0">
                <a:latin typeface="Courier" pitchFamily="2" charset="0"/>
                <a:cs typeface="Baghdad" pitchFamily="2" charset="-78"/>
              </a:rPr>
              <a:t>long</a:t>
            </a:r>
            <a:r>
              <a:rPr lang="en-US" sz="2000" dirty="0">
                <a:latin typeface="Courier" pitchFamily="2" charset="0"/>
                <a:cs typeface="Baghdad" pitchFamily="2" charset="-78"/>
              </a:rPr>
              <a:t> factorial(</a:t>
            </a:r>
            <a:r>
              <a:rPr lang="en-US" sz="2000" b="1" dirty="0" err="1">
                <a:latin typeface="Courier" pitchFamily="2" charset="0"/>
                <a:cs typeface="Baghdad" pitchFamily="2" charset="-78"/>
              </a:rPr>
              <a:t>int</a:t>
            </a:r>
            <a:r>
              <a:rPr lang="en-US" sz="2000" dirty="0">
                <a:latin typeface="Courier" pitchFamily="2" charset="0"/>
                <a:cs typeface="Baghdad" pitchFamily="2" charset="-78"/>
              </a:rPr>
              <a:t> n)  </a:t>
            </a:r>
          </a:p>
          <a:p>
            <a:pPr marL="0" indent="0">
              <a:buNone/>
            </a:pPr>
            <a:r>
              <a:rPr lang="en-US" sz="2000" dirty="0">
                <a:latin typeface="Courier" pitchFamily="2" charset="0"/>
                <a:cs typeface="Baghdad" pitchFamily="2" charset="-78"/>
              </a:rPr>
              <a:t>{  </a:t>
            </a:r>
          </a:p>
          <a:p>
            <a:pPr marL="0" indent="0">
              <a:buNone/>
            </a:pPr>
            <a:r>
              <a:rPr lang="en-US" sz="2000" dirty="0">
                <a:latin typeface="Courier" pitchFamily="2" charset="0"/>
                <a:cs typeface="Baghdad" pitchFamily="2" charset="-78"/>
              </a:rPr>
              <a:t>  </a:t>
            </a:r>
            <a:r>
              <a:rPr lang="en-US" sz="2000" b="1" dirty="0">
                <a:latin typeface="Courier" pitchFamily="2" charset="0"/>
                <a:cs typeface="Baghdad" pitchFamily="2" charset="-78"/>
              </a:rPr>
              <a:t>if</a:t>
            </a:r>
            <a:r>
              <a:rPr lang="en-US" sz="2000" dirty="0">
                <a:latin typeface="Courier" pitchFamily="2" charset="0"/>
                <a:cs typeface="Baghdad" pitchFamily="2" charset="-78"/>
              </a:rPr>
              <a:t> (n == 0)  </a:t>
            </a:r>
          </a:p>
          <a:p>
            <a:pPr marL="0" indent="0">
              <a:buNone/>
            </a:pPr>
            <a:r>
              <a:rPr lang="en-US" sz="2000" dirty="0">
                <a:latin typeface="Courier" pitchFamily="2" charset="0"/>
                <a:cs typeface="Baghdad" pitchFamily="2" charset="-78"/>
              </a:rPr>
              <a:t>    </a:t>
            </a:r>
            <a:r>
              <a:rPr lang="en-US" sz="2000" b="1" dirty="0">
                <a:latin typeface="Courier" pitchFamily="2" charset="0"/>
                <a:cs typeface="Baghdad" pitchFamily="2" charset="-78"/>
              </a:rPr>
              <a:t>return</a:t>
            </a:r>
            <a:r>
              <a:rPr lang="en-US" sz="2000" dirty="0">
                <a:latin typeface="Courier" pitchFamily="2" charset="0"/>
                <a:cs typeface="Baghdad" pitchFamily="2" charset="-78"/>
              </a:rPr>
              <a:t> 1;  </a:t>
            </a:r>
          </a:p>
          <a:p>
            <a:pPr marL="0" indent="0">
              <a:buNone/>
            </a:pPr>
            <a:r>
              <a:rPr lang="en-US" sz="2000" dirty="0">
                <a:latin typeface="Courier" pitchFamily="2" charset="0"/>
                <a:cs typeface="Baghdad" pitchFamily="2" charset="-78"/>
              </a:rPr>
              <a:t>  </a:t>
            </a:r>
            <a:r>
              <a:rPr lang="en-US" sz="2000" b="1" dirty="0">
                <a:latin typeface="Courier" pitchFamily="2" charset="0"/>
                <a:cs typeface="Baghdad" pitchFamily="2" charset="-78"/>
              </a:rPr>
              <a:t>else</a:t>
            </a:r>
            <a:r>
              <a:rPr lang="en-US" sz="2000" dirty="0">
                <a:latin typeface="Courier" pitchFamily="2" charset="0"/>
                <a:cs typeface="Baghdad" pitchFamily="2" charset="-78"/>
              </a:rPr>
              <a:t>  </a:t>
            </a:r>
          </a:p>
          <a:p>
            <a:pPr marL="0" indent="0">
              <a:buNone/>
            </a:pPr>
            <a:r>
              <a:rPr lang="en-US" sz="2000" dirty="0">
                <a:latin typeface="Courier" pitchFamily="2" charset="0"/>
                <a:cs typeface="Baghdad" pitchFamily="2" charset="-78"/>
              </a:rPr>
              <a:t>    </a:t>
            </a:r>
            <a:r>
              <a:rPr lang="en-US" sz="2000" b="1" dirty="0">
                <a:latin typeface="Courier" pitchFamily="2" charset="0"/>
                <a:cs typeface="Baghdad" pitchFamily="2" charset="-78"/>
              </a:rPr>
              <a:t>return</a:t>
            </a:r>
            <a:r>
              <a:rPr lang="en-US" sz="2000" dirty="0">
                <a:latin typeface="Courier" pitchFamily="2" charset="0"/>
                <a:cs typeface="Baghdad" pitchFamily="2" charset="-78"/>
              </a:rPr>
              <a:t>(n * factorial(n-1));  </a:t>
            </a:r>
          </a:p>
          <a:p>
            <a:pPr marL="0" indent="0">
              <a:buNone/>
            </a:pPr>
            <a:r>
              <a:rPr lang="en-US" sz="2000" dirty="0">
                <a:latin typeface="Courier" pitchFamily="2" charset="0"/>
                <a:cs typeface="Baghdad" pitchFamily="2" charset="-78"/>
              </a:rPr>
              <a:t>}</a:t>
            </a:r>
          </a:p>
        </p:txBody>
      </p:sp>
      <p:sp>
        <p:nvSpPr>
          <p:cNvPr id="6" name="2 - Θέση υποσέλιδου">
            <a:extLst>
              <a:ext uri="{FF2B5EF4-FFF2-40B4-BE49-F238E27FC236}">
                <a16:creationId xmlns:a16="http://schemas.microsoft.com/office/drawing/2014/main" xmlns="" id="{DE6A7AD9-7BFE-5C49-A4FD-3DC6EC196E3D}"/>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8" name="8 - Θέση αριθμού διαφάνειας">
            <a:extLst>
              <a:ext uri="{FF2B5EF4-FFF2-40B4-BE49-F238E27FC236}">
                <a16:creationId xmlns:a16="http://schemas.microsoft.com/office/drawing/2014/main" xmlns="" id="{AEDF02FD-DC35-3347-A5E6-77EC67FDB5D0}"/>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113</a:t>
            </a:fld>
            <a:endParaRPr lang="en-GB" altLang="el-GR" sz="1400"/>
          </a:p>
        </p:txBody>
      </p:sp>
    </p:spTree>
    <p:extLst>
      <p:ext uri="{BB962C8B-B14F-4D97-AF65-F5344CB8AC3E}">
        <p14:creationId xmlns:p14="http://schemas.microsoft.com/office/powerpoint/2010/main" val="8575019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11661" y="49188"/>
            <a:ext cx="9136063" cy="283468"/>
          </a:xfrm>
        </p:spPr>
        <p:txBody>
          <a:bodyPr/>
          <a:lstStyle/>
          <a:p>
            <a:pPr eaLnBrk="1" hangingPunct="1"/>
            <a:r>
              <a:rPr lang="el-GR" sz="2800" dirty="0">
                <a:cs typeface="Calibri" panose="020F0502020204030204" pitchFamily="34" charset="0"/>
              </a:rPr>
              <a:t>Αναδρομική συνάρτηση </a:t>
            </a:r>
            <a:r>
              <a:rPr lang="en-US" sz="2800" dirty="0">
                <a:cs typeface="Calibri" panose="020F0502020204030204" pitchFamily="34" charset="0"/>
              </a:rPr>
              <a:t>factorial() #1</a:t>
            </a:r>
            <a:endParaRPr lang="en-GB" sz="2800" dirty="0">
              <a:cs typeface="Calibri" panose="020F0502020204030204" pitchFamily="34" charset="0"/>
            </a:endParaRPr>
          </a:p>
        </p:txBody>
      </p:sp>
      <p:sp>
        <p:nvSpPr>
          <p:cNvPr id="7" name="Content Placeholder 2"/>
          <p:cNvSpPr>
            <a:spLocks noGrp="1"/>
          </p:cNvSpPr>
          <p:nvPr>
            <p:ph idx="1"/>
          </p:nvPr>
        </p:nvSpPr>
        <p:spPr>
          <a:xfrm>
            <a:off x="59582" y="908720"/>
            <a:ext cx="9040220" cy="4248472"/>
          </a:xfrm>
        </p:spPr>
        <p:txBody>
          <a:bodyPr/>
          <a:lstStyle/>
          <a:p>
            <a:pPr marL="0" indent="0">
              <a:buNone/>
            </a:pPr>
            <a:r>
              <a:rPr lang="en-US" sz="2000" dirty="0">
                <a:latin typeface="Courier"/>
                <a:cs typeface="Courier"/>
              </a:rPr>
              <a:t>factorial: </a:t>
            </a:r>
          </a:p>
          <a:p>
            <a:pPr marL="0" indent="0">
              <a:buNone/>
            </a:pPr>
            <a:r>
              <a:rPr lang="en-US" sz="1800" dirty="0">
                <a:latin typeface="Courier"/>
                <a:cs typeface="Courier"/>
              </a:rPr>
              <a:t>#  </a:t>
            </a:r>
            <a:r>
              <a:rPr lang="en-US" sz="1800" dirty="0" err="1">
                <a:latin typeface="Courier"/>
                <a:cs typeface="Courier"/>
              </a:rPr>
              <a:t>Prologos</a:t>
            </a:r>
            <a:r>
              <a:rPr lang="en-US" sz="1800" dirty="0">
                <a:latin typeface="Courier"/>
                <a:cs typeface="Courier"/>
              </a:rPr>
              <a:t>: </a:t>
            </a:r>
            <a:r>
              <a:rPr lang="en-US" sz="1800" dirty="0" err="1">
                <a:latin typeface="Courier"/>
                <a:cs typeface="Courier"/>
              </a:rPr>
              <a:t>apothikeysh</a:t>
            </a:r>
            <a:r>
              <a:rPr lang="en-US" sz="1800" dirty="0">
                <a:latin typeface="Courier"/>
                <a:cs typeface="Courier"/>
              </a:rPr>
              <a:t> </a:t>
            </a:r>
            <a:r>
              <a:rPr lang="en-US" sz="1800" dirty="0" err="1">
                <a:latin typeface="Courier"/>
                <a:cs typeface="Courier"/>
              </a:rPr>
              <a:t>dieythynshs</a:t>
            </a:r>
            <a:r>
              <a:rPr lang="en-US" sz="1800" dirty="0">
                <a:latin typeface="Courier"/>
                <a:cs typeface="Courier"/>
              </a:rPr>
              <a:t> </a:t>
            </a:r>
            <a:r>
              <a:rPr lang="en-US" sz="1800" dirty="0" err="1">
                <a:latin typeface="Courier"/>
                <a:cs typeface="Courier"/>
              </a:rPr>
              <a:t>epistrofhs</a:t>
            </a:r>
            <a:r>
              <a:rPr lang="en-US" sz="1800" dirty="0">
                <a:latin typeface="Courier"/>
                <a:cs typeface="Courier"/>
              </a:rPr>
              <a:t>, </a:t>
            </a:r>
            <a:r>
              <a:rPr lang="en-US" sz="1800" dirty="0" err="1">
                <a:latin typeface="Courier"/>
                <a:cs typeface="Courier"/>
              </a:rPr>
              <a:t>kai</a:t>
            </a:r>
            <a:r>
              <a:rPr lang="en-US" sz="1800" dirty="0">
                <a:latin typeface="Courier"/>
                <a:cs typeface="Courier"/>
              </a:rPr>
              <a:t> </a:t>
            </a:r>
            <a:r>
              <a:rPr lang="en-US" sz="1800" dirty="0" err="1">
                <a:latin typeface="Courier"/>
                <a:cs typeface="Courier"/>
              </a:rPr>
              <a:t>tou</a:t>
            </a:r>
            <a:r>
              <a:rPr lang="en-US" sz="1800" dirty="0">
                <a:latin typeface="Courier"/>
                <a:cs typeface="Courier"/>
              </a:rPr>
              <a:t> </a:t>
            </a:r>
            <a:r>
              <a:rPr lang="en-US" sz="1800" dirty="0" err="1">
                <a:latin typeface="Courier"/>
                <a:cs typeface="Courier"/>
              </a:rPr>
              <a:t>orismatos</a:t>
            </a:r>
            <a:r>
              <a:rPr lang="en-US" sz="1800" dirty="0">
                <a:latin typeface="Courier"/>
                <a:cs typeface="Courier"/>
              </a:rPr>
              <a:t> </a:t>
            </a:r>
          </a:p>
          <a:p>
            <a:pPr marL="0" indent="0">
              <a:buNone/>
            </a:pPr>
            <a:r>
              <a:rPr lang="en-US" sz="1800" dirty="0">
                <a:latin typeface="Courier"/>
                <a:cs typeface="Courier"/>
              </a:rPr>
              <a:t>#  to </a:t>
            </a:r>
            <a:r>
              <a:rPr lang="en-US" sz="1800" dirty="0" err="1">
                <a:latin typeface="Courier"/>
                <a:cs typeface="Courier"/>
              </a:rPr>
              <a:t>opoio</a:t>
            </a:r>
            <a:r>
              <a:rPr lang="en-US" sz="1800" dirty="0">
                <a:latin typeface="Courier"/>
                <a:cs typeface="Courier"/>
              </a:rPr>
              <a:t> </a:t>
            </a:r>
            <a:r>
              <a:rPr lang="en-US" sz="1800" dirty="0" err="1">
                <a:latin typeface="Courier"/>
                <a:cs typeface="Courier"/>
              </a:rPr>
              <a:t>xreiazetai</a:t>
            </a:r>
            <a:r>
              <a:rPr lang="en-US" sz="1800" dirty="0">
                <a:latin typeface="Courier"/>
                <a:cs typeface="Courier"/>
              </a:rPr>
              <a:t> </a:t>
            </a:r>
            <a:r>
              <a:rPr lang="en-US" sz="1800" dirty="0" err="1">
                <a:latin typeface="Courier"/>
                <a:cs typeface="Courier"/>
              </a:rPr>
              <a:t>kai</a:t>
            </a:r>
            <a:r>
              <a:rPr lang="en-US" sz="1800" dirty="0">
                <a:latin typeface="Courier"/>
                <a:cs typeface="Courier"/>
              </a:rPr>
              <a:t> meta </a:t>
            </a:r>
            <a:r>
              <a:rPr lang="en-US" sz="1800" dirty="0" err="1">
                <a:latin typeface="Courier"/>
                <a:cs typeface="Courier"/>
              </a:rPr>
              <a:t>thn</a:t>
            </a:r>
            <a:r>
              <a:rPr lang="en-US" sz="1800" dirty="0">
                <a:latin typeface="Courier"/>
                <a:cs typeface="Courier"/>
              </a:rPr>
              <a:t> </a:t>
            </a:r>
            <a:r>
              <a:rPr lang="en-US" sz="1800" dirty="0" err="1">
                <a:latin typeface="Courier"/>
                <a:cs typeface="Courier"/>
              </a:rPr>
              <a:t>anadromikh</a:t>
            </a:r>
            <a:r>
              <a:rPr lang="en-US" sz="1800" dirty="0">
                <a:latin typeface="Courier"/>
                <a:cs typeface="Courier"/>
              </a:rPr>
              <a:t> </a:t>
            </a:r>
            <a:r>
              <a:rPr lang="en-US" sz="1800" dirty="0" err="1">
                <a:latin typeface="Courier"/>
                <a:cs typeface="Courier"/>
              </a:rPr>
              <a:t>klhsh</a:t>
            </a:r>
            <a:r>
              <a:rPr lang="en-US" sz="1800" dirty="0">
                <a:latin typeface="Courier"/>
                <a:cs typeface="Courier"/>
              </a:rPr>
              <a:t> </a:t>
            </a:r>
            <a:r>
              <a:rPr lang="en-US" sz="1800" dirty="0" err="1">
                <a:latin typeface="Courier"/>
                <a:cs typeface="Courier"/>
              </a:rPr>
              <a:t>ths</a:t>
            </a:r>
            <a:r>
              <a:rPr lang="en-US" sz="1800" dirty="0">
                <a:latin typeface="Courier"/>
                <a:cs typeface="Courier"/>
              </a:rPr>
              <a:t> factorial </a:t>
            </a:r>
          </a:p>
          <a:p>
            <a:pPr marL="0" indent="0">
              <a:buNone/>
            </a:pPr>
            <a:r>
              <a:rPr lang="en-US" sz="2000" dirty="0">
                <a:latin typeface="Courier"/>
                <a:cs typeface="Courier"/>
              </a:rPr>
              <a:t>	</a:t>
            </a:r>
            <a:r>
              <a:rPr lang="en-US" sz="2000" dirty="0" err="1">
                <a:latin typeface="Courier"/>
                <a:cs typeface="Courier"/>
              </a:rPr>
              <a:t>addu</a:t>
            </a:r>
            <a:r>
              <a:rPr lang="en-US" sz="2000" dirty="0">
                <a:latin typeface="Courier"/>
                <a:cs typeface="Courier"/>
              </a:rPr>
              <a:t> $</a:t>
            </a:r>
            <a:r>
              <a:rPr lang="en-US" sz="2000" dirty="0" err="1">
                <a:latin typeface="Courier"/>
                <a:cs typeface="Courier"/>
              </a:rPr>
              <a:t>sp</a:t>
            </a:r>
            <a:r>
              <a:rPr lang="en-US" sz="2000" dirty="0">
                <a:latin typeface="Courier"/>
                <a:cs typeface="Courier"/>
              </a:rPr>
              <a:t>, $</a:t>
            </a:r>
            <a:r>
              <a:rPr lang="en-US" sz="2000" dirty="0" err="1">
                <a:latin typeface="Courier"/>
                <a:cs typeface="Courier"/>
              </a:rPr>
              <a:t>sp</a:t>
            </a:r>
            <a:r>
              <a:rPr lang="en-US" sz="2000" dirty="0">
                <a:latin typeface="Courier"/>
                <a:cs typeface="Courier"/>
              </a:rPr>
              <a:t>, -8</a:t>
            </a:r>
            <a:br>
              <a:rPr lang="en-US" sz="2000" dirty="0">
                <a:latin typeface="Courier"/>
                <a:cs typeface="Courier"/>
              </a:rPr>
            </a:br>
            <a:r>
              <a:rPr lang="en-US" sz="2000" dirty="0">
                <a:latin typeface="Courier"/>
                <a:cs typeface="Courier"/>
              </a:rPr>
              <a:t>	</a:t>
            </a:r>
            <a:r>
              <a:rPr lang="en-US" sz="2000" dirty="0" err="1">
                <a:latin typeface="Courier"/>
                <a:cs typeface="Courier"/>
              </a:rPr>
              <a:t>sw</a:t>
            </a:r>
            <a:r>
              <a:rPr lang="en-US" sz="2000" dirty="0">
                <a:latin typeface="Courier"/>
                <a:cs typeface="Courier"/>
              </a:rPr>
              <a:t> $</a:t>
            </a:r>
            <a:r>
              <a:rPr lang="en-US" sz="2000" dirty="0" err="1">
                <a:latin typeface="Courier"/>
                <a:cs typeface="Courier"/>
              </a:rPr>
              <a:t>ra</a:t>
            </a:r>
            <a:r>
              <a:rPr lang="en-US" sz="2000" dirty="0">
                <a:latin typeface="Courier"/>
                <a:cs typeface="Courier"/>
              </a:rPr>
              <a:t>, 4($</a:t>
            </a:r>
            <a:r>
              <a:rPr lang="en-US" sz="2000" dirty="0" err="1">
                <a:latin typeface="Courier"/>
                <a:cs typeface="Courier"/>
              </a:rPr>
              <a:t>sp</a:t>
            </a:r>
            <a:r>
              <a:rPr lang="en-US" sz="2000" dirty="0">
                <a:latin typeface="Courier"/>
                <a:cs typeface="Courier"/>
              </a:rPr>
              <a:t>) # save return address</a:t>
            </a:r>
          </a:p>
          <a:p>
            <a:pPr marL="0" indent="0">
              <a:buNone/>
            </a:pPr>
            <a:r>
              <a:rPr lang="en-US" sz="2000" dirty="0">
                <a:latin typeface="Courier"/>
                <a:cs typeface="Courier"/>
              </a:rPr>
              <a:t>	</a:t>
            </a:r>
            <a:r>
              <a:rPr lang="en-US" sz="2000" dirty="0" err="1">
                <a:latin typeface="Courier"/>
                <a:cs typeface="Courier"/>
              </a:rPr>
              <a:t>sw</a:t>
            </a:r>
            <a:r>
              <a:rPr lang="en-US" sz="2000" dirty="0">
                <a:latin typeface="Courier"/>
                <a:cs typeface="Courier"/>
              </a:rPr>
              <a:t> $a0, 0($</a:t>
            </a:r>
            <a:r>
              <a:rPr lang="en-US" sz="2000" dirty="0" err="1">
                <a:latin typeface="Courier"/>
                <a:cs typeface="Courier"/>
              </a:rPr>
              <a:t>sp</a:t>
            </a:r>
            <a:r>
              <a:rPr lang="en-US" sz="2000" dirty="0">
                <a:latin typeface="Courier"/>
                <a:cs typeface="Courier"/>
              </a:rPr>
              <a:t>) # save argument (n) </a:t>
            </a:r>
          </a:p>
          <a:p>
            <a:pPr marL="0" indent="0">
              <a:buNone/>
            </a:pPr>
            <a:r>
              <a:rPr lang="en-US" sz="2000" dirty="0">
                <a:latin typeface="Courier"/>
                <a:cs typeface="Courier"/>
              </a:rPr>
              <a:t># </a:t>
            </a:r>
            <a:r>
              <a:rPr lang="en-US" sz="2000" dirty="0" err="1">
                <a:latin typeface="Courier"/>
                <a:cs typeface="Courier"/>
              </a:rPr>
              <a:t>Telos</a:t>
            </a:r>
            <a:r>
              <a:rPr lang="en-US" sz="2000" dirty="0">
                <a:latin typeface="Courier"/>
                <a:cs typeface="Courier"/>
              </a:rPr>
              <a:t> </a:t>
            </a:r>
            <a:r>
              <a:rPr lang="en-US" sz="2000" dirty="0" err="1">
                <a:latin typeface="Courier"/>
                <a:cs typeface="Courier"/>
              </a:rPr>
              <a:t>prologou</a:t>
            </a:r>
            <a:endParaRPr lang="en-US" sz="2000" dirty="0">
              <a:latin typeface="Courier"/>
              <a:cs typeface="Courier"/>
            </a:endParaRPr>
          </a:p>
          <a:p>
            <a:pPr marL="0" indent="0">
              <a:buNone/>
            </a:pPr>
            <a:endParaRPr lang="en-US" sz="2000" dirty="0">
              <a:latin typeface="Courier"/>
              <a:cs typeface="Courier"/>
            </a:endParaRPr>
          </a:p>
          <a:p>
            <a:pPr marL="0" indent="0">
              <a:buNone/>
            </a:pPr>
            <a:r>
              <a:rPr lang="en-US" sz="2000" dirty="0">
                <a:latin typeface="Courier"/>
                <a:cs typeface="Courier"/>
              </a:rPr>
              <a:t>	</a:t>
            </a:r>
            <a:r>
              <a:rPr lang="en-US" sz="2000" dirty="0" err="1">
                <a:latin typeface="Courier"/>
                <a:cs typeface="Courier"/>
              </a:rPr>
              <a:t>bgtz</a:t>
            </a:r>
            <a:r>
              <a:rPr lang="en-US" sz="2000" dirty="0">
                <a:latin typeface="Courier"/>
                <a:cs typeface="Courier"/>
              </a:rPr>
              <a:t> $a0, </a:t>
            </a:r>
            <a:r>
              <a:rPr lang="en-US" sz="2000" dirty="0" err="1">
                <a:latin typeface="Courier"/>
                <a:cs typeface="Courier"/>
              </a:rPr>
              <a:t>greater_than_zero</a:t>
            </a:r>
            <a:r>
              <a:rPr lang="en-US" sz="2000" dirty="0">
                <a:latin typeface="Courier"/>
                <a:cs typeface="Courier"/>
              </a:rPr>
              <a:t/>
            </a:r>
            <a:br>
              <a:rPr lang="en-US" sz="2000" dirty="0">
                <a:latin typeface="Courier"/>
                <a:cs typeface="Courier"/>
              </a:rPr>
            </a:br>
            <a:r>
              <a:rPr lang="en-US" sz="2000" dirty="0">
                <a:latin typeface="Courier"/>
                <a:cs typeface="Courier"/>
              </a:rPr>
              <a:t># If we reach here, the argument is zero, and fact(0) = 1.</a:t>
            </a:r>
          </a:p>
          <a:p>
            <a:pPr marL="0" indent="0">
              <a:buNone/>
            </a:pPr>
            <a:r>
              <a:rPr lang="en-US" sz="2000" dirty="0">
                <a:latin typeface="Courier"/>
                <a:cs typeface="Courier"/>
              </a:rPr>
              <a:t>	li $v0, 1</a:t>
            </a:r>
            <a:br>
              <a:rPr lang="en-US" sz="2000" dirty="0">
                <a:latin typeface="Courier"/>
                <a:cs typeface="Courier"/>
              </a:rPr>
            </a:br>
            <a:r>
              <a:rPr lang="en-US" sz="2000" dirty="0">
                <a:latin typeface="Courier"/>
                <a:cs typeface="Courier"/>
              </a:rPr>
              <a:t>	j epilogue</a:t>
            </a:r>
          </a:p>
          <a:p>
            <a:pPr marL="0" indent="0">
              <a:buNone/>
            </a:pPr>
            <a:endParaRPr lang="en-US" sz="1800" dirty="0">
              <a:latin typeface="Courier"/>
              <a:cs typeface="Courier"/>
            </a:endParaRPr>
          </a:p>
        </p:txBody>
      </p:sp>
      <p:sp>
        <p:nvSpPr>
          <p:cNvPr id="5" name="2 - Θέση υποσέλιδου">
            <a:extLst>
              <a:ext uri="{FF2B5EF4-FFF2-40B4-BE49-F238E27FC236}">
                <a16:creationId xmlns:a16="http://schemas.microsoft.com/office/drawing/2014/main" xmlns="" id="{16EA291F-A2C9-C149-A9A3-B4FAB6490B4B}"/>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6" name="8 - Θέση αριθμού διαφάνειας">
            <a:extLst>
              <a:ext uri="{FF2B5EF4-FFF2-40B4-BE49-F238E27FC236}">
                <a16:creationId xmlns:a16="http://schemas.microsoft.com/office/drawing/2014/main" xmlns="" id="{51C6ED0B-699B-CB41-A8A2-36B800664A26}"/>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114</a:t>
            </a:fld>
            <a:endParaRPr lang="en-GB" altLang="el-GR" sz="1400"/>
          </a:p>
        </p:txBody>
      </p:sp>
    </p:spTree>
    <p:extLst>
      <p:ext uri="{BB962C8B-B14F-4D97-AF65-F5344CB8AC3E}">
        <p14:creationId xmlns:p14="http://schemas.microsoft.com/office/powerpoint/2010/main" val="136048683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0" y="44624"/>
            <a:ext cx="9136063" cy="332656"/>
          </a:xfrm>
        </p:spPr>
        <p:txBody>
          <a:bodyPr/>
          <a:lstStyle/>
          <a:p>
            <a:pPr eaLnBrk="1" hangingPunct="1"/>
            <a:r>
              <a:rPr lang="el-GR" sz="2800" dirty="0">
                <a:cs typeface="Calibri" panose="020F0502020204030204" pitchFamily="34" charset="0"/>
              </a:rPr>
              <a:t>Αναδρομική συνάρτηση </a:t>
            </a:r>
            <a:r>
              <a:rPr lang="en-US" sz="2800" dirty="0">
                <a:cs typeface="Calibri" panose="020F0502020204030204" pitchFamily="34" charset="0"/>
              </a:rPr>
              <a:t>factorial() #2</a:t>
            </a:r>
            <a:endParaRPr lang="en-GB" sz="2800" dirty="0">
              <a:cs typeface="Calibri" panose="020F0502020204030204" pitchFamily="34" charset="0"/>
            </a:endParaRPr>
          </a:p>
        </p:txBody>
      </p:sp>
      <p:sp>
        <p:nvSpPr>
          <p:cNvPr id="8" name="Content Placeholder 2"/>
          <p:cNvSpPr txBox="1">
            <a:spLocks/>
          </p:cNvSpPr>
          <p:nvPr/>
        </p:nvSpPr>
        <p:spPr bwMode="auto">
          <a:xfrm>
            <a:off x="103535" y="692696"/>
            <a:ext cx="8928992" cy="4608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000" b="0" dirty="0" err="1">
                <a:latin typeface="Courier"/>
                <a:cs typeface="Courier"/>
              </a:rPr>
              <a:t>greater_than_zero</a:t>
            </a:r>
            <a:r>
              <a:rPr lang="en-US" sz="2000" b="0" dirty="0">
                <a:latin typeface="Courier"/>
                <a:cs typeface="Courier"/>
              </a:rPr>
              <a:t>:</a:t>
            </a:r>
            <a:br>
              <a:rPr lang="en-US" sz="2000" b="0" dirty="0">
                <a:latin typeface="Courier"/>
                <a:cs typeface="Courier"/>
              </a:rPr>
            </a:br>
            <a:r>
              <a:rPr lang="en-US" sz="2000" b="0" dirty="0">
                <a:latin typeface="Courier"/>
                <a:cs typeface="Courier"/>
              </a:rPr>
              <a:t>	sub $a0, $a0, 1 # call factorial(n-1) </a:t>
            </a:r>
          </a:p>
          <a:p>
            <a:pPr marL="0" indent="0">
              <a:buFontTx/>
              <a:buNone/>
            </a:pPr>
            <a:r>
              <a:rPr lang="en-US" sz="2000" b="0" dirty="0">
                <a:latin typeface="Courier"/>
                <a:cs typeface="Courier"/>
              </a:rPr>
              <a:t>	</a:t>
            </a:r>
            <a:r>
              <a:rPr lang="en-US" sz="2000" b="0" dirty="0" err="1">
                <a:latin typeface="Courier"/>
                <a:cs typeface="Courier"/>
              </a:rPr>
              <a:t>jal</a:t>
            </a:r>
            <a:r>
              <a:rPr lang="en-US" sz="2000" b="0" dirty="0">
                <a:latin typeface="Courier"/>
                <a:cs typeface="Courier"/>
              </a:rPr>
              <a:t> factorial</a:t>
            </a:r>
            <a:br>
              <a:rPr lang="en-US" sz="2000" b="0" dirty="0">
                <a:latin typeface="Courier"/>
                <a:cs typeface="Courier"/>
              </a:rPr>
            </a:br>
            <a:r>
              <a:rPr lang="en-US" sz="2000" b="0" dirty="0">
                <a:latin typeface="Courier"/>
                <a:cs typeface="Courier"/>
              </a:rPr>
              <a:t>	# factorial(n-1) is in $v0</a:t>
            </a:r>
          </a:p>
          <a:p>
            <a:pPr marL="0" indent="0">
              <a:buFontTx/>
              <a:buNone/>
            </a:pPr>
            <a:endParaRPr lang="en-US" sz="2000" b="0" dirty="0">
              <a:latin typeface="Courier"/>
              <a:cs typeface="Courier"/>
            </a:endParaRPr>
          </a:p>
          <a:p>
            <a:pPr marL="0" indent="0">
              <a:buFontTx/>
              <a:buNone/>
            </a:pPr>
            <a:r>
              <a:rPr lang="en-US" sz="2000" b="0" dirty="0">
                <a:latin typeface="Courier"/>
                <a:cs typeface="Courier"/>
              </a:rPr>
              <a:t>	</a:t>
            </a:r>
            <a:r>
              <a:rPr lang="en-US" sz="2000" b="0" dirty="0" err="1">
                <a:latin typeface="Courier"/>
                <a:cs typeface="Courier"/>
              </a:rPr>
              <a:t>lw</a:t>
            </a:r>
            <a:r>
              <a:rPr lang="en-US" sz="2000" b="0" dirty="0">
                <a:latin typeface="Courier"/>
                <a:cs typeface="Courier"/>
              </a:rPr>
              <a:t> $v1, 0($</a:t>
            </a:r>
            <a:r>
              <a:rPr lang="en-US" sz="2000" b="0" dirty="0" err="1">
                <a:latin typeface="Courier"/>
                <a:cs typeface="Courier"/>
              </a:rPr>
              <a:t>sp</a:t>
            </a:r>
            <a:r>
              <a:rPr lang="en-US" sz="2000" b="0" dirty="0">
                <a:latin typeface="Courier"/>
                <a:cs typeface="Courier"/>
              </a:rPr>
              <a:t>) # restore n from stack </a:t>
            </a:r>
            <a:endParaRPr lang="en-US" sz="2000" b="0" dirty="0"/>
          </a:p>
          <a:p>
            <a:pPr marL="0" indent="0">
              <a:buFontTx/>
              <a:buNone/>
            </a:pPr>
            <a:r>
              <a:rPr lang="en-US" sz="2000" b="0" dirty="0">
                <a:latin typeface="Courier"/>
                <a:cs typeface="Courier"/>
              </a:rPr>
              <a:t>	</a:t>
            </a:r>
            <a:r>
              <a:rPr lang="en-US" sz="2000" b="0" dirty="0" err="1">
                <a:latin typeface="Courier"/>
                <a:cs typeface="Courier"/>
              </a:rPr>
              <a:t>mul</a:t>
            </a:r>
            <a:r>
              <a:rPr lang="en-US" sz="2000" b="0" dirty="0">
                <a:latin typeface="Courier"/>
                <a:cs typeface="Courier"/>
              </a:rPr>
              <a:t> $v0, $v0, $v1 # multiply n * factorial(n-1)</a:t>
            </a:r>
          </a:p>
          <a:p>
            <a:pPr marL="0" indent="0">
              <a:buFontTx/>
              <a:buNone/>
            </a:pPr>
            <a:endParaRPr lang="en-US" sz="2000" b="0" dirty="0">
              <a:latin typeface="Courier"/>
              <a:cs typeface="Courier"/>
            </a:endParaRPr>
          </a:p>
          <a:p>
            <a:pPr marL="0" indent="0">
              <a:buFontTx/>
              <a:buNone/>
            </a:pPr>
            <a:r>
              <a:rPr lang="en-US" sz="2000" b="0" dirty="0">
                <a:latin typeface="Courier"/>
                <a:cs typeface="Courier"/>
              </a:rPr>
              <a:t>	# we are done, $v0 has the correct value </a:t>
            </a:r>
          </a:p>
          <a:p>
            <a:pPr marL="0" indent="0">
              <a:buFontTx/>
              <a:buNone/>
            </a:pPr>
            <a:r>
              <a:rPr lang="en-US" sz="2000" b="0" dirty="0">
                <a:latin typeface="Courier"/>
                <a:cs typeface="Courier"/>
              </a:rPr>
              <a:t>epilogue:</a:t>
            </a:r>
            <a:br>
              <a:rPr lang="en-US" sz="2000" b="0" dirty="0">
                <a:latin typeface="Courier"/>
                <a:cs typeface="Courier"/>
              </a:rPr>
            </a:br>
            <a:r>
              <a:rPr lang="en-US" sz="2000" b="0" dirty="0">
                <a:latin typeface="Courier"/>
                <a:cs typeface="Courier"/>
              </a:rPr>
              <a:t>	</a:t>
            </a:r>
            <a:r>
              <a:rPr lang="en-US" sz="2000" b="0" dirty="0" err="1">
                <a:latin typeface="Courier"/>
                <a:cs typeface="Courier"/>
              </a:rPr>
              <a:t>lw</a:t>
            </a:r>
            <a:r>
              <a:rPr lang="en-US" sz="2000" b="0" dirty="0">
                <a:latin typeface="Courier"/>
                <a:cs typeface="Courier"/>
              </a:rPr>
              <a:t> $</a:t>
            </a:r>
            <a:r>
              <a:rPr lang="en-US" sz="2000" b="0" dirty="0" err="1">
                <a:latin typeface="Courier"/>
                <a:cs typeface="Courier"/>
              </a:rPr>
              <a:t>ra</a:t>
            </a:r>
            <a:r>
              <a:rPr lang="en-US" sz="2000" b="0" dirty="0">
                <a:latin typeface="Courier"/>
                <a:cs typeface="Courier"/>
              </a:rPr>
              <a:t>, 4($</a:t>
            </a:r>
            <a:r>
              <a:rPr lang="en-US" sz="2000" b="0" dirty="0" err="1">
                <a:latin typeface="Courier"/>
                <a:cs typeface="Courier"/>
              </a:rPr>
              <a:t>sp</a:t>
            </a:r>
            <a:r>
              <a:rPr lang="en-US" sz="2000" b="0" dirty="0">
                <a:latin typeface="Courier"/>
                <a:cs typeface="Courier"/>
              </a:rPr>
              <a:t>) # </a:t>
            </a:r>
            <a:r>
              <a:rPr lang="en-US" sz="2000" b="0" dirty="0" err="1">
                <a:latin typeface="Courier"/>
                <a:cs typeface="Courier"/>
              </a:rPr>
              <a:t>Epanafora</a:t>
            </a:r>
            <a:r>
              <a:rPr lang="en-US" sz="2000" b="0" dirty="0">
                <a:latin typeface="Courier"/>
                <a:cs typeface="Courier"/>
              </a:rPr>
              <a:t> </a:t>
            </a:r>
            <a:r>
              <a:rPr lang="en-US" sz="2000" b="0" dirty="0" err="1">
                <a:latin typeface="Courier"/>
                <a:cs typeface="Courier"/>
              </a:rPr>
              <a:t>ths</a:t>
            </a:r>
            <a:r>
              <a:rPr lang="en-US" sz="2000" b="0" dirty="0">
                <a:latin typeface="Courier"/>
                <a:cs typeface="Courier"/>
              </a:rPr>
              <a:t> </a:t>
            </a:r>
            <a:r>
              <a:rPr lang="en-US" sz="2000" b="0" dirty="0" err="1">
                <a:latin typeface="Courier"/>
                <a:cs typeface="Courier"/>
              </a:rPr>
              <a:t>dieythynshs</a:t>
            </a:r>
            <a:endParaRPr lang="el-GR" sz="2000" b="0" dirty="0">
              <a:latin typeface="Courier"/>
              <a:cs typeface="Courier"/>
            </a:endParaRPr>
          </a:p>
          <a:p>
            <a:pPr marL="0" indent="0">
              <a:buFontTx/>
              <a:buNone/>
            </a:pPr>
            <a:r>
              <a:rPr lang="el-GR" sz="2000" b="0" dirty="0">
                <a:latin typeface="Courier"/>
                <a:cs typeface="Courier"/>
              </a:rPr>
              <a:t>		         #</a:t>
            </a:r>
            <a:r>
              <a:rPr lang="en-US" sz="2000" b="0" dirty="0">
                <a:latin typeface="Courier"/>
                <a:cs typeface="Courier"/>
              </a:rPr>
              <a:t> </a:t>
            </a:r>
            <a:r>
              <a:rPr lang="en-US" sz="2000" b="0" dirty="0" err="1">
                <a:latin typeface="Courier"/>
                <a:cs typeface="Courier"/>
              </a:rPr>
              <a:t>epistrofhs</a:t>
            </a:r>
            <a:r>
              <a:rPr lang="en-US" sz="2000" b="0" dirty="0">
                <a:latin typeface="Courier"/>
                <a:cs typeface="Courier"/>
              </a:rPr>
              <a:t> </a:t>
            </a:r>
          </a:p>
          <a:p>
            <a:pPr marL="0" indent="0">
              <a:buFontTx/>
              <a:buNone/>
            </a:pPr>
            <a:r>
              <a:rPr lang="en-US" sz="2000" b="0" dirty="0">
                <a:latin typeface="Courier"/>
                <a:cs typeface="Courier"/>
              </a:rPr>
              <a:t>	</a:t>
            </a:r>
            <a:r>
              <a:rPr lang="en-US" sz="2000" b="0" dirty="0" err="1">
                <a:latin typeface="Courier"/>
                <a:cs typeface="Courier"/>
              </a:rPr>
              <a:t>addiu</a:t>
            </a:r>
            <a:r>
              <a:rPr lang="en-US" sz="2000" b="0" dirty="0">
                <a:latin typeface="Courier"/>
                <a:cs typeface="Courier"/>
              </a:rPr>
              <a:t> $</a:t>
            </a:r>
            <a:r>
              <a:rPr lang="en-US" sz="2000" b="0" dirty="0" err="1">
                <a:latin typeface="Courier"/>
                <a:cs typeface="Courier"/>
              </a:rPr>
              <a:t>sp</a:t>
            </a:r>
            <a:r>
              <a:rPr lang="en-US" sz="2000" b="0" dirty="0">
                <a:latin typeface="Courier"/>
                <a:cs typeface="Courier"/>
              </a:rPr>
              <a:t>, $</a:t>
            </a:r>
            <a:r>
              <a:rPr lang="en-US" sz="2000" b="0" dirty="0" err="1">
                <a:latin typeface="Courier"/>
                <a:cs typeface="Courier"/>
              </a:rPr>
              <a:t>sp</a:t>
            </a:r>
            <a:r>
              <a:rPr lang="en-US" sz="2000" b="0" dirty="0">
                <a:latin typeface="Courier"/>
                <a:cs typeface="Courier"/>
              </a:rPr>
              <a:t>, 8 # </a:t>
            </a:r>
            <a:r>
              <a:rPr lang="en-US" sz="2000" b="0" dirty="0" err="1">
                <a:latin typeface="Courier"/>
                <a:cs typeface="Courier"/>
              </a:rPr>
              <a:t>Epanafora</a:t>
            </a:r>
            <a:r>
              <a:rPr lang="en-US" sz="2000" b="0" dirty="0">
                <a:latin typeface="Courier"/>
                <a:cs typeface="Courier"/>
              </a:rPr>
              <a:t> </a:t>
            </a:r>
            <a:r>
              <a:rPr lang="en-US" sz="2000" b="0" dirty="0" err="1">
                <a:latin typeface="Courier"/>
                <a:cs typeface="Courier"/>
              </a:rPr>
              <a:t>tou</a:t>
            </a:r>
            <a:r>
              <a:rPr lang="en-US" sz="2000" b="0" dirty="0">
                <a:latin typeface="Courier"/>
                <a:cs typeface="Courier"/>
              </a:rPr>
              <a:t> $</a:t>
            </a:r>
            <a:r>
              <a:rPr lang="en-US" sz="2000" b="0" dirty="0" err="1">
                <a:latin typeface="Courier"/>
                <a:cs typeface="Courier"/>
              </a:rPr>
              <a:t>sp</a:t>
            </a:r>
            <a:r>
              <a:rPr lang="en-US" sz="2000" b="0" dirty="0">
                <a:latin typeface="Courier"/>
                <a:cs typeface="Courier"/>
              </a:rPr>
              <a:t> </a:t>
            </a:r>
            <a:r>
              <a:rPr lang="en-US" sz="2000" b="0" dirty="0" err="1">
                <a:latin typeface="Courier"/>
                <a:cs typeface="Courier"/>
              </a:rPr>
              <a:t>sthn</a:t>
            </a:r>
            <a:r>
              <a:rPr lang="en-US" sz="2000" b="0" dirty="0">
                <a:latin typeface="Courier"/>
                <a:cs typeface="Courier"/>
              </a:rPr>
              <a:t> </a:t>
            </a:r>
            <a:r>
              <a:rPr lang="en-US" sz="2000" b="0" dirty="0" err="1">
                <a:latin typeface="Courier"/>
                <a:cs typeface="Courier"/>
              </a:rPr>
              <a:t>timh</a:t>
            </a:r>
            <a:endParaRPr lang="el-GR" sz="2000" b="0" dirty="0">
              <a:latin typeface="Courier"/>
              <a:cs typeface="Courier"/>
            </a:endParaRPr>
          </a:p>
          <a:p>
            <a:pPr marL="0" indent="0">
              <a:buFontTx/>
              <a:buNone/>
            </a:pPr>
            <a:r>
              <a:rPr lang="el-GR" sz="2000" b="0" dirty="0">
                <a:latin typeface="Courier"/>
                <a:cs typeface="Courier"/>
              </a:rPr>
              <a:t>				# </a:t>
            </a:r>
            <a:r>
              <a:rPr lang="en-US" sz="2000" b="0" dirty="0" err="1">
                <a:latin typeface="Courier"/>
                <a:cs typeface="Courier"/>
              </a:rPr>
              <a:t>prin</a:t>
            </a:r>
            <a:r>
              <a:rPr lang="en-US" sz="2000" b="0" dirty="0">
                <a:latin typeface="Courier"/>
                <a:cs typeface="Courier"/>
              </a:rPr>
              <a:t> </a:t>
            </a:r>
            <a:r>
              <a:rPr lang="en-US" sz="2000" b="0" dirty="0" err="1">
                <a:latin typeface="Courier"/>
                <a:cs typeface="Courier"/>
              </a:rPr>
              <a:t>thn</a:t>
            </a:r>
            <a:r>
              <a:rPr lang="en-US" sz="2000" b="0" dirty="0">
                <a:latin typeface="Courier"/>
                <a:cs typeface="Courier"/>
              </a:rPr>
              <a:t> </a:t>
            </a:r>
            <a:r>
              <a:rPr lang="en-US" sz="2000" b="0" dirty="0" err="1">
                <a:latin typeface="Courier"/>
                <a:cs typeface="Courier"/>
              </a:rPr>
              <a:t>klhsh</a:t>
            </a:r>
            <a:r>
              <a:rPr lang="en-US" sz="2000" b="0" dirty="0">
                <a:latin typeface="Courier"/>
                <a:cs typeface="Courier"/>
              </a:rPr>
              <a:t> </a:t>
            </a:r>
          </a:p>
          <a:p>
            <a:pPr marL="0" indent="0">
              <a:buFontTx/>
              <a:buNone/>
            </a:pPr>
            <a:r>
              <a:rPr lang="en-US" sz="2000" b="0" dirty="0">
                <a:latin typeface="Courier"/>
                <a:cs typeface="Courier"/>
              </a:rPr>
              <a:t>	</a:t>
            </a:r>
            <a:r>
              <a:rPr lang="en-US" sz="2000" b="0" dirty="0" err="1">
                <a:latin typeface="Courier"/>
                <a:cs typeface="Courier"/>
              </a:rPr>
              <a:t>jr</a:t>
            </a:r>
            <a:r>
              <a:rPr lang="en-US" sz="2000" b="0" dirty="0">
                <a:latin typeface="Courier"/>
                <a:cs typeface="Courier"/>
              </a:rPr>
              <a:t> $</a:t>
            </a:r>
            <a:r>
              <a:rPr lang="en-US" sz="2000" b="0" dirty="0" err="1">
                <a:latin typeface="Courier"/>
                <a:cs typeface="Courier"/>
              </a:rPr>
              <a:t>ra</a:t>
            </a:r>
            <a:r>
              <a:rPr lang="en-US" sz="2000" b="0" dirty="0">
                <a:latin typeface="Courier"/>
                <a:cs typeface="Courier"/>
              </a:rPr>
              <a:t> </a:t>
            </a:r>
          </a:p>
          <a:p>
            <a:pPr marL="0" indent="0">
              <a:buFontTx/>
              <a:buNone/>
            </a:pPr>
            <a:r>
              <a:rPr lang="en-US" sz="2000" dirty="0">
                <a:latin typeface="Courier"/>
                <a:cs typeface="Courier"/>
              </a:rPr>
              <a:t>	</a:t>
            </a:r>
          </a:p>
        </p:txBody>
      </p:sp>
      <p:sp>
        <p:nvSpPr>
          <p:cNvPr id="6" name="2 - Θέση υποσέλιδου">
            <a:extLst>
              <a:ext uri="{FF2B5EF4-FFF2-40B4-BE49-F238E27FC236}">
                <a16:creationId xmlns:a16="http://schemas.microsoft.com/office/drawing/2014/main" xmlns="" id="{E9ECCD12-9DAD-D447-B596-7C9FA9CD8219}"/>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7" name="8 - Θέση αριθμού διαφάνειας">
            <a:extLst>
              <a:ext uri="{FF2B5EF4-FFF2-40B4-BE49-F238E27FC236}">
                <a16:creationId xmlns:a16="http://schemas.microsoft.com/office/drawing/2014/main" xmlns="" id="{A1E890FB-C05B-2D48-BD5A-9E7556E5CA3D}"/>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115</a:t>
            </a:fld>
            <a:endParaRPr lang="en-GB" altLang="el-GR" sz="1400"/>
          </a:p>
        </p:txBody>
      </p:sp>
    </p:spTree>
    <p:extLst>
      <p:ext uri="{BB962C8B-B14F-4D97-AF65-F5344CB8AC3E}">
        <p14:creationId xmlns:p14="http://schemas.microsoft.com/office/powerpoint/2010/main" val="25488438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0" y="44624"/>
            <a:ext cx="9136063" cy="311562"/>
          </a:xfrm>
        </p:spPr>
        <p:txBody>
          <a:bodyPr/>
          <a:lstStyle/>
          <a:p>
            <a:pPr eaLnBrk="1" hangingPunct="1"/>
            <a:r>
              <a:rPr lang="el-GR" sz="3200" dirty="0">
                <a:latin typeface="Times New Roman" charset="0"/>
              </a:rPr>
              <a:t>Παράδειγμα χρήσης </a:t>
            </a:r>
            <a:r>
              <a:rPr lang="el-GR" sz="3200" dirty="0" err="1">
                <a:latin typeface="Times New Roman" charset="0"/>
              </a:rPr>
              <a:t>καταχωρητών</a:t>
            </a:r>
            <a:endParaRPr lang="en-GB" sz="3200" dirty="0">
              <a:latin typeface="Times New Roman" charset="0"/>
            </a:endParaRPr>
          </a:p>
        </p:txBody>
      </p:sp>
      <p:sp>
        <p:nvSpPr>
          <p:cNvPr id="7" name="Content Placeholder 2"/>
          <p:cNvSpPr>
            <a:spLocks noGrp="1"/>
          </p:cNvSpPr>
          <p:nvPr>
            <p:ph idx="1"/>
          </p:nvPr>
        </p:nvSpPr>
        <p:spPr>
          <a:xfrm>
            <a:off x="107504" y="1196752"/>
            <a:ext cx="5256584" cy="504056"/>
          </a:xfrm>
        </p:spPr>
        <p:txBody>
          <a:bodyPr/>
          <a:lstStyle/>
          <a:p>
            <a:pPr marL="0" indent="0">
              <a:buNone/>
            </a:pPr>
            <a:r>
              <a:rPr lang="el-GR" sz="2000" dirty="0" err="1">
                <a:latin typeface="Times New Roman"/>
                <a:cs typeface="Times New Roman"/>
              </a:rPr>
              <a:t>Εστω</a:t>
            </a:r>
            <a:r>
              <a:rPr lang="el-GR" sz="2000" dirty="0">
                <a:latin typeface="Times New Roman"/>
                <a:cs typeface="Times New Roman"/>
              </a:rPr>
              <a:t> οι παρακάτω δύο συναρτήσεις </a:t>
            </a:r>
            <a:r>
              <a:rPr lang="en-US" sz="2000" dirty="0">
                <a:latin typeface="Times New Roman"/>
                <a:cs typeface="Times New Roman"/>
              </a:rPr>
              <a:t>A </a:t>
            </a:r>
            <a:r>
              <a:rPr lang="el-GR" sz="2000" dirty="0">
                <a:latin typeface="Times New Roman"/>
                <a:cs typeface="Times New Roman"/>
              </a:rPr>
              <a:t>και  </a:t>
            </a:r>
            <a:r>
              <a:rPr lang="en-US" sz="2000" dirty="0">
                <a:latin typeface="Times New Roman"/>
                <a:cs typeface="Times New Roman"/>
              </a:rPr>
              <a:t>B:</a:t>
            </a:r>
          </a:p>
          <a:p>
            <a:pPr marL="0" indent="0">
              <a:buNone/>
            </a:pPr>
            <a:endParaRPr lang="en-US" sz="1800" dirty="0">
              <a:latin typeface="Times New Roman"/>
              <a:cs typeface="Times New Roman"/>
            </a:endParaRPr>
          </a:p>
        </p:txBody>
      </p:sp>
      <p:sp>
        <p:nvSpPr>
          <p:cNvPr id="6" name="Content Placeholder 2"/>
          <p:cNvSpPr txBox="1">
            <a:spLocks/>
          </p:cNvSpPr>
          <p:nvPr/>
        </p:nvSpPr>
        <p:spPr bwMode="auto">
          <a:xfrm>
            <a:off x="4644008" y="1772816"/>
            <a:ext cx="3816424" cy="3384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Οι συμβάσεις χρήσης καταχωρητών του </a:t>
            </a:r>
            <a:r>
              <a:rPr lang="en-US" sz="2000" dirty="0">
                <a:latin typeface="Times New Roman"/>
                <a:cs typeface="Times New Roman"/>
              </a:rPr>
              <a:t>MIPS </a:t>
            </a:r>
            <a:r>
              <a:rPr lang="el-GR" sz="2000" dirty="0">
                <a:latin typeface="Times New Roman"/>
                <a:cs typeface="Times New Roman"/>
              </a:rPr>
              <a:t>ορίζουν ότι το </a:t>
            </a:r>
            <a:r>
              <a:rPr lang="en-US" sz="2000" dirty="0">
                <a:latin typeface="Times New Roman"/>
                <a:cs typeface="Times New Roman"/>
              </a:rPr>
              <a:t>X </a:t>
            </a:r>
            <a:r>
              <a:rPr lang="el-GR" sz="2000" dirty="0">
                <a:latin typeface="Times New Roman"/>
                <a:cs typeface="Times New Roman"/>
              </a:rPr>
              <a:t>στην </a:t>
            </a:r>
            <a:r>
              <a:rPr lang="en-US" sz="2000" dirty="0">
                <a:latin typeface="Times New Roman"/>
                <a:cs typeface="Times New Roman"/>
              </a:rPr>
              <a:t>A</a:t>
            </a:r>
            <a:r>
              <a:rPr lang="el-GR" sz="2000" dirty="0">
                <a:latin typeface="Times New Roman"/>
                <a:cs typeface="Times New Roman"/>
              </a:rPr>
              <a:t> (και στην Β) θα πρέπει να περαστεί στον </a:t>
            </a:r>
            <a:r>
              <a:rPr lang="en-US" sz="2000" dirty="0">
                <a:latin typeface="Times New Roman"/>
                <a:cs typeface="Times New Roman"/>
              </a:rPr>
              <a:t>$a0.</a:t>
            </a:r>
          </a:p>
          <a:p>
            <a:pPr marL="0" indent="0">
              <a:buFontTx/>
              <a:buNone/>
            </a:pPr>
            <a:endParaRPr lang="en-US" sz="2000" dirty="0">
              <a:latin typeface="Times New Roman"/>
              <a:cs typeface="Times New Roman"/>
            </a:endParaRPr>
          </a:p>
          <a:p>
            <a:pPr marL="0" indent="0">
              <a:buFontTx/>
              <a:buNone/>
            </a:pPr>
            <a:r>
              <a:rPr lang="el-GR" sz="2000" dirty="0">
                <a:latin typeface="Times New Roman"/>
                <a:cs typeface="Times New Roman"/>
              </a:rPr>
              <a:t>Επίσης ορίζουν ότι η τιμή επιστροφής θα πρέπει να μπει στον </a:t>
            </a:r>
            <a:r>
              <a:rPr lang="en-US" sz="2000" dirty="0">
                <a:latin typeface="Times New Roman"/>
                <a:cs typeface="Times New Roman"/>
              </a:rPr>
              <a:t>$v0.</a:t>
            </a:r>
          </a:p>
          <a:p>
            <a:pPr marL="0" indent="0">
              <a:buFontTx/>
              <a:buNone/>
            </a:pPr>
            <a:endParaRPr lang="en-US" sz="2000" dirty="0">
              <a:latin typeface="Times New Roman"/>
              <a:cs typeface="Times New Roman"/>
            </a:endParaRPr>
          </a:p>
          <a:p>
            <a:pPr marL="0" indent="0">
              <a:buFontTx/>
              <a:buNone/>
            </a:pPr>
            <a:r>
              <a:rPr lang="el-GR" sz="2000" dirty="0">
                <a:latin typeface="Times New Roman"/>
                <a:cs typeface="Times New Roman"/>
              </a:rPr>
              <a:t>Ακόμα η διεύθυνση επιστροφής της συνάρτησης βρίσκεται στον καταχωρητή </a:t>
            </a:r>
            <a:r>
              <a:rPr lang="en-US" sz="2000" dirty="0">
                <a:latin typeface="Times New Roman"/>
                <a:cs typeface="Times New Roman"/>
              </a:rPr>
              <a:t>$</a:t>
            </a:r>
            <a:r>
              <a:rPr lang="en-US" sz="2000" dirty="0" err="1">
                <a:latin typeface="Times New Roman"/>
                <a:cs typeface="Times New Roman"/>
              </a:rPr>
              <a:t>ra</a:t>
            </a:r>
            <a:endParaRPr lang="en-US" sz="2000" dirty="0">
              <a:latin typeface="Times New Roman"/>
              <a:cs typeface="Times New Roman"/>
            </a:endParaRPr>
          </a:p>
        </p:txBody>
      </p:sp>
      <p:sp>
        <p:nvSpPr>
          <p:cNvPr id="8" name="Content Placeholder 2"/>
          <p:cNvSpPr txBox="1">
            <a:spLocks/>
          </p:cNvSpPr>
          <p:nvPr/>
        </p:nvSpPr>
        <p:spPr bwMode="auto">
          <a:xfrm>
            <a:off x="755576" y="1700808"/>
            <a:ext cx="2952328" cy="4248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000" dirty="0" err="1">
                <a:latin typeface="Courier"/>
                <a:cs typeface="Courier"/>
              </a:rPr>
              <a:t>int</a:t>
            </a:r>
            <a:r>
              <a:rPr lang="en-US" sz="2000" dirty="0">
                <a:latin typeface="Courier"/>
                <a:cs typeface="Courier"/>
              </a:rPr>
              <a:t> </a:t>
            </a:r>
            <a:r>
              <a:rPr lang="el-GR" sz="2000" dirty="0">
                <a:latin typeface="Courier"/>
                <a:cs typeface="Courier"/>
              </a:rPr>
              <a:t>Α</a:t>
            </a:r>
            <a:r>
              <a:rPr lang="en-US" sz="2000" dirty="0">
                <a:latin typeface="Courier"/>
                <a:cs typeface="Courier"/>
              </a:rPr>
              <a:t>(</a:t>
            </a:r>
            <a:r>
              <a:rPr lang="en-US" sz="2000" dirty="0" err="1">
                <a:latin typeface="Courier"/>
                <a:cs typeface="Courier"/>
              </a:rPr>
              <a:t>int</a:t>
            </a:r>
            <a:r>
              <a:rPr lang="en-US" sz="2000" dirty="0">
                <a:latin typeface="Courier"/>
                <a:cs typeface="Courier"/>
              </a:rPr>
              <a:t> x) {</a:t>
            </a:r>
          </a:p>
          <a:p>
            <a:pPr marL="0" indent="0">
              <a:buFontTx/>
              <a:buNone/>
            </a:pPr>
            <a:r>
              <a:rPr lang="el-GR" sz="2000" dirty="0">
                <a:latin typeface="Courier"/>
                <a:cs typeface="Courier"/>
              </a:rPr>
              <a:t>   </a:t>
            </a:r>
            <a:r>
              <a:rPr lang="en-US" sz="2000" dirty="0" err="1">
                <a:latin typeface="Courier"/>
                <a:cs typeface="Courier"/>
              </a:rPr>
              <a:t>int</a:t>
            </a:r>
            <a:r>
              <a:rPr lang="en-US" sz="2000" dirty="0">
                <a:latin typeface="Courier"/>
                <a:cs typeface="Courier"/>
              </a:rPr>
              <a:t> y;</a:t>
            </a:r>
          </a:p>
          <a:p>
            <a:pPr marL="0" indent="0">
              <a:buFontTx/>
              <a:buNone/>
            </a:pPr>
            <a:endParaRPr lang="en-US" sz="2000" dirty="0">
              <a:latin typeface="Courier"/>
              <a:cs typeface="Courier"/>
            </a:endParaRPr>
          </a:p>
          <a:p>
            <a:pPr marL="0" indent="0">
              <a:buFontTx/>
              <a:buNone/>
            </a:pPr>
            <a:r>
              <a:rPr lang="el-GR" sz="2000" dirty="0">
                <a:latin typeface="Courier"/>
                <a:cs typeface="Courier"/>
              </a:rPr>
              <a:t>   </a:t>
            </a:r>
            <a:r>
              <a:rPr lang="en-US" sz="2000" dirty="0">
                <a:latin typeface="Courier"/>
                <a:cs typeface="Courier"/>
              </a:rPr>
              <a:t>y = </a:t>
            </a:r>
            <a:r>
              <a:rPr lang="el-GR" sz="2000" dirty="0">
                <a:latin typeface="Courier"/>
                <a:cs typeface="Courier"/>
              </a:rPr>
              <a:t>Β</a:t>
            </a:r>
            <a:r>
              <a:rPr lang="en-US" sz="2000" dirty="0">
                <a:latin typeface="Courier"/>
                <a:cs typeface="Courier"/>
              </a:rPr>
              <a:t>(x);</a:t>
            </a:r>
          </a:p>
          <a:p>
            <a:pPr marL="0" indent="0">
              <a:buFontTx/>
              <a:buNone/>
            </a:pPr>
            <a:r>
              <a:rPr lang="el-GR" sz="2000" dirty="0">
                <a:latin typeface="Courier"/>
                <a:cs typeface="Courier"/>
              </a:rPr>
              <a:t>   </a:t>
            </a:r>
            <a:r>
              <a:rPr lang="en-US" sz="2000" dirty="0">
                <a:latin typeface="Courier"/>
                <a:cs typeface="Courier"/>
              </a:rPr>
              <a:t>y = y + x;</a:t>
            </a:r>
          </a:p>
          <a:p>
            <a:pPr marL="0" indent="0">
              <a:buFontTx/>
              <a:buNone/>
            </a:pPr>
            <a:endParaRPr lang="en-US" sz="2000" dirty="0">
              <a:latin typeface="Courier"/>
              <a:cs typeface="Courier"/>
            </a:endParaRPr>
          </a:p>
          <a:p>
            <a:pPr marL="0" indent="0">
              <a:buFontTx/>
              <a:buNone/>
            </a:pPr>
            <a:r>
              <a:rPr lang="el-GR" sz="2000" dirty="0">
                <a:latin typeface="Courier"/>
                <a:cs typeface="Courier"/>
              </a:rPr>
              <a:t>   </a:t>
            </a:r>
            <a:r>
              <a:rPr lang="en-US" sz="2000" dirty="0">
                <a:latin typeface="Courier"/>
                <a:cs typeface="Courier"/>
              </a:rPr>
              <a:t>return y;</a:t>
            </a:r>
          </a:p>
          <a:p>
            <a:pPr marL="0" indent="0">
              <a:buFontTx/>
              <a:buNone/>
            </a:pPr>
            <a:r>
              <a:rPr lang="en-US" sz="2000" dirty="0">
                <a:latin typeface="Courier"/>
                <a:cs typeface="Courier"/>
              </a:rPr>
              <a:t>}</a:t>
            </a:r>
            <a:endParaRPr lang="el-GR" sz="2000" dirty="0">
              <a:latin typeface="Courier"/>
              <a:cs typeface="Courier"/>
            </a:endParaRPr>
          </a:p>
          <a:p>
            <a:pPr marL="0" indent="0">
              <a:buFontTx/>
              <a:buNone/>
            </a:pPr>
            <a:endParaRPr lang="en-US" sz="2000" dirty="0">
              <a:latin typeface="Courier"/>
              <a:cs typeface="Courier"/>
            </a:endParaRPr>
          </a:p>
          <a:p>
            <a:pPr marL="0" indent="0">
              <a:buFontTx/>
              <a:buNone/>
            </a:pPr>
            <a:r>
              <a:rPr lang="en-US" sz="2000" dirty="0" err="1">
                <a:latin typeface="Courier"/>
                <a:cs typeface="Courier"/>
              </a:rPr>
              <a:t>int</a:t>
            </a:r>
            <a:r>
              <a:rPr lang="en-US" sz="2000" dirty="0">
                <a:latin typeface="Courier"/>
                <a:cs typeface="Courier"/>
              </a:rPr>
              <a:t> </a:t>
            </a:r>
            <a:r>
              <a:rPr lang="el-GR" sz="2000" dirty="0">
                <a:latin typeface="Courier"/>
                <a:cs typeface="Courier"/>
              </a:rPr>
              <a:t>Β</a:t>
            </a:r>
            <a:r>
              <a:rPr lang="en-US" sz="2000" dirty="0">
                <a:latin typeface="Courier"/>
                <a:cs typeface="Courier"/>
              </a:rPr>
              <a:t>(</a:t>
            </a:r>
            <a:r>
              <a:rPr lang="en-US" sz="2000" dirty="0" err="1">
                <a:latin typeface="Courier"/>
                <a:cs typeface="Courier"/>
              </a:rPr>
              <a:t>int</a:t>
            </a:r>
            <a:r>
              <a:rPr lang="en-US" sz="2000" dirty="0">
                <a:latin typeface="Courier"/>
                <a:cs typeface="Courier"/>
              </a:rPr>
              <a:t> </a:t>
            </a:r>
            <a:r>
              <a:rPr lang="en-US" sz="2000" dirty="0" err="1">
                <a:latin typeface="Courier"/>
                <a:cs typeface="Courier"/>
              </a:rPr>
              <a:t>arg</a:t>
            </a:r>
            <a:r>
              <a:rPr lang="en-US" sz="2000" dirty="0">
                <a:latin typeface="Courier"/>
                <a:cs typeface="Courier"/>
              </a:rPr>
              <a:t>) {</a:t>
            </a:r>
          </a:p>
          <a:p>
            <a:pPr marL="0" indent="0">
              <a:buFontTx/>
              <a:buNone/>
            </a:pPr>
            <a:r>
              <a:rPr lang="el-GR" sz="2000" dirty="0">
                <a:latin typeface="Courier"/>
                <a:cs typeface="Courier"/>
              </a:rPr>
              <a:t>   </a:t>
            </a:r>
            <a:r>
              <a:rPr lang="en-US" sz="2000" dirty="0">
                <a:latin typeface="Courier"/>
                <a:cs typeface="Courier"/>
              </a:rPr>
              <a:t>return </a:t>
            </a:r>
            <a:r>
              <a:rPr lang="en-US" sz="2000" dirty="0" err="1">
                <a:latin typeface="Courier"/>
                <a:cs typeface="Courier"/>
              </a:rPr>
              <a:t>arg</a:t>
            </a:r>
            <a:r>
              <a:rPr lang="en-US" sz="2000" dirty="0">
                <a:latin typeface="Courier"/>
                <a:cs typeface="Courier"/>
              </a:rPr>
              <a:t> + 5;</a:t>
            </a:r>
          </a:p>
          <a:p>
            <a:pPr marL="0" indent="0">
              <a:buFontTx/>
              <a:buNone/>
            </a:pPr>
            <a:r>
              <a:rPr lang="en-US" sz="2000" dirty="0">
                <a:latin typeface="Courier"/>
                <a:cs typeface="Courier"/>
              </a:rPr>
              <a:t>}</a:t>
            </a:r>
          </a:p>
          <a:p>
            <a:pPr marL="0" indent="0">
              <a:buFontTx/>
              <a:buNone/>
            </a:pPr>
            <a:endParaRPr lang="en-US" sz="2000" dirty="0">
              <a:latin typeface="Courier"/>
              <a:cs typeface="Courier"/>
            </a:endParaRPr>
          </a:p>
        </p:txBody>
      </p:sp>
      <p:sp>
        <p:nvSpPr>
          <p:cNvPr id="11" name="2 - Θέση υποσέλιδου">
            <a:extLst>
              <a:ext uri="{FF2B5EF4-FFF2-40B4-BE49-F238E27FC236}">
                <a16:creationId xmlns:a16="http://schemas.microsoft.com/office/drawing/2014/main" xmlns="" id="{AAA62C5D-EE36-E043-A40F-916EF647B50D}"/>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450D5BEA-9830-6E44-B4ED-50DC1BE0D957}"/>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116</a:t>
            </a:fld>
            <a:endParaRPr lang="en-GB" altLang="el-GR" sz="1400"/>
          </a:p>
        </p:txBody>
      </p:sp>
    </p:spTree>
    <p:extLst>
      <p:ext uri="{BB962C8B-B14F-4D97-AF65-F5344CB8AC3E}">
        <p14:creationId xmlns:p14="http://schemas.microsoft.com/office/powerpoint/2010/main" val="393346270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44624"/>
            <a:ext cx="7772400" cy="360040"/>
          </a:xfrm>
        </p:spPr>
        <p:txBody>
          <a:bodyPr/>
          <a:lstStyle/>
          <a:p>
            <a:pPr eaLnBrk="1" hangingPunct="1"/>
            <a:r>
              <a:rPr lang="el-GR" sz="3200" dirty="0">
                <a:latin typeface="Times New Roman" charset="0"/>
              </a:rPr>
              <a:t>Προσπάθεια Πρώτη</a:t>
            </a:r>
            <a:endParaRPr lang="en-GB" sz="3200" dirty="0">
              <a:latin typeface="Times New Roman" charset="0"/>
            </a:endParaRPr>
          </a:p>
        </p:txBody>
      </p:sp>
      <p:sp>
        <p:nvSpPr>
          <p:cNvPr id="7" name="Content Placeholder 2"/>
          <p:cNvSpPr>
            <a:spLocks noGrp="1"/>
          </p:cNvSpPr>
          <p:nvPr>
            <p:ph idx="1"/>
          </p:nvPr>
        </p:nvSpPr>
        <p:spPr>
          <a:xfrm>
            <a:off x="4932040" y="980728"/>
            <a:ext cx="4104456" cy="3096344"/>
          </a:xfrm>
        </p:spPr>
        <p:txBody>
          <a:bodyPr/>
          <a:lstStyle/>
          <a:p>
            <a:pPr marL="0" indent="0">
              <a:buNone/>
            </a:pPr>
            <a:r>
              <a:rPr lang="el-GR" sz="2000" dirty="0">
                <a:latin typeface="Courier"/>
                <a:cs typeface="Courier"/>
              </a:rPr>
              <a:t>Α:</a:t>
            </a:r>
          </a:p>
          <a:p>
            <a:pPr marL="0" indent="0">
              <a:buNone/>
            </a:pPr>
            <a:r>
              <a:rPr lang="en-US" sz="2000" dirty="0">
                <a:latin typeface="Courier"/>
                <a:cs typeface="Courier"/>
              </a:rPr>
              <a:t>   </a:t>
            </a:r>
            <a:r>
              <a:rPr lang="el-GR" sz="2000" dirty="0" err="1">
                <a:latin typeface="Courier"/>
                <a:cs typeface="Courier"/>
              </a:rPr>
              <a:t>mov</a:t>
            </a:r>
            <a:r>
              <a:rPr lang="el-GR" sz="2000" dirty="0">
                <a:latin typeface="Courier"/>
                <a:cs typeface="Courier"/>
              </a:rPr>
              <a:t> $a0, $a0 // </a:t>
            </a:r>
            <a:r>
              <a:rPr lang="el-GR" sz="2000" dirty="0">
                <a:latin typeface="Arial"/>
                <a:cs typeface="Arial"/>
              </a:rPr>
              <a:t>περιττό</a:t>
            </a:r>
            <a:r>
              <a:rPr lang="el-GR" sz="2000" dirty="0">
                <a:latin typeface="Courier"/>
                <a:cs typeface="Courier"/>
              </a:rPr>
              <a:t>!</a:t>
            </a:r>
          </a:p>
          <a:p>
            <a:pPr marL="0" indent="0">
              <a:buNone/>
            </a:pPr>
            <a:r>
              <a:rPr lang="en-US" sz="2000" dirty="0">
                <a:latin typeface="Courier"/>
                <a:cs typeface="Courier"/>
              </a:rPr>
              <a:t>   </a:t>
            </a:r>
            <a:r>
              <a:rPr lang="el-GR" sz="2000" dirty="0" err="1">
                <a:latin typeface="Courier"/>
                <a:cs typeface="Courier"/>
              </a:rPr>
              <a:t>jal</a:t>
            </a:r>
            <a:r>
              <a:rPr lang="el-GR" sz="2000" dirty="0">
                <a:latin typeface="Courier"/>
                <a:cs typeface="Courier"/>
              </a:rPr>
              <a:t> Β</a:t>
            </a:r>
          </a:p>
          <a:p>
            <a:pPr marL="0" indent="0">
              <a:buNone/>
            </a:pPr>
            <a:r>
              <a:rPr lang="en-US" sz="2000" dirty="0">
                <a:latin typeface="Courier"/>
                <a:cs typeface="Courier"/>
              </a:rPr>
              <a:t>   </a:t>
            </a:r>
            <a:r>
              <a:rPr lang="el-GR" sz="2000" dirty="0" err="1">
                <a:latin typeface="Courier"/>
                <a:cs typeface="Courier"/>
              </a:rPr>
              <a:t>add</a:t>
            </a:r>
            <a:r>
              <a:rPr lang="el-GR" sz="2000" dirty="0">
                <a:latin typeface="Courier"/>
                <a:cs typeface="Courier"/>
              </a:rPr>
              <a:t> $v0, $v0, $a0</a:t>
            </a: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1100" dirty="0">
              <a:latin typeface="Courier"/>
              <a:cs typeface="Courier"/>
            </a:endParaRPr>
          </a:p>
          <a:p>
            <a:pPr marL="0" indent="0">
              <a:buNone/>
            </a:pPr>
            <a:r>
              <a:rPr lang="el-GR" sz="2000" dirty="0">
                <a:latin typeface="Courier"/>
                <a:cs typeface="Courier"/>
              </a:rPr>
              <a:t>Β:</a:t>
            </a:r>
          </a:p>
          <a:p>
            <a:pPr marL="0" indent="0">
              <a:buNone/>
            </a:pPr>
            <a:r>
              <a:rPr lang="en-US" sz="2000" dirty="0">
                <a:latin typeface="Courier"/>
                <a:cs typeface="Courier"/>
              </a:rPr>
              <a:t>   </a:t>
            </a:r>
            <a:r>
              <a:rPr lang="el-GR" sz="2000" dirty="0" err="1">
                <a:latin typeface="Courier"/>
                <a:cs typeface="Courier"/>
              </a:rPr>
              <a:t>addi</a:t>
            </a:r>
            <a:r>
              <a:rPr lang="el-GR" sz="2000" dirty="0">
                <a:latin typeface="Courier"/>
                <a:cs typeface="Courier"/>
              </a:rPr>
              <a:t> $v0, $a0, </a:t>
            </a:r>
            <a:r>
              <a:rPr lang="en-US" sz="2000" dirty="0">
                <a:latin typeface="Courier"/>
                <a:cs typeface="Courier"/>
              </a:rPr>
              <a:t>5</a:t>
            </a:r>
            <a:endParaRPr lang="el-GR" sz="2000" dirty="0">
              <a:latin typeface="Courier"/>
              <a:cs typeface="Courier"/>
            </a:endParaRP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2000" dirty="0">
              <a:latin typeface="Courier"/>
              <a:cs typeface="Courier"/>
            </a:endParaRPr>
          </a:p>
        </p:txBody>
      </p:sp>
      <p:sp>
        <p:nvSpPr>
          <p:cNvPr id="6" name="Content Placeholder 2"/>
          <p:cNvSpPr txBox="1">
            <a:spLocks/>
          </p:cNvSpPr>
          <p:nvPr/>
        </p:nvSpPr>
        <p:spPr bwMode="auto">
          <a:xfrm>
            <a:off x="0" y="724255"/>
            <a:ext cx="4860032" cy="54726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1032"/>
              </a:spcBef>
              <a:buFontTx/>
              <a:buNone/>
            </a:pPr>
            <a:r>
              <a:rPr lang="el-GR" sz="2000" dirty="0">
                <a:latin typeface="Times New Roman"/>
                <a:cs typeface="Times New Roman"/>
              </a:rPr>
              <a:t>Η Β είναι απλή: το </a:t>
            </a:r>
            <a:r>
              <a:rPr lang="en-US" sz="2000" dirty="0" err="1">
                <a:latin typeface="Times New Roman"/>
                <a:cs typeface="Times New Roman"/>
              </a:rPr>
              <a:t>arg</a:t>
            </a:r>
            <a:r>
              <a:rPr lang="el-GR" sz="2000" dirty="0">
                <a:latin typeface="Times New Roman"/>
                <a:cs typeface="Times New Roman"/>
              </a:rPr>
              <a:t> υπάρχει ήδη στον καταχωρητή </a:t>
            </a:r>
            <a:r>
              <a:rPr lang="en-US" sz="2000" dirty="0">
                <a:latin typeface="Times New Roman"/>
                <a:cs typeface="Times New Roman"/>
              </a:rPr>
              <a:t>$a0, </a:t>
            </a:r>
            <a:r>
              <a:rPr lang="el-GR" sz="2000" dirty="0">
                <a:latin typeface="Times New Roman"/>
                <a:cs typeface="Times New Roman"/>
              </a:rPr>
              <a:t>οπότε το αυξάνουμε κατά 1, και γράφουμε το αποτέλεσμα στον </a:t>
            </a:r>
            <a:r>
              <a:rPr lang="en-US" sz="2000" dirty="0">
                <a:latin typeface="Times New Roman"/>
                <a:cs typeface="Times New Roman"/>
              </a:rPr>
              <a:t>$v0</a:t>
            </a:r>
            <a:endParaRPr lang="en-US" sz="1100" dirty="0">
              <a:latin typeface="Times New Roman"/>
              <a:cs typeface="Times New Roman"/>
            </a:endParaRPr>
          </a:p>
          <a:p>
            <a:pPr marL="0" indent="0">
              <a:spcBef>
                <a:spcPts val="1032"/>
              </a:spcBef>
              <a:buFontTx/>
              <a:buNone/>
            </a:pPr>
            <a:r>
              <a:rPr lang="el-GR" sz="2000" dirty="0">
                <a:latin typeface="Times New Roman"/>
                <a:cs typeface="Times New Roman"/>
              </a:rPr>
              <a:t>Στην Α, η παράμετρος εισόδου </a:t>
            </a:r>
            <a:r>
              <a:rPr lang="en-US" sz="2000" dirty="0">
                <a:latin typeface="Times New Roman"/>
                <a:cs typeface="Times New Roman"/>
              </a:rPr>
              <a:t>x</a:t>
            </a:r>
            <a:r>
              <a:rPr lang="el-GR" sz="2000" dirty="0">
                <a:latin typeface="Times New Roman"/>
                <a:cs typeface="Times New Roman"/>
              </a:rPr>
              <a:t> βρίσκεται στον  </a:t>
            </a:r>
            <a:r>
              <a:rPr lang="en-US" sz="2000" dirty="0">
                <a:latin typeface="Times New Roman"/>
                <a:cs typeface="Times New Roman"/>
              </a:rPr>
              <a:t>$a0</a:t>
            </a:r>
            <a:r>
              <a:rPr lang="el-GR" sz="2000" dirty="0">
                <a:latin typeface="Times New Roman"/>
                <a:cs typeface="Times New Roman"/>
              </a:rPr>
              <a:t>, οπότε για να περαστεί στην </a:t>
            </a:r>
            <a:r>
              <a:rPr lang="en-US" sz="2000" dirty="0">
                <a:latin typeface="Times New Roman"/>
                <a:cs typeface="Times New Roman"/>
              </a:rPr>
              <a:t>B</a:t>
            </a:r>
            <a:r>
              <a:rPr lang="el-GR" sz="2000" dirty="0">
                <a:latin typeface="Times New Roman"/>
                <a:cs typeface="Times New Roman"/>
              </a:rPr>
              <a:t> βάλαμε την γραμμή που αντιγράφει το </a:t>
            </a:r>
            <a:r>
              <a:rPr lang="en-US" sz="2000" dirty="0">
                <a:latin typeface="Times New Roman"/>
                <a:cs typeface="Times New Roman"/>
              </a:rPr>
              <a:t>$a0 </a:t>
            </a:r>
            <a:r>
              <a:rPr lang="el-GR" sz="2000" dirty="0">
                <a:latin typeface="Times New Roman"/>
                <a:cs typeface="Times New Roman"/>
              </a:rPr>
              <a:t>στο</a:t>
            </a:r>
            <a:r>
              <a:rPr lang="en-US" sz="2000" dirty="0">
                <a:latin typeface="Times New Roman"/>
                <a:cs typeface="Times New Roman"/>
              </a:rPr>
              <a:t> $a0, </a:t>
            </a:r>
            <a:r>
              <a:rPr lang="el-GR" sz="2000" dirty="0">
                <a:latin typeface="Times New Roman"/>
                <a:cs typeface="Times New Roman"/>
              </a:rPr>
              <a:t>το οποίο προφανώς είναι περιττό</a:t>
            </a:r>
          </a:p>
          <a:p>
            <a:pPr marL="0" indent="0">
              <a:spcBef>
                <a:spcPts val="1032"/>
              </a:spcBef>
              <a:buFontTx/>
              <a:buNone/>
            </a:pPr>
            <a:r>
              <a:rPr lang="el-GR" sz="2000" dirty="0">
                <a:latin typeface="Times New Roman"/>
                <a:cs typeface="Times New Roman"/>
              </a:rPr>
              <a:t>Κατόπιν, καλούμε την Β η οποία επιστρέφει το αποτέλεσμα της στον</a:t>
            </a:r>
            <a:r>
              <a:rPr lang="en-US" sz="2000" dirty="0">
                <a:latin typeface="Times New Roman"/>
                <a:cs typeface="Times New Roman"/>
              </a:rPr>
              <a:t> $v0</a:t>
            </a:r>
          </a:p>
          <a:p>
            <a:pPr marL="0" indent="0">
              <a:spcBef>
                <a:spcPts val="1032"/>
              </a:spcBef>
              <a:buFontTx/>
              <a:buNone/>
            </a:pPr>
            <a:r>
              <a:rPr lang="el-GR" sz="2000" dirty="0">
                <a:latin typeface="Times New Roman"/>
                <a:cs typeface="Times New Roman"/>
              </a:rPr>
              <a:t>Ακολούθως προσθέτουμε το αποτέλεσμα με το $</a:t>
            </a:r>
            <a:r>
              <a:rPr lang="en-US" sz="2000" dirty="0">
                <a:latin typeface="Times New Roman"/>
                <a:cs typeface="Times New Roman"/>
              </a:rPr>
              <a:t>a0</a:t>
            </a:r>
            <a:r>
              <a:rPr lang="el-GR" sz="2000" dirty="0">
                <a:latin typeface="Times New Roman"/>
                <a:cs typeface="Times New Roman"/>
              </a:rPr>
              <a:t> και βάζουμε το αποτέλεσμα στον $</a:t>
            </a:r>
            <a:r>
              <a:rPr lang="en-US" sz="2000" dirty="0">
                <a:latin typeface="Times New Roman"/>
                <a:cs typeface="Times New Roman"/>
              </a:rPr>
              <a:t>v0</a:t>
            </a:r>
            <a:endParaRPr lang="el-GR" sz="2000" dirty="0">
              <a:latin typeface="Times New Roman"/>
              <a:cs typeface="Times New Roman"/>
            </a:endParaRPr>
          </a:p>
          <a:p>
            <a:pPr marL="0" indent="0">
              <a:spcBef>
                <a:spcPts val="1032"/>
              </a:spcBef>
              <a:buFontTx/>
              <a:buNone/>
            </a:pPr>
            <a:r>
              <a:rPr lang="el-GR" sz="2000" dirty="0">
                <a:latin typeface="Times New Roman"/>
                <a:cs typeface="Times New Roman"/>
              </a:rPr>
              <a:t>Η κλήση </a:t>
            </a:r>
            <a:r>
              <a:rPr lang="en-US" sz="2000" dirty="0">
                <a:latin typeface="Times New Roman"/>
                <a:cs typeface="Times New Roman"/>
              </a:rPr>
              <a:t>A(10)</a:t>
            </a:r>
            <a:r>
              <a:rPr lang="el-GR" sz="2000" dirty="0">
                <a:latin typeface="Times New Roman"/>
                <a:cs typeface="Times New Roman"/>
              </a:rPr>
              <a:t> καλεί την Β(10) η οποία επιστρέφει το 15, η Α προσθέτει το 10 και επιστρέφει 25</a:t>
            </a:r>
          </a:p>
          <a:p>
            <a:pPr marL="0" indent="0">
              <a:spcBef>
                <a:spcPts val="1032"/>
              </a:spcBef>
              <a:buFontTx/>
              <a:buNone/>
            </a:pPr>
            <a:r>
              <a:rPr lang="el-GR" sz="2000" dirty="0">
                <a:latin typeface="Times New Roman"/>
                <a:cs typeface="Times New Roman"/>
              </a:rPr>
              <a:t>Ο κώδικας είναι φαινομενικά σωστός</a:t>
            </a:r>
          </a:p>
        </p:txBody>
      </p:sp>
      <p:sp>
        <p:nvSpPr>
          <p:cNvPr id="8" name="Content Placeholder 2"/>
          <p:cNvSpPr txBox="1">
            <a:spLocks/>
          </p:cNvSpPr>
          <p:nvPr/>
        </p:nvSpPr>
        <p:spPr bwMode="auto">
          <a:xfrm>
            <a:off x="4860032" y="4869160"/>
            <a:ext cx="4104456" cy="1296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l-GR" dirty="0">
                <a:latin typeface="Times New Roman"/>
                <a:cs typeface="Times New Roman"/>
              </a:rPr>
              <a:t>Τι θα γίνει αν αλλάξω λίγο την Β;</a:t>
            </a:r>
            <a:endParaRPr lang="en-US" dirty="0">
              <a:latin typeface="Times New Roman"/>
              <a:cs typeface="Times New Roman"/>
            </a:endParaRPr>
          </a:p>
        </p:txBody>
      </p:sp>
      <p:sp>
        <p:nvSpPr>
          <p:cNvPr id="10" name="2 - Θέση υποσέλιδου">
            <a:extLst>
              <a:ext uri="{FF2B5EF4-FFF2-40B4-BE49-F238E27FC236}">
                <a16:creationId xmlns:a16="http://schemas.microsoft.com/office/drawing/2014/main" xmlns="" id="{D254B7F5-22B3-B34C-AC89-8B9190FE13E3}"/>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1" name="8 - Θέση αριθμού διαφάνειας">
            <a:extLst>
              <a:ext uri="{FF2B5EF4-FFF2-40B4-BE49-F238E27FC236}">
                <a16:creationId xmlns:a16="http://schemas.microsoft.com/office/drawing/2014/main" xmlns="" id="{2BAC6E58-CAEF-3840-AFE9-C4D699BBC31E}"/>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117</a:t>
            </a:fld>
            <a:endParaRPr lang="en-GB" altLang="el-GR" sz="1400"/>
          </a:p>
        </p:txBody>
      </p:sp>
    </p:spTree>
    <p:extLst>
      <p:ext uri="{BB962C8B-B14F-4D97-AF65-F5344CB8AC3E}">
        <p14:creationId xmlns:p14="http://schemas.microsoft.com/office/powerpoint/2010/main" val="132239804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44624"/>
            <a:ext cx="7772400" cy="360040"/>
          </a:xfrm>
        </p:spPr>
        <p:txBody>
          <a:bodyPr/>
          <a:lstStyle/>
          <a:p>
            <a:pPr eaLnBrk="1" hangingPunct="1"/>
            <a:r>
              <a:rPr lang="el-GR" sz="3200" dirty="0">
                <a:latin typeface="Times New Roman" charset="0"/>
              </a:rPr>
              <a:t>Προσπάθεια Δεύτερη</a:t>
            </a:r>
            <a:endParaRPr lang="en-GB" sz="3200" dirty="0">
              <a:latin typeface="Times New Roman" charset="0"/>
            </a:endParaRPr>
          </a:p>
        </p:txBody>
      </p:sp>
      <p:sp>
        <p:nvSpPr>
          <p:cNvPr id="7" name="Content Placeholder 2"/>
          <p:cNvSpPr>
            <a:spLocks noGrp="1"/>
          </p:cNvSpPr>
          <p:nvPr>
            <p:ph idx="1"/>
          </p:nvPr>
        </p:nvSpPr>
        <p:spPr>
          <a:xfrm>
            <a:off x="4932040" y="1340768"/>
            <a:ext cx="4176464" cy="3816424"/>
          </a:xfrm>
        </p:spPr>
        <p:txBody>
          <a:bodyPr/>
          <a:lstStyle/>
          <a:p>
            <a:pPr marL="0" indent="0">
              <a:buNone/>
            </a:pPr>
            <a:r>
              <a:rPr lang="el-GR" sz="2000" dirty="0">
                <a:latin typeface="Courier"/>
                <a:cs typeface="Courier"/>
              </a:rPr>
              <a:t>Α</a:t>
            </a:r>
            <a:r>
              <a:rPr lang="en-US" sz="2000" dirty="0">
                <a:latin typeface="Courier"/>
                <a:cs typeface="Courier"/>
              </a:rPr>
              <a:t>: </a:t>
            </a:r>
            <a:r>
              <a:rPr lang="el-GR" sz="2000" dirty="0" err="1">
                <a:latin typeface="Courier"/>
                <a:cs typeface="Courier"/>
              </a:rPr>
              <a:t>mov</a:t>
            </a:r>
            <a:r>
              <a:rPr lang="el-GR" sz="2000" dirty="0">
                <a:latin typeface="Courier"/>
                <a:cs typeface="Courier"/>
              </a:rPr>
              <a:t> $a0, $a0 // </a:t>
            </a:r>
            <a:r>
              <a:rPr lang="el-GR" sz="2000" dirty="0">
                <a:latin typeface="Arial"/>
                <a:cs typeface="Arial"/>
              </a:rPr>
              <a:t>περιττό</a:t>
            </a:r>
            <a:r>
              <a:rPr lang="el-GR" sz="2000" dirty="0">
                <a:latin typeface="Courier"/>
                <a:cs typeface="Courier"/>
              </a:rPr>
              <a:t>!</a:t>
            </a:r>
          </a:p>
          <a:p>
            <a:pPr marL="0" indent="0">
              <a:buNone/>
            </a:pPr>
            <a:r>
              <a:rPr lang="en-US" sz="2000" dirty="0">
                <a:latin typeface="Courier"/>
                <a:cs typeface="Courier"/>
              </a:rPr>
              <a:t>   </a:t>
            </a:r>
            <a:r>
              <a:rPr lang="el-GR" sz="2000" dirty="0" err="1">
                <a:latin typeface="Courier"/>
                <a:cs typeface="Courier"/>
              </a:rPr>
              <a:t>jal</a:t>
            </a:r>
            <a:r>
              <a:rPr lang="el-GR" sz="2000" dirty="0">
                <a:latin typeface="Courier"/>
                <a:cs typeface="Courier"/>
              </a:rPr>
              <a:t> Β</a:t>
            </a:r>
          </a:p>
          <a:p>
            <a:pPr marL="0" indent="0">
              <a:buNone/>
            </a:pPr>
            <a:r>
              <a:rPr lang="en-US" sz="2000" dirty="0">
                <a:latin typeface="Courier"/>
                <a:cs typeface="Courier"/>
              </a:rPr>
              <a:t>   </a:t>
            </a:r>
            <a:r>
              <a:rPr lang="el-GR" sz="2000" dirty="0" err="1">
                <a:latin typeface="Courier"/>
                <a:cs typeface="Courier"/>
              </a:rPr>
              <a:t>add</a:t>
            </a:r>
            <a:r>
              <a:rPr lang="el-GR" sz="2000" dirty="0">
                <a:latin typeface="Courier"/>
                <a:cs typeface="Courier"/>
              </a:rPr>
              <a:t> $v0, $v0, $a0</a:t>
            </a: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1100" dirty="0">
              <a:latin typeface="Courier"/>
              <a:cs typeface="Courier"/>
            </a:endParaRPr>
          </a:p>
          <a:p>
            <a:pPr marL="0" indent="0">
              <a:buNone/>
            </a:pPr>
            <a:r>
              <a:rPr lang="el-GR" sz="2000" dirty="0">
                <a:latin typeface="Courier"/>
                <a:cs typeface="Courier"/>
              </a:rPr>
              <a:t>Β:</a:t>
            </a:r>
            <a:r>
              <a:rPr lang="en-US" sz="2000" dirty="0">
                <a:latin typeface="Courier"/>
                <a:cs typeface="Courier"/>
              </a:rPr>
              <a:t> </a:t>
            </a:r>
            <a:r>
              <a:rPr lang="is-IS" sz="2000" dirty="0">
                <a:latin typeface="Courier"/>
                <a:cs typeface="Courier"/>
              </a:rPr>
              <a:t>addi $a0, $a0, </a:t>
            </a:r>
            <a:r>
              <a:rPr lang="el-GR" sz="2000" dirty="0">
                <a:latin typeface="Courier"/>
                <a:cs typeface="Courier"/>
              </a:rPr>
              <a:t>5</a:t>
            </a:r>
            <a:endParaRPr lang="is-IS" sz="2000" dirty="0">
              <a:latin typeface="Courier"/>
              <a:cs typeface="Courier"/>
            </a:endParaRPr>
          </a:p>
          <a:p>
            <a:pPr marL="0" indent="0">
              <a:buNone/>
            </a:pPr>
            <a:r>
              <a:rPr lang="is-IS" sz="2000" dirty="0">
                <a:latin typeface="Courier"/>
                <a:cs typeface="Courier"/>
              </a:rPr>
              <a:t>   mov	$v0, $a0</a:t>
            </a: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2000" dirty="0">
              <a:latin typeface="Courier"/>
              <a:cs typeface="Courier"/>
            </a:endParaRPr>
          </a:p>
        </p:txBody>
      </p:sp>
      <p:sp>
        <p:nvSpPr>
          <p:cNvPr id="6" name="Content Placeholder 2"/>
          <p:cNvSpPr txBox="1">
            <a:spLocks/>
          </p:cNvSpPr>
          <p:nvPr/>
        </p:nvSpPr>
        <p:spPr bwMode="auto">
          <a:xfrm>
            <a:off x="0" y="548680"/>
            <a:ext cx="4860032" cy="4824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Η Β άλλαξε λίγο: πρώτα γίνεται η αύξηση στον </a:t>
            </a:r>
            <a:r>
              <a:rPr lang="en-US" sz="2000" dirty="0">
                <a:latin typeface="Times New Roman"/>
                <a:cs typeface="Times New Roman"/>
              </a:rPr>
              <a:t>$a0 </a:t>
            </a:r>
            <a:r>
              <a:rPr lang="el-GR" sz="2000" dirty="0">
                <a:latin typeface="Times New Roman"/>
                <a:cs typeface="Times New Roman"/>
              </a:rPr>
              <a:t>και μετά η αντιγραφή του αποτελέσματος στον </a:t>
            </a:r>
            <a:r>
              <a:rPr lang="en-US" sz="2000" dirty="0">
                <a:latin typeface="Times New Roman"/>
                <a:cs typeface="Times New Roman"/>
              </a:rPr>
              <a:t>$v0.</a:t>
            </a:r>
            <a:endParaRPr lang="el-GR" sz="2000" dirty="0">
              <a:latin typeface="Times New Roman"/>
              <a:cs typeface="Times New Roman"/>
            </a:endParaRPr>
          </a:p>
          <a:p>
            <a:pPr marL="0" indent="0">
              <a:buFontTx/>
              <a:buNone/>
            </a:pPr>
            <a:r>
              <a:rPr lang="el-GR" sz="2000" dirty="0">
                <a:latin typeface="Times New Roman"/>
                <a:cs typeface="Times New Roman"/>
              </a:rPr>
              <a:t>Ο κώδικας της Β είναι σωστός!</a:t>
            </a:r>
            <a:endParaRPr lang="en-US" sz="2000" dirty="0">
              <a:latin typeface="Times New Roman"/>
              <a:cs typeface="Times New Roman"/>
            </a:endParaRPr>
          </a:p>
          <a:p>
            <a:pPr marL="0" indent="0">
              <a:buFontTx/>
              <a:buNone/>
            </a:pPr>
            <a:endParaRPr lang="en-US" sz="1100" dirty="0">
              <a:latin typeface="Times New Roman"/>
              <a:cs typeface="Times New Roman"/>
            </a:endParaRPr>
          </a:p>
          <a:p>
            <a:pPr marL="0" indent="0">
              <a:buFontTx/>
              <a:buNone/>
            </a:pPr>
            <a:r>
              <a:rPr lang="el-GR" sz="2000" dirty="0">
                <a:latin typeface="Times New Roman"/>
                <a:cs typeface="Times New Roman"/>
              </a:rPr>
              <a:t>Αλλά υπάρχουν προβλήματα:</a:t>
            </a:r>
          </a:p>
          <a:p>
            <a:pPr marL="0" indent="0">
              <a:buNone/>
            </a:pPr>
            <a:r>
              <a:rPr lang="en-US" sz="2000" dirty="0">
                <a:latin typeface="Times New Roman"/>
                <a:cs typeface="Times New Roman"/>
              </a:rPr>
              <a:t>1) </a:t>
            </a:r>
            <a:r>
              <a:rPr lang="el-GR" sz="2000" dirty="0">
                <a:latin typeface="Times New Roman"/>
                <a:cs typeface="Times New Roman"/>
              </a:rPr>
              <a:t>Η κλήση </a:t>
            </a:r>
            <a:r>
              <a:rPr lang="en-US" sz="2000" dirty="0">
                <a:latin typeface="Times New Roman"/>
                <a:cs typeface="Times New Roman"/>
              </a:rPr>
              <a:t>A(10)</a:t>
            </a:r>
            <a:r>
              <a:rPr lang="el-GR" sz="2000" dirty="0">
                <a:latin typeface="Times New Roman"/>
                <a:cs typeface="Times New Roman"/>
              </a:rPr>
              <a:t> καλεί την Β(10) η οποία επιστρέφει το 15, η Α προσθέτει το </a:t>
            </a:r>
            <a:r>
              <a:rPr lang="en-US" sz="2000" b="1" dirty="0">
                <a:latin typeface="Times New Roman"/>
                <a:cs typeface="Times New Roman"/>
              </a:rPr>
              <a:t>15 </a:t>
            </a:r>
            <a:r>
              <a:rPr lang="el-GR" sz="2000" dirty="0">
                <a:latin typeface="Times New Roman"/>
                <a:cs typeface="Times New Roman"/>
              </a:rPr>
              <a:t>και </a:t>
            </a:r>
            <a:r>
              <a:rPr lang="el-GR" sz="2000" dirty="0">
                <a:cs typeface="Times New Roman"/>
              </a:rPr>
              <a:t>υπολογίζει το 30 το οποίο και επιστρέφει η Α</a:t>
            </a:r>
            <a:r>
              <a:rPr lang="el-GR" sz="2000" dirty="0">
                <a:latin typeface="Times New Roman"/>
                <a:cs typeface="Times New Roman"/>
              </a:rPr>
              <a:t>.</a:t>
            </a:r>
            <a:r>
              <a:rPr lang="el-GR" sz="2000" dirty="0">
                <a:cs typeface="Times New Roman"/>
              </a:rPr>
              <a:t> </a:t>
            </a:r>
          </a:p>
          <a:p>
            <a:pPr marL="0" indent="0">
              <a:buFontTx/>
              <a:buNone/>
            </a:pPr>
            <a:endParaRPr lang="el-GR" sz="2000" dirty="0">
              <a:cs typeface="Times New Roman"/>
            </a:endParaRPr>
          </a:p>
          <a:p>
            <a:pPr marL="0" indent="0">
              <a:buFontTx/>
              <a:buNone/>
            </a:pPr>
            <a:r>
              <a:rPr lang="el-GR" sz="2000" dirty="0">
                <a:cs typeface="Times New Roman"/>
              </a:rPr>
              <a:t>2) Το ίδιο συμβαίνει και για τον </a:t>
            </a:r>
            <a:r>
              <a:rPr lang="en-US" sz="2000" dirty="0">
                <a:cs typeface="Times New Roman"/>
              </a:rPr>
              <a:t>$</a:t>
            </a:r>
            <a:r>
              <a:rPr lang="en-US" sz="2000" dirty="0" err="1">
                <a:cs typeface="Times New Roman"/>
              </a:rPr>
              <a:t>ra</a:t>
            </a:r>
            <a:r>
              <a:rPr lang="en-US" sz="2000" dirty="0">
                <a:cs typeface="Times New Roman"/>
              </a:rPr>
              <a:t>! </a:t>
            </a:r>
            <a:r>
              <a:rPr lang="el-GR" sz="2000" dirty="0">
                <a:cs typeface="Times New Roman"/>
              </a:rPr>
              <a:t>Το </a:t>
            </a:r>
            <a:r>
              <a:rPr lang="en-US" sz="2000" dirty="0">
                <a:cs typeface="Times New Roman"/>
              </a:rPr>
              <a:t>$</a:t>
            </a:r>
            <a:r>
              <a:rPr lang="en-US" sz="2000" dirty="0" err="1">
                <a:cs typeface="Times New Roman"/>
              </a:rPr>
              <a:t>ra</a:t>
            </a:r>
            <a:r>
              <a:rPr lang="en-US" sz="2000" dirty="0">
                <a:cs typeface="Times New Roman"/>
              </a:rPr>
              <a:t> </a:t>
            </a:r>
            <a:r>
              <a:rPr lang="el-GR" sz="2000" dirty="0">
                <a:cs typeface="Times New Roman"/>
              </a:rPr>
              <a:t>στην Α δείχνει π.χ. στην </a:t>
            </a:r>
            <a:r>
              <a:rPr lang="en-US" sz="2000" dirty="0">
                <a:cs typeface="Times New Roman"/>
              </a:rPr>
              <a:t>main</a:t>
            </a:r>
            <a:r>
              <a:rPr lang="el-GR" sz="2000" dirty="0">
                <a:cs typeface="Times New Roman"/>
              </a:rPr>
              <a:t> από όπου κλήθηκε. Μετά την κλήση Β αλλάζει ώστε να δείχνει στην 3</a:t>
            </a:r>
            <a:r>
              <a:rPr lang="el-GR" sz="2000" baseline="30000" dirty="0">
                <a:cs typeface="Times New Roman"/>
              </a:rPr>
              <a:t>η</a:t>
            </a:r>
            <a:r>
              <a:rPr lang="el-GR" sz="2000" dirty="0">
                <a:cs typeface="Times New Roman"/>
              </a:rPr>
              <a:t> εντολή της Α. Η Β επιστρέφει σωστά, αλλά το </a:t>
            </a:r>
            <a:r>
              <a:rPr lang="en-US" sz="2000" dirty="0" err="1">
                <a:cs typeface="Times New Roman"/>
              </a:rPr>
              <a:t>jr</a:t>
            </a:r>
            <a:r>
              <a:rPr lang="en-US" sz="2000" dirty="0">
                <a:cs typeface="Times New Roman"/>
              </a:rPr>
              <a:t> $</a:t>
            </a:r>
            <a:r>
              <a:rPr lang="en-US" sz="2000" dirty="0" err="1">
                <a:cs typeface="Times New Roman"/>
              </a:rPr>
              <a:t>ra</a:t>
            </a:r>
            <a:r>
              <a:rPr lang="en-US" sz="2000" dirty="0">
                <a:cs typeface="Times New Roman"/>
              </a:rPr>
              <a:t> </a:t>
            </a:r>
            <a:r>
              <a:rPr lang="el-GR" sz="2000" dirty="0">
                <a:cs typeface="Times New Roman"/>
              </a:rPr>
              <a:t>της Α </a:t>
            </a:r>
            <a:r>
              <a:rPr lang="el-GR" sz="2000" b="1" dirty="0">
                <a:cs typeface="Times New Roman"/>
              </a:rPr>
              <a:t>δεν </a:t>
            </a:r>
            <a:r>
              <a:rPr lang="el-GR" sz="2000" dirty="0">
                <a:cs typeface="Times New Roman"/>
              </a:rPr>
              <a:t>επιστρέφει στην </a:t>
            </a:r>
            <a:r>
              <a:rPr lang="en-US" sz="2000" dirty="0">
                <a:cs typeface="Times New Roman"/>
              </a:rPr>
              <a:t>main </a:t>
            </a:r>
            <a:r>
              <a:rPr lang="el-GR" sz="2000" dirty="0">
                <a:cs typeface="Times New Roman"/>
              </a:rPr>
              <a:t>αλλά στην ίδια την Α.</a:t>
            </a:r>
            <a:endParaRPr lang="en-US" sz="2000" dirty="0">
              <a:cs typeface="Times New Roman"/>
            </a:endParaRPr>
          </a:p>
          <a:p>
            <a:pPr marL="0" indent="0">
              <a:buFontTx/>
              <a:buNone/>
            </a:pPr>
            <a:endParaRPr lang="en-US" sz="1800" dirty="0">
              <a:latin typeface="Times New Roman"/>
              <a:cs typeface="Times New Roman"/>
            </a:endParaRPr>
          </a:p>
        </p:txBody>
      </p:sp>
      <p:sp>
        <p:nvSpPr>
          <p:cNvPr id="8" name="Content Placeholder 2"/>
          <p:cNvSpPr txBox="1">
            <a:spLocks/>
          </p:cNvSpPr>
          <p:nvPr/>
        </p:nvSpPr>
        <p:spPr bwMode="auto">
          <a:xfrm>
            <a:off x="4860032" y="4509120"/>
            <a:ext cx="4104456" cy="1656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US" sz="1800" dirty="0">
              <a:latin typeface="Times New Roman"/>
              <a:cs typeface="Times New Roman"/>
            </a:endParaRPr>
          </a:p>
        </p:txBody>
      </p:sp>
      <p:sp>
        <p:nvSpPr>
          <p:cNvPr id="10" name="2 - Θέση υποσέλιδου">
            <a:extLst>
              <a:ext uri="{FF2B5EF4-FFF2-40B4-BE49-F238E27FC236}">
                <a16:creationId xmlns:a16="http://schemas.microsoft.com/office/drawing/2014/main" xmlns="" id="{9652168C-D2AE-AD44-9E95-A4D5CB5C3B09}"/>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1" name="8 - Θέση αριθμού διαφάνειας">
            <a:extLst>
              <a:ext uri="{FF2B5EF4-FFF2-40B4-BE49-F238E27FC236}">
                <a16:creationId xmlns:a16="http://schemas.microsoft.com/office/drawing/2014/main" xmlns="" id="{88828BD9-7EB7-2447-8F56-85DBFAF8E714}"/>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118</a:t>
            </a:fld>
            <a:endParaRPr lang="en-GB" altLang="el-GR" sz="1400"/>
          </a:p>
        </p:txBody>
      </p:sp>
    </p:spTree>
    <p:extLst>
      <p:ext uri="{BB962C8B-B14F-4D97-AF65-F5344CB8AC3E}">
        <p14:creationId xmlns:p14="http://schemas.microsoft.com/office/powerpoint/2010/main" val="100771221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xfrm>
            <a:off x="0" y="-27384"/>
            <a:ext cx="0" cy="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44624"/>
            <a:ext cx="7772400" cy="360040"/>
          </a:xfrm>
        </p:spPr>
        <p:txBody>
          <a:bodyPr/>
          <a:lstStyle/>
          <a:p>
            <a:pPr eaLnBrk="1" hangingPunct="1"/>
            <a:r>
              <a:rPr lang="el-GR" sz="3200" dirty="0">
                <a:latin typeface="Times New Roman" charset="0"/>
              </a:rPr>
              <a:t>Προσπάθεια Τρίτη</a:t>
            </a:r>
            <a:endParaRPr lang="en-GB" sz="3200" dirty="0">
              <a:latin typeface="Times New Roman" charset="0"/>
            </a:endParaRPr>
          </a:p>
        </p:txBody>
      </p:sp>
      <p:sp>
        <p:nvSpPr>
          <p:cNvPr id="7" name="Content Placeholder 2"/>
          <p:cNvSpPr>
            <a:spLocks noGrp="1"/>
          </p:cNvSpPr>
          <p:nvPr>
            <p:ph idx="1"/>
          </p:nvPr>
        </p:nvSpPr>
        <p:spPr>
          <a:xfrm>
            <a:off x="5076056" y="1628800"/>
            <a:ext cx="4032448" cy="3456384"/>
          </a:xfrm>
        </p:spPr>
        <p:txBody>
          <a:bodyPr/>
          <a:lstStyle/>
          <a:p>
            <a:pPr marL="0" indent="0">
              <a:buNone/>
            </a:pPr>
            <a:r>
              <a:rPr lang="el-GR" sz="2000" dirty="0">
                <a:latin typeface="Courier"/>
                <a:cs typeface="Courier"/>
              </a:rPr>
              <a:t>Α:</a:t>
            </a:r>
            <a:r>
              <a:rPr lang="en-US" sz="2000" dirty="0">
                <a:latin typeface="Courier"/>
                <a:cs typeface="Courier"/>
              </a:rPr>
              <a:t>  SAVE $a0, </a:t>
            </a:r>
            <a:r>
              <a:rPr lang="en-US" sz="2000" b="1" u="sng" dirty="0">
                <a:solidFill>
                  <a:srgbClr val="0000FF"/>
                </a:solidFill>
                <a:latin typeface="Courier"/>
                <a:cs typeface="Courier"/>
              </a:rPr>
              <a:t>LOCATION</a:t>
            </a:r>
            <a:endParaRPr lang="el-GR" sz="2000" b="1" u="sng" dirty="0">
              <a:solidFill>
                <a:srgbClr val="0000FF"/>
              </a:solidFill>
              <a:latin typeface="Courier"/>
              <a:cs typeface="Courier"/>
            </a:endParaRPr>
          </a:p>
          <a:p>
            <a:pPr marL="0" indent="0">
              <a:buNone/>
            </a:pPr>
            <a:r>
              <a:rPr lang="en-US" sz="2000" dirty="0">
                <a:latin typeface="Courier"/>
                <a:cs typeface="Courier"/>
              </a:rPr>
              <a:t>    </a:t>
            </a:r>
            <a:r>
              <a:rPr lang="el-GR" sz="2000" dirty="0" err="1">
                <a:latin typeface="Courier"/>
                <a:cs typeface="Courier"/>
              </a:rPr>
              <a:t>jal</a:t>
            </a:r>
            <a:r>
              <a:rPr lang="el-GR" sz="2000" dirty="0">
                <a:latin typeface="Courier"/>
                <a:cs typeface="Courier"/>
              </a:rPr>
              <a:t> Β</a:t>
            </a:r>
            <a:endParaRPr lang="en-US" sz="2000" dirty="0">
              <a:latin typeface="Courier"/>
              <a:cs typeface="Courier"/>
            </a:endParaRPr>
          </a:p>
          <a:p>
            <a:pPr marL="0" indent="0">
              <a:buNone/>
            </a:pPr>
            <a:r>
              <a:rPr lang="en-US" sz="2000" dirty="0">
                <a:latin typeface="Courier"/>
                <a:cs typeface="Courier"/>
              </a:rPr>
              <a:t>    RESTORE $a0, </a:t>
            </a:r>
            <a:r>
              <a:rPr lang="en-US" sz="2000" b="1" u="sng" dirty="0">
                <a:solidFill>
                  <a:srgbClr val="0000FF"/>
                </a:solidFill>
                <a:latin typeface="Courier"/>
                <a:cs typeface="Courier"/>
              </a:rPr>
              <a:t>LOCATION</a:t>
            </a:r>
            <a:endParaRPr lang="el-GR" sz="2000" b="1" u="sng" dirty="0">
              <a:solidFill>
                <a:srgbClr val="0000FF"/>
              </a:solidFill>
              <a:latin typeface="Courier"/>
              <a:cs typeface="Courier"/>
            </a:endParaRPr>
          </a:p>
          <a:p>
            <a:pPr marL="0" indent="0">
              <a:buNone/>
            </a:pPr>
            <a:r>
              <a:rPr lang="en-US" sz="2000" dirty="0">
                <a:latin typeface="Courier"/>
                <a:cs typeface="Courier"/>
              </a:rPr>
              <a:t>    </a:t>
            </a:r>
            <a:r>
              <a:rPr lang="el-GR" sz="2000" dirty="0" err="1">
                <a:latin typeface="Courier"/>
                <a:cs typeface="Courier"/>
              </a:rPr>
              <a:t>add</a:t>
            </a:r>
            <a:r>
              <a:rPr lang="el-GR" sz="2000" dirty="0">
                <a:latin typeface="Courier"/>
                <a:cs typeface="Courier"/>
              </a:rPr>
              <a:t> $v0, $v0, $a0</a:t>
            </a: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1100" dirty="0">
              <a:latin typeface="Courier"/>
              <a:cs typeface="Courier"/>
            </a:endParaRPr>
          </a:p>
          <a:p>
            <a:pPr marL="0" indent="0">
              <a:buNone/>
            </a:pPr>
            <a:r>
              <a:rPr lang="el-GR" sz="2000" dirty="0">
                <a:latin typeface="Courier"/>
                <a:cs typeface="Courier"/>
              </a:rPr>
              <a:t>Β:</a:t>
            </a:r>
            <a:r>
              <a:rPr lang="en-US" sz="2000" dirty="0">
                <a:latin typeface="Courier"/>
                <a:cs typeface="Courier"/>
              </a:rPr>
              <a:t>  </a:t>
            </a:r>
            <a:r>
              <a:rPr lang="is-IS" sz="2000" dirty="0">
                <a:latin typeface="Courier"/>
                <a:cs typeface="Courier"/>
              </a:rPr>
              <a:t>addi $a0, $a0, </a:t>
            </a:r>
            <a:r>
              <a:rPr lang="el-GR" sz="2000" dirty="0">
                <a:latin typeface="Courier"/>
                <a:cs typeface="Courier"/>
              </a:rPr>
              <a:t>5</a:t>
            </a:r>
            <a:endParaRPr lang="is-IS" sz="2000" dirty="0">
              <a:latin typeface="Courier"/>
              <a:cs typeface="Courier"/>
            </a:endParaRPr>
          </a:p>
          <a:p>
            <a:pPr marL="0" indent="0">
              <a:buNone/>
            </a:pPr>
            <a:r>
              <a:rPr lang="is-IS" sz="2000" dirty="0">
                <a:latin typeface="Courier"/>
                <a:cs typeface="Courier"/>
              </a:rPr>
              <a:t>    mov	$v0, $a0</a:t>
            </a: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2000" dirty="0">
              <a:latin typeface="Courier"/>
              <a:cs typeface="Courier"/>
            </a:endParaRPr>
          </a:p>
        </p:txBody>
      </p:sp>
      <p:sp>
        <p:nvSpPr>
          <p:cNvPr id="6" name="Content Placeholder 2"/>
          <p:cNvSpPr txBox="1">
            <a:spLocks/>
          </p:cNvSpPr>
          <p:nvPr/>
        </p:nvSpPr>
        <p:spPr bwMode="auto">
          <a:xfrm>
            <a:off x="0" y="548680"/>
            <a:ext cx="5220072" cy="5328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Η </a:t>
            </a:r>
            <a:r>
              <a:rPr lang="en-US" sz="2000" dirty="0">
                <a:latin typeface="Times New Roman"/>
                <a:cs typeface="Times New Roman"/>
              </a:rPr>
              <a:t>A</a:t>
            </a:r>
            <a:r>
              <a:rPr lang="el-GR" sz="2000" dirty="0">
                <a:latin typeface="Times New Roman"/>
                <a:cs typeface="Times New Roman"/>
              </a:rPr>
              <a:t> δημιουργεί ένα αντίγραφο του </a:t>
            </a:r>
            <a:r>
              <a:rPr lang="en-US" sz="2000" dirty="0">
                <a:latin typeface="Times New Roman"/>
                <a:cs typeface="Times New Roman"/>
              </a:rPr>
              <a:t>$a0 </a:t>
            </a:r>
            <a:r>
              <a:rPr lang="el-GR" sz="2000" dirty="0">
                <a:latin typeface="Times New Roman"/>
                <a:cs typeface="Times New Roman"/>
              </a:rPr>
              <a:t>σε ένα </a:t>
            </a:r>
            <a:r>
              <a:rPr lang="el-GR" sz="2000" b="1" dirty="0">
                <a:solidFill>
                  <a:srgbClr val="0000FF"/>
                </a:solidFill>
                <a:latin typeface="Times New Roman"/>
                <a:cs typeface="Times New Roman"/>
              </a:rPr>
              <a:t>μπλε κουτί</a:t>
            </a:r>
            <a:r>
              <a:rPr lang="el-GR" sz="2000" dirty="0">
                <a:latin typeface="Times New Roman"/>
                <a:cs typeface="Times New Roman"/>
              </a:rPr>
              <a:t>. Κατόπιν καλεί την Β η οποία αλλάζει την τιμή του </a:t>
            </a:r>
            <a:r>
              <a:rPr lang="en-US" sz="2000" dirty="0">
                <a:latin typeface="Times New Roman"/>
                <a:cs typeface="Times New Roman"/>
              </a:rPr>
              <a:t>$a0 </a:t>
            </a:r>
            <a:r>
              <a:rPr lang="el-GR" sz="2000" dirty="0">
                <a:latin typeface="Times New Roman"/>
                <a:cs typeface="Times New Roman"/>
              </a:rPr>
              <a:t>και επιστρέφει το αποτέλεσμα της </a:t>
            </a:r>
            <a:r>
              <a:rPr lang="en-US" sz="2000" dirty="0">
                <a:latin typeface="Times New Roman"/>
                <a:cs typeface="Times New Roman"/>
              </a:rPr>
              <a:t>(15</a:t>
            </a:r>
            <a:r>
              <a:rPr lang="el-GR" sz="2000" dirty="0">
                <a:latin typeface="Times New Roman"/>
                <a:cs typeface="Times New Roman"/>
              </a:rPr>
              <a:t> στην περίπτωση της κλήσης Α(10)) στον </a:t>
            </a:r>
            <a:r>
              <a:rPr lang="en-US" sz="2000" dirty="0">
                <a:latin typeface="Times New Roman"/>
                <a:cs typeface="Times New Roman"/>
              </a:rPr>
              <a:t>$v0</a:t>
            </a:r>
            <a:r>
              <a:rPr lang="el-GR" sz="2000" dirty="0">
                <a:latin typeface="Times New Roman"/>
                <a:cs typeface="Times New Roman"/>
              </a:rPr>
              <a:t> και επιστρέφει στην Α</a:t>
            </a:r>
            <a:r>
              <a:rPr lang="en-US" sz="2000" dirty="0">
                <a:latin typeface="Times New Roman"/>
                <a:cs typeface="Times New Roman"/>
              </a:rPr>
              <a:t>.</a:t>
            </a:r>
            <a:endParaRPr lang="el-GR" sz="2000" dirty="0">
              <a:latin typeface="Times New Roman"/>
              <a:cs typeface="Times New Roman"/>
            </a:endParaRPr>
          </a:p>
          <a:p>
            <a:pPr marL="0" indent="0">
              <a:buFontTx/>
              <a:buNone/>
            </a:pPr>
            <a:r>
              <a:rPr lang="el-GR" sz="2000" dirty="0">
                <a:latin typeface="Times New Roman"/>
                <a:cs typeface="Times New Roman"/>
              </a:rPr>
              <a:t>Η Α επαναφέρει την παλιά τιμή του </a:t>
            </a:r>
            <a:r>
              <a:rPr lang="en-US" sz="2000" dirty="0">
                <a:latin typeface="Times New Roman"/>
                <a:cs typeface="Times New Roman"/>
              </a:rPr>
              <a:t>$a0 (10) </a:t>
            </a:r>
            <a:r>
              <a:rPr lang="el-GR" sz="2000" dirty="0">
                <a:latin typeface="Times New Roman"/>
                <a:cs typeface="Times New Roman"/>
              </a:rPr>
              <a:t>από το </a:t>
            </a:r>
            <a:r>
              <a:rPr lang="el-GR" sz="2000" b="1" dirty="0">
                <a:solidFill>
                  <a:srgbClr val="0000FF"/>
                </a:solidFill>
                <a:latin typeface="Times New Roman"/>
                <a:cs typeface="Times New Roman"/>
              </a:rPr>
              <a:t>μπλε </a:t>
            </a:r>
            <a:r>
              <a:rPr lang="el-GR" sz="2000" b="1" dirty="0">
                <a:solidFill>
                  <a:srgbClr val="0000FF"/>
                </a:solidFill>
                <a:cs typeface="Times New Roman"/>
              </a:rPr>
              <a:t>κουτί</a:t>
            </a:r>
            <a:r>
              <a:rPr lang="el-GR" sz="2000" dirty="0">
                <a:latin typeface="Times New Roman"/>
                <a:cs typeface="Times New Roman"/>
              </a:rPr>
              <a:t>, και τώρα η πρόσθεση είναι σωστή και υπολογίζει 15 + 10 = 25 το οποίο και γράφεται στον</a:t>
            </a:r>
            <a:r>
              <a:rPr lang="en-US" sz="2000" dirty="0">
                <a:latin typeface="Times New Roman"/>
                <a:cs typeface="Times New Roman"/>
              </a:rPr>
              <a:t> $v0.</a:t>
            </a:r>
            <a:r>
              <a:rPr lang="el-GR" sz="2000" dirty="0">
                <a:latin typeface="Times New Roman"/>
                <a:cs typeface="Times New Roman"/>
              </a:rPr>
              <a:t> </a:t>
            </a:r>
          </a:p>
          <a:p>
            <a:pPr marL="0" indent="0">
              <a:buFontTx/>
              <a:buNone/>
            </a:pPr>
            <a:endParaRPr lang="el-GR" sz="1100" dirty="0">
              <a:latin typeface="Times New Roman"/>
              <a:cs typeface="Times New Roman"/>
            </a:endParaRPr>
          </a:p>
          <a:p>
            <a:pPr marL="0" indent="0">
              <a:buFontTx/>
              <a:buNone/>
            </a:pPr>
            <a:r>
              <a:rPr lang="el-GR" sz="2000" dirty="0">
                <a:latin typeface="Times New Roman"/>
                <a:cs typeface="Times New Roman"/>
              </a:rPr>
              <a:t>Ο κώδικας της </a:t>
            </a:r>
            <a:r>
              <a:rPr lang="en-US" sz="2000" dirty="0">
                <a:latin typeface="Times New Roman"/>
                <a:cs typeface="Times New Roman"/>
              </a:rPr>
              <a:t>A </a:t>
            </a:r>
            <a:r>
              <a:rPr lang="el-GR" sz="2000" dirty="0">
                <a:latin typeface="Times New Roman"/>
                <a:cs typeface="Times New Roman"/>
              </a:rPr>
              <a:t>υπολογίζει πλέον το σωστό αποτέλεσμα ανεξάρτητα πως θα γραφτεί η Β!</a:t>
            </a:r>
            <a:endParaRPr lang="en-US" sz="2000" dirty="0">
              <a:latin typeface="Times New Roman"/>
              <a:cs typeface="Times New Roman"/>
            </a:endParaRPr>
          </a:p>
          <a:p>
            <a:pPr marL="0" indent="0">
              <a:buFontTx/>
              <a:buNone/>
            </a:pPr>
            <a:endParaRPr lang="en-US" sz="1100" dirty="0">
              <a:latin typeface="Times New Roman"/>
              <a:cs typeface="Times New Roman"/>
            </a:endParaRPr>
          </a:p>
          <a:p>
            <a:pPr marL="0" indent="0">
              <a:buFontTx/>
              <a:buNone/>
            </a:pPr>
            <a:r>
              <a:rPr lang="el-GR" sz="2000" dirty="0">
                <a:latin typeface="Times New Roman"/>
                <a:cs typeface="Times New Roman"/>
              </a:rPr>
              <a:t>Το </a:t>
            </a:r>
            <a:r>
              <a:rPr lang="en-US" sz="2000" dirty="0">
                <a:latin typeface="Times New Roman"/>
                <a:cs typeface="Times New Roman"/>
              </a:rPr>
              <a:t>SAVE</a:t>
            </a:r>
            <a:r>
              <a:rPr lang="el-GR" sz="2000" dirty="0">
                <a:latin typeface="Times New Roman"/>
                <a:cs typeface="Times New Roman"/>
              </a:rPr>
              <a:t> γίνεται πριν την κλήση της συνάρτησης που φοβόμαστε</a:t>
            </a:r>
          </a:p>
          <a:p>
            <a:pPr marL="0" indent="0">
              <a:buFontTx/>
              <a:buNone/>
            </a:pPr>
            <a:r>
              <a:rPr lang="el-GR" sz="2000" dirty="0">
                <a:latin typeface="Times New Roman"/>
                <a:cs typeface="Times New Roman"/>
              </a:rPr>
              <a:t>Το </a:t>
            </a:r>
            <a:r>
              <a:rPr lang="en-US" sz="2000" dirty="0">
                <a:latin typeface="Times New Roman"/>
                <a:cs typeface="Times New Roman"/>
              </a:rPr>
              <a:t>RESTORE </a:t>
            </a:r>
            <a:r>
              <a:rPr lang="el-GR" sz="2000" dirty="0">
                <a:latin typeface="Times New Roman"/>
                <a:cs typeface="Times New Roman"/>
              </a:rPr>
              <a:t>γίνεται μετά την κλήση και πριν την χρήση του καταχωρητή που χρειαζόμαστε</a:t>
            </a:r>
            <a:endParaRPr lang="en-US" sz="2000" dirty="0">
              <a:latin typeface="Times New Roman"/>
              <a:cs typeface="Times New Roman"/>
            </a:endParaRPr>
          </a:p>
        </p:txBody>
      </p:sp>
      <p:sp>
        <p:nvSpPr>
          <p:cNvPr id="8" name="Content Placeholder 2"/>
          <p:cNvSpPr txBox="1">
            <a:spLocks/>
          </p:cNvSpPr>
          <p:nvPr/>
        </p:nvSpPr>
        <p:spPr bwMode="auto">
          <a:xfrm>
            <a:off x="4860032" y="4509120"/>
            <a:ext cx="4104456" cy="1656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US" sz="1800" dirty="0">
              <a:latin typeface="Times New Roman"/>
              <a:cs typeface="Times New Roman"/>
            </a:endParaRPr>
          </a:p>
        </p:txBody>
      </p:sp>
      <p:sp>
        <p:nvSpPr>
          <p:cNvPr id="10" name="2 - Θέση υποσέλιδου">
            <a:extLst>
              <a:ext uri="{FF2B5EF4-FFF2-40B4-BE49-F238E27FC236}">
                <a16:creationId xmlns:a16="http://schemas.microsoft.com/office/drawing/2014/main" xmlns="" id="{235E55BF-6726-054E-8112-E275FE078D5C}"/>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1" name="8 - Θέση αριθμού διαφάνειας">
            <a:extLst>
              <a:ext uri="{FF2B5EF4-FFF2-40B4-BE49-F238E27FC236}">
                <a16:creationId xmlns:a16="http://schemas.microsoft.com/office/drawing/2014/main" xmlns="" id="{43DC1415-B948-A44D-99E1-EA95B4E0C7C3}"/>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119</a:t>
            </a:fld>
            <a:endParaRPr lang="en-GB" altLang="el-GR" sz="1400"/>
          </a:p>
        </p:txBody>
      </p:sp>
    </p:spTree>
    <p:extLst>
      <p:ext uri="{BB962C8B-B14F-4D97-AF65-F5344CB8AC3E}">
        <p14:creationId xmlns:p14="http://schemas.microsoft.com/office/powerpoint/2010/main" val="251042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 Θέση υποσέλιδου"/>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26627" name="Text Box 3"/>
          <p:cNvSpPr txBox="1">
            <a:spLocks noChangeArrowheads="1"/>
          </p:cNvSpPr>
          <p:nvPr/>
        </p:nvSpPr>
        <p:spPr bwMode="auto">
          <a:xfrm>
            <a:off x="376238" y="646113"/>
            <a:ext cx="8624887"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el-GR" altLang="el-GR" sz="2400" b="0">
                <a:latin typeface="Calibri" panose="020F0502020204030204" pitchFamily="34" charset="0"/>
              </a:rPr>
              <a:t> Λέξεις των 32 </a:t>
            </a:r>
            <a:r>
              <a:rPr lang="en-US" altLang="el-GR" sz="2400" b="0">
                <a:latin typeface="Calibri" panose="020F0502020204030204" pitchFamily="34" charset="0"/>
              </a:rPr>
              <a:t>bit </a:t>
            </a:r>
            <a:endParaRPr lang="el-GR" altLang="el-GR" sz="2400" b="0">
              <a:latin typeface="Calibri" panose="020F0502020204030204" pitchFamily="34" charset="0"/>
            </a:endParaRPr>
          </a:p>
          <a:p>
            <a:pPr eaLnBrk="1" hangingPunct="1">
              <a:spcBef>
                <a:spcPct val="50000"/>
              </a:spcBef>
            </a:pPr>
            <a:r>
              <a:rPr lang="el-GR" altLang="el-GR" sz="2400" b="0">
                <a:latin typeface="Calibri" panose="020F0502020204030204" pitchFamily="34" charset="0"/>
              </a:rPr>
              <a:t> Μνήμη οργανωμένη σε </a:t>
            </a:r>
            <a:r>
              <a:rPr lang="en-US" altLang="el-GR" sz="2400" b="0">
                <a:latin typeface="Calibri" panose="020F0502020204030204" pitchFamily="34" charset="0"/>
              </a:rPr>
              <a:t>bytes</a:t>
            </a:r>
            <a:endParaRPr lang="el-GR" altLang="el-GR" sz="2400" b="0">
              <a:latin typeface="Calibri" panose="020F0502020204030204" pitchFamily="34" charset="0"/>
            </a:endParaRPr>
          </a:p>
          <a:p>
            <a:pPr lvl="1" eaLnBrk="1" hangingPunct="1">
              <a:spcBef>
                <a:spcPct val="50000"/>
              </a:spcBef>
              <a:buFont typeface="Arial" panose="020B0604020202020204" pitchFamily="34" charset="0"/>
              <a:buChar char="•"/>
            </a:pPr>
            <a:r>
              <a:rPr lang="en-US" altLang="el-GR" sz="2000" b="0">
                <a:latin typeface="Calibri" panose="020F0502020204030204" pitchFamily="34" charset="0"/>
              </a:rPr>
              <a:t> </a:t>
            </a:r>
            <a:r>
              <a:rPr lang="el-GR" altLang="el-GR" sz="2000" b="0">
                <a:latin typeface="Calibri" panose="020F0502020204030204" pitchFamily="34" charset="0"/>
              </a:rPr>
              <a:t>Κάθε </a:t>
            </a:r>
            <a:r>
              <a:rPr lang="en-US" altLang="el-GR" sz="2000" b="0">
                <a:latin typeface="Calibri" panose="020F0502020204030204" pitchFamily="34" charset="0"/>
              </a:rPr>
              <a:t>byte</a:t>
            </a:r>
            <a:r>
              <a:rPr lang="el-GR" altLang="el-GR" sz="2000" b="0">
                <a:latin typeface="Calibri" panose="020F0502020204030204" pitchFamily="34" charset="0"/>
              </a:rPr>
              <a:t> είναι μια ξεχωριστή δνση</a:t>
            </a:r>
            <a:endParaRPr lang="en-US" altLang="el-GR" sz="2000" b="0">
              <a:latin typeface="Calibri" panose="020F0502020204030204" pitchFamily="34" charset="0"/>
            </a:endParaRPr>
          </a:p>
          <a:p>
            <a:pPr lvl="1" eaLnBrk="1" hangingPunct="1">
              <a:spcBef>
                <a:spcPct val="50000"/>
              </a:spcBef>
              <a:buFont typeface="Arial" panose="020B0604020202020204" pitchFamily="34" charset="0"/>
              <a:buChar char="•"/>
            </a:pPr>
            <a:r>
              <a:rPr lang="en-US" altLang="el-GR" sz="2000" b="0">
                <a:latin typeface="Calibri" panose="020F0502020204030204" pitchFamily="34" charset="0"/>
              </a:rPr>
              <a:t> </a:t>
            </a:r>
            <a:r>
              <a:rPr lang="el-GR" altLang="el-GR" sz="2000" b="0">
                <a:latin typeface="Calibri" panose="020F0502020204030204" pitchFamily="34" charset="0"/>
              </a:rPr>
              <a:t>2</a:t>
            </a:r>
            <a:r>
              <a:rPr lang="el-GR" altLang="el-GR" sz="2000" b="0" baseline="30000">
                <a:latin typeface="Calibri" panose="020F0502020204030204" pitchFamily="34" charset="0"/>
              </a:rPr>
              <a:t>30</a:t>
            </a:r>
            <a:r>
              <a:rPr lang="el-GR" altLang="el-GR" sz="2000" b="0">
                <a:latin typeface="Calibri" panose="020F0502020204030204" pitchFamily="34" charset="0"/>
              </a:rPr>
              <a:t> λέξεις μνήμης των </a:t>
            </a:r>
            <a:r>
              <a:rPr lang="en-US" altLang="el-GR" sz="2000" b="0">
                <a:latin typeface="Calibri" panose="020F0502020204030204" pitchFamily="34" charset="0"/>
              </a:rPr>
              <a:t>32 bits</a:t>
            </a:r>
            <a:endParaRPr lang="el-GR" altLang="el-GR" sz="2000" b="0">
              <a:latin typeface="Calibri" panose="020F0502020204030204" pitchFamily="34" charset="0"/>
            </a:endParaRPr>
          </a:p>
          <a:p>
            <a:pPr lvl="1" eaLnBrk="1" hangingPunct="1">
              <a:spcBef>
                <a:spcPct val="50000"/>
              </a:spcBef>
              <a:buFont typeface="Arial" panose="020B0604020202020204" pitchFamily="34" charset="0"/>
              <a:buChar char="•"/>
            </a:pPr>
            <a:r>
              <a:rPr lang="el-GR" altLang="el-GR" sz="2000" b="0">
                <a:latin typeface="Calibri" panose="020F0502020204030204" pitchFamily="34" charset="0"/>
              </a:rPr>
              <a:t> Ακολουθεί το μοντέλο </a:t>
            </a:r>
            <a:r>
              <a:rPr lang="en-US" altLang="el-GR" sz="2000" b="0">
                <a:latin typeface="Calibri" panose="020F0502020204030204" pitchFamily="34" charset="0"/>
              </a:rPr>
              <a:t>big Endian</a:t>
            </a:r>
            <a:endParaRPr lang="el-GR" altLang="el-GR" sz="2000" b="0">
              <a:latin typeface="Calibri" panose="020F0502020204030204" pitchFamily="34" charset="0"/>
            </a:endParaRPr>
          </a:p>
          <a:p>
            <a:pPr eaLnBrk="1" hangingPunct="1">
              <a:spcBef>
                <a:spcPct val="50000"/>
              </a:spcBef>
            </a:pPr>
            <a:r>
              <a:rPr lang="en-US" altLang="el-GR" sz="2400" b="0">
                <a:latin typeface="Calibri" panose="020F0502020204030204" pitchFamily="34" charset="0"/>
              </a:rPr>
              <a:t>  Register File</a:t>
            </a:r>
          </a:p>
          <a:p>
            <a:pPr lvl="1" eaLnBrk="1" hangingPunct="1">
              <a:spcBef>
                <a:spcPct val="50000"/>
              </a:spcBef>
              <a:buFont typeface="Arial" panose="020B0604020202020204" pitchFamily="34" charset="0"/>
              <a:buChar char="•"/>
            </a:pPr>
            <a:r>
              <a:rPr lang="en-US" altLang="el-GR" sz="2000" b="0">
                <a:latin typeface="Calibri" panose="020F0502020204030204" pitchFamily="34" charset="0"/>
              </a:rPr>
              <a:t> 32 </a:t>
            </a:r>
            <a:r>
              <a:rPr lang="el-GR" altLang="el-GR" sz="2000" b="0">
                <a:latin typeface="Calibri" panose="020F0502020204030204" pitchFamily="34" charset="0"/>
              </a:rPr>
              <a:t>καταχωρητές γενικού σκοπού</a:t>
            </a:r>
          </a:p>
          <a:p>
            <a:pPr eaLnBrk="1" hangingPunct="1">
              <a:spcBef>
                <a:spcPct val="50000"/>
              </a:spcBef>
            </a:pPr>
            <a:r>
              <a:rPr lang="el-GR" altLang="el-GR" sz="2400" b="0">
                <a:latin typeface="Calibri" panose="020F0502020204030204" pitchFamily="34" charset="0"/>
              </a:rPr>
              <a:t> Εντολές : </a:t>
            </a:r>
          </a:p>
          <a:p>
            <a:pPr lvl="1" eaLnBrk="1" hangingPunct="1">
              <a:spcBef>
                <a:spcPct val="50000"/>
              </a:spcBef>
              <a:buFont typeface="Arial" panose="020B0604020202020204" pitchFamily="34" charset="0"/>
              <a:buChar char="•"/>
            </a:pPr>
            <a:r>
              <a:rPr lang="el-GR" altLang="el-GR" sz="2000" b="0">
                <a:latin typeface="Calibri" panose="020F0502020204030204" pitchFamily="34" charset="0"/>
              </a:rPr>
              <a:t> αποθήκευσης στη μνήμη (lw, sw)</a:t>
            </a:r>
          </a:p>
          <a:p>
            <a:pPr lvl="1" eaLnBrk="1" hangingPunct="1">
              <a:spcBef>
                <a:spcPct val="50000"/>
              </a:spcBef>
              <a:buFont typeface="Arial" panose="020B0604020202020204" pitchFamily="34" charset="0"/>
              <a:buChar char="•"/>
            </a:pPr>
            <a:r>
              <a:rPr lang="el-GR" altLang="el-GR" sz="2000" b="0">
                <a:latin typeface="Calibri" panose="020F0502020204030204" pitchFamily="34" charset="0"/>
              </a:rPr>
              <a:t> αριθμητικές (add, sub κλπ)</a:t>
            </a:r>
          </a:p>
          <a:p>
            <a:pPr lvl="1" eaLnBrk="1" hangingPunct="1">
              <a:spcBef>
                <a:spcPct val="50000"/>
              </a:spcBef>
              <a:buFont typeface="Arial" panose="020B0604020202020204" pitchFamily="34" charset="0"/>
              <a:buChar char="•"/>
            </a:pPr>
            <a:r>
              <a:rPr lang="el-GR" altLang="el-GR" sz="2000" b="0">
                <a:latin typeface="Calibri" panose="020F0502020204030204" pitchFamily="34" charset="0"/>
              </a:rPr>
              <a:t> διακλάδωσης (branch instructions)</a:t>
            </a:r>
            <a:endParaRPr lang="el-GR" altLang="el-GR" sz="2400" b="0" i="1">
              <a:latin typeface="Calibri" panose="020F0502020204030204" pitchFamily="34" charset="0"/>
            </a:endParaRPr>
          </a:p>
        </p:txBody>
      </p:sp>
      <p:sp>
        <p:nvSpPr>
          <p:cNvPr id="26628" name="8 - Θέση αριθμού διαφάνειας"/>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a:t>
            </a:fld>
            <a:endParaRPr lang="en-GB" altLang="el-GR" sz="1400"/>
          </a:p>
        </p:txBody>
      </p:sp>
      <p:sp>
        <p:nvSpPr>
          <p:cNvPr id="26629" name="Text Box 2"/>
          <p:cNvSpPr txBox="1">
            <a:spLocks noChangeArrowheads="1"/>
          </p:cNvSpPr>
          <p:nvPr/>
        </p:nvSpPr>
        <p:spPr bwMode="auto">
          <a:xfrm>
            <a:off x="0" y="-71438"/>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Σύνολο Εντολών </a:t>
            </a:r>
            <a:r>
              <a:rPr lang="en-US" altLang="el-GR" sz="2800">
                <a:latin typeface="Calibri" panose="020F0502020204030204" pitchFamily="34" charset="0"/>
              </a:rPr>
              <a:t>MIPS</a:t>
            </a:r>
            <a:endParaRPr lang="el-GR" altLang="el-GR" sz="2800">
              <a:latin typeface="Calibri" panose="020F0502020204030204" pitchFamily="34" charset="0"/>
            </a:endParaRPr>
          </a:p>
        </p:txBody>
      </p:sp>
      <p:graphicFrame>
        <p:nvGraphicFramePr>
          <p:cNvPr id="11" name="Group 68"/>
          <p:cNvGraphicFramePr>
            <a:graphicFrameLocks noGrp="1"/>
          </p:cNvGraphicFramePr>
          <p:nvPr/>
        </p:nvGraphicFramePr>
        <p:xfrm>
          <a:off x="5038725" y="1208088"/>
          <a:ext cx="3962400" cy="1792288"/>
        </p:xfrm>
        <a:graphic>
          <a:graphicData uri="http://schemas.openxmlformats.org/drawingml/2006/table">
            <a:tbl>
              <a:tblPr/>
              <a:tblGrid>
                <a:gridCol w="114300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rPr>
                        <a:t>Memory [0]</a:t>
                      </a:r>
                      <a:endParaRPr kumimoji="0" lang="en-GB" sz="1400" b="0" i="0" u="none" strike="noStrike" cap="none" normalizeH="0" baseline="0" dirty="0">
                        <a:ln>
                          <a:noFill/>
                        </a:ln>
                        <a:solidFill>
                          <a:schemeClr val="tx1"/>
                        </a:solidFill>
                        <a:effectLst/>
                        <a:latin typeface="Times New Roman"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32 bits</a:t>
                      </a:r>
                      <a:endParaRPr kumimoji="0" lang="en-GB"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Memory [4]</a:t>
                      </a:r>
                      <a:endParaRPr kumimoji="0" lang="en-GB" sz="1400" b="0" i="0" u="none" strike="noStrike" cap="none" normalizeH="0" baseline="0">
                        <a:ln>
                          <a:noFill/>
                        </a:ln>
                        <a:solidFill>
                          <a:schemeClr val="tx1"/>
                        </a:solidFill>
                        <a:effectLst/>
                        <a:latin typeface="Times New Roman"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32 bits</a:t>
                      </a:r>
                      <a:endParaRPr kumimoji="0" lang="en-GB"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20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rPr>
                        <a:t>Memory [8]</a:t>
                      </a:r>
                      <a:endParaRPr kumimoji="0" lang="en-GB" sz="1400" b="0" i="0" u="none" strike="noStrike" cap="none" normalizeH="0" baseline="0" dirty="0">
                        <a:ln>
                          <a:noFill/>
                        </a:ln>
                        <a:solidFill>
                          <a:schemeClr val="tx1"/>
                        </a:solidFill>
                        <a:effectLst/>
                        <a:latin typeface="Times New Roman"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32 bits</a:t>
                      </a:r>
                      <a:endParaRPr kumimoji="0" lang="en-GB"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Memory [12]</a:t>
                      </a:r>
                      <a:endParaRPr kumimoji="0" lang="en-GB" sz="1400" b="0" i="0" u="none" strike="noStrike" cap="none" normalizeH="0" baseline="0">
                        <a:ln>
                          <a:noFill/>
                        </a:ln>
                        <a:solidFill>
                          <a:schemeClr val="tx1"/>
                        </a:solidFill>
                        <a:effectLst/>
                        <a:latin typeface="Times New Roman"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rPr>
                        <a:t>32 bits</a:t>
                      </a:r>
                      <a:endParaRPr kumimoji="0" lang="en-GB" sz="18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3568" y="-27384"/>
            <a:ext cx="7772400" cy="432048"/>
          </a:xfrm>
        </p:spPr>
        <p:txBody>
          <a:bodyPr/>
          <a:lstStyle/>
          <a:p>
            <a:pPr eaLnBrk="1" hangingPunct="1"/>
            <a:r>
              <a:rPr lang="el-GR" sz="3200" dirty="0">
                <a:latin typeface="Times New Roman" charset="0"/>
              </a:rPr>
              <a:t>Προσπάθεια Τρίτη++</a:t>
            </a:r>
            <a:endParaRPr lang="en-GB" sz="3200" dirty="0">
              <a:latin typeface="Times New Roman" charset="0"/>
            </a:endParaRPr>
          </a:p>
        </p:txBody>
      </p:sp>
      <p:sp>
        <p:nvSpPr>
          <p:cNvPr id="7" name="Content Placeholder 2"/>
          <p:cNvSpPr>
            <a:spLocks noGrp="1"/>
          </p:cNvSpPr>
          <p:nvPr>
            <p:ph idx="1"/>
          </p:nvPr>
        </p:nvSpPr>
        <p:spPr>
          <a:xfrm>
            <a:off x="4932040" y="1700808"/>
            <a:ext cx="4104456" cy="3672408"/>
          </a:xfrm>
        </p:spPr>
        <p:txBody>
          <a:bodyPr/>
          <a:lstStyle/>
          <a:p>
            <a:pPr marL="0" indent="0">
              <a:buNone/>
            </a:pPr>
            <a:r>
              <a:rPr lang="el-GR" sz="2000" dirty="0">
                <a:latin typeface="Courier"/>
                <a:cs typeface="Courier"/>
              </a:rPr>
              <a:t>Α:</a:t>
            </a:r>
            <a:r>
              <a:rPr lang="en-US" sz="2000" dirty="0">
                <a:latin typeface="Courier"/>
                <a:cs typeface="Courier"/>
              </a:rPr>
              <a:t> </a:t>
            </a:r>
            <a:r>
              <a:rPr lang="el-GR" sz="2000" dirty="0">
                <a:latin typeface="Courier"/>
                <a:cs typeface="Courier"/>
              </a:rPr>
              <a:t> </a:t>
            </a:r>
            <a:r>
              <a:rPr lang="en-US" sz="2000" dirty="0">
                <a:latin typeface="Courier"/>
                <a:cs typeface="Courier"/>
              </a:rPr>
              <a:t>SAVE $</a:t>
            </a:r>
            <a:r>
              <a:rPr lang="en-US" sz="2000" dirty="0" err="1">
                <a:latin typeface="Courier"/>
                <a:cs typeface="Courier"/>
              </a:rPr>
              <a:t>ra</a:t>
            </a:r>
            <a:r>
              <a:rPr lang="en-US" sz="2000" dirty="0">
                <a:latin typeface="Courier"/>
                <a:cs typeface="Courier"/>
              </a:rPr>
              <a:t>, </a:t>
            </a:r>
            <a:r>
              <a:rPr lang="en-US" sz="2000" b="1" u="sng" dirty="0">
                <a:solidFill>
                  <a:srgbClr val="FF790B"/>
                </a:solidFill>
                <a:latin typeface="Courier"/>
                <a:cs typeface="Courier"/>
              </a:rPr>
              <a:t>LOC-</a:t>
            </a:r>
            <a:r>
              <a:rPr lang="en-US" sz="2000" b="1" u="sng" dirty="0" err="1">
                <a:solidFill>
                  <a:srgbClr val="FF790B"/>
                </a:solidFill>
                <a:latin typeface="Courier"/>
                <a:cs typeface="Courier"/>
              </a:rPr>
              <a:t>ra</a:t>
            </a:r>
            <a:endParaRPr lang="en-US" sz="2000" dirty="0">
              <a:solidFill>
                <a:srgbClr val="FF790B"/>
              </a:solidFill>
              <a:latin typeface="Courier"/>
              <a:cs typeface="Courier"/>
            </a:endParaRPr>
          </a:p>
          <a:p>
            <a:pPr marL="0" indent="0">
              <a:buNone/>
            </a:pPr>
            <a:r>
              <a:rPr lang="en-US" sz="2000" dirty="0">
                <a:latin typeface="Courier"/>
                <a:cs typeface="Courier"/>
              </a:rPr>
              <a:t>    SAVE $a0, </a:t>
            </a:r>
            <a:r>
              <a:rPr lang="en-US" sz="2000" b="1" u="sng" dirty="0">
                <a:solidFill>
                  <a:srgbClr val="0000FF"/>
                </a:solidFill>
                <a:latin typeface="Courier"/>
                <a:cs typeface="Courier"/>
              </a:rPr>
              <a:t>LOCATION</a:t>
            </a:r>
            <a:endParaRPr lang="el-GR" sz="2000" b="1" u="sng" dirty="0">
              <a:solidFill>
                <a:srgbClr val="0000FF"/>
              </a:solidFill>
              <a:latin typeface="Courier"/>
              <a:cs typeface="Courier"/>
            </a:endParaRPr>
          </a:p>
          <a:p>
            <a:pPr marL="0" indent="0">
              <a:buNone/>
            </a:pPr>
            <a:r>
              <a:rPr lang="en-US" sz="2000" dirty="0">
                <a:latin typeface="Courier"/>
                <a:cs typeface="Courier"/>
              </a:rPr>
              <a:t>    </a:t>
            </a:r>
            <a:r>
              <a:rPr lang="el-GR" sz="2000" dirty="0" err="1">
                <a:latin typeface="Courier"/>
                <a:cs typeface="Courier"/>
              </a:rPr>
              <a:t>jal</a:t>
            </a:r>
            <a:r>
              <a:rPr lang="el-GR" sz="2000" dirty="0">
                <a:latin typeface="Courier"/>
                <a:cs typeface="Courier"/>
              </a:rPr>
              <a:t> Β</a:t>
            </a:r>
            <a:endParaRPr lang="en-US" sz="2000" dirty="0">
              <a:latin typeface="Courier"/>
              <a:cs typeface="Courier"/>
            </a:endParaRPr>
          </a:p>
          <a:p>
            <a:pPr marL="0" indent="0">
              <a:buNone/>
            </a:pPr>
            <a:r>
              <a:rPr lang="en-US" sz="2000" dirty="0">
                <a:latin typeface="Courier"/>
                <a:cs typeface="Courier"/>
              </a:rPr>
              <a:t>    RESTORE $a0, </a:t>
            </a:r>
            <a:r>
              <a:rPr lang="en-US" sz="2000" b="1" u="sng" dirty="0">
                <a:solidFill>
                  <a:srgbClr val="0000FF"/>
                </a:solidFill>
                <a:latin typeface="Courier"/>
                <a:cs typeface="Courier"/>
              </a:rPr>
              <a:t>LOCATION</a:t>
            </a:r>
            <a:endParaRPr lang="el-GR" sz="2000" b="1" u="sng" dirty="0">
              <a:solidFill>
                <a:srgbClr val="0000FF"/>
              </a:solidFill>
              <a:latin typeface="Courier"/>
              <a:cs typeface="Courier"/>
            </a:endParaRPr>
          </a:p>
          <a:p>
            <a:pPr marL="0" indent="0">
              <a:buNone/>
            </a:pPr>
            <a:r>
              <a:rPr lang="en-US" sz="2000" dirty="0">
                <a:latin typeface="Courier"/>
                <a:cs typeface="Courier"/>
              </a:rPr>
              <a:t>    </a:t>
            </a:r>
            <a:r>
              <a:rPr lang="el-GR" sz="2000" dirty="0" err="1">
                <a:latin typeface="Courier"/>
                <a:cs typeface="Courier"/>
              </a:rPr>
              <a:t>add</a:t>
            </a:r>
            <a:r>
              <a:rPr lang="el-GR" sz="2000" dirty="0">
                <a:latin typeface="Courier"/>
                <a:cs typeface="Courier"/>
              </a:rPr>
              <a:t> $v0, $v0, $a0</a:t>
            </a:r>
          </a:p>
          <a:p>
            <a:pPr marL="0" indent="0">
              <a:buNone/>
            </a:pPr>
            <a:r>
              <a:rPr lang="is-IS" sz="2000" dirty="0">
                <a:latin typeface="Courier"/>
                <a:cs typeface="Courier"/>
              </a:rPr>
              <a:t>    </a:t>
            </a:r>
            <a:r>
              <a:rPr lang="en-US" sz="2000" dirty="0">
                <a:latin typeface="Courier"/>
                <a:cs typeface="Courier"/>
              </a:rPr>
              <a:t>RESTORE $</a:t>
            </a:r>
            <a:r>
              <a:rPr lang="en-US" sz="2000" dirty="0" err="1">
                <a:latin typeface="Courier"/>
                <a:cs typeface="Courier"/>
              </a:rPr>
              <a:t>ra</a:t>
            </a:r>
            <a:r>
              <a:rPr lang="en-US" sz="2000" dirty="0">
                <a:latin typeface="Courier"/>
                <a:cs typeface="Courier"/>
              </a:rPr>
              <a:t>, </a:t>
            </a:r>
            <a:r>
              <a:rPr lang="en-US" sz="2000" b="1" u="sng" dirty="0">
                <a:solidFill>
                  <a:srgbClr val="FF790B"/>
                </a:solidFill>
                <a:latin typeface="Courier"/>
                <a:cs typeface="Courier"/>
              </a:rPr>
              <a:t>LOC-</a:t>
            </a:r>
            <a:r>
              <a:rPr lang="en-US" sz="2000" b="1" u="sng" dirty="0" err="1">
                <a:solidFill>
                  <a:srgbClr val="FF790B"/>
                </a:solidFill>
                <a:latin typeface="Courier"/>
                <a:cs typeface="Courier"/>
              </a:rPr>
              <a:t>ra</a:t>
            </a:r>
            <a:endParaRPr lang="is-IS" sz="2000" dirty="0">
              <a:solidFill>
                <a:srgbClr val="FF790B"/>
              </a:solidFill>
              <a:latin typeface="Courier"/>
              <a:cs typeface="Courier"/>
            </a:endParaRP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1100" dirty="0">
              <a:latin typeface="Courier"/>
              <a:cs typeface="Courier"/>
            </a:endParaRPr>
          </a:p>
          <a:p>
            <a:pPr marL="0" indent="0">
              <a:buNone/>
            </a:pPr>
            <a:r>
              <a:rPr lang="el-GR" sz="2000" dirty="0">
                <a:latin typeface="Courier"/>
                <a:cs typeface="Courier"/>
              </a:rPr>
              <a:t>Β:</a:t>
            </a:r>
            <a:r>
              <a:rPr lang="en-US" sz="2000" dirty="0">
                <a:latin typeface="Courier"/>
                <a:cs typeface="Courier"/>
              </a:rPr>
              <a:t>  </a:t>
            </a:r>
            <a:r>
              <a:rPr lang="is-IS" sz="2000" dirty="0">
                <a:latin typeface="Courier"/>
                <a:cs typeface="Courier"/>
              </a:rPr>
              <a:t>addi $a0, $a0, </a:t>
            </a:r>
            <a:r>
              <a:rPr lang="el-GR" sz="2000" dirty="0">
                <a:latin typeface="Courier"/>
                <a:cs typeface="Courier"/>
              </a:rPr>
              <a:t>5</a:t>
            </a:r>
            <a:endParaRPr lang="is-IS" sz="2000" dirty="0">
              <a:latin typeface="Courier"/>
              <a:cs typeface="Courier"/>
            </a:endParaRPr>
          </a:p>
          <a:p>
            <a:pPr marL="0" indent="0">
              <a:buNone/>
            </a:pPr>
            <a:r>
              <a:rPr lang="is-IS" sz="2000" dirty="0">
                <a:latin typeface="Courier"/>
                <a:cs typeface="Courier"/>
              </a:rPr>
              <a:t>    mov	$v0, $a0</a:t>
            </a: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2000" dirty="0">
              <a:latin typeface="Courier"/>
              <a:cs typeface="Courier"/>
            </a:endParaRPr>
          </a:p>
        </p:txBody>
      </p:sp>
      <p:sp>
        <p:nvSpPr>
          <p:cNvPr id="6" name="Content Placeholder 2"/>
          <p:cNvSpPr txBox="1">
            <a:spLocks/>
          </p:cNvSpPr>
          <p:nvPr/>
        </p:nvSpPr>
        <p:spPr bwMode="auto">
          <a:xfrm>
            <a:off x="251520" y="620688"/>
            <a:ext cx="4608512" cy="51125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Το ίδιο πρέπει να γίνει και για τον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a:t>
            </a:r>
          </a:p>
          <a:p>
            <a:pPr marL="0" indent="0">
              <a:buFontTx/>
              <a:buNone/>
            </a:pPr>
            <a:endParaRPr lang="en-US" sz="2000" dirty="0">
              <a:latin typeface="Times New Roman"/>
              <a:cs typeface="Times New Roman"/>
            </a:endParaRPr>
          </a:p>
          <a:p>
            <a:pPr marL="0" indent="0">
              <a:buFontTx/>
              <a:buNone/>
            </a:pPr>
            <a:r>
              <a:rPr lang="el-GR" sz="2000" dirty="0">
                <a:latin typeface="Times New Roman"/>
                <a:cs typeface="Times New Roman"/>
              </a:rPr>
              <a:t>Σε ένα άλλο </a:t>
            </a:r>
            <a:r>
              <a:rPr lang="el-GR" sz="2000" b="1" dirty="0">
                <a:solidFill>
                  <a:srgbClr val="FF790B"/>
                </a:solidFill>
                <a:cs typeface="Times New Roman"/>
              </a:rPr>
              <a:t>πορτοκαλί κουτί </a:t>
            </a:r>
            <a:r>
              <a:rPr lang="el-GR" sz="2000" dirty="0">
                <a:latin typeface="Times New Roman"/>
                <a:cs typeface="Times New Roman"/>
              </a:rPr>
              <a:t>η </a:t>
            </a:r>
            <a:r>
              <a:rPr lang="en-US" sz="2000" dirty="0">
                <a:latin typeface="Times New Roman"/>
                <a:cs typeface="Times New Roman"/>
              </a:rPr>
              <a:t>A</a:t>
            </a:r>
            <a:r>
              <a:rPr lang="el-GR" sz="2000" dirty="0">
                <a:latin typeface="Times New Roman"/>
                <a:cs typeface="Times New Roman"/>
              </a:rPr>
              <a:t> δημιουργεί ένα αντίγραφο του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p>
          <a:p>
            <a:pPr marL="0" indent="0">
              <a:buFontTx/>
              <a:buNone/>
            </a:pPr>
            <a:r>
              <a:rPr lang="en-US" sz="2000" dirty="0">
                <a:latin typeface="Times New Roman"/>
                <a:cs typeface="Times New Roman"/>
              </a:rPr>
              <a:t>H A </a:t>
            </a:r>
            <a:r>
              <a:rPr lang="el-GR" sz="2000" dirty="0">
                <a:latin typeface="Times New Roman"/>
                <a:cs typeface="Times New Roman"/>
              </a:rPr>
              <a:t>καλεί όποια συνάρτηση χρειάζεται (την Β στο συγκεκριμένο παράδειγμα)</a:t>
            </a:r>
          </a:p>
          <a:p>
            <a:pPr marL="0" indent="0">
              <a:buFontTx/>
              <a:buNone/>
            </a:pPr>
            <a:r>
              <a:rPr lang="el-GR" sz="2000" dirty="0">
                <a:latin typeface="Times New Roman"/>
                <a:cs typeface="Times New Roman"/>
              </a:rPr>
              <a:t>Η Α επαναφέρει την παλιά τιμή του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από το </a:t>
            </a:r>
            <a:r>
              <a:rPr lang="el-GR" sz="2000" b="1" dirty="0">
                <a:solidFill>
                  <a:srgbClr val="FF790B"/>
                </a:solidFill>
                <a:latin typeface="Times New Roman"/>
                <a:cs typeface="Times New Roman"/>
              </a:rPr>
              <a:t>πορτοκαλί κουτί</a:t>
            </a:r>
            <a:r>
              <a:rPr lang="el-GR" sz="2000" dirty="0">
                <a:latin typeface="Times New Roman"/>
                <a:cs typeface="Times New Roman"/>
              </a:rPr>
              <a:t>, και τώρα η διεύθυνση επιστροφής είναι σωστή και δείχνει σε όποιον κάλεσε την Α. </a:t>
            </a:r>
          </a:p>
          <a:p>
            <a:pPr marL="0" indent="0">
              <a:buFontTx/>
              <a:buNone/>
            </a:pPr>
            <a:endParaRPr lang="el-GR" sz="2000" dirty="0">
              <a:latin typeface="Times New Roman"/>
              <a:cs typeface="Times New Roman"/>
            </a:endParaRPr>
          </a:p>
          <a:p>
            <a:pPr marL="0" indent="0">
              <a:buFontTx/>
              <a:buNone/>
            </a:pPr>
            <a:r>
              <a:rPr lang="el-GR" sz="2000" dirty="0">
                <a:latin typeface="Times New Roman"/>
                <a:cs typeface="Times New Roman"/>
              </a:rPr>
              <a:t>Τώρα πια ο κώδικας της </a:t>
            </a:r>
            <a:r>
              <a:rPr lang="en-US" sz="2000" dirty="0">
                <a:latin typeface="Times New Roman"/>
                <a:cs typeface="Times New Roman"/>
              </a:rPr>
              <a:t>A </a:t>
            </a:r>
            <a:r>
              <a:rPr lang="el-GR" sz="2000" dirty="0">
                <a:latin typeface="Times New Roman"/>
                <a:cs typeface="Times New Roman"/>
              </a:rPr>
              <a:t>λειτουργεί σωστά υπολογίζει το σωστό αποτέλεσμα ανεξάρτητα πως θα γραφτεί η Β και επιστρέφει σωστά σε όποιον την κάλεσε!</a:t>
            </a:r>
            <a:endParaRPr lang="en-US" sz="2000" dirty="0">
              <a:latin typeface="Times New Roman"/>
              <a:cs typeface="Times New Roman"/>
            </a:endParaRPr>
          </a:p>
          <a:p>
            <a:pPr marL="0" indent="0">
              <a:buFontTx/>
              <a:buNone/>
            </a:pPr>
            <a:endParaRPr lang="en-US" sz="1100" dirty="0">
              <a:latin typeface="Times New Roman"/>
              <a:cs typeface="Times New Roman"/>
            </a:endParaRPr>
          </a:p>
          <a:p>
            <a:pPr marL="0" indent="0">
              <a:buFontTx/>
              <a:buNone/>
            </a:pPr>
            <a:endParaRPr lang="en-US" sz="2000" dirty="0">
              <a:latin typeface="Times New Roman"/>
              <a:cs typeface="Times New Roman"/>
            </a:endParaRPr>
          </a:p>
        </p:txBody>
      </p:sp>
      <p:sp>
        <p:nvSpPr>
          <p:cNvPr id="8" name="Content Placeholder 2"/>
          <p:cNvSpPr txBox="1">
            <a:spLocks/>
          </p:cNvSpPr>
          <p:nvPr/>
        </p:nvSpPr>
        <p:spPr bwMode="auto">
          <a:xfrm>
            <a:off x="4860032" y="4509120"/>
            <a:ext cx="4104456" cy="1656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US" sz="1800" dirty="0">
              <a:latin typeface="Times New Roman"/>
              <a:cs typeface="Times New Roman"/>
            </a:endParaRPr>
          </a:p>
        </p:txBody>
      </p:sp>
      <p:sp>
        <p:nvSpPr>
          <p:cNvPr id="10" name="2 - Θέση υποσέλιδου">
            <a:extLst>
              <a:ext uri="{FF2B5EF4-FFF2-40B4-BE49-F238E27FC236}">
                <a16:creationId xmlns:a16="http://schemas.microsoft.com/office/drawing/2014/main" xmlns="" id="{8D29D02D-8814-8D4B-B9F0-F10A2AF6BD28}"/>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1" name="8 - Θέση αριθμού διαφάνειας">
            <a:extLst>
              <a:ext uri="{FF2B5EF4-FFF2-40B4-BE49-F238E27FC236}">
                <a16:creationId xmlns:a16="http://schemas.microsoft.com/office/drawing/2014/main" xmlns="" id="{4756CFA0-9431-3449-B204-58BBD27994A4}"/>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120</a:t>
            </a:fld>
            <a:endParaRPr lang="en-GB" altLang="el-GR" sz="1400"/>
          </a:p>
        </p:txBody>
      </p:sp>
    </p:spTree>
    <p:extLst>
      <p:ext uri="{BB962C8B-B14F-4D97-AF65-F5344CB8AC3E}">
        <p14:creationId xmlns:p14="http://schemas.microsoft.com/office/powerpoint/2010/main" val="403605223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44624"/>
            <a:ext cx="7772400" cy="360040"/>
          </a:xfrm>
        </p:spPr>
        <p:txBody>
          <a:bodyPr/>
          <a:lstStyle/>
          <a:p>
            <a:pPr eaLnBrk="1" hangingPunct="1"/>
            <a:r>
              <a:rPr lang="el-GR" sz="3200" dirty="0">
                <a:latin typeface="Times New Roman" charset="0"/>
              </a:rPr>
              <a:t>Εξήγηση 3</a:t>
            </a:r>
            <a:r>
              <a:rPr lang="el-GR" sz="3200" baseline="30000" dirty="0">
                <a:latin typeface="Times New Roman" charset="0"/>
              </a:rPr>
              <a:t>ης</a:t>
            </a:r>
            <a:r>
              <a:rPr lang="el-GR" sz="3200" dirty="0">
                <a:latin typeface="Times New Roman" charset="0"/>
              </a:rPr>
              <a:t> Προσπάθειας</a:t>
            </a:r>
            <a:endParaRPr lang="en-GB" sz="3200" dirty="0">
              <a:latin typeface="Times New Roman" charset="0"/>
            </a:endParaRPr>
          </a:p>
        </p:txBody>
      </p:sp>
      <p:sp>
        <p:nvSpPr>
          <p:cNvPr id="7" name="Content Placeholder 2"/>
          <p:cNvSpPr>
            <a:spLocks noGrp="1"/>
          </p:cNvSpPr>
          <p:nvPr>
            <p:ph idx="1"/>
          </p:nvPr>
        </p:nvSpPr>
        <p:spPr>
          <a:xfrm>
            <a:off x="4932040" y="1700808"/>
            <a:ext cx="4104456" cy="3600400"/>
          </a:xfrm>
        </p:spPr>
        <p:txBody>
          <a:bodyPr/>
          <a:lstStyle/>
          <a:p>
            <a:pPr marL="0" indent="0">
              <a:buNone/>
            </a:pPr>
            <a:r>
              <a:rPr lang="el-GR" sz="2000" dirty="0">
                <a:latin typeface="Courier"/>
                <a:cs typeface="Courier"/>
              </a:rPr>
              <a:t>Α:</a:t>
            </a:r>
            <a:r>
              <a:rPr lang="en-US" sz="2000" dirty="0">
                <a:latin typeface="Courier"/>
                <a:cs typeface="Courier"/>
              </a:rPr>
              <a:t>  SAVE $</a:t>
            </a:r>
            <a:r>
              <a:rPr lang="en-US" sz="2000" dirty="0" err="1">
                <a:latin typeface="Courier"/>
                <a:cs typeface="Courier"/>
              </a:rPr>
              <a:t>ra</a:t>
            </a:r>
            <a:r>
              <a:rPr lang="en-US" sz="2000" dirty="0">
                <a:latin typeface="Courier"/>
                <a:cs typeface="Courier"/>
              </a:rPr>
              <a:t>, </a:t>
            </a:r>
            <a:r>
              <a:rPr lang="en-US" sz="2000" b="1" u="sng" dirty="0">
                <a:solidFill>
                  <a:srgbClr val="FF790B"/>
                </a:solidFill>
                <a:latin typeface="Courier"/>
                <a:cs typeface="Courier"/>
              </a:rPr>
              <a:t>LOC-</a:t>
            </a:r>
            <a:r>
              <a:rPr lang="en-US" sz="2000" b="1" u="sng" dirty="0" err="1">
                <a:solidFill>
                  <a:srgbClr val="FF790B"/>
                </a:solidFill>
                <a:latin typeface="Courier"/>
                <a:cs typeface="Courier"/>
              </a:rPr>
              <a:t>ra</a:t>
            </a:r>
            <a:endParaRPr lang="en-US" sz="2000" dirty="0">
              <a:solidFill>
                <a:srgbClr val="FF790B"/>
              </a:solidFill>
              <a:latin typeface="Courier"/>
              <a:cs typeface="Courier"/>
            </a:endParaRPr>
          </a:p>
          <a:p>
            <a:pPr marL="0" indent="0">
              <a:buNone/>
            </a:pPr>
            <a:r>
              <a:rPr lang="en-US" sz="2000" dirty="0">
                <a:latin typeface="Courier"/>
                <a:cs typeface="Courier"/>
              </a:rPr>
              <a:t>    SAVE $a0, </a:t>
            </a:r>
            <a:r>
              <a:rPr lang="en-US" sz="2000" b="1" u="sng" dirty="0">
                <a:solidFill>
                  <a:srgbClr val="0000FF"/>
                </a:solidFill>
                <a:latin typeface="Courier"/>
                <a:cs typeface="Courier"/>
              </a:rPr>
              <a:t>LOCATION</a:t>
            </a:r>
            <a:endParaRPr lang="el-GR" sz="2000" b="1" u="sng" dirty="0">
              <a:solidFill>
                <a:srgbClr val="0000FF"/>
              </a:solidFill>
              <a:latin typeface="Courier"/>
              <a:cs typeface="Courier"/>
            </a:endParaRPr>
          </a:p>
          <a:p>
            <a:pPr marL="0" indent="0">
              <a:buNone/>
            </a:pPr>
            <a:r>
              <a:rPr lang="en-US" sz="2000" dirty="0">
                <a:latin typeface="Courier"/>
                <a:cs typeface="Courier"/>
              </a:rPr>
              <a:t>    </a:t>
            </a:r>
            <a:r>
              <a:rPr lang="el-GR" sz="2000" dirty="0" err="1">
                <a:latin typeface="Courier"/>
                <a:cs typeface="Courier"/>
              </a:rPr>
              <a:t>jal</a:t>
            </a:r>
            <a:r>
              <a:rPr lang="el-GR" sz="2000" dirty="0">
                <a:latin typeface="Courier"/>
                <a:cs typeface="Courier"/>
              </a:rPr>
              <a:t> Β</a:t>
            </a:r>
            <a:endParaRPr lang="en-US" sz="2000" dirty="0">
              <a:latin typeface="Courier"/>
              <a:cs typeface="Courier"/>
            </a:endParaRPr>
          </a:p>
          <a:p>
            <a:pPr marL="0" indent="0">
              <a:buNone/>
            </a:pPr>
            <a:r>
              <a:rPr lang="en-US" sz="2000" dirty="0">
                <a:latin typeface="Courier"/>
                <a:cs typeface="Courier"/>
              </a:rPr>
              <a:t>    RESTORE $a0, </a:t>
            </a:r>
            <a:r>
              <a:rPr lang="en-US" sz="2000" b="1" u="sng" dirty="0">
                <a:solidFill>
                  <a:srgbClr val="0000FF"/>
                </a:solidFill>
                <a:latin typeface="Courier"/>
                <a:cs typeface="Courier"/>
              </a:rPr>
              <a:t>LOCATION</a:t>
            </a:r>
            <a:endParaRPr lang="el-GR" sz="2000" b="1" u="sng" dirty="0">
              <a:solidFill>
                <a:srgbClr val="0000FF"/>
              </a:solidFill>
              <a:latin typeface="Courier"/>
              <a:cs typeface="Courier"/>
            </a:endParaRPr>
          </a:p>
          <a:p>
            <a:pPr marL="0" indent="0">
              <a:buNone/>
            </a:pPr>
            <a:r>
              <a:rPr lang="en-US" sz="2000" dirty="0">
                <a:latin typeface="Courier"/>
                <a:cs typeface="Courier"/>
              </a:rPr>
              <a:t>    </a:t>
            </a:r>
            <a:r>
              <a:rPr lang="el-GR" sz="2000" dirty="0" err="1">
                <a:latin typeface="Courier"/>
                <a:cs typeface="Courier"/>
              </a:rPr>
              <a:t>add</a:t>
            </a:r>
            <a:r>
              <a:rPr lang="el-GR" sz="2000" dirty="0">
                <a:latin typeface="Courier"/>
                <a:cs typeface="Courier"/>
              </a:rPr>
              <a:t> $v0, $v0, $a0</a:t>
            </a:r>
          </a:p>
          <a:p>
            <a:pPr marL="0" indent="0">
              <a:buNone/>
            </a:pPr>
            <a:r>
              <a:rPr lang="is-IS" sz="2000" dirty="0">
                <a:latin typeface="Courier"/>
                <a:cs typeface="Courier"/>
              </a:rPr>
              <a:t>    </a:t>
            </a:r>
            <a:r>
              <a:rPr lang="en-US" sz="2000" dirty="0">
                <a:latin typeface="Courier"/>
                <a:cs typeface="Courier"/>
              </a:rPr>
              <a:t>RESTORE $</a:t>
            </a:r>
            <a:r>
              <a:rPr lang="en-US" sz="2000" dirty="0" err="1">
                <a:latin typeface="Courier"/>
                <a:cs typeface="Courier"/>
              </a:rPr>
              <a:t>ra</a:t>
            </a:r>
            <a:r>
              <a:rPr lang="en-US" sz="2000" dirty="0">
                <a:latin typeface="Courier"/>
                <a:cs typeface="Courier"/>
              </a:rPr>
              <a:t>, </a:t>
            </a:r>
            <a:r>
              <a:rPr lang="en-US" sz="2000" b="1" u="sng" dirty="0">
                <a:solidFill>
                  <a:srgbClr val="FF790B"/>
                </a:solidFill>
                <a:latin typeface="Courier"/>
                <a:cs typeface="Courier"/>
              </a:rPr>
              <a:t>LOC-</a:t>
            </a:r>
            <a:r>
              <a:rPr lang="en-US" sz="2000" b="1" u="sng" dirty="0" err="1">
                <a:solidFill>
                  <a:srgbClr val="FF790B"/>
                </a:solidFill>
                <a:latin typeface="Courier"/>
                <a:cs typeface="Courier"/>
              </a:rPr>
              <a:t>ra</a:t>
            </a:r>
            <a:endParaRPr lang="is-IS" sz="2000" dirty="0">
              <a:solidFill>
                <a:srgbClr val="FF790B"/>
              </a:solidFill>
              <a:latin typeface="Courier"/>
              <a:cs typeface="Courier"/>
            </a:endParaRPr>
          </a:p>
          <a:p>
            <a:pPr marL="0" indent="0">
              <a:buNone/>
            </a:pPr>
            <a:r>
              <a:rPr lang="en-US"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1100" dirty="0">
              <a:latin typeface="Courier"/>
              <a:cs typeface="Courier"/>
            </a:endParaRPr>
          </a:p>
          <a:p>
            <a:pPr marL="0" indent="0">
              <a:buNone/>
            </a:pPr>
            <a:r>
              <a:rPr lang="el-GR" sz="2000" dirty="0">
                <a:latin typeface="Courier"/>
                <a:cs typeface="Courier"/>
              </a:rPr>
              <a:t>Β:</a:t>
            </a:r>
            <a:r>
              <a:rPr lang="en-US" sz="2000" dirty="0">
                <a:latin typeface="Courier"/>
                <a:cs typeface="Courier"/>
              </a:rPr>
              <a:t>  </a:t>
            </a:r>
            <a:r>
              <a:rPr lang="is-IS" sz="2000" dirty="0">
                <a:latin typeface="Courier"/>
                <a:cs typeface="Courier"/>
              </a:rPr>
              <a:t>addi $a0, $a0, </a:t>
            </a:r>
            <a:r>
              <a:rPr lang="el-GR" sz="2000" dirty="0">
                <a:latin typeface="Courier"/>
                <a:cs typeface="Courier"/>
              </a:rPr>
              <a:t>5</a:t>
            </a:r>
            <a:endParaRPr lang="is-IS" sz="2000" dirty="0">
              <a:latin typeface="Courier"/>
              <a:cs typeface="Courier"/>
            </a:endParaRPr>
          </a:p>
          <a:p>
            <a:pPr marL="0" indent="0">
              <a:buNone/>
            </a:pPr>
            <a:r>
              <a:rPr lang="is-IS" sz="2000" dirty="0">
                <a:latin typeface="Courier"/>
                <a:cs typeface="Courier"/>
              </a:rPr>
              <a:t>    mov	$v0, $a0</a:t>
            </a:r>
          </a:p>
          <a:p>
            <a:pPr marL="0" indent="0">
              <a:buNone/>
            </a:pPr>
            <a:r>
              <a:rPr lang="el-GR" sz="2000" dirty="0">
                <a:latin typeface="Courier"/>
                <a:cs typeface="Courier"/>
              </a:rPr>
              <a:t>    </a:t>
            </a:r>
            <a:r>
              <a:rPr lang="el-GR" sz="2000" dirty="0" err="1">
                <a:latin typeface="Courier"/>
                <a:cs typeface="Courier"/>
              </a:rPr>
              <a:t>jr</a:t>
            </a:r>
            <a:r>
              <a:rPr lang="el-GR" sz="2000" dirty="0">
                <a:latin typeface="Courier"/>
                <a:cs typeface="Courier"/>
              </a:rPr>
              <a:t> $</a:t>
            </a:r>
            <a:r>
              <a:rPr lang="el-GR" sz="2000" dirty="0" err="1">
                <a:latin typeface="Courier"/>
                <a:cs typeface="Courier"/>
              </a:rPr>
              <a:t>ra</a:t>
            </a:r>
            <a:endParaRPr lang="el-GR" sz="2000" dirty="0">
              <a:latin typeface="Courier"/>
              <a:cs typeface="Courier"/>
            </a:endParaRPr>
          </a:p>
          <a:p>
            <a:pPr marL="0" indent="0">
              <a:buNone/>
            </a:pPr>
            <a:endParaRPr lang="el-GR" sz="2000" dirty="0">
              <a:latin typeface="Courier"/>
              <a:cs typeface="Courier"/>
            </a:endParaRPr>
          </a:p>
        </p:txBody>
      </p:sp>
      <p:sp>
        <p:nvSpPr>
          <p:cNvPr id="6" name="Content Placeholder 2"/>
          <p:cNvSpPr txBox="1">
            <a:spLocks/>
          </p:cNvSpPr>
          <p:nvPr/>
        </p:nvSpPr>
        <p:spPr bwMode="auto">
          <a:xfrm>
            <a:off x="179512" y="1268760"/>
            <a:ext cx="4608512" cy="4680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Η Α δεν γνωρίζει αν η Β όπως έχει γραφτεί θα χρησιμοποιήσει ή όχι κάποιους καταχωρητές. Δεν υπάρχει καμμία εγγύηση για κάτι τέτοιο. Όπως και να γράψω την Β είναι σωστό.</a:t>
            </a:r>
          </a:p>
          <a:p>
            <a:pPr marL="0" indent="0">
              <a:buFontTx/>
              <a:buNone/>
            </a:pPr>
            <a:r>
              <a:rPr lang="el-GR" sz="2000" dirty="0">
                <a:latin typeface="Times New Roman"/>
                <a:cs typeface="Times New Roman"/>
              </a:rPr>
              <a:t>Συνεπώς, η Α θεωρεί ότι οτιδήποτε χρήσιμο για την ίδια (ο </a:t>
            </a:r>
            <a:r>
              <a:rPr lang="en-US" sz="2000" dirty="0">
                <a:latin typeface="Times New Roman"/>
                <a:cs typeface="Times New Roman"/>
              </a:rPr>
              <a:t>$a0) </a:t>
            </a:r>
            <a:r>
              <a:rPr lang="el-GR" sz="2000" dirty="0">
                <a:latin typeface="Times New Roman"/>
                <a:cs typeface="Times New Roman"/>
              </a:rPr>
              <a:t>μπορεί να καταστραφεί από την Β</a:t>
            </a:r>
            <a:r>
              <a:rPr lang="en-US" sz="2000" dirty="0">
                <a:latin typeface="Times New Roman"/>
                <a:cs typeface="Times New Roman"/>
              </a:rPr>
              <a:t>.</a:t>
            </a:r>
          </a:p>
          <a:p>
            <a:pPr marL="0" indent="0">
              <a:buFontTx/>
              <a:buNone/>
            </a:pPr>
            <a:endParaRPr lang="el-GR" sz="2000" dirty="0">
              <a:latin typeface="Times New Roman"/>
              <a:cs typeface="Times New Roman"/>
            </a:endParaRPr>
          </a:p>
          <a:p>
            <a:pPr marL="0" indent="0">
              <a:buFontTx/>
              <a:buNone/>
            </a:pPr>
            <a:r>
              <a:rPr lang="el-GR" sz="2000" dirty="0">
                <a:latin typeface="Times New Roman"/>
                <a:cs typeface="Times New Roman"/>
              </a:rPr>
              <a:t>Ο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είναι άλλη περίπτωση: ανεξάρτητα πως θα γράψω την Β (ακόμα και για κενή Β), το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πανωγράφεται από την ίδια την Α όταν εκτελείται η εντολή </a:t>
            </a:r>
            <a:r>
              <a:rPr lang="en-US" sz="2000" dirty="0" err="1">
                <a:latin typeface="Times New Roman"/>
                <a:cs typeface="Times New Roman"/>
              </a:rPr>
              <a:t>jal</a:t>
            </a:r>
            <a:r>
              <a:rPr lang="en-US" sz="2000" dirty="0">
                <a:latin typeface="Times New Roman"/>
                <a:cs typeface="Times New Roman"/>
              </a:rPr>
              <a:t> B!</a:t>
            </a:r>
            <a:endParaRPr lang="el-GR" sz="2000" dirty="0">
              <a:latin typeface="Times New Roman"/>
              <a:cs typeface="Times New Roman"/>
            </a:endParaRPr>
          </a:p>
          <a:p>
            <a:pPr marL="0" indent="0">
              <a:buFontTx/>
              <a:buNone/>
            </a:pPr>
            <a:endParaRPr lang="en-US" sz="2000" dirty="0">
              <a:latin typeface="Times New Roman"/>
              <a:cs typeface="Times New Roman"/>
            </a:endParaRPr>
          </a:p>
        </p:txBody>
      </p:sp>
      <p:sp>
        <p:nvSpPr>
          <p:cNvPr id="10" name="2 - Θέση υποσέλιδου">
            <a:extLst>
              <a:ext uri="{FF2B5EF4-FFF2-40B4-BE49-F238E27FC236}">
                <a16:creationId xmlns:a16="http://schemas.microsoft.com/office/drawing/2014/main" xmlns="" id="{F8188104-4EB6-D441-9D17-6B311C38AB46}"/>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1" name="8 - Θέση αριθμού διαφάνειας">
            <a:extLst>
              <a:ext uri="{FF2B5EF4-FFF2-40B4-BE49-F238E27FC236}">
                <a16:creationId xmlns:a16="http://schemas.microsoft.com/office/drawing/2014/main" xmlns="" id="{0F1605F8-F508-2248-90CA-A8D0D8E0B588}"/>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121</a:t>
            </a:fld>
            <a:endParaRPr lang="en-GB" altLang="el-GR" sz="1400"/>
          </a:p>
        </p:txBody>
      </p:sp>
    </p:spTree>
    <p:extLst>
      <p:ext uri="{BB962C8B-B14F-4D97-AF65-F5344CB8AC3E}">
        <p14:creationId xmlns:p14="http://schemas.microsoft.com/office/powerpoint/2010/main" val="18898775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2704"/>
            <a:ext cx="7772400" cy="401960"/>
          </a:xfrm>
        </p:spPr>
        <p:txBody>
          <a:bodyPr/>
          <a:lstStyle/>
          <a:p>
            <a:pPr eaLnBrk="1" hangingPunct="1"/>
            <a:r>
              <a:rPr lang="el-GR" sz="3200" dirty="0">
                <a:latin typeface="Times New Roman" charset="0"/>
              </a:rPr>
              <a:t>Γενικός Τρόπος γραφής κώδικα</a:t>
            </a:r>
            <a:endParaRPr lang="en-GB" sz="3200" dirty="0">
              <a:latin typeface="Times New Roman" charset="0"/>
            </a:endParaRPr>
          </a:p>
        </p:txBody>
      </p:sp>
      <p:sp>
        <p:nvSpPr>
          <p:cNvPr id="7" name="Content Placeholder 2"/>
          <p:cNvSpPr>
            <a:spLocks noGrp="1"/>
          </p:cNvSpPr>
          <p:nvPr>
            <p:ph idx="1"/>
          </p:nvPr>
        </p:nvSpPr>
        <p:spPr>
          <a:xfrm>
            <a:off x="323528" y="1412776"/>
            <a:ext cx="4392488" cy="3096344"/>
          </a:xfrm>
        </p:spPr>
        <p:txBody>
          <a:bodyPr/>
          <a:lstStyle/>
          <a:p>
            <a:pPr marL="0" indent="0">
              <a:buNone/>
            </a:pPr>
            <a:r>
              <a:rPr lang="el-GR" sz="1800" dirty="0">
                <a:latin typeface="Courier"/>
                <a:cs typeface="Courier"/>
              </a:rPr>
              <a:t>Α:</a:t>
            </a:r>
            <a:r>
              <a:rPr lang="en-US" sz="1800" dirty="0">
                <a:latin typeface="Courier"/>
                <a:cs typeface="Courier"/>
              </a:rPr>
              <a:t>	SAVE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LOCATION-</a:t>
            </a:r>
            <a:r>
              <a:rPr lang="en-US" sz="1800" b="1" u="sng" dirty="0" err="1">
                <a:solidFill>
                  <a:srgbClr val="FF790B"/>
                </a:solidFill>
                <a:latin typeface="Courier"/>
                <a:cs typeface="Courier"/>
              </a:rPr>
              <a:t>ra</a:t>
            </a:r>
            <a:endParaRPr lang="en-US" sz="1800" dirty="0">
              <a:solidFill>
                <a:srgbClr val="FF790B"/>
              </a:solidFill>
              <a:latin typeface="Courier"/>
              <a:cs typeface="Courier"/>
            </a:endParaRPr>
          </a:p>
          <a:p>
            <a:pPr marL="0" indent="0">
              <a:buNone/>
            </a:pPr>
            <a:endParaRPr lang="el-GR" sz="1800" dirty="0">
              <a:latin typeface="Courier"/>
              <a:cs typeface="Courier"/>
            </a:endParaRPr>
          </a:p>
          <a:p>
            <a:pPr marL="0" indent="0">
              <a:buNone/>
            </a:pPr>
            <a:r>
              <a:rPr lang="en-US" sz="1800" dirty="0">
                <a:latin typeface="Courier"/>
                <a:cs typeface="Courier"/>
              </a:rPr>
              <a:t>	SAVE $a0, </a:t>
            </a:r>
            <a:r>
              <a:rPr lang="en-US" sz="1800" b="1" u="sng" dirty="0">
                <a:solidFill>
                  <a:srgbClr val="0000FF"/>
                </a:solidFill>
                <a:latin typeface="Courier"/>
                <a:cs typeface="Courier"/>
              </a:rPr>
              <a:t>LOCATION</a:t>
            </a:r>
            <a:endParaRPr lang="el-GR" sz="1800" b="1" u="sng" dirty="0">
              <a:solidFill>
                <a:srgbClr val="0000FF"/>
              </a:solidFill>
              <a:latin typeface="Courier"/>
              <a:cs typeface="Courier"/>
            </a:endParaRPr>
          </a:p>
          <a:p>
            <a:pPr marL="0" indent="0">
              <a:buNone/>
            </a:pPr>
            <a:r>
              <a:rPr lang="el-GR" sz="1800" dirty="0">
                <a:latin typeface="Courier"/>
                <a:cs typeface="Courier"/>
              </a:rPr>
              <a:t>	</a:t>
            </a:r>
            <a:r>
              <a:rPr lang="el-GR" sz="1800" dirty="0" err="1">
                <a:latin typeface="Courier"/>
                <a:cs typeface="Courier"/>
              </a:rPr>
              <a:t>jal</a:t>
            </a:r>
            <a:r>
              <a:rPr lang="el-GR" sz="1800" dirty="0">
                <a:latin typeface="Courier"/>
                <a:cs typeface="Courier"/>
              </a:rPr>
              <a:t> Β</a:t>
            </a:r>
            <a:endParaRPr lang="en-US" sz="1800" dirty="0">
              <a:latin typeface="Courier"/>
              <a:cs typeface="Courier"/>
            </a:endParaRPr>
          </a:p>
          <a:p>
            <a:pPr marL="0" indent="0">
              <a:buNone/>
            </a:pPr>
            <a:r>
              <a:rPr lang="en-US" sz="1800" dirty="0">
                <a:latin typeface="Courier"/>
                <a:cs typeface="Courier"/>
              </a:rPr>
              <a:t>	RESTORE $a0, </a:t>
            </a:r>
            <a:r>
              <a:rPr lang="en-US" sz="1800" b="1" u="sng" dirty="0">
                <a:solidFill>
                  <a:srgbClr val="0000FF"/>
                </a:solidFill>
                <a:latin typeface="Courier"/>
                <a:cs typeface="Courier"/>
              </a:rPr>
              <a:t>LOCATION</a:t>
            </a:r>
            <a:endParaRPr lang="el-GR" sz="1800" b="1" u="sng" dirty="0">
              <a:solidFill>
                <a:srgbClr val="0000FF"/>
              </a:solidFill>
              <a:latin typeface="Courier"/>
              <a:cs typeface="Courier"/>
            </a:endParaRPr>
          </a:p>
          <a:p>
            <a:pPr marL="0" indent="0">
              <a:buNone/>
            </a:pPr>
            <a:r>
              <a:rPr lang="el-GR" sz="1800" dirty="0">
                <a:latin typeface="Courier"/>
                <a:cs typeface="Courier"/>
              </a:rPr>
              <a:t>	</a:t>
            </a:r>
            <a:r>
              <a:rPr lang="el-GR" sz="1800" dirty="0" err="1">
                <a:latin typeface="Courier"/>
                <a:cs typeface="Courier"/>
              </a:rPr>
              <a:t>add</a:t>
            </a:r>
            <a:r>
              <a:rPr lang="el-GR" sz="1800" dirty="0">
                <a:latin typeface="Courier"/>
                <a:cs typeface="Courier"/>
              </a:rPr>
              <a:t> $v0, $v0, $a0</a:t>
            </a:r>
          </a:p>
          <a:p>
            <a:pPr marL="0" indent="0">
              <a:buNone/>
            </a:pPr>
            <a:endParaRPr lang="el-GR" sz="1400" dirty="0">
              <a:latin typeface="Courier"/>
              <a:cs typeface="Courier"/>
            </a:endParaRPr>
          </a:p>
          <a:p>
            <a:pPr marL="0" indent="0">
              <a:buNone/>
            </a:pPr>
            <a:r>
              <a:rPr lang="is-IS" sz="1800" dirty="0">
                <a:latin typeface="Courier"/>
                <a:cs typeface="Courier"/>
              </a:rPr>
              <a:t>	</a:t>
            </a:r>
            <a:r>
              <a:rPr lang="en-US" sz="1800" dirty="0">
                <a:latin typeface="Courier"/>
                <a:cs typeface="Courier"/>
              </a:rPr>
              <a:t>RESTORE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LOCATION-</a:t>
            </a:r>
            <a:r>
              <a:rPr lang="en-US" sz="1800" b="1" u="sng" dirty="0" err="1">
                <a:solidFill>
                  <a:srgbClr val="FF790B"/>
                </a:solidFill>
                <a:latin typeface="Courier"/>
                <a:cs typeface="Courier"/>
              </a:rPr>
              <a:t>ra</a:t>
            </a:r>
            <a:endParaRPr lang="is-IS" sz="1800" dirty="0">
              <a:solidFill>
                <a:srgbClr val="FF790B"/>
              </a:solidFill>
              <a:latin typeface="Courier"/>
              <a:cs typeface="Courier"/>
            </a:endParaRPr>
          </a:p>
          <a:p>
            <a:pPr marL="0" indent="0">
              <a:buNone/>
            </a:pPr>
            <a:r>
              <a:rPr lang="el-GR" sz="1800" dirty="0">
                <a:latin typeface="Courier"/>
                <a:cs typeface="Courier"/>
              </a:rPr>
              <a:t>	</a:t>
            </a:r>
            <a:r>
              <a:rPr lang="el-GR" sz="1800" dirty="0" err="1">
                <a:latin typeface="Courier"/>
                <a:cs typeface="Courier"/>
              </a:rPr>
              <a:t>jr</a:t>
            </a:r>
            <a:r>
              <a:rPr lang="el-GR" sz="1800" dirty="0">
                <a:latin typeface="Courier"/>
                <a:cs typeface="Courier"/>
              </a:rPr>
              <a:t> $</a:t>
            </a:r>
            <a:r>
              <a:rPr lang="el-GR" sz="1800" dirty="0" err="1">
                <a:latin typeface="Courier"/>
                <a:cs typeface="Courier"/>
              </a:rPr>
              <a:t>ra</a:t>
            </a:r>
            <a:endParaRPr lang="el-GR" sz="1800" dirty="0">
              <a:latin typeface="Courier"/>
              <a:cs typeface="Courier"/>
            </a:endParaRPr>
          </a:p>
          <a:p>
            <a:pPr marL="0" indent="0">
              <a:buNone/>
            </a:pPr>
            <a:endParaRPr lang="el-GR" sz="1600" dirty="0">
              <a:latin typeface="Courier"/>
              <a:cs typeface="Courier"/>
            </a:endParaRPr>
          </a:p>
          <a:p>
            <a:pPr marL="0" indent="0">
              <a:buNone/>
            </a:pPr>
            <a:r>
              <a:rPr lang="el-GR" sz="1800" dirty="0">
                <a:latin typeface="Courier"/>
                <a:cs typeface="Courier"/>
              </a:rPr>
              <a:t>Β:</a:t>
            </a:r>
          </a:p>
          <a:p>
            <a:pPr marL="0" indent="0">
              <a:buNone/>
            </a:pPr>
            <a:r>
              <a:rPr lang="el-GR" sz="1800" dirty="0">
                <a:latin typeface="Courier"/>
                <a:cs typeface="Courier"/>
              </a:rPr>
              <a:t>	</a:t>
            </a:r>
            <a:r>
              <a:rPr lang="is-IS" sz="1800" dirty="0">
                <a:latin typeface="Courier"/>
                <a:cs typeface="Courier"/>
              </a:rPr>
              <a:t>addi $a0, $a0, </a:t>
            </a:r>
            <a:r>
              <a:rPr lang="el-GR" sz="1800" dirty="0">
                <a:latin typeface="Courier"/>
                <a:cs typeface="Courier"/>
              </a:rPr>
              <a:t>5</a:t>
            </a:r>
            <a:endParaRPr lang="is-IS" sz="1800" dirty="0">
              <a:latin typeface="Courier"/>
              <a:cs typeface="Courier"/>
            </a:endParaRPr>
          </a:p>
          <a:p>
            <a:pPr marL="0" indent="0">
              <a:buNone/>
            </a:pPr>
            <a:r>
              <a:rPr lang="is-IS" sz="1800" dirty="0">
                <a:latin typeface="Courier"/>
                <a:cs typeface="Courier"/>
              </a:rPr>
              <a:t>	mov	$v0, $a0</a:t>
            </a:r>
          </a:p>
          <a:p>
            <a:pPr marL="0" indent="0">
              <a:buNone/>
            </a:pPr>
            <a:endParaRPr lang="en-US" sz="600" dirty="0">
              <a:latin typeface="Courier"/>
              <a:cs typeface="Courier"/>
            </a:endParaRPr>
          </a:p>
          <a:p>
            <a:pPr marL="0" indent="0">
              <a:buNone/>
            </a:pPr>
            <a:r>
              <a:rPr lang="el-GR" sz="1800" dirty="0">
                <a:latin typeface="Courier"/>
                <a:cs typeface="Courier"/>
              </a:rPr>
              <a:t>	</a:t>
            </a:r>
            <a:r>
              <a:rPr lang="el-GR" sz="1800" dirty="0" err="1">
                <a:latin typeface="Courier"/>
                <a:cs typeface="Courier"/>
              </a:rPr>
              <a:t>jr</a:t>
            </a:r>
            <a:r>
              <a:rPr lang="el-GR" sz="1800" dirty="0">
                <a:latin typeface="Courier"/>
                <a:cs typeface="Courier"/>
              </a:rPr>
              <a:t> $</a:t>
            </a:r>
            <a:r>
              <a:rPr lang="el-GR" sz="1800" dirty="0" err="1">
                <a:latin typeface="Courier"/>
                <a:cs typeface="Courier"/>
              </a:rPr>
              <a:t>ra</a:t>
            </a:r>
            <a:endParaRPr lang="el-GR" sz="1800" dirty="0">
              <a:latin typeface="Courier"/>
              <a:cs typeface="Courier"/>
            </a:endParaRPr>
          </a:p>
          <a:p>
            <a:pPr marL="0" indent="0">
              <a:buNone/>
            </a:pPr>
            <a:endParaRPr lang="el-GR" sz="1800" dirty="0">
              <a:latin typeface="Courier"/>
              <a:cs typeface="Courier"/>
            </a:endParaRPr>
          </a:p>
        </p:txBody>
      </p:sp>
      <p:sp>
        <p:nvSpPr>
          <p:cNvPr id="8" name="Content Placeholder 2"/>
          <p:cNvSpPr txBox="1">
            <a:spLocks/>
          </p:cNvSpPr>
          <p:nvPr/>
        </p:nvSpPr>
        <p:spPr bwMode="auto">
          <a:xfrm>
            <a:off x="4752020" y="950640"/>
            <a:ext cx="4284476" cy="5142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Κάθε συνάρτηση έχει Πρόλογο, Σώμα, Επίλογο.</a:t>
            </a:r>
            <a:r>
              <a:rPr lang="en-US" sz="2000" dirty="0">
                <a:latin typeface="Times New Roman"/>
                <a:cs typeface="Times New Roman"/>
              </a:rPr>
              <a:t> </a:t>
            </a:r>
            <a:r>
              <a:rPr lang="el-GR" sz="2000" dirty="0">
                <a:latin typeface="Times New Roman"/>
                <a:cs typeface="Times New Roman"/>
              </a:rPr>
              <a:t>Ο πρόλογος μπορεί να είναι κενός (όπως στην περίπτωση της Β).</a:t>
            </a:r>
          </a:p>
          <a:p>
            <a:pPr marL="0" indent="0">
              <a:buFontTx/>
              <a:buNone/>
            </a:pPr>
            <a:r>
              <a:rPr lang="el-GR" sz="2000" dirty="0">
                <a:latin typeface="Times New Roman"/>
                <a:cs typeface="Times New Roman"/>
              </a:rPr>
              <a:t>Γράφουμε </a:t>
            </a:r>
            <a:r>
              <a:rPr lang="el-GR" sz="2000" b="1" i="1" dirty="0">
                <a:latin typeface="Times New Roman"/>
                <a:cs typeface="Times New Roman"/>
              </a:rPr>
              <a:t>πρώτα</a:t>
            </a:r>
            <a:r>
              <a:rPr lang="el-GR" sz="2000" dirty="0">
                <a:latin typeface="Times New Roman"/>
                <a:cs typeface="Times New Roman"/>
              </a:rPr>
              <a:t> το Σώμα, και </a:t>
            </a:r>
            <a:r>
              <a:rPr lang="el-GR" sz="2000" b="1" i="1" dirty="0">
                <a:latin typeface="Times New Roman"/>
                <a:cs typeface="Times New Roman"/>
              </a:rPr>
              <a:t>μετά</a:t>
            </a:r>
            <a:r>
              <a:rPr lang="el-GR" sz="2000" dirty="0">
                <a:latin typeface="Times New Roman"/>
                <a:cs typeface="Times New Roman"/>
              </a:rPr>
              <a:t> γεμίζουμε Πρόλογο και Επίλογο (όταν ξέρουμε τι χρειαζόμαστε όπως θα δούμε παρακάτω).</a:t>
            </a:r>
          </a:p>
          <a:p>
            <a:pPr marL="0" indent="0">
              <a:buFontTx/>
              <a:buNone/>
            </a:pPr>
            <a:endParaRPr lang="el-GR" sz="900" dirty="0">
              <a:latin typeface="Times New Roman"/>
              <a:cs typeface="Times New Roman"/>
            </a:endParaRPr>
          </a:p>
          <a:p>
            <a:pPr marL="0" indent="0">
              <a:buFontTx/>
              <a:buNone/>
            </a:pPr>
            <a:r>
              <a:rPr lang="el-GR" sz="2000" dirty="0">
                <a:latin typeface="Times New Roman"/>
                <a:cs typeface="Times New Roman"/>
              </a:rPr>
              <a:t>Πρέπει να συζητήσουμε:</a:t>
            </a:r>
          </a:p>
          <a:p>
            <a:pPr marL="457200" indent="-457200">
              <a:buFont typeface="+mj-lt"/>
              <a:buAutoNum type="arabicPeriod"/>
            </a:pPr>
            <a:r>
              <a:rPr lang="el-GR" sz="2000" dirty="0">
                <a:latin typeface="Times New Roman"/>
                <a:cs typeface="Times New Roman"/>
              </a:rPr>
              <a:t>γιατί το Μπλέ και το Πορτοκαλί κουτάκι είναι διαφορετικά;</a:t>
            </a:r>
          </a:p>
          <a:p>
            <a:pPr marL="457200" indent="-457200">
              <a:buFont typeface="+mj-lt"/>
              <a:buAutoNum type="arabicPeriod"/>
            </a:pPr>
            <a:r>
              <a:rPr lang="el-GR" sz="2000" dirty="0">
                <a:latin typeface="Times New Roman"/>
                <a:cs typeface="Times New Roman"/>
              </a:rPr>
              <a:t>που βρίσκονται τα κουτάκια αυτά;</a:t>
            </a:r>
          </a:p>
          <a:p>
            <a:pPr marL="457200" indent="-457200">
              <a:buFont typeface="+mj-lt"/>
              <a:buAutoNum type="arabicPeriod"/>
            </a:pPr>
            <a:r>
              <a:rPr lang="el-GR" sz="2000" dirty="0">
                <a:latin typeface="Times New Roman"/>
                <a:cs typeface="Times New Roman"/>
              </a:rPr>
              <a:t>Υπάρχουν άλλες επιλογές για να γράψω κώδικα;</a:t>
            </a:r>
            <a:endParaRPr lang="en-US" sz="2000" dirty="0">
              <a:latin typeface="Times New Roman"/>
              <a:cs typeface="Times New Roman"/>
            </a:endParaRPr>
          </a:p>
        </p:txBody>
      </p:sp>
      <p:sp>
        <p:nvSpPr>
          <p:cNvPr id="2" name="Rectangle 1"/>
          <p:cNvSpPr/>
          <p:nvPr/>
        </p:nvSpPr>
        <p:spPr>
          <a:xfrm>
            <a:off x="1115616" y="1340768"/>
            <a:ext cx="3528392" cy="576064"/>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115616" y="2060848"/>
            <a:ext cx="3528392" cy="1440160"/>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115616" y="3645024"/>
            <a:ext cx="3528392" cy="720080"/>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15616" y="4581128"/>
            <a:ext cx="3528392" cy="288032"/>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115616" y="4941168"/>
            <a:ext cx="3528392" cy="648072"/>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115616" y="5661248"/>
            <a:ext cx="3528392" cy="432048"/>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6512" y="1124744"/>
            <a:ext cx="1440160" cy="338554"/>
          </a:xfrm>
          <a:prstGeom prst="rect">
            <a:avLst/>
          </a:prstGeom>
          <a:noFill/>
        </p:spPr>
        <p:txBody>
          <a:bodyPr wrap="square" rtlCol="0">
            <a:spAutoFit/>
          </a:bodyPr>
          <a:lstStyle/>
          <a:p>
            <a:r>
              <a:rPr lang="el-GR" sz="1600" b="1" dirty="0">
                <a:solidFill>
                  <a:srgbClr val="008000"/>
                </a:solidFill>
                <a:latin typeface="Arial"/>
                <a:cs typeface="Arial"/>
              </a:rPr>
              <a:t>Πρόλογος</a:t>
            </a:r>
            <a:endParaRPr lang="en-US" sz="1600" b="1" dirty="0">
              <a:solidFill>
                <a:srgbClr val="008000"/>
              </a:solidFill>
              <a:latin typeface="Arial"/>
              <a:cs typeface="Arial"/>
            </a:endParaRPr>
          </a:p>
        </p:txBody>
      </p:sp>
      <p:sp>
        <p:nvSpPr>
          <p:cNvPr id="15" name="TextBox 14"/>
          <p:cNvSpPr txBox="1"/>
          <p:nvPr/>
        </p:nvSpPr>
        <p:spPr>
          <a:xfrm>
            <a:off x="-36512" y="2564904"/>
            <a:ext cx="936104" cy="338554"/>
          </a:xfrm>
          <a:prstGeom prst="rect">
            <a:avLst/>
          </a:prstGeom>
          <a:noFill/>
        </p:spPr>
        <p:txBody>
          <a:bodyPr wrap="square" rtlCol="0">
            <a:spAutoFit/>
          </a:bodyPr>
          <a:lstStyle/>
          <a:p>
            <a:r>
              <a:rPr lang="el-GR" sz="1600" b="1" dirty="0">
                <a:solidFill>
                  <a:srgbClr val="008000"/>
                </a:solidFill>
                <a:latin typeface="Arial"/>
                <a:cs typeface="Arial"/>
              </a:rPr>
              <a:t>Σώμα</a:t>
            </a:r>
            <a:endParaRPr lang="en-US" sz="1600" b="1" dirty="0">
              <a:solidFill>
                <a:srgbClr val="008000"/>
              </a:solidFill>
              <a:latin typeface="Arial"/>
              <a:cs typeface="Arial"/>
            </a:endParaRPr>
          </a:p>
        </p:txBody>
      </p:sp>
      <p:sp>
        <p:nvSpPr>
          <p:cNvPr id="16" name="TextBox 15"/>
          <p:cNvSpPr txBox="1"/>
          <p:nvPr/>
        </p:nvSpPr>
        <p:spPr>
          <a:xfrm>
            <a:off x="-36512" y="3882534"/>
            <a:ext cx="1152128" cy="338554"/>
          </a:xfrm>
          <a:prstGeom prst="rect">
            <a:avLst/>
          </a:prstGeom>
          <a:noFill/>
        </p:spPr>
        <p:txBody>
          <a:bodyPr wrap="square" rtlCol="0">
            <a:spAutoFit/>
          </a:bodyPr>
          <a:lstStyle/>
          <a:p>
            <a:r>
              <a:rPr lang="el-GR" sz="1600" b="1" dirty="0">
                <a:solidFill>
                  <a:srgbClr val="008000"/>
                </a:solidFill>
                <a:latin typeface="Arial"/>
                <a:cs typeface="Arial"/>
              </a:rPr>
              <a:t>Επίλογος</a:t>
            </a:r>
            <a:endParaRPr lang="en-US" sz="1600" b="1" dirty="0">
              <a:solidFill>
                <a:srgbClr val="008000"/>
              </a:solidFill>
              <a:latin typeface="Arial"/>
              <a:cs typeface="Arial"/>
            </a:endParaRPr>
          </a:p>
        </p:txBody>
      </p:sp>
      <p:sp>
        <p:nvSpPr>
          <p:cNvPr id="17" name="TextBox 16"/>
          <p:cNvSpPr txBox="1"/>
          <p:nvPr/>
        </p:nvSpPr>
        <p:spPr>
          <a:xfrm>
            <a:off x="3275856" y="4592216"/>
            <a:ext cx="1296144" cy="338554"/>
          </a:xfrm>
          <a:prstGeom prst="rect">
            <a:avLst/>
          </a:prstGeom>
          <a:noFill/>
        </p:spPr>
        <p:txBody>
          <a:bodyPr wrap="square" rtlCol="0">
            <a:spAutoFit/>
          </a:bodyPr>
          <a:lstStyle/>
          <a:p>
            <a:pPr algn="r"/>
            <a:r>
              <a:rPr lang="el-GR" sz="1600" b="1" dirty="0">
                <a:solidFill>
                  <a:srgbClr val="008000"/>
                </a:solidFill>
                <a:latin typeface="Arial"/>
                <a:cs typeface="Arial"/>
              </a:rPr>
              <a:t>Πρόλογος</a:t>
            </a:r>
            <a:endParaRPr lang="en-US" sz="1600" b="1" dirty="0">
              <a:solidFill>
                <a:srgbClr val="008000"/>
              </a:solidFill>
              <a:latin typeface="Arial"/>
              <a:cs typeface="Arial"/>
            </a:endParaRPr>
          </a:p>
        </p:txBody>
      </p:sp>
      <p:sp>
        <p:nvSpPr>
          <p:cNvPr id="18" name="TextBox 17"/>
          <p:cNvSpPr txBox="1"/>
          <p:nvPr/>
        </p:nvSpPr>
        <p:spPr>
          <a:xfrm>
            <a:off x="3635896" y="5168280"/>
            <a:ext cx="936104" cy="338554"/>
          </a:xfrm>
          <a:prstGeom prst="rect">
            <a:avLst/>
          </a:prstGeom>
          <a:noFill/>
        </p:spPr>
        <p:txBody>
          <a:bodyPr wrap="square" rtlCol="0">
            <a:spAutoFit/>
          </a:bodyPr>
          <a:lstStyle/>
          <a:p>
            <a:pPr algn="r"/>
            <a:r>
              <a:rPr lang="el-GR" sz="1600" b="1" dirty="0">
                <a:solidFill>
                  <a:srgbClr val="008000"/>
                </a:solidFill>
                <a:latin typeface="Arial"/>
                <a:cs typeface="Arial"/>
              </a:rPr>
              <a:t>Σώμα</a:t>
            </a:r>
            <a:endParaRPr lang="en-US" sz="1600" b="1" dirty="0">
              <a:solidFill>
                <a:srgbClr val="008000"/>
              </a:solidFill>
              <a:latin typeface="Arial"/>
              <a:cs typeface="Arial"/>
            </a:endParaRPr>
          </a:p>
        </p:txBody>
      </p:sp>
      <p:sp>
        <p:nvSpPr>
          <p:cNvPr id="19" name="TextBox 18"/>
          <p:cNvSpPr txBox="1"/>
          <p:nvPr/>
        </p:nvSpPr>
        <p:spPr>
          <a:xfrm>
            <a:off x="3203848" y="5754742"/>
            <a:ext cx="1368152" cy="338554"/>
          </a:xfrm>
          <a:prstGeom prst="rect">
            <a:avLst/>
          </a:prstGeom>
          <a:noFill/>
        </p:spPr>
        <p:txBody>
          <a:bodyPr wrap="square" rtlCol="0">
            <a:spAutoFit/>
          </a:bodyPr>
          <a:lstStyle/>
          <a:p>
            <a:pPr algn="r"/>
            <a:r>
              <a:rPr lang="el-GR" sz="1600" b="1" dirty="0">
                <a:solidFill>
                  <a:srgbClr val="008000"/>
                </a:solidFill>
                <a:latin typeface="Arial"/>
                <a:cs typeface="Arial"/>
              </a:rPr>
              <a:t>Επίλογος</a:t>
            </a:r>
            <a:endParaRPr lang="en-US" sz="1600" b="1" dirty="0">
              <a:solidFill>
                <a:srgbClr val="008000"/>
              </a:solidFill>
              <a:latin typeface="Arial"/>
              <a:cs typeface="Arial"/>
            </a:endParaRPr>
          </a:p>
        </p:txBody>
      </p:sp>
      <p:sp>
        <p:nvSpPr>
          <p:cNvPr id="21" name="2 - Θέση υποσέλιδου">
            <a:extLst>
              <a:ext uri="{FF2B5EF4-FFF2-40B4-BE49-F238E27FC236}">
                <a16:creationId xmlns:a16="http://schemas.microsoft.com/office/drawing/2014/main" xmlns="" id="{D84FCF24-AF8A-1E40-83F3-40F372C2DE6D}"/>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22" name="8 - Θέση αριθμού διαφάνειας">
            <a:extLst>
              <a:ext uri="{FF2B5EF4-FFF2-40B4-BE49-F238E27FC236}">
                <a16:creationId xmlns:a16="http://schemas.microsoft.com/office/drawing/2014/main" xmlns="" id="{3FE35058-7B9C-BF4E-944E-4B3514745629}"/>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122</a:t>
            </a:fld>
            <a:endParaRPr lang="en-GB" altLang="el-GR" sz="1400"/>
          </a:p>
        </p:txBody>
      </p:sp>
    </p:spTree>
    <p:extLst>
      <p:ext uri="{BB962C8B-B14F-4D97-AF65-F5344CB8AC3E}">
        <p14:creationId xmlns:p14="http://schemas.microsoft.com/office/powerpoint/2010/main" val="2248921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44624"/>
            <a:ext cx="7772400" cy="360040"/>
          </a:xfrm>
        </p:spPr>
        <p:txBody>
          <a:bodyPr/>
          <a:lstStyle/>
          <a:p>
            <a:pPr eaLnBrk="1" hangingPunct="1"/>
            <a:r>
              <a:rPr lang="el-GR" sz="3200" dirty="0">
                <a:latin typeface="Times New Roman" charset="0"/>
              </a:rPr>
              <a:t>Συζήτηση</a:t>
            </a:r>
            <a:endParaRPr lang="en-GB" sz="3200" dirty="0">
              <a:latin typeface="Times New Roman" charset="0"/>
            </a:endParaRPr>
          </a:p>
        </p:txBody>
      </p:sp>
      <p:sp>
        <p:nvSpPr>
          <p:cNvPr id="8" name="Content Placeholder 2"/>
          <p:cNvSpPr txBox="1">
            <a:spLocks/>
          </p:cNvSpPr>
          <p:nvPr/>
        </p:nvSpPr>
        <p:spPr bwMode="auto">
          <a:xfrm>
            <a:off x="323528" y="548680"/>
            <a:ext cx="8748464"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latin typeface="Times New Roman" charset="0"/>
              </a:rPr>
              <a:t>Δυο τύποι </a:t>
            </a:r>
            <a:r>
              <a:rPr lang="en-US" dirty="0">
                <a:latin typeface="Times New Roman" charset="0"/>
              </a:rPr>
              <a:t>SAVE/RESTORE</a:t>
            </a:r>
            <a:endParaRPr lang="el-GR" dirty="0">
              <a:latin typeface="Times New Roman" charset="0"/>
            </a:endParaRPr>
          </a:p>
          <a:p>
            <a:r>
              <a:rPr lang="el-GR" sz="2000" dirty="0">
                <a:latin typeface="Times New Roman"/>
                <a:cs typeface="Times New Roman"/>
              </a:rPr>
              <a:t>Αυτά που αφορούν πρόλογο/επίλογο (μόνο το</a:t>
            </a:r>
            <a:r>
              <a:rPr lang="en-US" sz="2000" dirty="0">
                <a:latin typeface="Times New Roman"/>
                <a:cs typeface="Times New Roman"/>
              </a:rPr>
              <a:t> $</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στο προηγούμενο παράδειγμα)</a:t>
            </a:r>
          </a:p>
          <a:p>
            <a:r>
              <a:rPr lang="el-GR" sz="2000" dirty="0">
                <a:latin typeface="Times New Roman"/>
                <a:cs typeface="Times New Roman"/>
              </a:rPr>
              <a:t>Τα άλλα που αφορούν καταχωρητές και τιμές που χρησιμοποιώ στο σώμα συνάρτησης</a:t>
            </a:r>
            <a:endParaRPr lang="el-GR" sz="1050" dirty="0">
              <a:latin typeface="Times New Roman"/>
              <a:cs typeface="Times New Roman"/>
            </a:endParaRPr>
          </a:p>
          <a:p>
            <a:pPr marL="0" indent="0">
              <a:buFontTx/>
              <a:buNone/>
            </a:pPr>
            <a:r>
              <a:rPr lang="el-GR" dirty="0">
                <a:latin typeface="Times New Roman"/>
                <a:cs typeface="Times New Roman"/>
              </a:rPr>
              <a:t>Που βρίσκονται τα κουτάκια αυτά; Πως γίνεται το </a:t>
            </a:r>
            <a:r>
              <a:rPr lang="en-US" dirty="0">
                <a:latin typeface="Times New Roman"/>
                <a:cs typeface="Times New Roman"/>
              </a:rPr>
              <a:t>SAVE/RESTORE</a:t>
            </a:r>
            <a:r>
              <a:rPr lang="el-GR" dirty="0">
                <a:latin typeface="Times New Roman"/>
                <a:cs typeface="Times New Roman"/>
              </a:rPr>
              <a:t>;</a:t>
            </a:r>
          </a:p>
          <a:p>
            <a:r>
              <a:rPr lang="el-GR" sz="2000" dirty="0">
                <a:latin typeface="Times New Roman"/>
                <a:cs typeface="Times New Roman"/>
              </a:rPr>
              <a:t>Ο χώρος θα πρέπει να είναι σε ιδιωτικό για την κάθε συνάρτηση μέρος</a:t>
            </a:r>
          </a:p>
          <a:p>
            <a:r>
              <a:rPr lang="el-GR" sz="2000" dirty="0">
                <a:latin typeface="Times New Roman"/>
                <a:cs typeface="Times New Roman"/>
              </a:rPr>
              <a:t>Σε περίπτωση αναδρομικής συνάρτησης θα πρέπει να έχω πολλές τέτοιες θέσεις (μία για κάθε ενεργοποίηση της συνάρτησης)</a:t>
            </a:r>
          </a:p>
          <a:p>
            <a:r>
              <a:rPr lang="el-GR" sz="2000" dirty="0">
                <a:latin typeface="Times New Roman"/>
                <a:cs typeface="Times New Roman"/>
              </a:rPr>
              <a:t>Συνεπώς θα πρέπει να είναι στην στοίβα. Οπότε </a:t>
            </a:r>
            <a:r>
              <a:rPr lang="en-US" sz="2000" dirty="0">
                <a:latin typeface="Times New Roman"/>
                <a:cs typeface="Times New Roman"/>
              </a:rPr>
              <a:t>SAVE = Push, Restore = Pop</a:t>
            </a:r>
            <a:endParaRPr lang="en-US" sz="900" dirty="0">
              <a:latin typeface="Times New Roman"/>
              <a:cs typeface="Times New Roman"/>
            </a:endParaRPr>
          </a:p>
          <a:p>
            <a:pPr marL="0" indent="0">
              <a:buNone/>
            </a:pPr>
            <a:r>
              <a:rPr lang="el-GR" dirty="0">
                <a:latin typeface="Times New Roman"/>
                <a:cs typeface="Times New Roman"/>
              </a:rPr>
              <a:t>Στοίβα συστήματος στον </a:t>
            </a:r>
            <a:r>
              <a:rPr lang="en-US" dirty="0">
                <a:latin typeface="Times New Roman"/>
                <a:cs typeface="Times New Roman"/>
              </a:rPr>
              <a:t>MIPS</a:t>
            </a:r>
          </a:p>
          <a:p>
            <a:r>
              <a:rPr lang="el-GR" sz="2000" dirty="0">
                <a:latin typeface="Times New Roman"/>
                <a:cs typeface="Times New Roman"/>
              </a:rPr>
              <a:t>Υλοποιείται με τ</a:t>
            </a:r>
            <a:r>
              <a:rPr lang="en-US" sz="2000" dirty="0">
                <a:latin typeface="Times New Roman"/>
                <a:cs typeface="Times New Roman"/>
              </a:rPr>
              <a:t>o</a:t>
            </a:r>
            <a:r>
              <a:rPr lang="el-GR" sz="2000" dirty="0">
                <a:latin typeface="Times New Roman"/>
                <a:cs typeface="Times New Roman"/>
              </a:rPr>
              <a:t>ν</a:t>
            </a:r>
            <a:r>
              <a:rPr lang="en-US" sz="2000" dirty="0">
                <a:latin typeface="Times New Roman"/>
                <a:cs typeface="Times New Roman"/>
              </a:rPr>
              <a:t> $</a:t>
            </a:r>
            <a:r>
              <a:rPr lang="en-US" sz="2000" dirty="0" err="1">
                <a:latin typeface="Times New Roman"/>
                <a:cs typeface="Times New Roman"/>
              </a:rPr>
              <a:t>sp</a:t>
            </a:r>
            <a:r>
              <a:rPr lang="el-GR" sz="2000" dirty="0">
                <a:latin typeface="Times New Roman"/>
                <a:cs typeface="Times New Roman"/>
              </a:rPr>
              <a:t> (η στοίβα μεγαλώνει προς τα κάτω)</a:t>
            </a:r>
          </a:p>
          <a:p>
            <a:r>
              <a:rPr lang="en-US" sz="2000" dirty="0">
                <a:latin typeface="Times New Roman"/>
                <a:cs typeface="Times New Roman"/>
              </a:rPr>
              <a:t>Push($a0) =&gt; </a:t>
            </a:r>
            <a:r>
              <a:rPr lang="el-GR" sz="2000" dirty="0">
                <a:latin typeface="Times New Roman"/>
                <a:cs typeface="Times New Roman"/>
              </a:rPr>
              <a:t>ακολουθία: </a:t>
            </a:r>
            <a:r>
              <a:rPr lang="en-US" sz="2000" dirty="0" err="1">
                <a:latin typeface="Times New Roman"/>
                <a:cs typeface="Times New Roman"/>
              </a:rPr>
              <a:t>addui</a:t>
            </a:r>
            <a:r>
              <a:rPr lang="en-US" sz="2000" dirty="0">
                <a:latin typeface="Times New Roman"/>
                <a:cs typeface="Times New Roman"/>
              </a:rPr>
              <a:t> $</a:t>
            </a:r>
            <a:r>
              <a:rPr lang="en-US" sz="2000" dirty="0" err="1">
                <a:latin typeface="Times New Roman"/>
                <a:cs typeface="Times New Roman"/>
              </a:rPr>
              <a:t>sp</a:t>
            </a:r>
            <a:r>
              <a:rPr lang="en-US" sz="2000" dirty="0">
                <a:latin typeface="Times New Roman"/>
                <a:cs typeface="Times New Roman"/>
              </a:rPr>
              <a:t>, $</a:t>
            </a:r>
            <a:r>
              <a:rPr lang="en-US" sz="2000" dirty="0" err="1">
                <a:latin typeface="Times New Roman"/>
                <a:cs typeface="Times New Roman"/>
              </a:rPr>
              <a:t>sp</a:t>
            </a:r>
            <a:r>
              <a:rPr lang="en-US" sz="2000" dirty="0">
                <a:latin typeface="Times New Roman"/>
                <a:cs typeface="Times New Roman"/>
              </a:rPr>
              <a:t>, -4 ; </a:t>
            </a:r>
            <a:r>
              <a:rPr lang="en-US" sz="2000" dirty="0" err="1">
                <a:latin typeface="Times New Roman"/>
                <a:cs typeface="Times New Roman"/>
              </a:rPr>
              <a:t>sw</a:t>
            </a:r>
            <a:r>
              <a:rPr lang="en-US" sz="2000" dirty="0">
                <a:latin typeface="Times New Roman"/>
                <a:cs typeface="Times New Roman"/>
              </a:rPr>
              <a:t> $a0, 0($</a:t>
            </a:r>
            <a:r>
              <a:rPr lang="en-US" sz="2000" dirty="0" err="1">
                <a:latin typeface="Times New Roman"/>
                <a:cs typeface="Times New Roman"/>
              </a:rPr>
              <a:t>sp</a:t>
            </a:r>
            <a:r>
              <a:rPr lang="en-US" sz="2000" dirty="0">
                <a:latin typeface="Times New Roman"/>
                <a:cs typeface="Times New Roman"/>
              </a:rPr>
              <a:t>)</a:t>
            </a:r>
          </a:p>
          <a:p>
            <a:r>
              <a:rPr lang="en-US" sz="2000" dirty="0">
                <a:latin typeface="Times New Roman"/>
                <a:cs typeface="Times New Roman"/>
              </a:rPr>
              <a:t>Pop(</a:t>
            </a:r>
            <a:r>
              <a:rPr lang="en-US" sz="2000" dirty="0">
                <a:cs typeface="Times New Roman"/>
              </a:rPr>
              <a:t>$a0) =&gt; </a:t>
            </a:r>
            <a:r>
              <a:rPr lang="el-GR" sz="2000" dirty="0">
                <a:cs typeface="Times New Roman"/>
              </a:rPr>
              <a:t>ακολουθία: </a:t>
            </a:r>
            <a:r>
              <a:rPr lang="en-US" sz="2000" dirty="0" err="1">
                <a:cs typeface="Times New Roman"/>
              </a:rPr>
              <a:t>lw</a:t>
            </a:r>
            <a:r>
              <a:rPr lang="en-US" sz="2000" dirty="0">
                <a:cs typeface="Times New Roman"/>
              </a:rPr>
              <a:t> $a0, 0($</a:t>
            </a:r>
            <a:r>
              <a:rPr lang="en-US" sz="2000" dirty="0" err="1">
                <a:cs typeface="Times New Roman"/>
              </a:rPr>
              <a:t>sp</a:t>
            </a:r>
            <a:r>
              <a:rPr lang="en-US" sz="2000" dirty="0">
                <a:cs typeface="Times New Roman"/>
              </a:rPr>
              <a:t>) ; </a:t>
            </a:r>
            <a:r>
              <a:rPr lang="en-US" sz="2000" dirty="0" err="1">
                <a:cs typeface="Times New Roman"/>
              </a:rPr>
              <a:t>addui</a:t>
            </a:r>
            <a:r>
              <a:rPr lang="en-US" sz="2000" dirty="0">
                <a:cs typeface="Times New Roman"/>
              </a:rPr>
              <a:t> $</a:t>
            </a:r>
            <a:r>
              <a:rPr lang="en-US" sz="2000" dirty="0" err="1">
                <a:cs typeface="Times New Roman"/>
              </a:rPr>
              <a:t>sp</a:t>
            </a:r>
            <a:r>
              <a:rPr lang="en-US" sz="2000" dirty="0">
                <a:cs typeface="Times New Roman"/>
              </a:rPr>
              <a:t>, $</a:t>
            </a:r>
            <a:r>
              <a:rPr lang="en-US" sz="2000" dirty="0" err="1">
                <a:cs typeface="Times New Roman"/>
              </a:rPr>
              <a:t>sp</a:t>
            </a:r>
            <a:r>
              <a:rPr lang="en-US" sz="2000" dirty="0">
                <a:cs typeface="Times New Roman"/>
              </a:rPr>
              <a:t>, 4 </a:t>
            </a:r>
            <a:endParaRPr lang="en-US" sz="2000" dirty="0">
              <a:latin typeface="Times New Roman"/>
              <a:cs typeface="Times New Roman"/>
            </a:endParaRPr>
          </a:p>
        </p:txBody>
      </p:sp>
      <p:sp>
        <p:nvSpPr>
          <p:cNvPr id="9" name="2 - Θέση υποσέλιδου">
            <a:extLst>
              <a:ext uri="{FF2B5EF4-FFF2-40B4-BE49-F238E27FC236}">
                <a16:creationId xmlns:a16="http://schemas.microsoft.com/office/drawing/2014/main" xmlns="" id="{ACC916F8-9EFC-3E41-8877-34B4E6D77839}"/>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0" name="8 - Θέση αριθμού διαφάνειας">
            <a:extLst>
              <a:ext uri="{FF2B5EF4-FFF2-40B4-BE49-F238E27FC236}">
                <a16:creationId xmlns:a16="http://schemas.microsoft.com/office/drawing/2014/main" xmlns="" id="{640ABFF2-FCCD-A142-856D-EAF7F2AB24C2}"/>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123</a:t>
            </a:fld>
            <a:endParaRPr lang="en-GB" altLang="el-GR" sz="1400"/>
          </a:p>
        </p:txBody>
      </p:sp>
    </p:spTree>
    <p:extLst>
      <p:ext uri="{BB962C8B-B14F-4D97-AF65-F5344CB8AC3E}">
        <p14:creationId xmlns:p14="http://schemas.microsoft.com/office/powerpoint/2010/main" val="40346603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27384"/>
            <a:ext cx="7772400" cy="410562"/>
          </a:xfrm>
        </p:spPr>
        <p:txBody>
          <a:bodyPr/>
          <a:lstStyle/>
          <a:p>
            <a:pPr eaLnBrk="1" hangingPunct="1"/>
            <a:r>
              <a:rPr lang="el-GR" sz="3200" dirty="0">
                <a:latin typeface="Times New Roman" charset="0"/>
              </a:rPr>
              <a:t>Ο τελικός κώδικας της Α</a:t>
            </a:r>
            <a:endParaRPr lang="en-GB" sz="3200" dirty="0">
              <a:latin typeface="Times New Roman" charset="0"/>
            </a:endParaRPr>
          </a:p>
        </p:txBody>
      </p:sp>
      <p:sp>
        <p:nvSpPr>
          <p:cNvPr id="7" name="Content Placeholder 2"/>
          <p:cNvSpPr>
            <a:spLocks noGrp="1"/>
          </p:cNvSpPr>
          <p:nvPr>
            <p:ph idx="1"/>
          </p:nvPr>
        </p:nvSpPr>
        <p:spPr>
          <a:xfrm>
            <a:off x="251520" y="1772816"/>
            <a:ext cx="4536504" cy="3096344"/>
          </a:xfrm>
        </p:spPr>
        <p:txBody>
          <a:bodyPr/>
          <a:lstStyle/>
          <a:p>
            <a:pPr marL="0" indent="0">
              <a:buNone/>
            </a:pPr>
            <a:r>
              <a:rPr lang="el-GR" sz="1800">
                <a:latin typeface="Courier"/>
                <a:cs typeface="Courier"/>
              </a:rPr>
              <a:t>Α:</a:t>
            </a:r>
            <a:r>
              <a:rPr lang="en-US" sz="1800">
                <a:latin typeface="Courier"/>
                <a:cs typeface="Courier"/>
              </a:rPr>
              <a:t>	addui	$sp, $sp, </a:t>
            </a:r>
            <a:r>
              <a:rPr lang="el-GR" sz="1800">
                <a:latin typeface="Courier"/>
                <a:cs typeface="Courier"/>
              </a:rPr>
              <a:t>-</a:t>
            </a:r>
            <a:r>
              <a:rPr lang="en-US" sz="1800">
                <a:latin typeface="Courier"/>
                <a:cs typeface="Courier"/>
              </a:rPr>
              <a:t>8</a:t>
            </a:r>
          </a:p>
          <a:p>
            <a:pPr marL="0" indent="0">
              <a:buNone/>
            </a:pPr>
            <a:r>
              <a:rPr lang="en-US" sz="1800">
                <a:latin typeface="Courier"/>
                <a:cs typeface="Courier"/>
              </a:rPr>
              <a:t>	sw	$ra, </a:t>
            </a:r>
            <a:r>
              <a:rPr lang="en-US" sz="1800" b="1" u="sng">
                <a:solidFill>
                  <a:srgbClr val="FF790B"/>
                </a:solidFill>
                <a:latin typeface="Courier"/>
                <a:cs typeface="Courier"/>
              </a:rPr>
              <a:t>0($sp) //push</a:t>
            </a:r>
            <a:endParaRPr lang="en-US" sz="1800">
              <a:latin typeface="Courier"/>
              <a:cs typeface="Courier"/>
            </a:endParaRPr>
          </a:p>
          <a:p>
            <a:pPr marL="0" indent="0">
              <a:buNone/>
            </a:pPr>
            <a:r>
              <a:rPr lang="en-US" sz="1800">
                <a:latin typeface="Courier"/>
                <a:cs typeface="Courier"/>
              </a:rPr>
              <a:t>	</a:t>
            </a:r>
          </a:p>
          <a:p>
            <a:pPr marL="0" indent="0">
              <a:buNone/>
            </a:pPr>
            <a:r>
              <a:rPr lang="en-US" sz="1800">
                <a:latin typeface="Courier"/>
                <a:cs typeface="Courier"/>
              </a:rPr>
              <a:t>	sw	$a0, </a:t>
            </a:r>
            <a:r>
              <a:rPr lang="en-US" sz="1800" b="1" u="sng">
                <a:solidFill>
                  <a:srgbClr val="0000FF"/>
                </a:solidFill>
                <a:latin typeface="Courier"/>
                <a:cs typeface="Courier"/>
              </a:rPr>
              <a:t>4($sp) //push</a:t>
            </a:r>
            <a:endParaRPr lang="el-GR" sz="1800" b="1" u="sng">
              <a:solidFill>
                <a:srgbClr val="0000FF"/>
              </a:solidFill>
              <a:latin typeface="Courier"/>
              <a:cs typeface="Courier"/>
            </a:endParaRPr>
          </a:p>
          <a:p>
            <a:pPr marL="0" indent="0">
              <a:buNone/>
            </a:pPr>
            <a:r>
              <a:rPr lang="el-GR" sz="1800">
                <a:latin typeface="Courier"/>
                <a:cs typeface="Courier"/>
              </a:rPr>
              <a:t>	jal</a:t>
            </a:r>
            <a:r>
              <a:rPr lang="en-US" sz="1800">
                <a:latin typeface="Courier"/>
                <a:cs typeface="Courier"/>
              </a:rPr>
              <a:t>	</a:t>
            </a:r>
            <a:r>
              <a:rPr lang="el-GR" sz="1800">
                <a:latin typeface="Courier"/>
                <a:cs typeface="Courier"/>
              </a:rPr>
              <a:t>Β</a:t>
            </a:r>
            <a:endParaRPr lang="en-US" sz="1800">
              <a:latin typeface="Courier"/>
              <a:cs typeface="Courier"/>
            </a:endParaRPr>
          </a:p>
          <a:p>
            <a:pPr marL="0" indent="0">
              <a:buNone/>
            </a:pPr>
            <a:r>
              <a:rPr lang="en-US" sz="1800">
                <a:latin typeface="Courier"/>
                <a:cs typeface="Courier"/>
              </a:rPr>
              <a:t>	lw	$a0, </a:t>
            </a:r>
            <a:r>
              <a:rPr lang="en-US" sz="1800" b="1" u="sng">
                <a:solidFill>
                  <a:srgbClr val="0000FF"/>
                </a:solidFill>
                <a:latin typeface="Courier"/>
                <a:cs typeface="Courier"/>
              </a:rPr>
              <a:t>4($sp) //pop</a:t>
            </a:r>
            <a:endParaRPr lang="el-GR" sz="1800" b="1" u="sng">
              <a:solidFill>
                <a:srgbClr val="0000FF"/>
              </a:solidFill>
              <a:latin typeface="Courier"/>
              <a:cs typeface="Courier"/>
            </a:endParaRPr>
          </a:p>
          <a:p>
            <a:pPr marL="0" indent="0">
              <a:buNone/>
            </a:pPr>
            <a:r>
              <a:rPr lang="el-GR" sz="1800">
                <a:latin typeface="Courier"/>
                <a:cs typeface="Courier"/>
              </a:rPr>
              <a:t>	add</a:t>
            </a:r>
            <a:r>
              <a:rPr lang="en-US" sz="1800">
                <a:latin typeface="Courier"/>
                <a:cs typeface="Courier"/>
              </a:rPr>
              <a:t>	</a:t>
            </a:r>
            <a:r>
              <a:rPr lang="el-GR" sz="1800">
                <a:latin typeface="Courier"/>
                <a:cs typeface="Courier"/>
              </a:rPr>
              <a:t>$v0, $v0, $a0</a:t>
            </a:r>
          </a:p>
          <a:p>
            <a:pPr marL="0" indent="0">
              <a:buNone/>
            </a:pPr>
            <a:endParaRPr lang="el-GR" sz="1800">
              <a:latin typeface="Courier"/>
              <a:cs typeface="Courier"/>
            </a:endParaRPr>
          </a:p>
          <a:p>
            <a:pPr marL="0" indent="0">
              <a:buNone/>
            </a:pPr>
            <a:r>
              <a:rPr lang="is-IS" sz="1800">
                <a:latin typeface="Courier"/>
                <a:cs typeface="Courier"/>
              </a:rPr>
              <a:t>	</a:t>
            </a:r>
            <a:r>
              <a:rPr lang="en-US" sz="1800">
                <a:latin typeface="Courier"/>
                <a:cs typeface="Courier"/>
              </a:rPr>
              <a:t>lw	$ra, </a:t>
            </a:r>
            <a:r>
              <a:rPr lang="en-US" sz="1800" b="1" u="sng">
                <a:solidFill>
                  <a:srgbClr val="FF790B"/>
                </a:solidFill>
                <a:latin typeface="Courier"/>
                <a:cs typeface="Courier"/>
              </a:rPr>
              <a:t>0($sp) //pop</a:t>
            </a:r>
          </a:p>
          <a:p>
            <a:pPr marL="0" indent="0">
              <a:buNone/>
            </a:pPr>
            <a:r>
              <a:rPr lang="el-GR" sz="1800">
                <a:latin typeface="Courier"/>
                <a:cs typeface="Courier"/>
              </a:rPr>
              <a:t>	</a:t>
            </a:r>
            <a:r>
              <a:rPr lang="en-US" sz="1800">
                <a:latin typeface="Courier"/>
                <a:cs typeface="Courier"/>
              </a:rPr>
              <a:t>addui	$sp, $sp, 8</a:t>
            </a:r>
          </a:p>
          <a:p>
            <a:pPr marL="0" indent="0">
              <a:buNone/>
            </a:pPr>
            <a:r>
              <a:rPr lang="el-GR" sz="1800">
                <a:latin typeface="Courier"/>
                <a:cs typeface="Courier"/>
              </a:rPr>
              <a:t>	jr</a:t>
            </a:r>
            <a:r>
              <a:rPr lang="en-US" sz="1800">
                <a:latin typeface="Courier"/>
                <a:cs typeface="Courier"/>
              </a:rPr>
              <a:t>	</a:t>
            </a:r>
            <a:r>
              <a:rPr lang="el-GR" sz="1800">
                <a:latin typeface="Courier"/>
                <a:cs typeface="Courier"/>
              </a:rPr>
              <a:t>$ra</a:t>
            </a:r>
          </a:p>
          <a:p>
            <a:pPr marL="0" indent="0">
              <a:buNone/>
            </a:pPr>
            <a:endParaRPr lang="el-GR" sz="1050" dirty="0">
              <a:latin typeface="Courier"/>
              <a:cs typeface="Courier"/>
            </a:endParaRPr>
          </a:p>
        </p:txBody>
      </p:sp>
      <p:sp>
        <p:nvSpPr>
          <p:cNvPr id="8" name="Content Placeholder 2"/>
          <p:cNvSpPr txBox="1">
            <a:spLocks/>
          </p:cNvSpPr>
          <p:nvPr/>
        </p:nvSpPr>
        <p:spPr bwMode="auto">
          <a:xfrm>
            <a:off x="4860032" y="548680"/>
            <a:ext cx="4248472" cy="5760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Χρειαζόμαστε 2 λέξεις στην στοίβα</a:t>
            </a:r>
          </a:p>
          <a:p>
            <a:pPr marL="0" indent="0">
              <a:buFontTx/>
              <a:buNone/>
            </a:pPr>
            <a:endParaRPr lang="el-GR" sz="700" dirty="0">
              <a:latin typeface="Times New Roman"/>
              <a:cs typeface="Times New Roman"/>
            </a:endParaRPr>
          </a:p>
          <a:p>
            <a:pPr marL="0" indent="0">
              <a:buFontTx/>
              <a:buNone/>
            </a:pPr>
            <a:r>
              <a:rPr lang="el-GR" sz="2000" dirty="0">
                <a:latin typeface="Times New Roman"/>
                <a:cs typeface="Times New Roman"/>
              </a:rPr>
              <a:t>Στο </a:t>
            </a:r>
            <a:r>
              <a:rPr lang="en-US" sz="2000" dirty="0">
                <a:latin typeface="Times New Roman"/>
                <a:cs typeface="Times New Roman"/>
              </a:rPr>
              <a:t>offset </a:t>
            </a:r>
            <a:r>
              <a:rPr lang="el-GR" sz="2000" dirty="0">
                <a:latin typeface="Times New Roman"/>
                <a:cs typeface="Times New Roman"/>
              </a:rPr>
              <a:t>0 από τον  </a:t>
            </a:r>
            <a:r>
              <a:rPr lang="en-US" sz="2000" dirty="0">
                <a:latin typeface="Times New Roman"/>
                <a:cs typeface="Times New Roman"/>
              </a:rPr>
              <a:t>$</a:t>
            </a:r>
            <a:r>
              <a:rPr lang="en-US" sz="2000" dirty="0" err="1">
                <a:latin typeface="Times New Roman"/>
                <a:cs typeface="Times New Roman"/>
              </a:rPr>
              <a:t>sp</a:t>
            </a:r>
            <a:r>
              <a:rPr lang="en-US" sz="2000" dirty="0">
                <a:latin typeface="Times New Roman"/>
                <a:cs typeface="Times New Roman"/>
              </a:rPr>
              <a:t> </a:t>
            </a:r>
            <a:r>
              <a:rPr lang="el-GR" sz="2000" dirty="0">
                <a:latin typeface="Times New Roman"/>
                <a:cs typeface="Times New Roman"/>
              </a:rPr>
              <a:t>θα αποθηκευτεί</a:t>
            </a:r>
            <a:r>
              <a:rPr lang="en-US" sz="2000" dirty="0">
                <a:latin typeface="Times New Roman"/>
                <a:cs typeface="Times New Roman"/>
              </a:rPr>
              <a:t> </a:t>
            </a:r>
            <a:r>
              <a:rPr lang="el-GR" sz="2000" dirty="0">
                <a:latin typeface="Times New Roman"/>
                <a:cs typeface="Times New Roman"/>
              </a:rPr>
              <a:t>ο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και σε </a:t>
            </a:r>
            <a:r>
              <a:rPr lang="en-US" sz="2000" dirty="0">
                <a:cs typeface="Times New Roman"/>
              </a:rPr>
              <a:t>offset </a:t>
            </a:r>
            <a:r>
              <a:rPr lang="el-GR" sz="2000" dirty="0">
                <a:cs typeface="Times New Roman"/>
              </a:rPr>
              <a:t>4 ο </a:t>
            </a:r>
            <a:r>
              <a:rPr lang="en-US" sz="2000" dirty="0">
                <a:cs typeface="Times New Roman"/>
              </a:rPr>
              <a:t>$a</a:t>
            </a:r>
            <a:r>
              <a:rPr lang="el-GR" sz="2000" dirty="0">
                <a:cs typeface="Times New Roman"/>
              </a:rPr>
              <a:t>0</a:t>
            </a:r>
            <a:r>
              <a:rPr lang="en-US" sz="2000" dirty="0">
                <a:cs typeface="Times New Roman"/>
              </a:rPr>
              <a:t> </a:t>
            </a:r>
            <a:endParaRPr lang="el-GR" sz="2000" dirty="0">
              <a:latin typeface="Times New Roman"/>
              <a:cs typeface="Times New Roman"/>
            </a:endParaRPr>
          </a:p>
          <a:p>
            <a:pPr marL="0" indent="0">
              <a:buFontTx/>
              <a:buNone/>
            </a:pPr>
            <a:endParaRPr lang="el-GR" sz="700" dirty="0">
              <a:latin typeface="Times New Roman"/>
              <a:cs typeface="Times New Roman"/>
            </a:endParaRPr>
          </a:p>
          <a:p>
            <a:pPr marL="0" indent="0">
              <a:buFontTx/>
              <a:buNone/>
            </a:pPr>
            <a:r>
              <a:rPr lang="el-GR" sz="2000" dirty="0">
                <a:cs typeface="Times New Roman"/>
              </a:rPr>
              <a:t>Η πρώτη εντολή του </a:t>
            </a:r>
            <a:r>
              <a:rPr lang="el-GR" sz="2000" b="1" u="sng" dirty="0">
                <a:cs typeface="Times New Roman"/>
              </a:rPr>
              <a:t>Προλόγου </a:t>
            </a:r>
            <a:r>
              <a:rPr lang="el-GR" sz="2000" dirty="0">
                <a:cs typeface="Times New Roman"/>
              </a:rPr>
              <a:t>(</a:t>
            </a:r>
            <a:r>
              <a:rPr lang="en-US" sz="2000" dirty="0" err="1">
                <a:cs typeface="Times New Roman"/>
              </a:rPr>
              <a:t>addui</a:t>
            </a:r>
            <a:r>
              <a:rPr lang="en-US" sz="2000" dirty="0">
                <a:cs typeface="Times New Roman"/>
              </a:rPr>
              <a:t>)</a:t>
            </a:r>
            <a:r>
              <a:rPr lang="el-GR" sz="2000" dirty="0">
                <a:cs typeface="Times New Roman"/>
              </a:rPr>
              <a:t> δημιουργεί τον χώρο κουνώντας τον </a:t>
            </a:r>
            <a:r>
              <a:rPr lang="en-US" sz="2000" dirty="0">
                <a:cs typeface="Times New Roman"/>
              </a:rPr>
              <a:t>$</a:t>
            </a:r>
            <a:r>
              <a:rPr lang="en-US" sz="2000" dirty="0" err="1">
                <a:cs typeface="Times New Roman"/>
              </a:rPr>
              <a:t>sp</a:t>
            </a:r>
            <a:r>
              <a:rPr lang="en-US" sz="2000" dirty="0">
                <a:cs typeface="Times New Roman"/>
              </a:rPr>
              <a:t> </a:t>
            </a:r>
            <a:r>
              <a:rPr lang="el-GR" sz="2000" dirty="0">
                <a:cs typeface="Times New Roman"/>
              </a:rPr>
              <a:t>προς τα κάτω</a:t>
            </a:r>
          </a:p>
          <a:p>
            <a:pPr marL="0" indent="0">
              <a:buFontTx/>
              <a:buNone/>
            </a:pPr>
            <a:endParaRPr lang="el-GR" sz="700" dirty="0">
              <a:latin typeface="Times New Roman"/>
              <a:cs typeface="Times New Roman"/>
            </a:endParaRPr>
          </a:p>
          <a:p>
            <a:pPr marL="0" indent="0">
              <a:buFontTx/>
              <a:buNone/>
            </a:pPr>
            <a:r>
              <a:rPr lang="el-GR" sz="2000" dirty="0">
                <a:latin typeface="Times New Roman"/>
                <a:cs typeface="Times New Roman"/>
              </a:rPr>
              <a:t>Κατόπιν μπορούμε αν γράψουμε τον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υλοποιώντας το δεύτερο μισό της </a:t>
            </a:r>
            <a:r>
              <a:rPr lang="en-US" sz="2000" dirty="0">
                <a:latin typeface="Times New Roman"/>
                <a:cs typeface="Times New Roman"/>
              </a:rPr>
              <a:t>push</a:t>
            </a:r>
          </a:p>
          <a:p>
            <a:pPr marL="0" indent="0">
              <a:buFontTx/>
              <a:buNone/>
            </a:pPr>
            <a:endParaRPr lang="en-US" sz="700" dirty="0">
              <a:latin typeface="Times New Roman"/>
              <a:cs typeface="Times New Roman"/>
            </a:endParaRPr>
          </a:p>
          <a:p>
            <a:pPr marL="0" indent="0">
              <a:buFontTx/>
              <a:buNone/>
            </a:pPr>
            <a:r>
              <a:rPr lang="el-GR" sz="2000" dirty="0">
                <a:latin typeface="Times New Roman"/>
                <a:cs typeface="Times New Roman"/>
              </a:rPr>
              <a:t>Ανάλογα αποθηκεύεται και ο </a:t>
            </a:r>
            <a:r>
              <a:rPr lang="en-US" sz="2000" dirty="0">
                <a:latin typeface="Times New Roman"/>
                <a:cs typeface="Times New Roman"/>
              </a:rPr>
              <a:t>$a0</a:t>
            </a:r>
            <a:endParaRPr lang="el-GR" sz="2000" dirty="0">
              <a:latin typeface="Times New Roman"/>
              <a:cs typeface="Times New Roman"/>
            </a:endParaRPr>
          </a:p>
          <a:p>
            <a:pPr marL="0" indent="0">
              <a:buFontTx/>
              <a:buNone/>
            </a:pPr>
            <a:r>
              <a:rPr lang="el-GR" sz="2000" dirty="0">
                <a:latin typeface="Times New Roman"/>
                <a:cs typeface="Times New Roman"/>
              </a:rPr>
              <a:t>Η επαναφορά του </a:t>
            </a:r>
            <a:r>
              <a:rPr lang="en-US" sz="2000" dirty="0">
                <a:cs typeface="Times New Roman"/>
              </a:rPr>
              <a:t>$a0</a:t>
            </a:r>
            <a:r>
              <a:rPr lang="el-GR" sz="2000" dirty="0">
                <a:cs typeface="Times New Roman"/>
              </a:rPr>
              <a:t> είναι απλά ένα </a:t>
            </a:r>
            <a:r>
              <a:rPr lang="en-US" sz="2000" dirty="0" err="1">
                <a:cs typeface="Times New Roman"/>
              </a:rPr>
              <a:t>lw</a:t>
            </a:r>
            <a:endParaRPr lang="el-GR" sz="2000" dirty="0">
              <a:cs typeface="Times New Roman"/>
            </a:endParaRPr>
          </a:p>
          <a:p>
            <a:pPr marL="0" indent="0">
              <a:buFontTx/>
              <a:buNone/>
            </a:pPr>
            <a:endParaRPr lang="el-GR" sz="700" dirty="0">
              <a:latin typeface="Times New Roman"/>
              <a:cs typeface="Times New Roman"/>
            </a:endParaRPr>
          </a:p>
          <a:p>
            <a:pPr marL="0" indent="0">
              <a:buFontTx/>
              <a:buNone/>
            </a:pPr>
            <a:r>
              <a:rPr lang="el-GR" sz="2000" dirty="0">
                <a:latin typeface="Times New Roman"/>
                <a:cs typeface="Times New Roman"/>
              </a:rPr>
              <a:t>Η επαναφορά του </a:t>
            </a:r>
            <a:r>
              <a:rPr lang="en-US" sz="2000" dirty="0">
                <a:latin typeface="Times New Roman"/>
                <a:cs typeface="Times New Roman"/>
              </a:rPr>
              <a:t>$</a:t>
            </a:r>
            <a:r>
              <a:rPr lang="en-US" sz="2000" dirty="0" err="1">
                <a:latin typeface="Times New Roman"/>
                <a:cs typeface="Times New Roman"/>
              </a:rPr>
              <a:t>sp</a:t>
            </a:r>
            <a:r>
              <a:rPr lang="el-GR" sz="2000" dirty="0">
                <a:latin typeface="Times New Roman"/>
                <a:cs typeface="Times New Roman"/>
              </a:rPr>
              <a:t> στην αρχική του θέση γίνεται στο τέλος του </a:t>
            </a:r>
            <a:r>
              <a:rPr lang="el-GR" sz="2000" b="1" u="sng" dirty="0">
                <a:latin typeface="Times New Roman"/>
                <a:cs typeface="Times New Roman"/>
              </a:rPr>
              <a:t>Επιλόγου </a:t>
            </a:r>
            <a:r>
              <a:rPr lang="el-GR" sz="2000" dirty="0">
                <a:latin typeface="Times New Roman"/>
                <a:cs typeface="Times New Roman"/>
              </a:rPr>
              <a:t>αμέσως πριν το </a:t>
            </a:r>
            <a:r>
              <a:rPr lang="en-US" sz="2000" dirty="0" err="1">
                <a:latin typeface="Times New Roman"/>
                <a:cs typeface="Times New Roman"/>
              </a:rPr>
              <a:t>jr</a:t>
            </a:r>
            <a:r>
              <a:rPr lang="en-US" sz="2000" dirty="0">
                <a:latin typeface="Times New Roman"/>
                <a:cs typeface="Times New Roman"/>
              </a:rPr>
              <a:t> $</a:t>
            </a:r>
            <a:r>
              <a:rPr lang="en-US" sz="2000" dirty="0" err="1">
                <a:latin typeface="Times New Roman"/>
                <a:cs typeface="Times New Roman"/>
              </a:rPr>
              <a:t>ra.</a:t>
            </a:r>
            <a:endParaRPr lang="el-GR" sz="2000" dirty="0">
              <a:latin typeface="Times New Roman"/>
              <a:cs typeface="Times New Roman"/>
            </a:endParaRPr>
          </a:p>
          <a:p>
            <a:pPr marL="0" indent="0">
              <a:buFontTx/>
              <a:buNone/>
            </a:pPr>
            <a:endParaRPr lang="el-GR" sz="2000" dirty="0">
              <a:latin typeface="Times New Roman"/>
              <a:cs typeface="Times New Roman"/>
            </a:endParaRPr>
          </a:p>
          <a:p>
            <a:pPr marL="0" indent="0">
              <a:buFontTx/>
              <a:buNone/>
            </a:pPr>
            <a:endParaRPr lang="en-US" sz="2000" dirty="0">
              <a:latin typeface="Times New Roman"/>
              <a:cs typeface="Times New Roman"/>
            </a:endParaRPr>
          </a:p>
        </p:txBody>
      </p:sp>
      <p:sp>
        <p:nvSpPr>
          <p:cNvPr id="2" name="Rectangle 1"/>
          <p:cNvSpPr/>
          <p:nvPr/>
        </p:nvSpPr>
        <p:spPr>
          <a:xfrm>
            <a:off x="1115616" y="1772816"/>
            <a:ext cx="3600400" cy="792088"/>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115616" y="2780928"/>
            <a:ext cx="3600400" cy="1368152"/>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115616" y="4365104"/>
            <a:ext cx="3600400" cy="1152128"/>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6512" y="2082334"/>
            <a:ext cx="1296144" cy="338554"/>
          </a:xfrm>
          <a:prstGeom prst="rect">
            <a:avLst/>
          </a:prstGeom>
          <a:noFill/>
        </p:spPr>
        <p:txBody>
          <a:bodyPr wrap="square" rtlCol="0">
            <a:spAutoFit/>
          </a:bodyPr>
          <a:lstStyle/>
          <a:p>
            <a:r>
              <a:rPr lang="el-GR" sz="1600" b="1" dirty="0">
                <a:solidFill>
                  <a:srgbClr val="008000"/>
                </a:solidFill>
                <a:latin typeface="Arial"/>
                <a:cs typeface="Arial"/>
              </a:rPr>
              <a:t>Πρόλογος</a:t>
            </a:r>
            <a:endParaRPr lang="en-US" sz="1600" b="1" dirty="0">
              <a:solidFill>
                <a:srgbClr val="008000"/>
              </a:solidFill>
              <a:latin typeface="Arial"/>
              <a:cs typeface="Arial"/>
            </a:endParaRPr>
          </a:p>
        </p:txBody>
      </p:sp>
      <p:sp>
        <p:nvSpPr>
          <p:cNvPr id="15" name="TextBox 14"/>
          <p:cNvSpPr txBox="1"/>
          <p:nvPr/>
        </p:nvSpPr>
        <p:spPr>
          <a:xfrm>
            <a:off x="251520" y="3326904"/>
            <a:ext cx="792088" cy="338554"/>
          </a:xfrm>
          <a:prstGeom prst="rect">
            <a:avLst/>
          </a:prstGeom>
          <a:noFill/>
        </p:spPr>
        <p:txBody>
          <a:bodyPr wrap="square" rtlCol="0">
            <a:spAutoFit/>
          </a:bodyPr>
          <a:lstStyle/>
          <a:p>
            <a:r>
              <a:rPr lang="el-GR" sz="1600" b="1" dirty="0">
                <a:solidFill>
                  <a:srgbClr val="008000"/>
                </a:solidFill>
                <a:latin typeface="Arial"/>
                <a:cs typeface="Arial"/>
              </a:rPr>
              <a:t>Σώμα</a:t>
            </a:r>
            <a:endParaRPr lang="en-US" sz="1600" b="1" dirty="0">
              <a:solidFill>
                <a:srgbClr val="008000"/>
              </a:solidFill>
              <a:latin typeface="Arial"/>
              <a:cs typeface="Arial"/>
            </a:endParaRPr>
          </a:p>
        </p:txBody>
      </p:sp>
      <p:sp>
        <p:nvSpPr>
          <p:cNvPr id="16" name="TextBox 15"/>
          <p:cNvSpPr txBox="1"/>
          <p:nvPr/>
        </p:nvSpPr>
        <p:spPr>
          <a:xfrm>
            <a:off x="-36512" y="4725144"/>
            <a:ext cx="1152128" cy="338554"/>
          </a:xfrm>
          <a:prstGeom prst="rect">
            <a:avLst/>
          </a:prstGeom>
          <a:noFill/>
        </p:spPr>
        <p:txBody>
          <a:bodyPr wrap="square" rtlCol="0">
            <a:spAutoFit/>
          </a:bodyPr>
          <a:lstStyle/>
          <a:p>
            <a:r>
              <a:rPr lang="el-GR" sz="1600" b="1" dirty="0">
                <a:solidFill>
                  <a:srgbClr val="008000"/>
                </a:solidFill>
                <a:latin typeface="Arial"/>
                <a:cs typeface="Arial"/>
              </a:rPr>
              <a:t>Επίλογος</a:t>
            </a:r>
            <a:endParaRPr lang="en-US" sz="1600" b="1" dirty="0">
              <a:solidFill>
                <a:srgbClr val="008000"/>
              </a:solidFill>
              <a:latin typeface="Arial"/>
              <a:cs typeface="Arial"/>
            </a:endParaRPr>
          </a:p>
        </p:txBody>
      </p:sp>
      <p:sp>
        <p:nvSpPr>
          <p:cNvPr id="17" name="2 - Θέση υποσέλιδου">
            <a:extLst>
              <a:ext uri="{FF2B5EF4-FFF2-40B4-BE49-F238E27FC236}">
                <a16:creationId xmlns:a16="http://schemas.microsoft.com/office/drawing/2014/main" xmlns="" id="{C90F87B6-C173-AA47-ACA8-F25F88C25B25}"/>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8" name="8 - Θέση αριθμού διαφάνειας">
            <a:extLst>
              <a:ext uri="{FF2B5EF4-FFF2-40B4-BE49-F238E27FC236}">
                <a16:creationId xmlns:a16="http://schemas.microsoft.com/office/drawing/2014/main" xmlns="" id="{60BA093D-47F8-154C-801B-BB6C5121992D}"/>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124</a:t>
            </a:fld>
            <a:endParaRPr lang="en-GB" altLang="el-GR" sz="1400"/>
          </a:p>
        </p:txBody>
      </p:sp>
    </p:spTree>
    <p:extLst>
      <p:ext uri="{BB962C8B-B14F-4D97-AF65-F5344CB8AC3E}">
        <p14:creationId xmlns:p14="http://schemas.microsoft.com/office/powerpoint/2010/main" val="428789855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116632"/>
            <a:ext cx="7772400" cy="216024"/>
          </a:xfrm>
        </p:spPr>
        <p:txBody>
          <a:bodyPr/>
          <a:lstStyle/>
          <a:p>
            <a:pPr eaLnBrk="1" hangingPunct="1"/>
            <a:r>
              <a:rPr lang="el-GR" sz="3200" dirty="0">
                <a:solidFill>
                  <a:schemeClr val="tx1"/>
                </a:solidFill>
                <a:latin typeface="Times New Roman" charset="0"/>
              </a:rPr>
              <a:t>Μια άλλη προσέγγιση;</a:t>
            </a:r>
            <a:endParaRPr lang="en-GB" sz="3200" dirty="0">
              <a:solidFill>
                <a:schemeClr val="tx1"/>
              </a:solidFill>
              <a:latin typeface="Times New Roman" charset="0"/>
            </a:endParaRPr>
          </a:p>
        </p:txBody>
      </p:sp>
      <p:sp>
        <p:nvSpPr>
          <p:cNvPr id="7" name="Content Placeholder 2"/>
          <p:cNvSpPr>
            <a:spLocks noGrp="1"/>
          </p:cNvSpPr>
          <p:nvPr>
            <p:ph idx="1"/>
          </p:nvPr>
        </p:nvSpPr>
        <p:spPr>
          <a:xfrm>
            <a:off x="4572000" y="1052736"/>
            <a:ext cx="4392488" cy="3096344"/>
          </a:xfrm>
        </p:spPr>
        <p:txBody>
          <a:bodyPr/>
          <a:lstStyle/>
          <a:p>
            <a:pPr marL="0" indent="0">
              <a:buNone/>
            </a:pPr>
            <a:r>
              <a:rPr lang="el-GR" sz="1600">
                <a:latin typeface="Courier"/>
                <a:cs typeface="Courier"/>
              </a:rPr>
              <a:t>Β:	</a:t>
            </a:r>
            <a:r>
              <a:rPr lang="en-US" sz="1600">
                <a:latin typeface="Courier"/>
                <a:cs typeface="Courier"/>
              </a:rPr>
              <a:t>addui	$sp, $sp, </a:t>
            </a:r>
            <a:r>
              <a:rPr lang="el-GR" sz="1600">
                <a:latin typeface="Courier"/>
                <a:cs typeface="Courier"/>
              </a:rPr>
              <a:t>-4</a:t>
            </a:r>
            <a:endParaRPr lang="en-US" sz="1600">
              <a:latin typeface="Courier"/>
              <a:cs typeface="Courier"/>
            </a:endParaRPr>
          </a:p>
          <a:p>
            <a:pPr marL="0" indent="0">
              <a:buNone/>
            </a:pPr>
            <a:r>
              <a:rPr lang="en-US" sz="1600">
                <a:latin typeface="Courier"/>
                <a:cs typeface="Courier"/>
              </a:rPr>
              <a:t>	sw	$a0,</a:t>
            </a:r>
            <a:r>
              <a:rPr lang="el-GR" sz="1600">
                <a:latin typeface="Courier"/>
                <a:cs typeface="Courier"/>
              </a:rPr>
              <a:t> </a:t>
            </a:r>
            <a:r>
              <a:rPr lang="en-US" sz="1600">
                <a:latin typeface="Courier"/>
                <a:cs typeface="Courier"/>
              </a:rPr>
              <a:t> </a:t>
            </a:r>
            <a:r>
              <a:rPr lang="el-GR" sz="1600" b="1" u="sng">
                <a:solidFill>
                  <a:srgbClr val="FF0000"/>
                </a:solidFill>
                <a:latin typeface="Courier"/>
                <a:cs typeface="Courier"/>
              </a:rPr>
              <a:t>0</a:t>
            </a:r>
            <a:r>
              <a:rPr lang="en-US" sz="1600" b="1" u="sng">
                <a:solidFill>
                  <a:srgbClr val="FF0000"/>
                </a:solidFill>
                <a:latin typeface="Courier"/>
                <a:cs typeface="Courier"/>
              </a:rPr>
              <a:t>($sp) //push</a:t>
            </a:r>
            <a:endParaRPr lang="el-GR" sz="1600">
              <a:solidFill>
                <a:srgbClr val="FF0000"/>
              </a:solidFill>
              <a:latin typeface="Courier"/>
              <a:cs typeface="Courier"/>
            </a:endParaRPr>
          </a:p>
          <a:p>
            <a:pPr marL="0" indent="0">
              <a:buNone/>
            </a:pPr>
            <a:r>
              <a:rPr lang="el-GR" sz="1600">
                <a:latin typeface="Courier"/>
                <a:cs typeface="Courier"/>
              </a:rPr>
              <a:t>	</a:t>
            </a:r>
          </a:p>
          <a:p>
            <a:pPr marL="0" indent="0">
              <a:buNone/>
            </a:pPr>
            <a:r>
              <a:rPr lang="el-GR" sz="1600">
                <a:latin typeface="Courier"/>
                <a:cs typeface="Courier"/>
              </a:rPr>
              <a:t>	</a:t>
            </a:r>
            <a:r>
              <a:rPr lang="is-IS" sz="1600">
                <a:latin typeface="Courier"/>
                <a:cs typeface="Courier"/>
              </a:rPr>
              <a:t>addi $a0, $a0, </a:t>
            </a:r>
            <a:r>
              <a:rPr lang="el-GR" sz="1600">
                <a:latin typeface="Courier"/>
                <a:cs typeface="Courier"/>
              </a:rPr>
              <a:t>5</a:t>
            </a:r>
          </a:p>
          <a:p>
            <a:pPr marL="0" indent="0">
              <a:buNone/>
            </a:pPr>
            <a:r>
              <a:rPr lang="el-GR" sz="1600">
                <a:latin typeface="Courier"/>
                <a:cs typeface="Courier"/>
              </a:rPr>
              <a:t>	</a:t>
            </a:r>
            <a:r>
              <a:rPr lang="is-IS" sz="1600">
                <a:latin typeface="Courier"/>
                <a:cs typeface="Courier"/>
              </a:rPr>
              <a:t>mov	$v0, $a0</a:t>
            </a:r>
          </a:p>
          <a:p>
            <a:pPr marL="0" indent="0">
              <a:buNone/>
            </a:pPr>
            <a:endParaRPr lang="el-GR" sz="800">
              <a:latin typeface="Courier"/>
              <a:cs typeface="Courier"/>
            </a:endParaRPr>
          </a:p>
          <a:p>
            <a:pPr marL="0" indent="0">
              <a:buNone/>
            </a:pPr>
            <a:r>
              <a:rPr lang="is-IS" sz="1600">
                <a:latin typeface="Courier"/>
                <a:cs typeface="Courier"/>
              </a:rPr>
              <a:t>	</a:t>
            </a:r>
            <a:r>
              <a:rPr lang="en-US" sz="1600">
                <a:latin typeface="Courier"/>
                <a:cs typeface="Courier"/>
              </a:rPr>
              <a:t>lw	$a</a:t>
            </a:r>
            <a:r>
              <a:rPr lang="el-GR" sz="1600">
                <a:latin typeface="Courier"/>
                <a:cs typeface="Courier"/>
              </a:rPr>
              <a:t>0</a:t>
            </a:r>
            <a:r>
              <a:rPr lang="en-US" sz="1600">
                <a:latin typeface="Courier"/>
                <a:cs typeface="Courier"/>
              </a:rPr>
              <a:t>, </a:t>
            </a:r>
            <a:r>
              <a:rPr lang="en-US" sz="1600" b="1" u="sng">
                <a:solidFill>
                  <a:srgbClr val="FF0000"/>
                </a:solidFill>
                <a:latin typeface="Courier"/>
                <a:cs typeface="Courier"/>
              </a:rPr>
              <a:t>0($sp) //pop</a:t>
            </a:r>
          </a:p>
          <a:p>
            <a:pPr marL="0" indent="0">
              <a:buNone/>
            </a:pPr>
            <a:r>
              <a:rPr lang="el-GR" sz="1600">
                <a:latin typeface="Courier"/>
                <a:cs typeface="Courier"/>
              </a:rPr>
              <a:t>	</a:t>
            </a:r>
            <a:r>
              <a:rPr lang="en-US" sz="1600">
                <a:latin typeface="Courier"/>
                <a:cs typeface="Courier"/>
              </a:rPr>
              <a:t>addui	$sp, $sp, </a:t>
            </a:r>
            <a:r>
              <a:rPr lang="el-GR" sz="1600">
                <a:latin typeface="Courier"/>
                <a:cs typeface="Courier"/>
              </a:rPr>
              <a:t>4</a:t>
            </a:r>
            <a:endParaRPr lang="en-US" sz="1600">
              <a:latin typeface="Courier"/>
              <a:cs typeface="Courier"/>
            </a:endParaRPr>
          </a:p>
          <a:p>
            <a:pPr marL="0" indent="0">
              <a:buNone/>
            </a:pPr>
            <a:r>
              <a:rPr lang="el-GR" sz="1600">
                <a:latin typeface="Courier"/>
                <a:cs typeface="Courier"/>
              </a:rPr>
              <a:t>	jr</a:t>
            </a:r>
            <a:r>
              <a:rPr lang="en-US" sz="1600">
                <a:latin typeface="Courier"/>
                <a:cs typeface="Courier"/>
              </a:rPr>
              <a:t>	</a:t>
            </a:r>
            <a:r>
              <a:rPr lang="el-GR" sz="1600">
                <a:latin typeface="Courier"/>
                <a:cs typeface="Courier"/>
              </a:rPr>
              <a:t>$ra</a:t>
            </a:r>
          </a:p>
          <a:p>
            <a:pPr marL="0" indent="0">
              <a:buNone/>
            </a:pPr>
            <a:endParaRPr lang="el-GR" sz="1600">
              <a:latin typeface="Courier"/>
              <a:cs typeface="Courier"/>
            </a:endParaRPr>
          </a:p>
          <a:p>
            <a:pPr marL="0" indent="0">
              <a:buNone/>
            </a:pPr>
            <a:r>
              <a:rPr lang="el-GR" sz="1600">
                <a:latin typeface="Courier"/>
                <a:cs typeface="Courier"/>
              </a:rPr>
              <a:t>Α:</a:t>
            </a:r>
            <a:r>
              <a:rPr lang="en-US" sz="1600">
                <a:latin typeface="Courier"/>
                <a:cs typeface="Courier"/>
              </a:rPr>
              <a:t>	addui	$sp, $sp, </a:t>
            </a:r>
            <a:r>
              <a:rPr lang="el-GR" sz="1600">
                <a:latin typeface="Courier"/>
                <a:cs typeface="Courier"/>
              </a:rPr>
              <a:t>-4</a:t>
            </a:r>
            <a:endParaRPr lang="en-US" sz="1600">
              <a:latin typeface="Courier"/>
              <a:cs typeface="Courier"/>
            </a:endParaRPr>
          </a:p>
          <a:p>
            <a:pPr marL="0" indent="0">
              <a:buFontTx/>
              <a:buNone/>
            </a:pPr>
            <a:r>
              <a:rPr lang="en-US" sz="1600">
                <a:latin typeface="Courier"/>
                <a:cs typeface="Courier"/>
              </a:rPr>
              <a:t>	sw	$ra, </a:t>
            </a:r>
            <a:r>
              <a:rPr lang="en-US" sz="1600" b="1" u="sng">
                <a:solidFill>
                  <a:srgbClr val="FF0000"/>
                </a:solidFill>
                <a:latin typeface="Courier"/>
                <a:cs typeface="Courier"/>
              </a:rPr>
              <a:t>0($sp) //push</a:t>
            </a:r>
            <a:endParaRPr lang="el-GR" sz="1600" b="1" u="sng">
              <a:solidFill>
                <a:srgbClr val="FF0000"/>
              </a:solidFill>
              <a:latin typeface="Courier"/>
              <a:cs typeface="Courier"/>
            </a:endParaRPr>
          </a:p>
          <a:p>
            <a:pPr marL="0" indent="0">
              <a:buFontTx/>
              <a:buNone/>
            </a:pPr>
            <a:endParaRPr lang="en-US" sz="700" b="1" u="sng">
              <a:solidFill>
                <a:srgbClr val="FF790B"/>
              </a:solidFill>
              <a:latin typeface="Courier"/>
              <a:cs typeface="Courier"/>
            </a:endParaRPr>
          </a:p>
          <a:p>
            <a:pPr marL="0" indent="0">
              <a:buFontTx/>
              <a:buNone/>
            </a:pPr>
            <a:r>
              <a:rPr lang="en-US" sz="1600">
                <a:latin typeface="Courier"/>
                <a:cs typeface="Courier"/>
              </a:rPr>
              <a:t>	</a:t>
            </a:r>
            <a:r>
              <a:rPr lang="el-GR" sz="1600">
                <a:latin typeface="Courier"/>
                <a:cs typeface="Courier"/>
              </a:rPr>
              <a:t>jal</a:t>
            </a:r>
            <a:r>
              <a:rPr lang="en-US" sz="1600">
                <a:latin typeface="Courier"/>
                <a:cs typeface="Courier"/>
              </a:rPr>
              <a:t>	</a:t>
            </a:r>
            <a:r>
              <a:rPr lang="el-GR" sz="1600">
                <a:latin typeface="Courier"/>
                <a:cs typeface="Courier"/>
              </a:rPr>
              <a:t>Β</a:t>
            </a:r>
            <a:endParaRPr lang="en-US" sz="1600">
              <a:latin typeface="Courier"/>
              <a:cs typeface="Courier"/>
            </a:endParaRPr>
          </a:p>
          <a:p>
            <a:pPr marL="0" indent="0">
              <a:buFontTx/>
              <a:buNone/>
            </a:pPr>
            <a:r>
              <a:rPr lang="en-US" sz="1600">
                <a:latin typeface="Courier"/>
                <a:cs typeface="Courier"/>
              </a:rPr>
              <a:t>	</a:t>
            </a:r>
            <a:r>
              <a:rPr lang="el-GR" sz="1600">
                <a:latin typeface="Courier"/>
                <a:cs typeface="Courier"/>
              </a:rPr>
              <a:t>add</a:t>
            </a:r>
            <a:r>
              <a:rPr lang="en-US" sz="1600">
                <a:latin typeface="Courier"/>
                <a:cs typeface="Courier"/>
              </a:rPr>
              <a:t>	</a:t>
            </a:r>
            <a:r>
              <a:rPr lang="el-GR" sz="1600">
                <a:latin typeface="Courier"/>
                <a:cs typeface="Courier"/>
              </a:rPr>
              <a:t>$v0, $v0, $a0</a:t>
            </a:r>
          </a:p>
          <a:p>
            <a:pPr marL="0" indent="0">
              <a:buFontTx/>
              <a:buNone/>
            </a:pPr>
            <a:endParaRPr lang="el-GR" sz="700">
              <a:latin typeface="Courier"/>
              <a:cs typeface="Courier"/>
            </a:endParaRPr>
          </a:p>
          <a:p>
            <a:pPr marL="0" indent="0">
              <a:buFontTx/>
              <a:buNone/>
            </a:pPr>
            <a:r>
              <a:rPr lang="is-IS" sz="1600">
                <a:latin typeface="Courier"/>
                <a:cs typeface="Courier"/>
              </a:rPr>
              <a:t>	</a:t>
            </a:r>
            <a:r>
              <a:rPr lang="en-US" sz="1600">
                <a:latin typeface="Courier"/>
                <a:cs typeface="Courier"/>
              </a:rPr>
              <a:t>lw	$ra, </a:t>
            </a:r>
            <a:r>
              <a:rPr lang="en-US" sz="1600" b="1" u="sng">
                <a:solidFill>
                  <a:srgbClr val="FF0000"/>
                </a:solidFill>
                <a:latin typeface="Courier"/>
                <a:cs typeface="Courier"/>
              </a:rPr>
              <a:t>0($sp) //pop</a:t>
            </a:r>
          </a:p>
          <a:p>
            <a:pPr marL="0" indent="0">
              <a:buFontTx/>
              <a:buNone/>
            </a:pPr>
            <a:r>
              <a:rPr lang="el-GR" sz="1600">
                <a:latin typeface="Courier"/>
                <a:cs typeface="Courier"/>
              </a:rPr>
              <a:t>	</a:t>
            </a:r>
            <a:r>
              <a:rPr lang="en-US" sz="1600">
                <a:latin typeface="Courier"/>
                <a:cs typeface="Courier"/>
              </a:rPr>
              <a:t>addui	$sp, $sp, 4</a:t>
            </a:r>
          </a:p>
          <a:p>
            <a:pPr marL="0" indent="0">
              <a:buFontTx/>
              <a:buNone/>
            </a:pPr>
            <a:r>
              <a:rPr lang="el-GR" sz="1600">
                <a:latin typeface="Courier"/>
                <a:cs typeface="Courier"/>
              </a:rPr>
              <a:t>	jr</a:t>
            </a:r>
            <a:r>
              <a:rPr lang="en-US" sz="1600">
                <a:latin typeface="Courier"/>
                <a:cs typeface="Courier"/>
              </a:rPr>
              <a:t>	</a:t>
            </a:r>
            <a:r>
              <a:rPr lang="el-GR" sz="1600">
                <a:latin typeface="Courier"/>
                <a:cs typeface="Courier"/>
              </a:rPr>
              <a:t>$ra</a:t>
            </a:r>
            <a:endParaRPr lang="el-GR" sz="1600" b="1" dirty="0">
              <a:latin typeface="Courier"/>
              <a:cs typeface="Courier"/>
            </a:endParaRPr>
          </a:p>
        </p:txBody>
      </p:sp>
      <p:sp>
        <p:nvSpPr>
          <p:cNvPr id="6" name="Content Placeholder 2"/>
          <p:cNvSpPr txBox="1">
            <a:spLocks/>
          </p:cNvSpPr>
          <p:nvPr/>
        </p:nvSpPr>
        <p:spPr bwMode="auto">
          <a:xfrm>
            <a:off x="173519" y="548680"/>
            <a:ext cx="4392488" cy="4680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1632"/>
              </a:spcBef>
              <a:buFontTx/>
              <a:buNone/>
            </a:pPr>
            <a:r>
              <a:rPr lang="el-GR" sz="2000" dirty="0">
                <a:latin typeface="Times New Roman"/>
                <a:cs typeface="Times New Roman"/>
              </a:rPr>
              <a:t>Τι αν η Β εγγυόταν ότι </a:t>
            </a:r>
            <a:r>
              <a:rPr lang="el-GR" sz="2000" b="1" u="sng" dirty="0">
                <a:latin typeface="Times New Roman"/>
                <a:cs typeface="Times New Roman"/>
              </a:rPr>
              <a:t>δεν θα άλλαζε</a:t>
            </a:r>
            <a:r>
              <a:rPr lang="el-GR" sz="2000" dirty="0">
                <a:latin typeface="Times New Roman"/>
                <a:cs typeface="Times New Roman"/>
              </a:rPr>
              <a:t> κανένα καταχωρητή;</a:t>
            </a:r>
          </a:p>
          <a:p>
            <a:pPr marL="0" indent="0">
              <a:spcBef>
                <a:spcPts val="1632"/>
              </a:spcBef>
              <a:buFontTx/>
              <a:buNone/>
            </a:pPr>
            <a:r>
              <a:rPr lang="el-GR" sz="2000" dirty="0">
                <a:latin typeface="Times New Roman"/>
                <a:cs typeface="Times New Roman"/>
              </a:rPr>
              <a:t>Η Β σώζει και επαναφέρει τον </a:t>
            </a:r>
            <a:r>
              <a:rPr lang="en-US" sz="2000" dirty="0">
                <a:latin typeface="Times New Roman"/>
                <a:cs typeface="Times New Roman"/>
              </a:rPr>
              <a:t>$a0, </a:t>
            </a:r>
            <a:r>
              <a:rPr lang="el-GR" sz="2000" dirty="0">
                <a:latin typeface="Times New Roman"/>
                <a:cs typeface="Times New Roman"/>
              </a:rPr>
              <a:t>οπότε η Α </a:t>
            </a:r>
            <a:r>
              <a:rPr lang="el-GR" sz="2000" i="1" dirty="0">
                <a:latin typeface="Times New Roman"/>
                <a:cs typeface="Times New Roman"/>
              </a:rPr>
              <a:t>δεν βλέπει αλλαγή</a:t>
            </a:r>
            <a:r>
              <a:rPr lang="el-GR" sz="2000" dirty="0">
                <a:latin typeface="Times New Roman"/>
                <a:cs typeface="Times New Roman"/>
              </a:rPr>
              <a:t>!</a:t>
            </a:r>
            <a:endParaRPr lang="en-US" sz="2000" dirty="0">
              <a:latin typeface="Times New Roman"/>
              <a:cs typeface="Times New Roman"/>
            </a:endParaRPr>
          </a:p>
          <a:p>
            <a:pPr marL="0" indent="0">
              <a:spcBef>
                <a:spcPts val="1632"/>
              </a:spcBef>
              <a:buFontTx/>
              <a:buNone/>
            </a:pPr>
            <a:r>
              <a:rPr lang="el-GR" sz="2000" dirty="0">
                <a:latin typeface="Times New Roman"/>
                <a:cs typeface="Times New Roman"/>
              </a:rPr>
              <a:t>Ομοίως και η Α πρέπει να δώσει την ίδια εγγύηση σε όποιον την καλεί! Αλλά δεν χρησιμοποιεί άλλον καταχωρητή, οπότε είναι ΟΚ.</a:t>
            </a:r>
          </a:p>
          <a:p>
            <a:pPr marL="0" indent="0">
              <a:spcBef>
                <a:spcPts val="1632"/>
              </a:spcBef>
              <a:buFontTx/>
              <a:buNone/>
            </a:pPr>
            <a:r>
              <a:rPr lang="el-GR" sz="2000" dirty="0">
                <a:latin typeface="Times New Roman"/>
                <a:cs typeface="Times New Roman"/>
              </a:rPr>
              <a:t>Η τεχνική </a:t>
            </a:r>
            <a:r>
              <a:rPr lang="el-GR" sz="2000" b="1" u="sng" dirty="0">
                <a:solidFill>
                  <a:srgbClr val="FF0000"/>
                </a:solidFill>
                <a:latin typeface="Times New Roman"/>
                <a:cs typeface="Times New Roman"/>
              </a:rPr>
              <a:t>αυτή</a:t>
            </a:r>
            <a:r>
              <a:rPr lang="el-GR" sz="2000" dirty="0">
                <a:latin typeface="Times New Roman"/>
                <a:cs typeface="Times New Roman"/>
              </a:rPr>
              <a:t> λέγεται </a:t>
            </a:r>
            <a:r>
              <a:rPr lang="en-US" sz="2000" b="1" i="1" dirty="0" err="1">
                <a:solidFill>
                  <a:srgbClr val="FF0000"/>
                </a:solidFill>
                <a:latin typeface="Times New Roman"/>
                <a:cs typeface="Times New Roman"/>
              </a:rPr>
              <a:t>callee</a:t>
            </a:r>
            <a:r>
              <a:rPr lang="el-GR" sz="2000" b="1" i="1" dirty="0">
                <a:solidFill>
                  <a:srgbClr val="FF0000"/>
                </a:solidFill>
                <a:latin typeface="Times New Roman"/>
                <a:cs typeface="Times New Roman"/>
              </a:rPr>
              <a:t>-</a:t>
            </a:r>
            <a:r>
              <a:rPr lang="en-US" sz="2000" b="1" i="1" dirty="0">
                <a:solidFill>
                  <a:srgbClr val="FF0000"/>
                </a:solidFill>
                <a:latin typeface="Times New Roman"/>
                <a:cs typeface="Times New Roman"/>
              </a:rPr>
              <a:t>save</a:t>
            </a:r>
            <a:r>
              <a:rPr lang="en-US" sz="2000" dirty="0">
                <a:latin typeface="Times New Roman"/>
                <a:cs typeface="Times New Roman"/>
              </a:rPr>
              <a:t>, </a:t>
            </a:r>
            <a:r>
              <a:rPr lang="el-GR" sz="2000" dirty="0">
                <a:latin typeface="Times New Roman"/>
                <a:cs typeface="Times New Roman"/>
              </a:rPr>
              <a:t>διότι η καλούμενη συνάρτηση έχει την υποχρέωση να κάνει όλη την δουλειά.</a:t>
            </a:r>
          </a:p>
          <a:p>
            <a:pPr marL="0" indent="0">
              <a:spcBef>
                <a:spcPts val="1632"/>
              </a:spcBef>
              <a:buFontTx/>
              <a:buNone/>
            </a:pPr>
            <a:r>
              <a:rPr lang="el-GR" sz="2000" dirty="0">
                <a:latin typeface="Times New Roman"/>
                <a:cs typeface="Times New Roman"/>
              </a:rPr>
              <a:t>Η </a:t>
            </a:r>
            <a:r>
              <a:rPr lang="el-GR" sz="2000" b="1" u="sng" dirty="0">
                <a:solidFill>
                  <a:srgbClr val="0000FF"/>
                </a:solidFill>
                <a:latin typeface="Times New Roman"/>
                <a:cs typeface="Times New Roman"/>
              </a:rPr>
              <a:t>προηγούμενη</a:t>
            </a:r>
            <a:r>
              <a:rPr lang="el-GR" sz="2000" dirty="0">
                <a:latin typeface="Times New Roman"/>
                <a:cs typeface="Times New Roman"/>
              </a:rPr>
              <a:t> τεχνική λέγεται </a:t>
            </a:r>
            <a:r>
              <a:rPr lang="en-US" sz="2000" b="1" i="1" dirty="0">
                <a:solidFill>
                  <a:srgbClr val="0000FF"/>
                </a:solidFill>
                <a:latin typeface="Times New Roman"/>
                <a:cs typeface="Times New Roman"/>
              </a:rPr>
              <a:t>caller-save </a:t>
            </a:r>
            <a:r>
              <a:rPr lang="el-GR" sz="2000" dirty="0">
                <a:latin typeface="Times New Roman"/>
                <a:cs typeface="Times New Roman"/>
              </a:rPr>
              <a:t>διότι η συνάρτηση που καλεί πρέπει να σώσει τις ενδιαφέρουσες τιμές</a:t>
            </a:r>
          </a:p>
          <a:p>
            <a:pPr marL="0" indent="0">
              <a:spcBef>
                <a:spcPts val="1632"/>
              </a:spcBef>
              <a:buFontTx/>
              <a:buNone/>
            </a:pPr>
            <a:r>
              <a:rPr lang="el-GR" sz="2000" dirty="0">
                <a:latin typeface="Times New Roman"/>
                <a:cs typeface="Times New Roman"/>
              </a:rPr>
              <a:t>Τα </a:t>
            </a:r>
            <a:r>
              <a:rPr lang="el-GR" sz="2000" b="1" u="sng" dirty="0">
                <a:solidFill>
                  <a:srgbClr val="FF790B"/>
                </a:solidFill>
                <a:latin typeface="Times New Roman"/>
                <a:cs typeface="Times New Roman"/>
              </a:rPr>
              <a:t>πορτοκαλί</a:t>
            </a:r>
            <a:r>
              <a:rPr lang="el-GR" sz="2000" dirty="0">
                <a:latin typeface="Times New Roman"/>
                <a:cs typeface="Times New Roman"/>
              </a:rPr>
              <a:t> τί είναι;</a:t>
            </a:r>
            <a:r>
              <a:rPr lang="en-US" sz="2000" dirty="0">
                <a:latin typeface="Times New Roman"/>
                <a:cs typeface="Times New Roman"/>
              </a:rPr>
              <a:t> (</a:t>
            </a:r>
            <a:r>
              <a:rPr lang="en-US" sz="2000" dirty="0" err="1">
                <a:latin typeface="Times New Roman"/>
                <a:cs typeface="Times New Roman"/>
              </a:rPr>
              <a:t>Callee</a:t>
            </a:r>
            <a:r>
              <a:rPr lang="en-US" sz="2000" dirty="0">
                <a:latin typeface="Times New Roman"/>
                <a:cs typeface="Times New Roman"/>
              </a:rPr>
              <a:t>-save!)</a:t>
            </a:r>
          </a:p>
        </p:txBody>
      </p:sp>
      <p:sp>
        <p:nvSpPr>
          <p:cNvPr id="10" name="Rectangle 9"/>
          <p:cNvSpPr/>
          <p:nvPr/>
        </p:nvSpPr>
        <p:spPr>
          <a:xfrm>
            <a:off x="5364088" y="3861048"/>
            <a:ext cx="3600400" cy="648072"/>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364088" y="4581128"/>
            <a:ext cx="3600400" cy="648072"/>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364088" y="5301208"/>
            <a:ext cx="3600400" cy="864096"/>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364088" y="1052736"/>
            <a:ext cx="3600400" cy="720080"/>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364088" y="2708920"/>
            <a:ext cx="3600400" cy="864096"/>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364088" y="1844824"/>
            <a:ext cx="3600400" cy="792088"/>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2 - Θέση υποσέλιδου">
            <a:extLst>
              <a:ext uri="{FF2B5EF4-FFF2-40B4-BE49-F238E27FC236}">
                <a16:creationId xmlns:a16="http://schemas.microsoft.com/office/drawing/2014/main" xmlns="" id="{DFA298F0-65CF-3448-8088-567DF1D26B2D}"/>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9" name="8 - Θέση αριθμού διαφάνειας">
            <a:extLst>
              <a:ext uri="{FF2B5EF4-FFF2-40B4-BE49-F238E27FC236}">
                <a16:creationId xmlns:a16="http://schemas.microsoft.com/office/drawing/2014/main" xmlns="" id="{037A6346-8D06-0641-96C8-4C078F0346DA}"/>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125</a:t>
            </a:fld>
            <a:endParaRPr lang="en-GB" altLang="el-GR" sz="1400"/>
          </a:p>
        </p:txBody>
      </p:sp>
    </p:spTree>
    <p:extLst>
      <p:ext uri="{BB962C8B-B14F-4D97-AF65-F5344CB8AC3E}">
        <p14:creationId xmlns:p14="http://schemas.microsoft.com/office/powerpoint/2010/main" val="3049016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44624"/>
            <a:ext cx="7772400" cy="333751"/>
          </a:xfrm>
        </p:spPr>
        <p:txBody>
          <a:bodyPr/>
          <a:lstStyle/>
          <a:p>
            <a:pPr eaLnBrk="1" hangingPunct="1"/>
            <a:r>
              <a:rPr lang="en-US" sz="3200" dirty="0">
                <a:latin typeface="Times New Roman" charset="0"/>
              </a:rPr>
              <a:t>Caller/</a:t>
            </a:r>
            <a:r>
              <a:rPr lang="en-US" sz="3200" dirty="0" err="1">
                <a:latin typeface="Times New Roman" charset="0"/>
              </a:rPr>
              <a:t>Callee</a:t>
            </a:r>
            <a:r>
              <a:rPr lang="en-US" sz="3200" dirty="0">
                <a:latin typeface="Times New Roman" charset="0"/>
              </a:rPr>
              <a:t> Save</a:t>
            </a:r>
            <a:endParaRPr lang="en-GB" sz="3200" dirty="0">
              <a:latin typeface="Times New Roman" charset="0"/>
            </a:endParaRPr>
          </a:p>
        </p:txBody>
      </p:sp>
      <p:sp>
        <p:nvSpPr>
          <p:cNvPr id="8" name="Content Placeholder 2"/>
          <p:cNvSpPr txBox="1">
            <a:spLocks/>
          </p:cNvSpPr>
          <p:nvPr/>
        </p:nvSpPr>
        <p:spPr bwMode="auto">
          <a:xfrm>
            <a:off x="395536" y="476672"/>
            <a:ext cx="8568952" cy="56886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800" dirty="0" err="1">
                <a:latin typeface="Times New Roman" charset="0"/>
              </a:rPr>
              <a:t>Callee</a:t>
            </a:r>
            <a:r>
              <a:rPr lang="en-US" sz="2800" dirty="0">
                <a:latin typeface="Times New Roman" charset="0"/>
              </a:rPr>
              <a:t>-Save</a:t>
            </a:r>
            <a:endParaRPr lang="el-GR" sz="2800" dirty="0">
              <a:latin typeface="Times New Roman" charset="0"/>
            </a:endParaRPr>
          </a:p>
          <a:p>
            <a:r>
              <a:rPr lang="el-GR" dirty="0">
                <a:latin typeface="Times New Roman" charset="0"/>
              </a:rPr>
              <a:t>Η κάθε συνάρτηση </a:t>
            </a:r>
            <a:r>
              <a:rPr lang="el-GR" i="1" u="sng" dirty="0">
                <a:latin typeface="Times New Roman" charset="0"/>
              </a:rPr>
              <a:t>εγγυάται ότι δεν θα αλλάξει κανένα καταχωρητή </a:t>
            </a:r>
            <a:r>
              <a:rPr lang="el-GR" dirty="0">
                <a:latin typeface="Times New Roman" charset="0"/>
              </a:rPr>
              <a:t>(εκτός π.χ. του </a:t>
            </a:r>
            <a:r>
              <a:rPr lang="en-US" dirty="0">
                <a:latin typeface="Times New Roman" charset="0"/>
              </a:rPr>
              <a:t>$v0)</a:t>
            </a:r>
          </a:p>
          <a:p>
            <a:r>
              <a:rPr lang="el-GR" dirty="0">
                <a:latin typeface="Times New Roman" charset="0"/>
              </a:rPr>
              <a:t>Απλούστερο:</a:t>
            </a:r>
          </a:p>
          <a:p>
            <a:pPr lvl="1"/>
            <a:r>
              <a:rPr lang="el-GR" sz="2400" dirty="0">
                <a:latin typeface="Times New Roman"/>
                <a:cs typeface="Times New Roman"/>
              </a:rPr>
              <a:t>Στον πρόλογο σώζω όλους τους καταχωρητές που χρησιμοποιώ</a:t>
            </a:r>
          </a:p>
          <a:p>
            <a:pPr lvl="1"/>
            <a:r>
              <a:rPr lang="el-GR" sz="2400" dirty="0">
                <a:latin typeface="Times New Roman"/>
                <a:cs typeface="Times New Roman"/>
              </a:rPr>
              <a:t>Στον επίλογο επαναφέρω την παλιά τιμή τους</a:t>
            </a:r>
          </a:p>
          <a:p>
            <a:pPr marL="0" indent="0">
              <a:buFontTx/>
              <a:buNone/>
            </a:pPr>
            <a:r>
              <a:rPr lang="en-US" sz="2800" dirty="0">
                <a:latin typeface="Times New Roman"/>
                <a:cs typeface="Times New Roman"/>
              </a:rPr>
              <a:t>Caller-Save</a:t>
            </a:r>
            <a:endParaRPr lang="el-GR" sz="2800" dirty="0">
              <a:latin typeface="Times New Roman"/>
              <a:cs typeface="Times New Roman"/>
            </a:endParaRPr>
          </a:p>
          <a:p>
            <a:r>
              <a:rPr lang="el-GR" dirty="0">
                <a:latin typeface="Times New Roman" charset="0"/>
              </a:rPr>
              <a:t>Οι συναρτήσεις </a:t>
            </a:r>
            <a:r>
              <a:rPr lang="el-GR" i="1" u="sng" dirty="0">
                <a:latin typeface="Times New Roman" charset="0"/>
              </a:rPr>
              <a:t>δεν εγγυόνται τίποτα</a:t>
            </a:r>
            <a:r>
              <a:rPr lang="el-GR" dirty="0">
                <a:latin typeface="Times New Roman" charset="0"/>
              </a:rPr>
              <a:t> σε αυτόν που τις καλεί</a:t>
            </a:r>
          </a:p>
          <a:p>
            <a:r>
              <a:rPr lang="el-GR" dirty="0">
                <a:latin typeface="Times New Roman" charset="0"/>
              </a:rPr>
              <a:t>Πλήρης ελευθερία χρήσης καταχωρητων</a:t>
            </a:r>
          </a:p>
          <a:p>
            <a:r>
              <a:rPr lang="el-GR" dirty="0">
                <a:cs typeface="Times New Roman"/>
              </a:rPr>
              <a:t>Είναι πιο αποτελεσματικό (;)</a:t>
            </a:r>
          </a:p>
          <a:p>
            <a:r>
              <a:rPr lang="el-GR" dirty="0">
                <a:latin typeface="Times New Roman"/>
                <a:cs typeface="Times New Roman"/>
              </a:rPr>
              <a:t>Πρέπει να σώζω μόνο ότι επηρρεάζεται από κλήσεις συναρτήσεων =&gt; όχι όλους τους καταχωρητές.</a:t>
            </a:r>
          </a:p>
          <a:p>
            <a:pPr lvl="1"/>
            <a:r>
              <a:rPr lang="el-GR" sz="2400" dirty="0">
                <a:latin typeface="Times New Roman"/>
                <a:cs typeface="Times New Roman"/>
              </a:rPr>
              <a:t>Εντός του σώματος της συνάρτησης</a:t>
            </a:r>
          </a:p>
        </p:txBody>
      </p:sp>
      <p:sp>
        <p:nvSpPr>
          <p:cNvPr id="9" name="2 - Θέση υποσέλιδου">
            <a:extLst>
              <a:ext uri="{FF2B5EF4-FFF2-40B4-BE49-F238E27FC236}">
                <a16:creationId xmlns:a16="http://schemas.microsoft.com/office/drawing/2014/main" xmlns="" id="{7B07C11E-2050-AC4F-B78C-2D3B4AD7DEBB}"/>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0" name="8 - Θέση αριθμού διαφάνειας">
            <a:extLst>
              <a:ext uri="{FF2B5EF4-FFF2-40B4-BE49-F238E27FC236}">
                <a16:creationId xmlns:a16="http://schemas.microsoft.com/office/drawing/2014/main" xmlns="" id="{0CA878CC-7D07-7D40-936A-FBC2E0B95693}"/>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126</a:t>
            </a:fld>
            <a:endParaRPr lang="en-GB" altLang="el-GR" sz="1400"/>
          </a:p>
        </p:txBody>
      </p:sp>
    </p:spTree>
    <p:extLst>
      <p:ext uri="{BB962C8B-B14F-4D97-AF65-F5344CB8AC3E}">
        <p14:creationId xmlns:p14="http://schemas.microsoft.com/office/powerpoint/2010/main" val="22569964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3568" y="25311"/>
            <a:ext cx="7772400" cy="379353"/>
          </a:xfrm>
        </p:spPr>
        <p:txBody>
          <a:bodyPr/>
          <a:lstStyle/>
          <a:p>
            <a:pPr eaLnBrk="1" hangingPunct="1"/>
            <a:r>
              <a:rPr lang="en-US" sz="3200" dirty="0">
                <a:latin typeface="Times New Roman" charset="0"/>
              </a:rPr>
              <a:t>Caller/</a:t>
            </a:r>
            <a:r>
              <a:rPr lang="en-US" sz="3200" dirty="0" err="1">
                <a:latin typeface="Times New Roman" charset="0"/>
              </a:rPr>
              <a:t>Callee</a:t>
            </a:r>
            <a:r>
              <a:rPr lang="en-US" sz="3200" dirty="0">
                <a:latin typeface="Times New Roman" charset="0"/>
              </a:rPr>
              <a:t> Save</a:t>
            </a:r>
            <a:endParaRPr lang="en-GB" sz="3200" dirty="0">
              <a:latin typeface="Times New Roman" charset="0"/>
            </a:endParaRPr>
          </a:p>
        </p:txBody>
      </p:sp>
      <p:sp>
        <p:nvSpPr>
          <p:cNvPr id="8" name="Content Placeholder 2"/>
          <p:cNvSpPr txBox="1">
            <a:spLocks/>
          </p:cNvSpPr>
          <p:nvPr/>
        </p:nvSpPr>
        <p:spPr bwMode="auto">
          <a:xfrm>
            <a:off x="395536" y="980728"/>
            <a:ext cx="8568952"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latin typeface="Times New Roman" charset="0"/>
              </a:rPr>
              <a:t>Πότε συμφέρει το ένα και πότε το άλλο;</a:t>
            </a:r>
          </a:p>
          <a:p>
            <a:r>
              <a:rPr lang="el-GR" sz="2000" dirty="0">
                <a:latin typeface="Times New Roman" charset="0"/>
                <a:cs typeface="Times New Roman"/>
              </a:rPr>
              <a:t>Το να εγγυόμαι στους άλλους ότι δεν θα αλλάξω τίποτα είναι σημαντική ευθύνη</a:t>
            </a:r>
            <a:endParaRPr lang="el-GR" sz="2000" dirty="0">
              <a:latin typeface="Times New Roman"/>
              <a:cs typeface="Times New Roman"/>
            </a:endParaRPr>
          </a:p>
          <a:p>
            <a:r>
              <a:rPr lang="el-GR" sz="2000" dirty="0">
                <a:latin typeface="Times New Roman"/>
                <a:cs typeface="Times New Roman"/>
              </a:rPr>
              <a:t>Το να μην έχω εγγυήσεις κάνει την ζωή μου πιο δύσκολη.</a:t>
            </a:r>
          </a:p>
          <a:p>
            <a:pPr marL="0" indent="0">
              <a:buNone/>
            </a:pPr>
            <a:endParaRPr lang="el-GR" sz="800" dirty="0">
              <a:latin typeface="Times New Roman"/>
              <a:cs typeface="Times New Roman"/>
            </a:endParaRPr>
          </a:p>
          <a:p>
            <a:pPr marL="0" indent="0">
              <a:buNone/>
            </a:pPr>
            <a:r>
              <a:rPr lang="el-GR" dirty="0">
                <a:latin typeface="Times New Roman"/>
                <a:cs typeface="Times New Roman"/>
              </a:rPr>
              <a:t>Ιδανικά</a:t>
            </a:r>
            <a:r>
              <a:rPr lang="el-GR" sz="1800" dirty="0">
                <a:latin typeface="Times New Roman"/>
                <a:cs typeface="Times New Roman"/>
              </a:rPr>
              <a:t>;</a:t>
            </a:r>
          </a:p>
          <a:p>
            <a:r>
              <a:rPr lang="el-GR" sz="1800" dirty="0">
                <a:latin typeface="Times New Roman"/>
                <a:cs typeface="Times New Roman"/>
              </a:rPr>
              <a:t>Υπάρχουν περιπτώσεις που σε προσέγγιση </a:t>
            </a:r>
            <a:r>
              <a:rPr lang="en-US" sz="1800" dirty="0">
                <a:latin typeface="Times New Roman"/>
                <a:cs typeface="Times New Roman"/>
              </a:rPr>
              <a:t>caller-save </a:t>
            </a:r>
            <a:r>
              <a:rPr lang="el-GR" sz="1800" dirty="0">
                <a:latin typeface="Times New Roman"/>
                <a:cs typeface="Times New Roman"/>
              </a:rPr>
              <a:t>δεν χρειάζεται να σώσω τους καταχωρητές που χρησιμοποιώ</a:t>
            </a:r>
          </a:p>
          <a:p>
            <a:r>
              <a:rPr lang="el-GR" sz="1800" dirty="0">
                <a:latin typeface="Times New Roman" charset="0"/>
                <a:cs typeface="Times New Roman"/>
              </a:rPr>
              <a:t>Όταν η «ζωή» της τιμής που βρίσκεται στον καταχωρητή δεν διασταυρώνεται με κλήση συνάρτησης</a:t>
            </a:r>
            <a:r>
              <a:rPr lang="en-US" sz="1800" dirty="0">
                <a:latin typeface="Times New Roman" charset="0"/>
                <a:cs typeface="Times New Roman"/>
              </a:rPr>
              <a:t>:</a:t>
            </a:r>
            <a:endParaRPr lang="el-GR" sz="1800" dirty="0">
              <a:latin typeface="Times New Roman" charset="0"/>
              <a:cs typeface="Times New Roman"/>
            </a:endParaRPr>
          </a:p>
          <a:p>
            <a:pPr marL="0" indent="0">
              <a:buNone/>
            </a:pPr>
            <a:endParaRPr lang="en-US" sz="800" dirty="0">
              <a:latin typeface="Courier"/>
              <a:cs typeface="Courier"/>
            </a:endParaRPr>
          </a:p>
          <a:p>
            <a:pPr marL="400050" lvl="1" indent="0">
              <a:buNone/>
            </a:pPr>
            <a:r>
              <a:rPr lang="en-US" sz="1800" dirty="0" err="1">
                <a:latin typeface="Courier"/>
                <a:cs typeface="Courier"/>
              </a:rPr>
              <a:t>addi</a:t>
            </a:r>
            <a:r>
              <a:rPr lang="el-GR" sz="1800" dirty="0">
                <a:latin typeface="Courier"/>
                <a:cs typeface="Courier"/>
              </a:rPr>
              <a:t>   $</a:t>
            </a:r>
            <a:r>
              <a:rPr lang="en-US" sz="1800" dirty="0">
                <a:latin typeface="Courier"/>
                <a:cs typeface="Courier"/>
              </a:rPr>
              <a:t>t3, $a2, 4</a:t>
            </a:r>
          </a:p>
          <a:p>
            <a:pPr marL="400050" lvl="1" indent="0">
              <a:buNone/>
            </a:pPr>
            <a:r>
              <a:rPr lang="en-US" sz="1800" dirty="0" err="1">
                <a:latin typeface="Courier"/>
                <a:cs typeface="Courier"/>
              </a:rPr>
              <a:t>xor</a:t>
            </a:r>
            <a:r>
              <a:rPr lang="el-GR" sz="1800" dirty="0">
                <a:latin typeface="Courier"/>
                <a:cs typeface="Courier"/>
              </a:rPr>
              <a:t>	   </a:t>
            </a:r>
            <a:r>
              <a:rPr lang="en-US" sz="1800" dirty="0">
                <a:latin typeface="Courier"/>
                <a:cs typeface="Courier"/>
              </a:rPr>
              <a:t>$a0, $t3, $a1</a:t>
            </a:r>
          </a:p>
          <a:p>
            <a:pPr marL="400050" lvl="1" indent="0">
              <a:buNone/>
            </a:pPr>
            <a:r>
              <a:rPr lang="en-US" sz="1800" dirty="0" err="1">
                <a:latin typeface="Courier"/>
                <a:cs typeface="Courier"/>
              </a:rPr>
              <a:t>jal</a:t>
            </a:r>
            <a:r>
              <a:rPr lang="el-GR" sz="1800" dirty="0">
                <a:latin typeface="Courier"/>
                <a:cs typeface="Courier"/>
              </a:rPr>
              <a:t>	   </a:t>
            </a:r>
            <a:r>
              <a:rPr lang="en-US" sz="1800" dirty="0">
                <a:latin typeface="Courier"/>
                <a:cs typeface="Courier"/>
              </a:rPr>
              <a:t>B</a:t>
            </a:r>
          </a:p>
          <a:p>
            <a:pPr marL="400050" lvl="1" indent="0">
              <a:buNone/>
            </a:pPr>
            <a:r>
              <a:rPr lang="en-US" sz="1800" dirty="0">
                <a:latin typeface="Courier"/>
                <a:cs typeface="Courier"/>
              </a:rPr>
              <a:t>…</a:t>
            </a:r>
          </a:p>
          <a:p>
            <a:pPr marL="400050" lvl="1" indent="0">
              <a:buNone/>
            </a:pPr>
            <a:r>
              <a:rPr lang="en-US" sz="1800" dirty="0" err="1">
                <a:latin typeface="Courier"/>
                <a:cs typeface="Courier"/>
              </a:rPr>
              <a:t>addi</a:t>
            </a:r>
            <a:r>
              <a:rPr lang="el-GR" sz="1800" dirty="0">
                <a:latin typeface="Courier"/>
                <a:cs typeface="Courier"/>
              </a:rPr>
              <a:t>   $</a:t>
            </a:r>
            <a:r>
              <a:rPr lang="en-US" sz="1800" dirty="0">
                <a:latin typeface="Courier"/>
                <a:cs typeface="Courier"/>
              </a:rPr>
              <a:t>t3, $v0, 5</a:t>
            </a:r>
            <a:endParaRPr lang="el-GR" sz="1200" dirty="0">
              <a:latin typeface="Courier"/>
              <a:cs typeface="Courier"/>
            </a:endParaRPr>
          </a:p>
        </p:txBody>
      </p:sp>
      <p:sp>
        <p:nvSpPr>
          <p:cNvPr id="6" name="Content Placeholder 2"/>
          <p:cNvSpPr txBox="1">
            <a:spLocks/>
          </p:cNvSpPr>
          <p:nvPr/>
        </p:nvSpPr>
        <p:spPr bwMode="auto">
          <a:xfrm>
            <a:off x="4067944" y="4581128"/>
            <a:ext cx="4608512" cy="1243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sz="2000" dirty="0">
                <a:latin typeface="Times New Roman" charset="0"/>
              </a:rPr>
              <a:t>Η τιμή στον </a:t>
            </a:r>
            <a:r>
              <a:rPr lang="en-US" sz="2000" dirty="0">
                <a:latin typeface="Times New Roman" charset="0"/>
              </a:rPr>
              <a:t>$t3</a:t>
            </a:r>
            <a:r>
              <a:rPr lang="el-GR" sz="2000" dirty="0">
                <a:latin typeface="Times New Roman" charset="0"/>
              </a:rPr>
              <a:t> δεν χρειάζεται μετά την κλήση της Β, οπότε </a:t>
            </a:r>
            <a:r>
              <a:rPr lang="el-GR" sz="2000" b="1" u="sng" dirty="0">
                <a:latin typeface="Times New Roman" charset="0"/>
              </a:rPr>
              <a:t>δεν χρειάζεται </a:t>
            </a:r>
            <a:r>
              <a:rPr lang="en-US" sz="2000" b="1" u="sng" dirty="0">
                <a:latin typeface="Times New Roman" charset="0"/>
              </a:rPr>
              <a:t>save/restore</a:t>
            </a:r>
            <a:r>
              <a:rPr lang="el-GR" sz="2000" b="1" u="sng" dirty="0">
                <a:latin typeface="Times New Roman" charset="0"/>
              </a:rPr>
              <a:t> </a:t>
            </a:r>
            <a:endParaRPr lang="el-GR" sz="900" b="1" u="sng" dirty="0">
              <a:latin typeface="Courier"/>
              <a:cs typeface="Courier"/>
            </a:endParaRPr>
          </a:p>
        </p:txBody>
      </p:sp>
      <p:sp>
        <p:nvSpPr>
          <p:cNvPr id="9" name="2 - Θέση υποσέλιδου">
            <a:extLst>
              <a:ext uri="{FF2B5EF4-FFF2-40B4-BE49-F238E27FC236}">
                <a16:creationId xmlns:a16="http://schemas.microsoft.com/office/drawing/2014/main" xmlns="" id="{16CE6EEE-6834-7044-8973-6BF160D8EEF9}"/>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0" name="8 - Θέση αριθμού διαφάνειας">
            <a:extLst>
              <a:ext uri="{FF2B5EF4-FFF2-40B4-BE49-F238E27FC236}">
                <a16:creationId xmlns:a16="http://schemas.microsoft.com/office/drawing/2014/main" xmlns="" id="{7186F289-ED16-8644-96FA-A64D2AA7D3FA}"/>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127</a:t>
            </a:fld>
            <a:endParaRPr lang="en-GB" altLang="el-GR" sz="1400"/>
          </a:p>
        </p:txBody>
      </p:sp>
    </p:spTree>
    <p:extLst>
      <p:ext uri="{BB962C8B-B14F-4D97-AF65-F5344CB8AC3E}">
        <p14:creationId xmlns:p14="http://schemas.microsoft.com/office/powerpoint/2010/main" val="40630791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0" y="0"/>
            <a:ext cx="9136063" cy="404664"/>
          </a:xfrm>
        </p:spPr>
        <p:txBody>
          <a:bodyPr/>
          <a:lstStyle/>
          <a:p>
            <a:r>
              <a:rPr lang="el-GR" sz="3200" dirty="0">
                <a:latin typeface="+mj-lt"/>
              </a:rPr>
              <a:t>Το καλύτερο και από τις δύο προσεγγίσεις;;;</a:t>
            </a:r>
            <a:endParaRPr lang="en-GB" sz="3200" dirty="0">
              <a:latin typeface="+mj-lt"/>
            </a:endParaRPr>
          </a:p>
        </p:txBody>
      </p:sp>
      <p:sp>
        <p:nvSpPr>
          <p:cNvPr id="8" name="Content Placeholder 2"/>
          <p:cNvSpPr txBox="1">
            <a:spLocks/>
          </p:cNvSpPr>
          <p:nvPr/>
        </p:nvSpPr>
        <p:spPr bwMode="auto">
          <a:xfrm>
            <a:off x="283555" y="692696"/>
            <a:ext cx="8852508"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latin typeface="Times New Roman" charset="0"/>
              </a:rPr>
              <a:t>Οι συμβάσεις του </a:t>
            </a:r>
            <a:r>
              <a:rPr lang="en-US" dirty="0">
                <a:latin typeface="Times New Roman" charset="0"/>
              </a:rPr>
              <a:t>MIPS </a:t>
            </a:r>
            <a:r>
              <a:rPr lang="el-GR" dirty="0">
                <a:latin typeface="Times New Roman" charset="0"/>
              </a:rPr>
              <a:t>χωρίζουν τους καταχωρητές σε δύο ομάδες</a:t>
            </a:r>
          </a:p>
          <a:p>
            <a:r>
              <a:rPr lang="en-US" sz="2000" b="1" dirty="0" err="1">
                <a:solidFill>
                  <a:srgbClr val="FF0000"/>
                </a:solidFill>
                <a:latin typeface="Times New Roman" charset="0"/>
                <a:cs typeface="Times New Roman"/>
              </a:rPr>
              <a:t>Callee</a:t>
            </a:r>
            <a:r>
              <a:rPr lang="en-US" sz="2000" b="1" dirty="0">
                <a:solidFill>
                  <a:srgbClr val="FF0000"/>
                </a:solidFill>
                <a:latin typeface="Times New Roman" charset="0"/>
                <a:cs typeface="Times New Roman"/>
              </a:rPr>
              <a:t>-save </a:t>
            </a:r>
            <a:r>
              <a:rPr lang="en-US" sz="2000" dirty="0">
                <a:latin typeface="Times New Roman" charset="0"/>
                <a:cs typeface="Times New Roman"/>
              </a:rPr>
              <a:t>($s0-$s7)</a:t>
            </a:r>
          </a:p>
          <a:p>
            <a:r>
              <a:rPr lang="en-US" sz="2000" b="1" dirty="0">
                <a:solidFill>
                  <a:srgbClr val="0000FF"/>
                </a:solidFill>
                <a:latin typeface="Times New Roman" charset="0"/>
                <a:cs typeface="Times New Roman"/>
              </a:rPr>
              <a:t>Caller-save </a:t>
            </a:r>
            <a:r>
              <a:rPr lang="en-US" sz="2000" dirty="0">
                <a:latin typeface="Times New Roman" charset="0"/>
                <a:cs typeface="Times New Roman"/>
              </a:rPr>
              <a:t>($t0-$t9)</a:t>
            </a:r>
            <a:endParaRPr lang="el-GR" sz="2000" dirty="0">
              <a:latin typeface="Times New Roman"/>
              <a:cs typeface="Times New Roman"/>
            </a:endParaRPr>
          </a:p>
          <a:p>
            <a:pPr marL="0" indent="0">
              <a:buNone/>
            </a:pPr>
            <a:endParaRPr lang="el-GR" sz="800" dirty="0">
              <a:latin typeface="Times New Roman"/>
              <a:cs typeface="Times New Roman"/>
            </a:endParaRPr>
          </a:p>
          <a:p>
            <a:pPr marL="0" indent="0">
              <a:buNone/>
            </a:pPr>
            <a:r>
              <a:rPr lang="el-GR" dirty="0">
                <a:latin typeface="Times New Roman"/>
                <a:cs typeface="Times New Roman"/>
              </a:rPr>
              <a:t>Η κάθε συνάρτηση δίνει εγγύηση ότι </a:t>
            </a:r>
            <a:r>
              <a:rPr lang="el-GR" b="1" u="sng" dirty="0">
                <a:solidFill>
                  <a:srgbClr val="FF0000"/>
                </a:solidFill>
                <a:latin typeface="Times New Roman"/>
                <a:cs typeface="Times New Roman"/>
              </a:rPr>
              <a:t>δεν θα αλλάξει</a:t>
            </a:r>
            <a:r>
              <a:rPr lang="el-GR" b="1" dirty="0">
                <a:solidFill>
                  <a:srgbClr val="FF0000"/>
                </a:solidFill>
                <a:latin typeface="Times New Roman"/>
                <a:cs typeface="Times New Roman"/>
              </a:rPr>
              <a:t> </a:t>
            </a:r>
            <a:r>
              <a:rPr lang="el-GR" dirty="0">
                <a:solidFill>
                  <a:srgbClr val="FF0000"/>
                </a:solidFill>
                <a:latin typeface="Times New Roman"/>
                <a:cs typeface="Times New Roman"/>
              </a:rPr>
              <a:t>τους $</a:t>
            </a:r>
            <a:r>
              <a:rPr lang="en-US" dirty="0">
                <a:solidFill>
                  <a:srgbClr val="FF0000"/>
                </a:solidFill>
                <a:latin typeface="Times New Roman"/>
                <a:cs typeface="Times New Roman"/>
              </a:rPr>
              <a:t>s0-$s7</a:t>
            </a:r>
          </a:p>
          <a:p>
            <a:pPr marL="0" indent="0">
              <a:buNone/>
            </a:pPr>
            <a:r>
              <a:rPr lang="el-GR" dirty="0">
                <a:cs typeface="Times New Roman"/>
              </a:rPr>
              <a:t>Η κάθε συνάρτηση </a:t>
            </a:r>
            <a:r>
              <a:rPr lang="el-GR" b="1" u="sng" dirty="0">
                <a:solidFill>
                  <a:srgbClr val="0000FF"/>
                </a:solidFill>
                <a:cs typeface="Times New Roman"/>
              </a:rPr>
              <a:t>μπορεί να αλλάξει</a:t>
            </a:r>
            <a:r>
              <a:rPr lang="el-GR" b="1" dirty="0">
                <a:solidFill>
                  <a:srgbClr val="0000FF"/>
                </a:solidFill>
                <a:cs typeface="Times New Roman"/>
              </a:rPr>
              <a:t> </a:t>
            </a:r>
            <a:r>
              <a:rPr lang="el-GR" dirty="0">
                <a:solidFill>
                  <a:srgbClr val="0000FF"/>
                </a:solidFill>
                <a:cs typeface="Times New Roman"/>
              </a:rPr>
              <a:t>τους υπόλοιπους καταχωρητές</a:t>
            </a:r>
            <a:r>
              <a:rPr lang="en-US" dirty="0">
                <a:solidFill>
                  <a:srgbClr val="0000FF"/>
                </a:solidFill>
                <a:cs typeface="Times New Roman"/>
              </a:rPr>
              <a:t>:</a:t>
            </a:r>
            <a:r>
              <a:rPr lang="el-GR" dirty="0">
                <a:solidFill>
                  <a:srgbClr val="0000FF"/>
                </a:solidFill>
                <a:cs typeface="Times New Roman"/>
              </a:rPr>
              <a:t> $</a:t>
            </a:r>
            <a:r>
              <a:rPr lang="en-US" dirty="0">
                <a:solidFill>
                  <a:srgbClr val="0000FF"/>
                </a:solidFill>
                <a:cs typeface="Times New Roman"/>
              </a:rPr>
              <a:t>t0-$t7, $a0-$a3, $v0, $v1, $at, $</a:t>
            </a:r>
            <a:r>
              <a:rPr lang="en-US" dirty="0" err="1">
                <a:solidFill>
                  <a:srgbClr val="0000FF"/>
                </a:solidFill>
                <a:cs typeface="Times New Roman"/>
              </a:rPr>
              <a:t>ra</a:t>
            </a:r>
            <a:endParaRPr lang="en-US" dirty="0">
              <a:solidFill>
                <a:srgbClr val="0000FF"/>
              </a:solidFill>
              <a:cs typeface="Times New Roman"/>
            </a:endParaRPr>
          </a:p>
          <a:p>
            <a:pPr marL="0" indent="0">
              <a:buNone/>
            </a:pPr>
            <a:endParaRPr lang="en-US" sz="1200" dirty="0">
              <a:cs typeface="Times New Roman"/>
            </a:endParaRPr>
          </a:p>
          <a:p>
            <a:pPr marL="0" indent="0">
              <a:buNone/>
            </a:pPr>
            <a:r>
              <a:rPr lang="el-GR" dirty="0">
                <a:cs typeface="Times New Roman"/>
              </a:rPr>
              <a:t>Απλή στρατηγική χρήσης:</a:t>
            </a:r>
          </a:p>
          <a:p>
            <a:r>
              <a:rPr lang="el-GR" sz="2000" dirty="0">
                <a:cs typeface="Times New Roman"/>
              </a:rPr>
              <a:t>Για καταχωρητή που η ζωή του «διασταυρώνεται» με κλήση συνάρτησης </a:t>
            </a:r>
            <a:r>
              <a:rPr lang="el-GR" sz="2000" dirty="0">
                <a:latin typeface="Wingdings"/>
                <a:ea typeface="Wingdings"/>
                <a:cs typeface="Wingdings"/>
                <a:sym typeface="Wingdings"/>
              </a:rPr>
              <a:t></a:t>
            </a:r>
            <a:r>
              <a:rPr lang="el-GR" sz="2000" dirty="0">
                <a:cs typeface="Times New Roman"/>
                <a:sym typeface="Wingdings"/>
              </a:rPr>
              <a:t> χρήση</a:t>
            </a:r>
            <a:r>
              <a:rPr lang="en-US" sz="2000" dirty="0">
                <a:cs typeface="Times New Roman"/>
                <a:sym typeface="Wingdings"/>
              </a:rPr>
              <a:t> $s_ </a:t>
            </a:r>
            <a:r>
              <a:rPr lang="el-GR" sz="2000" dirty="0">
                <a:cs typeface="Times New Roman"/>
                <a:sym typeface="Wingdings"/>
              </a:rPr>
              <a:t>(με </a:t>
            </a:r>
            <a:r>
              <a:rPr lang="en-US" sz="2000" dirty="0">
                <a:cs typeface="Times New Roman"/>
                <a:sym typeface="Wingdings"/>
              </a:rPr>
              <a:t>save/restore </a:t>
            </a:r>
            <a:r>
              <a:rPr lang="el-GR" sz="2000" dirty="0">
                <a:cs typeface="Times New Roman"/>
                <a:sym typeface="Wingdings"/>
              </a:rPr>
              <a:t>σε πρόλογο/επίλογο)</a:t>
            </a:r>
          </a:p>
          <a:p>
            <a:r>
              <a:rPr lang="el-GR" sz="2000" dirty="0">
                <a:cs typeface="Times New Roman"/>
                <a:sym typeface="Wingdings"/>
              </a:rPr>
              <a:t>Για καταχωρητή που χρησιμοποιείται χωρίς να </a:t>
            </a:r>
            <a:r>
              <a:rPr lang="el-GR" sz="2000" dirty="0">
                <a:cs typeface="Times New Roman"/>
              </a:rPr>
              <a:t>«διασταυρώνεται» με κλήση συνάρτησης </a:t>
            </a:r>
            <a:r>
              <a:rPr lang="el-GR" sz="2000" dirty="0">
                <a:latin typeface="Wingdings"/>
                <a:ea typeface="Wingdings"/>
                <a:cs typeface="Wingdings"/>
                <a:sym typeface="Wingdings"/>
              </a:rPr>
              <a:t></a:t>
            </a:r>
            <a:r>
              <a:rPr lang="el-GR" sz="2000" dirty="0">
                <a:cs typeface="Times New Roman"/>
                <a:sym typeface="Wingdings"/>
              </a:rPr>
              <a:t> χρήση</a:t>
            </a:r>
            <a:r>
              <a:rPr lang="en-US" sz="2000" dirty="0">
                <a:cs typeface="Times New Roman"/>
                <a:sym typeface="Wingdings"/>
              </a:rPr>
              <a:t> $t_ </a:t>
            </a:r>
            <a:r>
              <a:rPr lang="el-GR" sz="2000" dirty="0">
                <a:cs typeface="Times New Roman"/>
                <a:sym typeface="Wingdings"/>
              </a:rPr>
              <a:t>(με </a:t>
            </a:r>
            <a:r>
              <a:rPr lang="en-US" sz="2000" dirty="0">
                <a:cs typeface="Times New Roman"/>
                <a:sym typeface="Wingdings"/>
              </a:rPr>
              <a:t>save/restore </a:t>
            </a:r>
            <a:r>
              <a:rPr lang="el-GR" sz="2000" dirty="0">
                <a:cs typeface="Times New Roman"/>
                <a:sym typeface="Wingdings"/>
              </a:rPr>
              <a:t>σε πρόλογο/επίλογο)</a:t>
            </a:r>
          </a:p>
          <a:p>
            <a:endParaRPr lang="el-GR" sz="800" dirty="0">
              <a:cs typeface="Times New Roman"/>
              <a:sym typeface="Wingdings"/>
            </a:endParaRPr>
          </a:p>
        </p:txBody>
      </p:sp>
      <p:sp>
        <p:nvSpPr>
          <p:cNvPr id="13" name="2 - Θέση υποσέλιδου">
            <a:extLst>
              <a:ext uri="{FF2B5EF4-FFF2-40B4-BE49-F238E27FC236}">
                <a16:creationId xmlns:a16="http://schemas.microsoft.com/office/drawing/2014/main" xmlns="" id="{24E01619-F9B2-4442-BBFF-F099739DC810}"/>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4" name="8 - Θέση αριθμού διαφάνειας">
            <a:extLst>
              <a:ext uri="{FF2B5EF4-FFF2-40B4-BE49-F238E27FC236}">
                <a16:creationId xmlns:a16="http://schemas.microsoft.com/office/drawing/2014/main" xmlns="" id="{4C3192F1-ECFE-3A4B-BD68-549FBCE77BBF}"/>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128</a:t>
            </a:fld>
            <a:endParaRPr lang="en-GB" altLang="el-GR" sz="1400"/>
          </a:p>
        </p:txBody>
      </p:sp>
    </p:spTree>
    <p:extLst>
      <p:ext uri="{BB962C8B-B14F-4D97-AF65-F5344CB8AC3E}">
        <p14:creationId xmlns:p14="http://schemas.microsoft.com/office/powerpoint/2010/main" val="276571165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83971" name="Rectangle 2"/>
          <p:cNvSpPr>
            <a:spLocks noGrp="1" noChangeArrowheads="1"/>
          </p:cNvSpPr>
          <p:nvPr>
            <p:ph type="title"/>
          </p:nvPr>
        </p:nvSpPr>
        <p:spPr>
          <a:xfrm>
            <a:off x="685800" y="116632"/>
            <a:ext cx="7772400" cy="216024"/>
          </a:xfrm>
        </p:spPr>
        <p:txBody>
          <a:bodyPr/>
          <a:lstStyle/>
          <a:p>
            <a:pPr eaLnBrk="1" hangingPunct="1"/>
            <a:r>
              <a:rPr lang="el-GR" sz="2800" dirty="0">
                <a:latin typeface="Times New Roman" charset="0"/>
              </a:rPr>
              <a:t>Η Α</a:t>
            </a:r>
            <a:r>
              <a:rPr lang="en-US" sz="2800" dirty="0">
                <a:latin typeface="Times New Roman" charset="0"/>
              </a:rPr>
              <a:t> </a:t>
            </a:r>
            <a:r>
              <a:rPr lang="el-GR" sz="2800" dirty="0">
                <a:latin typeface="Times New Roman" charset="0"/>
              </a:rPr>
              <a:t>με χρήση </a:t>
            </a:r>
            <a:r>
              <a:rPr lang="en-US" sz="2800" dirty="0" err="1">
                <a:latin typeface="Times New Roman" charset="0"/>
              </a:rPr>
              <a:t>Calee</a:t>
            </a:r>
            <a:r>
              <a:rPr lang="en-US" sz="2800" dirty="0">
                <a:latin typeface="Times New Roman" charset="0"/>
              </a:rPr>
              <a:t>-save </a:t>
            </a:r>
            <a:r>
              <a:rPr lang="el-GR" sz="2800" dirty="0" err="1">
                <a:latin typeface="Times New Roman" charset="0"/>
              </a:rPr>
              <a:t>καταχωρητών</a:t>
            </a:r>
            <a:endParaRPr lang="en-GB" sz="2800" dirty="0">
              <a:latin typeface="Times New Roman" charset="0"/>
            </a:endParaRPr>
          </a:p>
        </p:txBody>
      </p:sp>
      <p:sp>
        <p:nvSpPr>
          <p:cNvPr id="7" name="Content Placeholder 2"/>
          <p:cNvSpPr>
            <a:spLocks noGrp="1"/>
          </p:cNvSpPr>
          <p:nvPr>
            <p:ph idx="1"/>
          </p:nvPr>
        </p:nvSpPr>
        <p:spPr>
          <a:xfrm>
            <a:off x="287016" y="1772816"/>
            <a:ext cx="5040560" cy="3096344"/>
          </a:xfrm>
        </p:spPr>
        <p:txBody>
          <a:bodyPr/>
          <a:lstStyle/>
          <a:p>
            <a:pPr marL="0" indent="0">
              <a:buNone/>
            </a:pPr>
            <a:r>
              <a:rPr lang="el-GR" sz="1800">
                <a:latin typeface="Courier"/>
                <a:cs typeface="Courier"/>
              </a:rPr>
              <a:t>Α:</a:t>
            </a:r>
            <a:r>
              <a:rPr lang="en-US" sz="1800">
                <a:latin typeface="Courier"/>
                <a:cs typeface="Courier"/>
              </a:rPr>
              <a:t>	addui	$sp, $sp, </a:t>
            </a:r>
            <a:r>
              <a:rPr lang="el-GR" sz="1800">
                <a:latin typeface="Courier"/>
                <a:cs typeface="Courier"/>
              </a:rPr>
              <a:t>-</a:t>
            </a:r>
            <a:r>
              <a:rPr lang="en-US" sz="1800">
                <a:latin typeface="Courier"/>
                <a:cs typeface="Courier"/>
              </a:rPr>
              <a:t>8</a:t>
            </a:r>
          </a:p>
          <a:p>
            <a:pPr marL="0" indent="0">
              <a:buNone/>
            </a:pPr>
            <a:r>
              <a:rPr lang="en-US" sz="1800">
                <a:latin typeface="Courier"/>
                <a:cs typeface="Courier"/>
              </a:rPr>
              <a:t>	sw	$ra, </a:t>
            </a:r>
            <a:r>
              <a:rPr lang="en-US" sz="1800" b="1" u="sng">
                <a:solidFill>
                  <a:srgbClr val="FF790B"/>
                </a:solidFill>
                <a:latin typeface="Courier"/>
                <a:cs typeface="Courier"/>
              </a:rPr>
              <a:t>0($sp) //push</a:t>
            </a:r>
          </a:p>
          <a:p>
            <a:pPr marL="0" indent="0">
              <a:buNone/>
            </a:pPr>
            <a:r>
              <a:rPr lang="en-US" sz="1800">
                <a:latin typeface="Courier"/>
                <a:cs typeface="Courier"/>
              </a:rPr>
              <a:t>	sw	$s0, </a:t>
            </a:r>
            <a:r>
              <a:rPr lang="en-US" sz="1800" b="1" u="sng">
                <a:solidFill>
                  <a:srgbClr val="FF0000"/>
                </a:solidFill>
                <a:latin typeface="Courier"/>
                <a:cs typeface="Courier"/>
              </a:rPr>
              <a:t>4($sp) //push</a:t>
            </a:r>
          </a:p>
          <a:p>
            <a:pPr marL="0" indent="0">
              <a:buNone/>
            </a:pPr>
            <a:endParaRPr lang="en-US" sz="1800">
              <a:latin typeface="Courier"/>
              <a:cs typeface="Courier"/>
            </a:endParaRPr>
          </a:p>
          <a:p>
            <a:pPr marL="0" indent="0">
              <a:buNone/>
            </a:pPr>
            <a:r>
              <a:rPr lang="en-US" sz="1800">
                <a:latin typeface="Courier"/>
                <a:cs typeface="Courier"/>
              </a:rPr>
              <a:t>	move	$s0, $a0</a:t>
            </a:r>
            <a:endParaRPr lang="el-GR" sz="1800" b="1" u="sng">
              <a:solidFill>
                <a:srgbClr val="0000FF"/>
              </a:solidFill>
              <a:latin typeface="Courier"/>
              <a:cs typeface="Courier"/>
            </a:endParaRPr>
          </a:p>
          <a:p>
            <a:pPr marL="0" indent="0">
              <a:buNone/>
            </a:pPr>
            <a:r>
              <a:rPr lang="el-GR" sz="1800">
                <a:latin typeface="Courier"/>
                <a:cs typeface="Courier"/>
              </a:rPr>
              <a:t>	jal</a:t>
            </a:r>
            <a:r>
              <a:rPr lang="en-US" sz="1800">
                <a:latin typeface="Courier"/>
                <a:cs typeface="Courier"/>
              </a:rPr>
              <a:t>	</a:t>
            </a:r>
            <a:r>
              <a:rPr lang="el-GR" sz="1800">
                <a:latin typeface="Courier"/>
                <a:cs typeface="Courier"/>
              </a:rPr>
              <a:t>Β</a:t>
            </a:r>
            <a:endParaRPr lang="en-US" sz="1800">
              <a:latin typeface="Courier"/>
              <a:cs typeface="Courier"/>
            </a:endParaRPr>
          </a:p>
          <a:p>
            <a:pPr marL="0" indent="0">
              <a:buNone/>
            </a:pPr>
            <a:r>
              <a:rPr lang="en-US" sz="1800">
                <a:latin typeface="Courier"/>
                <a:cs typeface="Courier"/>
              </a:rPr>
              <a:t>	</a:t>
            </a:r>
            <a:r>
              <a:rPr lang="el-GR" sz="1800">
                <a:latin typeface="Courier"/>
                <a:cs typeface="Courier"/>
              </a:rPr>
              <a:t>add</a:t>
            </a:r>
            <a:r>
              <a:rPr lang="en-US" sz="1800">
                <a:latin typeface="Courier"/>
                <a:cs typeface="Courier"/>
              </a:rPr>
              <a:t>	</a:t>
            </a:r>
            <a:r>
              <a:rPr lang="el-GR" sz="1800">
                <a:latin typeface="Courier"/>
                <a:cs typeface="Courier"/>
              </a:rPr>
              <a:t>$v0, $v0, $</a:t>
            </a:r>
            <a:r>
              <a:rPr lang="en-US" sz="1800">
                <a:latin typeface="Courier"/>
                <a:cs typeface="Courier"/>
              </a:rPr>
              <a:t>s</a:t>
            </a:r>
            <a:r>
              <a:rPr lang="el-GR" sz="1800">
                <a:latin typeface="Courier"/>
                <a:cs typeface="Courier"/>
              </a:rPr>
              <a:t>0</a:t>
            </a:r>
          </a:p>
          <a:p>
            <a:pPr marL="0" indent="0">
              <a:buNone/>
            </a:pPr>
            <a:endParaRPr lang="el-GR" sz="1800">
              <a:latin typeface="Courier"/>
              <a:cs typeface="Courier"/>
            </a:endParaRPr>
          </a:p>
          <a:p>
            <a:pPr marL="0" indent="0">
              <a:buNone/>
            </a:pPr>
            <a:r>
              <a:rPr lang="is-IS" sz="1800">
                <a:latin typeface="Courier"/>
                <a:cs typeface="Courier"/>
              </a:rPr>
              <a:t>	</a:t>
            </a:r>
            <a:r>
              <a:rPr lang="en-US" sz="1800">
                <a:latin typeface="Courier"/>
                <a:cs typeface="Courier"/>
              </a:rPr>
              <a:t>lw	$s0, </a:t>
            </a:r>
            <a:r>
              <a:rPr lang="en-US" sz="1800" b="1" u="sng">
                <a:solidFill>
                  <a:srgbClr val="FF0000"/>
                </a:solidFill>
                <a:latin typeface="Courier"/>
                <a:cs typeface="Courier"/>
              </a:rPr>
              <a:t>4($sp) //pop</a:t>
            </a:r>
            <a:endParaRPr lang="el-GR" sz="1800" b="1" u="sng">
              <a:solidFill>
                <a:srgbClr val="FF0000"/>
              </a:solidFill>
              <a:latin typeface="Courier"/>
              <a:cs typeface="Courier"/>
            </a:endParaRPr>
          </a:p>
          <a:p>
            <a:pPr marL="0" indent="0">
              <a:buNone/>
            </a:pPr>
            <a:r>
              <a:rPr lang="en-US" sz="1800">
                <a:latin typeface="Courier"/>
                <a:cs typeface="Courier"/>
              </a:rPr>
              <a:t>	lw	$ra, </a:t>
            </a:r>
            <a:r>
              <a:rPr lang="en-US" sz="1800" b="1" u="sng">
                <a:solidFill>
                  <a:srgbClr val="FF790B"/>
                </a:solidFill>
                <a:latin typeface="Courier"/>
                <a:cs typeface="Courier"/>
              </a:rPr>
              <a:t>0($sp) //pop</a:t>
            </a:r>
          </a:p>
          <a:p>
            <a:pPr marL="0" indent="0">
              <a:buNone/>
            </a:pPr>
            <a:r>
              <a:rPr lang="el-GR" sz="1800">
                <a:latin typeface="Courier"/>
                <a:cs typeface="Courier"/>
              </a:rPr>
              <a:t>	</a:t>
            </a:r>
            <a:r>
              <a:rPr lang="en-US" sz="1800">
                <a:latin typeface="Courier"/>
                <a:cs typeface="Courier"/>
              </a:rPr>
              <a:t>addui	$sp, $sp, 8</a:t>
            </a:r>
          </a:p>
          <a:p>
            <a:pPr marL="0" indent="0">
              <a:buNone/>
            </a:pPr>
            <a:r>
              <a:rPr lang="el-GR" sz="1800">
                <a:latin typeface="Courier"/>
                <a:cs typeface="Courier"/>
              </a:rPr>
              <a:t>	jr</a:t>
            </a:r>
            <a:r>
              <a:rPr lang="en-US" sz="1800">
                <a:latin typeface="Courier"/>
                <a:cs typeface="Courier"/>
              </a:rPr>
              <a:t>	</a:t>
            </a:r>
            <a:r>
              <a:rPr lang="el-GR" sz="1800">
                <a:latin typeface="Courier"/>
                <a:cs typeface="Courier"/>
              </a:rPr>
              <a:t>$ra</a:t>
            </a:r>
          </a:p>
          <a:p>
            <a:pPr marL="0" indent="0">
              <a:buNone/>
            </a:pPr>
            <a:endParaRPr lang="el-GR" sz="1050" dirty="0">
              <a:latin typeface="Courier"/>
              <a:cs typeface="Courier"/>
            </a:endParaRPr>
          </a:p>
        </p:txBody>
      </p:sp>
      <p:sp>
        <p:nvSpPr>
          <p:cNvPr id="8" name="Content Placeholder 2"/>
          <p:cNvSpPr txBox="1">
            <a:spLocks/>
          </p:cNvSpPr>
          <p:nvPr/>
        </p:nvSpPr>
        <p:spPr bwMode="auto">
          <a:xfrm>
            <a:off x="4824536" y="620688"/>
            <a:ext cx="4283968" cy="56886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000" dirty="0">
                <a:latin typeface="Times New Roman"/>
                <a:cs typeface="Times New Roman"/>
              </a:rPr>
              <a:t>Χρειαζόμαστε 2 λέξεις στην στοίβα</a:t>
            </a:r>
          </a:p>
          <a:p>
            <a:pPr marL="0" indent="0">
              <a:buFontTx/>
              <a:buNone/>
            </a:pPr>
            <a:endParaRPr lang="el-GR" sz="1200" dirty="0">
              <a:latin typeface="Times New Roman"/>
              <a:cs typeface="Times New Roman"/>
            </a:endParaRPr>
          </a:p>
          <a:p>
            <a:pPr marL="0" indent="0">
              <a:buFontTx/>
              <a:buNone/>
            </a:pPr>
            <a:r>
              <a:rPr lang="el-GR" sz="2000" dirty="0">
                <a:latin typeface="Times New Roman"/>
                <a:cs typeface="Times New Roman"/>
              </a:rPr>
              <a:t>Στο </a:t>
            </a:r>
            <a:r>
              <a:rPr lang="en-US" sz="2000" dirty="0">
                <a:latin typeface="Times New Roman"/>
                <a:cs typeface="Times New Roman"/>
              </a:rPr>
              <a:t>offset </a:t>
            </a:r>
            <a:r>
              <a:rPr lang="el-GR" sz="2000" dirty="0">
                <a:latin typeface="Times New Roman"/>
                <a:cs typeface="Times New Roman"/>
              </a:rPr>
              <a:t>0 από τον  </a:t>
            </a:r>
            <a:r>
              <a:rPr lang="en-US" sz="2000" dirty="0">
                <a:latin typeface="Times New Roman"/>
                <a:cs typeface="Times New Roman"/>
              </a:rPr>
              <a:t>$</a:t>
            </a:r>
            <a:r>
              <a:rPr lang="en-US" sz="2000" dirty="0" err="1">
                <a:latin typeface="Times New Roman"/>
                <a:cs typeface="Times New Roman"/>
              </a:rPr>
              <a:t>sp</a:t>
            </a:r>
            <a:r>
              <a:rPr lang="en-US" sz="2000" dirty="0">
                <a:latin typeface="Times New Roman"/>
                <a:cs typeface="Times New Roman"/>
              </a:rPr>
              <a:t> </a:t>
            </a:r>
            <a:r>
              <a:rPr lang="el-GR" sz="2000" dirty="0">
                <a:latin typeface="Times New Roman"/>
                <a:cs typeface="Times New Roman"/>
              </a:rPr>
              <a:t>θα αποθηκευτεί</a:t>
            </a:r>
            <a:r>
              <a:rPr lang="en-US" sz="2000" dirty="0">
                <a:latin typeface="Times New Roman"/>
                <a:cs typeface="Times New Roman"/>
              </a:rPr>
              <a:t> </a:t>
            </a:r>
            <a:r>
              <a:rPr lang="el-GR" sz="2000" dirty="0">
                <a:latin typeface="Times New Roman"/>
                <a:cs typeface="Times New Roman"/>
              </a:rPr>
              <a:t>ο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και σε </a:t>
            </a:r>
            <a:r>
              <a:rPr lang="en-US" sz="2000" dirty="0">
                <a:cs typeface="Times New Roman"/>
              </a:rPr>
              <a:t>offset </a:t>
            </a:r>
            <a:r>
              <a:rPr lang="el-GR" sz="2000" dirty="0">
                <a:cs typeface="Times New Roman"/>
              </a:rPr>
              <a:t>4 ο </a:t>
            </a:r>
            <a:r>
              <a:rPr lang="en-US" sz="2000" dirty="0">
                <a:cs typeface="Times New Roman"/>
              </a:rPr>
              <a:t>$s</a:t>
            </a:r>
            <a:r>
              <a:rPr lang="el-GR" sz="2000" dirty="0">
                <a:cs typeface="Times New Roman"/>
              </a:rPr>
              <a:t>0</a:t>
            </a:r>
            <a:r>
              <a:rPr lang="en-US" sz="2000" dirty="0">
                <a:cs typeface="Times New Roman"/>
              </a:rPr>
              <a:t> </a:t>
            </a:r>
            <a:endParaRPr lang="el-GR" sz="2000" dirty="0">
              <a:latin typeface="Times New Roman"/>
              <a:cs typeface="Times New Roman"/>
            </a:endParaRPr>
          </a:p>
          <a:p>
            <a:pPr marL="0" indent="0">
              <a:buFontTx/>
              <a:buNone/>
            </a:pPr>
            <a:endParaRPr lang="el-GR" sz="1200" dirty="0">
              <a:latin typeface="Times New Roman"/>
              <a:cs typeface="Times New Roman"/>
            </a:endParaRPr>
          </a:p>
          <a:p>
            <a:pPr marL="0" indent="0">
              <a:buFontTx/>
              <a:buNone/>
            </a:pPr>
            <a:r>
              <a:rPr lang="el-GR" sz="2000" dirty="0">
                <a:cs typeface="Times New Roman"/>
              </a:rPr>
              <a:t>Στον </a:t>
            </a:r>
            <a:r>
              <a:rPr lang="el-GR" sz="2000" b="1" u="sng" dirty="0">
                <a:cs typeface="Times New Roman"/>
              </a:rPr>
              <a:t>Πρόλογο</a:t>
            </a:r>
            <a:r>
              <a:rPr lang="el-GR" sz="2000" dirty="0">
                <a:cs typeface="Times New Roman"/>
              </a:rPr>
              <a:t> δημιουργώ χώρο και αποθηκεύω </a:t>
            </a:r>
            <a:r>
              <a:rPr lang="en-US" sz="2000" dirty="0">
                <a:cs typeface="Times New Roman"/>
              </a:rPr>
              <a:t>$</a:t>
            </a:r>
            <a:r>
              <a:rPr lang="en-US" sz="2000" dirty="0" err="1">
                <a:cs typeface="Times New Roman"/>
              </a:rPr>
              <a:t>ra</a:t>
            </a:r>
            <a:r>
              <a:rPr lang="en-US" sz="2000" dirty="0">
                <a:cs typeface="Times New Roman"/>
              </a:rPr>
              <a:t> </a:t>
            </a:r>
            <a:r>
              <a:rPr lang="el-GR" sz="2000" dirty="0">
                <a:cs typeface="Times New Roman"/>
              </a:rPr>
              <a:t>και </a:t>
            </a:r>
            <a:r>
              <a:rPr lang="en-US" sz="2000" dirty="0">
                <a:cs typeface="Times New Roman"/>
              </a:rPr>
              <a:t>$s0</a:t>
            </a:r>
          </a:p>
          <a:p>
            <a:pPr marL="0" indent="0">
              <a:buFontTx/>
              <a:buNone/>
            </a:pPr>
            <a:endParaRPr lang="en-US" sz="2000" dirty="0">
              <a:cs typeface="Times New Roman"/>
            </a:endParaRPr>
          </a:p>
          <a:p>
            <a:pPr marL="0" indent="0">
              <a:buFontTx/>
              <a:buNone/>
            </a:pPr>
            <a:r>
              <a:rPr lang="el-GR" sz="2000" dirty="0">
                <a:latin typeface="Times New Roman"/>
                <a:cs typeface="Times New Roman"/>
              </a:rPr>
              <a:t>Αρχικά στο σώμα δημιουργώ αντίγραφο του </a:t>
            </a:r>
            <a:r>
              <a:rPr lang="en-US" sz="2000" dirty="0">
                <a:latin typeface="Times New Roman"/>
                <a:cs typeface="Times New Roman"/>
              </a:rPr>
              <a:t>$a0 </a:t>
            </a:r>
            <a:r>
              <a:rPr lang="el-GR" sz="2000" dirty="0">
                <a:latin typeface="Times New Roman"/>
                <a:cs typeface="Times New Roman"/>
              </a:rPr>
              <a:t>στον </a:t>
            </a:r>
            <a:r>
              <a:rPr lang="en-US" sz="2000" dirty="0">
                <a:latin typeface="Times New Roman"/>
                <a:cs typeface="Times New Roman"/>
              </a:rPr>
              <a:t>$s0</a:t>
            </a:r>
            <a:r>
              <a:rPr lang="el-GR" sz="2000" dirty="0">
                <a:latin typeface="Times New Roman"/>
                <a:cs typeface="Times New Roman"/>
              </a:rPr>
              <a:t> και στην συνέχεια χρησιμοποιώ τον </a:t>
            </a:r>
            <a:r>
              <a:rPr lang="en-US" sz="2000" dirty="0">
                <a:latin typeface="Times New Roman"/>
                <a:cs typeface="Times New Roman"/>
              </a:rPr>
              <a:t>$s0 </a:t>
            </a:r>
            <a:r>
              <a:rPr lang="el-GR" sz="2000" dirty="0">
                <a:latin typeface="Times New Roman"/>
                <a:cs typeface="Times New Roman"/>
              </a:rPr>
              <a:t>για να αναφερθώ στο όρισμα </a:t>
            </a:r>
            <a:r>
              <a:rPr lang="en-US" sz="2000" dirty="0">
                <a:latin typeface="Times New Roman"/>
                <a:cs typeface="Times New Roman"/>
              </a:rPr>
              <a:t>X </a:t>
            </a:r>
            <a:r>
              <a:rPr lang="el-GR" sz="2000" dirty="0">
                <a:latin typeface="Times New Roman"/>
                <a:cs typeface="Times New Roman"/>
              </a:rPr>
              <a:t>της Α</a:t>
            </a:r>
          </a:p>
          <a:p>
            <a:pPr marL="0" indent="0">
              <a:buFontTx/>
              <a:buNone/>
            </a:pPr>
            <a:endParaRPr lang="el-GR" sz="1200" dirty="0">
              <a:latin typeface="Times New Roman"/>
              <a:cs typeface="Times New Roman"/>
            </a:endParaRPr>
          </a:p>
          <a:p>
            <a:pPr marL="0" indent="0">
              <a:buFontTx/>
              <a:buNone/>
            </a:pPr>
            <a:r>
              <a:rPr lang="el-GR" sz="2000" dirty="0">
                <a:latin typeface="Times New Roman"/>
                <a:cs typeface="Times New Roman"/>
              </a:rPr>
              <a:t>Στον </a:t>
            </a:r>
            <a:r>
              <a:rPr lang="el-GR" sz="2000" b="1" u="sng" dirty="0">
                <a:cs typeface="Times New Roman"/>
              </a:rPr>
              <a:t>Επίλογο </a:t>
            </a:r>
            <a:r>
              <a:rPr lang="el-GR" sz="2000" dirty="0">
                <a:cs typeface="Times New Roman"/>
              </a:rPr>
              <a:t>γίνεται η </a:t>
            </a:r>
            <a:r>
              <a:rPr lang="el-GR" sz="2000" dirty="0">
                <a:latin typeface="Times New Roman"/>
                <a:cs typeface="Times New Roman"/>
              </a:rPr>
              <a:t>επαναφορά των</a:t>
            </a:r>
            <a:r>
              <a:rPr lang="en-US" sz="2000" dirty="0">
                <a:latin typeface="Times New Roman"/>
                <a:cs typeface="Times New Roman"/>
              </a:rPr>
              <a:t>$s0 </a:t>
            </a:r>
            <a:r>
              <a:rPr lang="el-GR" sz="2000" dirty="0">
                <a:latin typeface="Times New Roman"/>
                <a:cs typeface="Times New Roman"/>
              </a:rPr>
              <a:t>και </a:t>
            </a:r>
            <a:r>
              <a:rPr lang="en-US" sz="2000" dirty="0">
                <a:latin typeface="Times New Roman"/>
                <a:cs typeface="Times New Roman"/>
              </a:rPr>
              <a:t>$</a:t>
            </a:r>
            <a:r>
              <a:rPr lang="en-US" sz="2000" dirty="0" err="1">
                <a:latin typeface="Times New Roman"/>
                <a:cs typeface="Times New Roman"/>
              </a:rPr>
              <a:t>ra</a:t>
            </a:r>
            <a:r>
              <a:rPr lang="en-US" sz="2000" dirty="0">
                <a:latin typeface="Times New Roman"/>
                <a:cs typeface="Times New Roman"/>
              </a:rPr>
              <a:t> </a:t>
            </a:r>
            <a:r>
              <a:rPr lang="el-GR" sz="2000" dirty="0">
                <a:latin typeface="Times New Roman"/>
                <a:cs typeface="Times New Roman"/>
              </a:rPr>
              <a:t>και η επαναφορά του </a:t>
            </a:r>
            <a:r>
              <a:rPr lang="en-US" sz="2000" dirty="0">
                <a:latin typeface="Times New Roman"/>
                <a:cs typeface="Times New Roman"/>
              </a:rPr>
              <a:t>$</a:t>
            </a:r>
            <a:r>
              <a:rPr lang="en-US" sz="2000" dirty="0" err="1">
                <a:latin typeface="Times New Roman"/>
                <a:cs typeface="Times New Roman"/>
              </a:rPr>
              <a:t>sp</a:t>
            </a:r>
            <a:r>
              <a:rPr lang="el-GR" sz="2000" dirty="0">
                <a:latin typeface="Times New Roman"/>
                <a:cs typeface="Times New Roman"/>
              </a:rPr>
              <a:t> στην αρχική του θέση</a:t>
            </a:r>
          </a:p>
          <a:p>
            <a:pPr marL="0" indent="0">
              <a:buFontTx/>
              <a:buNone/>
            </a:pPr>
            <a:endParaRPr lang="en-US" sz="2000" dirty="0">
              <a:latin typeface="Times New Roman"/>
              <a:cs typeface="Times New Roman"/>
            </a:endParaRPr>
          </a:p>
        </p:txBody>
      </p:sp>
      <p:sp>
        <p:nvSpPr>
          <p:cNvPr id="2" name="Rectangle 1"/>
          <p:cNvSpPr/>
          <p:nvPr/>
        </p:nvSpPr>
        <p:spPr>
          <a:xfrm>
            <a:off x="1115616" y="1772816"/>
            <a:ext cx="3600400" cy="1080120"/>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115616" y="3140968"/>
            <a:ext cx="3600400" cy="1008112"/>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115616" y="4365104"/>
            <a:ext cx="3600400" cy="1512168"/>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08520" y="2060848"/>
            <a:ext cx="1259632" cy="338554"/>
          </a:xfrm>
          <a:prstGeom prst="rect">
            <a:avLst/>
          </a:prstGeom>
          <a:noFill/>
        </p:spPr>
        <p:txBody>
          <a:bodyPr wrap="square" rtlCol="0">
            <a:spAutoFit/>
          </a:bodyPr>
          <a:lstStyle/>
          <a:p>
            <a:r>
              <a:rPr lang="el-GR" sz="1600" b="1" dirty="0">
                <a:solidFill>
                  <a:srgbClr val="008000"/>
                </a:solidFill>
                <a:latin typeface="Arial"/>
                <a:cs typeface="Arial"/>
              </a:rPr>
              <a:t>Πρόλογος</a:t>
            </a:r>
            <a:endParaRPr lang="en-US" sz="1600" b="1" dirty="0">
              <a:solidFill>
                <a:srgbClr val="008000"/>
              </a:solidFill>
              <a:latin typeface="Arial"/>
              <a:cs typeface="Arial"/>
            </a:endParaRPr>
          </a:p>
        </p:txBody>
      </p:sp>
      <p:sp>
        <p:nvSpPr>
          <p:cNvPr id="15" name="TextBox 14"/>
          <p:cNvSpPr txBox="1"/>
          <p:nvPr/>
        </p:nvSpPr>
        <p:spPr>
          <a:xfrm>
            <a:off x="178496" y="3429000"/>
            <a:ext cx="792088" cy="338554"/>
          </a:xfrm>
          <a:prstGeom prst="rect">
            <a:avLst/>
          </a:prstGeom>
          <a:noFill/>
        </p:spPr>
        <p:txBody>
          <a:bodyPr wrap="square" rtlCol="0">
            <a:spAutoFit/>
          </a:bodyPr>
          <a:lstStyle/>
          <a:p>
            <a:r>
              <a:rPr lang="el-GR" sz="1600" b="1" dirty="0">
                <a:solidFill>
                  <a:srgbClr val="008000"/>
                </a:solidFill>
                <a:latin typeface="Arial"/>
                <a:cs typeface="Arial"/>
              </a:rPr>
              <a:t>Σώμα</a:t>
            </a:r>
            <a:endParaRPr lang="en-US" sz="1600" b="1" dirty="0">
              <a:solidFill>
                <a:srgbClr val="008000"/>
              </a:solidFill>
              <a:latin typeface="Arial"/>
              <a:cs typeface="Arial"/>
            </a:endParaRPr>
          </a:p>
        </p:txBody>
      </p:sp>
      <p:sp>
        <p:nvSpPr>
          <p:cNvPr id="16" name="TextBox 15"/>
          <p:cNvSpPr txBox="1"/>
          <p:nvPr/>
        </p:nvSpPr>
        <p:spPr>
          <a:xfrm>
            <a:off x="-73024" y="4890646"/>
            <a:ext cx="1152128" cy="338554"/>
          </a:xfrm>
          <a:prstGeom prst="rect">
            <a:avLst/>
          </a:prstGeom>
          <a:noFill/>
        </p:spPr>
        <p:txBody>
          <a:bodyPr wrap="square" rtlCol="0">
            <a:spAutoFit/>
          </a:bodyPr>
          <a:lstStyle/>
          <a:p>
            <a:r>
              <a:rPr lang="el-GR" sz="1600" b="1" dirty="0">
                <a:solidFill>
                  <a:srgbClr val="008000"/>
                </a:solidFill>
                <a:latin typeface="Arial"/>
                <a:cs typeface="Arial"/>
              </a:rPr>
              <a:t>Επίλογος</a:t>
            </a:r>
            <a:endParaRPr lang="en-US" sz="1600" b="1" dirty="0">
              <a:solidFill>
                <a:srgbClr val="008000"/>
              </a:solidFill>
              <a:latin typeface="Arial"/>
              <a:cs typeface="Arial"/>
            </a:endParaRPr>
          </a:p>
        </p:txBody>
      </p:sp>
      <p:sp>
        <p:nvSpPr>
          <p:cNvPr id="17" name="2 - Θέση υποσέλιδου">
            <a:extLst>
              <a:ext uri="{FF2B5EF4-FFF2-40B4-BE49-F238E27FC236}">
                <a16:creationId xmlns:a16="http://schemas.microsoft.com/office/drawing/2014/main" xmlns="" id="{0ABB72F5-1D16-6344-9B8D-EDB01B691517}"/>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8" name="8 - Θέση αριθμού διαφάνειας">
            <a:extLst>
              <a:ext uri="{FF2B5EF4-FFF2-40B4-BE49-F238E27FC236}">
                <a16:creationId xmlns:a16="http://schemas.microsoft.com/office/drawing/2014/main" xmlns="" id="{45C60AC1-6E87-A448-B6A2-E5E8C3E1BB2C}"/>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129</a:t>
            </a:fld>
            <a:endParaRPr lang="en-GB" altLang="el-GR" sz="1400"/>
          </a:p>
        </p:txBody>
      </p:sp>
    </p:spTree>
    <p:extLst>
      <p:ext uri="{BB962C8B-B14F-4D97-AF65-F5344CB8AC3E}">
        <p14:creationId xmlns:p14="http://schemas.microsoft.com/office/powerpoint/2010/main" val="1387619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7651" name="Text Box 2"/>
          <p:cNvSpPr txBox="1">
            <a:spLocks noChangeArrowheads="1"/>
          </p:cNvSpPr>
          <p:nvPr/>
        </p:nvSpPr>
        <p:spPr bwMode="auto">
          <a:xfrm>
            <a:off x="0" y="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800">
                <a:latin typeface="Calibri" panose="020F0502020204030204" pitchFamily="34" charset="0"/>
              </a:rPr>
              <a:t>Big Endian vs Little Endian</a:t>
            </a:r>
            <a:endParaRPr lang="en-GB" altLang="el-GR" sz="2800">
              <a:latin typeface="Calibri" panose="020F0502020204030204" pitchFamily="34" charset="0"/>
            </a:endParaRPr>
          </a:p>
        </p:txBody>
      </p:sp>
      <p:sp>
        <p:nvSpPr>
          <p:cNvPr id="27652" name="Text Box 3"/>
          <p:cNvSpPr txBox="1">
            <a:spLocks noChangeArrowheads="1"/>
          </p:cNvSpPr>
          <p:nvPr/>
        </p:nvSpPr>
        <p:spPr bwMode="auto">
          <a:xfrm>
            <a:off x="0" y="609600"/>
            <a:ext cx="8858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el-GR" altLang="el-GR" sz="2400">
                <a:latin typeface="Calibri" panose="020F0502020204030204" pitchFamily="34" charset="0"/>
              </a:rPr>
              <a:t> </a:t>
            </a:r>
            <a:r>
              <a:rPr lang="en-US" altLang="el-GR" sz="2400">
                <a:latin typeface="Calibri" panose="020F0502020204030204" pitchFamily="34" charset="0"/>
              </a:rPr>
              <a:t>Big Endian:</a:t>
            </a:r>
            <a:r>
              <a:rPr lang="en-US" altLang="el-GR" sz="2400" b="0">
                <a:latin typeface="Calibri" panose="020F0502020204030204" pitchFamily="34" charset="0"/>
              </a:rPr>
              <a:t> H </a:t>
            </a:r>
            <a:r>
              <a:rPr lang="el-GR" altLang="el-GR" sz="2400" b="0">
                <a:latin typeface="Calibri" panose="020F0502020204030204" pitchFamily="34" charset="0"/>
              </a:rPr>
              <a:t>δνση του </a:t>
            </a:r>
            <a:r>
              <a:rPr lang="el-GR" altLang="el-GR" sz="2400">
                <a:latin typeface="Calibri" panose="020F0502020204030204" pitchFamily="34" charset="0"/>
              </a:rPr>
              <a:t>πιο σημαντικού </a:t>
            </a:r>
            <a:r>
              <a:rPr lang="en-US" altLang="el-GR" sz="2400" b="0">
                <a:latin typeface="Calibri" panose="020F0502020204030204" pitchFamily="34" charset="0"/>
              </a:rPr>
              <a:t>byte </a:t>
            </a:r>
            <a:r>
              <a:rPr lang="el-GR" altLang="el-GR" sz="2400" b="0">
                <a:latin typeface="Calibri" panose="020F0502020204030204" pitchFamily="34" charset="0"/>
              </a:rPr>
              <a:t>(</a:t>
            </a:r>
            <a:r>
              <a:rPr lang="en-US" altLang="el-GR" sz="2400" b="0">
                <a:latin typeface="Calibri" panose="020F0502020204030204" pitchFamily="34" charset="0"/>
              </a:rPr>
              <a:t>MSB)</a:t>
            </a:r>
            <a:r>
              <a:rPr lang="el-GR" altLang="el-GR" sz="2400" b="0">
                <a:latin typeface="Calibri" panose="020F0502020204030204" pitchFamily="34" charset="0"/>
              </a:rPr>
              <a:t> είναι και </a:t>
            </a:r>
            <a:r>
              <a:rPr lang="el-GR" altLang="el-GR" sz="2400">
                <a:latin typeface="Calibri" panose="020F0502020204030204" pitchFamily="34" charset="0"/>
              </a:rPr>
              <a:t>δνση</a:t>
            </a:r>
            <a:r>
              <a:rPr lang="el-GR" altLang="el-GR" sz="2400" b="0">
                <a:latin typeface="Calibri" panose="020F0502020204030204" pitchFamily="34" charset="0"/>
              </a:rPr>
              <a:t> της λέξης</a:t>
            </a:r>
            <a:endParaRPr lang="en-GB" altLang="el-GR" sz="2400" b="0">
              <a:latin typeface="Calibri" panose="020F0502020204030204" pitchFamily="34" charset="0"/>
            </a:endParaRPr>
          </a:p>
        </p:txBody>
      </p:sp>
      <p:sp>
        <p:nvSpPr>
          <p:cNvPr id="27653" name="Text Box 4"/>
          <p:cNvSpPr txBox="1">
            <a:spLocks noChangeArrowheads="1"/>
          </p:cNvSpPr>
          <p:nvPr/>
        </p:nvSpPr>
        <p:spPr bwMode="auto">
          <a:xfrm>
            <a:off x="0" y="13208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el-GR" altLang="el-GR" sz="2400">
                <a:latin typeface="Calibri" panose="020F0502020204030204" pitchFamily="34" charset="0"/>
              </a:rPr>
              <a:t> </a:t>
            </a:r>
            <a:r>
              <a:rPr lang="en-US" altLang="el-GR" sz="2400">
                <a:latin typeface="Calibri" panose="020F0502020204030204" pitchFamily="34" charset="0"/>
              </a:rPr>
              <a:t>Little Endian:</a:t>
            </a:r>
            <a:r>
              <a:rPr lang="en-US" altLang="el-GR" sz="2400" b="0">
                <a:latin typeface="Calibri" panose="020F0502020204030204" pitchFamily="34" charset="0"/>
              </a:rPr>
              <a:t> H </a:t>
            </a:r>
            <a:r>
              <a:rPr lang="el-GR" altLang="el-GR" sz="2400" b="0">
                <a:latin typeface="Calibri" panose="020F0502020204030204" pitchFamily="34" charset="0"/>
              </a:rPr>
              <a:t>δνση του </a:t>
            </a:r>
            <a:r>
              <a:rPr lang="el-GR" altLang="el-GR" sz="2400">
                <a:latin typeface="Calibri" panose="020F0502020204030204" pitchFamily="34" charset="0"/>
              </a:rPr>
              <a:t>λιγότερο σημαντικού </a:t>
            </a:r>
            <a:r>
              <a:rPr lang="en-US" altLang="el-GR" sz="2400" b="0">
                <a:latin typeface="Calibri" panose="020F0502020204030204" pitchFamily="34" charset="0"/>
              </a:rPr>
              <a:t>byte </a:t>
            </a:r>
            <a:r>
              <a:rPr lang="el-GR" altLang="el-GR" sz="2400" b="0">
                <a:latin typeface="Calibri" panose="020F0502020204030204" pitchFamily="34" charset="0"/>
              </a:rPr>
              <a:t>(</a:t>
            </a:r>
            <a:r>
              <a:rPr lang="en-US" altLang="el-GR" sz="2400" b="0">
                <a:latin typeface="Calibri" panose="020F0502020204030204" pitchFamily="34" charset="0"/>
              </a:rPr>
              <a:t>LSB) </a:t>
            </a:r>
            <a:r>
              <a:rPr lang="el-GR" altLang="el-GR" sz="2400" b="0">
                <a:latin typeface="Calibri" panose="020F0502020204030204" pitchFamily="34" charset="0"/>
              </a:rPr>
              <a:t>είναι</a:t>
            </a:r>
            <a:r>
              <a:rPr lang="en-US" altLang="el-GR" sz="2400" b="0">
                <a:latin typeface="Calibri" panose="020F0502020204030204" pitchFamily="34" charset="0"/>
              </a:rPr>
              <a:t> </a:t>
            </a:r>
            <a:r>
              <a:rPr lang="el-GR" altLang="el-GR" sz="2400" b="0">
                <a:latin typeface="Calibri" panose="020F0502020204030204" pitchFamily="34" charset="0"/>
              </a:rPr>
              <a:t>και </a:t>
            </a:r>
            <a:r>
              <a:rPr lang="el-GR" altLang="el-GR" sz="2400">
                <a:latin typeface="Calibri" panose="020F0502020204030204" pitchFamily="34" charset="0"/>
              </a:rPr>
              <a:t>δνση</a:t>
            </a:r>
            <a:r>
              <a:rPr lang="el-GR" altLang="el-GR" sz="2400" b="0">
                <a:latin typeface="Calibri" panose="020F0502020204030204" pitchFamily="34" charset="0"/>
              </a:rPr>
              <a:t> της λέξης</a:t>
            </a:r>
            <a:endParaRPr lang="en-GB" altLang="el-GR" sz="2400" b="0">
              <a:latin typeface="Calibri" panose="020F0502020204030204" pitchFamily="34" charset="0"/>
            </a:endParaRPr>
          </a:p>
        </p:txBody>
      </p:sp>
      <p:sp>
        <p:nvSpPr>
          <p:cNvPr id="27654" name="Text Box 6"/>
          <p:cNvSpPr txBox="1">
            <a:spLocks noChangeArrowheads="1"/>
          </p:cNvSpPr>
          <p:nvPr/>
        </p:nvSpPr>
        <p:spPr bwMode="auto">
          <a:xfrm>
            <a:off x="0" y="2143125"/>
            <a:ext cx="9144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el-GR" altLang="el-GR" sz="2400" b="0">
                <a:latin typeface="Calibri" panose="020F0502020204030204" pitchFamily="34" charset="0"/>
              </a:rPr>
              <a:t> </a:t>
            </a:r>
            <a:r>
              <a:rPr lang="en-US" altLang="el-GR" sz="2400" b="0">
                <a:latin typeface="Calibri" panose="020F0502020204030204" pitchFamily="34" charset="0"/>
              </a:rPr>
              <a:t>H </a:t>
            </a:r>
            <a:r>
              <a:rPr lang="el-GR" altLang="el-GR" sz="2400" b="0">
                <a:latin typeface="Calibri" panose="020F0502020204030204" pitchFamily="34" charset="0"/>
              </a:rPr>
              <a:t>λέξη αποθηκεύεται πάντα σε συνεχόμενες θέσεις: </a:t>
            </a:r>
            <a:endParaRPr lang="en-US" altLang="el-GR" sz="2400" b="0">
              <a:latin typeface="Calibri" panose="020F0502020204030204" pitchFamily="34" charset="0"/>
            </a:endParaRPr>
          </a:p>
          <a:p>
            <a:pPr algn="ctr" eaLnBrk="1" hangingPunct="1">
              <a:spcBef>
                <a:spcPct val="10000"/>
              </a:spcBef>
              <a:buFontTx/>
              <a:buNone/>
            </a:pPr>
            <a:r>
              <a:rPr lang="el-GR" altLang="el-GR" sz="2400" b="0">
                <a:latin typeface="Calibri" panose="020F0502020204030204" pitchFamily="34" charset="0"/>
              </a:rPr>
              <a:t>δνση, δνση+1, δνση+2,δνση+3</a:t>
            </a:r>
            <a:endParaRPr lang="en-GB" altLang="el-GR" sz="2400" b="0">
              <a:latin typeface="Calibri" panose="020F0502020204030204" pitchFamily="34" charset="0"/>
            </a:endParaRPr>
          </a:p>
        </p:txBody>
      </p:sp>
      <p:graphicFrame>
        <p:nvGraphicFramePr>
          <p:cNvPr id="16522" name="Group 138"/>
          <p:cNvGraphicFramePr>
            <a:graphicFrameLocks noGrp="1"/>
          </p:cNvGraphicFramePr>
          <p:nvPr/>
        </p:nvGraphicFramePr>
        <p:xfrm>
          <a:off x="642938" y="3386138"/>
          <a:ext cx="1676400" cy="3017832"/>
        </p:xfrm>
        <a:graphic>
          <a:graphicData uri="http://schemas.openxmlformats.org/drawingml/2006/table">
            <a:tbl>
              <a:tblPr/>
              <a:tblGrid>
                <a:gridCol w="457200">
                  <a:extLst>
                    <a:ext uri="{9D8B030D-6E8A-4147-A177-3AD203B41FA5}">
                      <a16:colId xmlns:a16="http://schemas.microsoft.com/office/drawing/2014/main" xmlns="" val="20000"/>
                    </a:ext>
                  </a:extLst>
                </a:gridCol>
                <a:gridCol w="4572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tblGrid>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A[0]</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0</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1</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2</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3</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LSB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A[1]</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4</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5</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6</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7</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LSB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A[2]</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8</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9</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10</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514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11</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LSB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graphicFrame>
        <p:nvGraphicFramePr>
          <p:cNvPr id="16523" name="Group 139"/>
          <p:cNvGraphicFramePr>
            <a:graphicFrameLocks noGrp="1"/>
          </p:cNvGraphicFramePr>
          <p:nvPr/>
        </p:nvGraphicFramePr>
        <p:xfrm>
          <a:off x="5943600" y="3406775"/>
          <a:ext cx="1676400" cy="3017844"/>
        </p:xfrm>
        <a:graphic>
          <a:graphicData uri="http://schemas.openxmlformats.org/drawingml/2006/table">
            <a:tbl>
              <a:tblPr/>
              <a:tblGrid>
                <a:gridCol w="457200">
                  <a:extLst>
                    <a:ext uri="{9D8B030D-6E8A-4147-A177-3AD203B41FA5}">
                      <a16:colId xmlns:a16="http://schemas.microsoft.com/office/drawing/2014/main" xmlns="" val="20000"/>
                    </a:ext>
                  </a:extLst>
                </a:gridCol>
                <a:gridCol w="4572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tblGrid>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A[0]</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0</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LSB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1</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2</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3</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A[1]</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4</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LSB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5</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6</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7</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A[2]</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8</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LSB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9</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10</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514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charset="0"/>
                      </a:endParaRPr>
                    </a:p>
                  </a:txBody>
                  <a:tcPr marL="19050" marR="19050" marT="19052" marB="19052"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11</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rPr>
                        <a:t>MSB</a:t>
                      </a:r>
                      <a:endParaRPr kumimoji="0" lang="en-GB" sz="1400" b="0" i="0" u="none" strike="noStrike" cap="none" normalizeH="0" baseline="0">
                        <a:ln>
                          <a:noFill/>
                        </a:ln>
                        <a:solidFill>
                          <a:schemeClr val="tx1"/>
                        </a:solidFill>
                        <a:effectLst/>
                        <a:latin typeface="Times New Roman" charset="0"/>
                      </a:endParaRPr>
                    </a:p>
                  </a:txBody>
                  <a:tcPr marL="19050" marR="19050" marT="19052" marB="190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
        <p:nvSpPr>
          <p:cNvPr id="27759" name="Text Box 207"/>
          <p:cNvSpPr txBox="1">
            <a:spLocks noChangeArrowheads="1"/>
          </p:cNvSpPr>
          <p:nvPr/>
        </p:nvSpPr>
        <p:spPr bwMode="auto">
          <a:xfrm>
            <a:off x="1100138" y="2928938"/>
            <a:ext cx="205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a:latin typeface="Calibri" panose="020F0502020204030204" pitchFamily="34" charset="0"/>
              </a:rPr>
              <a:t>BIG_ENDIAN</a:t>
            </a:r>
            <a:endParaRPr lang="en-GB" altLang="el-GR" sz="2000">
              <a:latin typeface="Calibri" panose="020F0502020204030204" pitchFamily="34" charset="0"/>
            </a:endParaRPr>
          </a:p>
        </p:txBody>
      </p:sp>
      <p:sp>
        <p:nvSpPr>
          <p:cNvPr id="27760" name="Text Box 208"/>
          <p:cNvSpPr txBox="1">
            <a:spLocks noChangeArrowheads="1"/>
          </p:cNvSpPr>
          <p:nvPr/>
        </p:nvSpPr>
        <p:spPr bwMode="auto">
          <a:xfrm>
            <a:off x="6210300" y="2960688"/>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a:latin typeface="Calibri" panose="020F0502020204030204" pitchFamily="34" charset="0"/>
              </a:rPr>
              <a:t>LITTLE_ENDIAN</a:t>
            </a:r>
            <a:endParaRPr lang="en-GB" altLang="el-GR" sz="2000">
              <a:latin typeface="Calibri" panose="020F0502020204030204" pitchFamily="34" charset="0"/>
            </a:endParaRPr>
          </a:p>
        </p:txBody>
      </p:sp>
      <p:sp>
        <p:nvSpPr>
          <p:cNvPr id="27761" name="Line 209"/>
          <p:cNvSpPr>
            <a:spLocks noChangeShapeType="1"/>
          </p:cNvSpPr>
          <p:nvPr/>
        </p:nvSpPr>
        <p:spPr bwMode="auto">
          <a:xfrm>
            <a:off x="2166938" y="3462338"/>
            <a:ext cx="1371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7762" name="Text Box 210"/>
          <p:cNvSpPr txBox="1">
            <a:spLocks noChangeArrowheads="1"/>
          </p:cNvSpPr>
          <p:nvPr/>
        </p:nvSpPr>
        <p:spPr bwMode="auto">
          <a:xfrm>
            <a:off x="3538538" y="3386138"/>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a:latin typeface="Calibri" panose="020F0502020204030204" pitchFamily="34" charset="0"/>
              </a:rPr>
              <a:t>8 bits</a:t>
            </a:r>
            <a:endParaRPr lang="en-GB" altLang="el-GR" sz="2000" b="0">
              <a:latin typeface="Calibri" panose="020F0502020204030204" pitchFamily="34" charset="0"/>
            </a:endParaRPr>
          </a:p>
        </p:txBody>
      </p:sp>
      <p:sp>
        <p:nvSpPr>
          <p:cNvPr id="27763" name="1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A083E9E-D537-4D8A-92F9-768EF659C8C9}" type="slidenum">
              <a:rPr lang="en-GB" altLang="el-GR" sz="1400">
                <a:latin typeface="Calibri" panose="020F0502020204030204" pitchFamily="34" charset="0"/>
              </a:rPr>
              <a:pPr>
                <a:spcBef>
                  <a:spcPct val="0"/>
                </a:spcBef>
                <a:buFontTx/>
                <a:buNone/>
              </a:pPr>
              <a:t>13</a:t>
            </a:fld>
            <a:endParaRPr lang="en-GB" altLang="el-GR" sz="1400">
              <a:latin typeface="Calibri" panose="020F0502020204030204"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685800" y="44624"/>
            <a:ext cx="7772400" cy="288032"/>
          </a:xfrm>
        </p:spPr>
        <p:txBody>
          <a:bodyPr/>
          <a:lstStyle/>
          <a:p>
            <a:pPr eaLnBrk="1" hangingPunct="1"/>
            <a:r>
              <a:rPr lang="el-GR" sz="3200" dirty="0">
                <a:latin typeface="Times New Roman" charset="0"/>
              </a:rPr>
              <a:t>Η Α</a:t>
            </a:r>
            <a:r>
              <a:rPr lang="en-US" sz="3200" dirty="0">
                <a:latin typeface="Times New Roman" charset="0"/>
              </a:rPr>
              <a:t>loop</a:t>
            </a:r>
            <a:endParaRPr lang="en-GB" sz="3200" dirty="0">
              <a:latin typeface="Times New Roman" charset="0"/>
            </a:endParaRPr>
          </a:p>
        </p:txBody>
      </p:sp>
      <p:sp>
        <p:nvSpPr>
          <p:cNvPr id="7" name="Content Placeholder 2"/>
          <p:cNvSpPr>
            <a:spLocks noGrp="1"/>
          </p:cNvSpPr>
          <p:nvPr>
            <p:ph idx="1"/>
          </p:nvPr>
        </p:nvSpPr>
        <p:spPr>
          <a:xfrm>
            <a:off x="395536" y="1268760"/>
            <a:ext cx="4248472" cy="3096344"/>
          </a:xfrm>
        </p:spPr>
        <p:txBody>
          <a:bodyPr/>
          <a:lstStyle/>
          <a:p>
            <a:pPr marL="0" indent="0">
              <a:buNone/>
            </a:pPr>
            <a:r>
              <a:rPr lang="en-US" sz="2000">
                <a:latin typeface="Courier"/>
                <a:cs typeface="Courier"/>
              </a:rPr>
              <a:t>int Aloop(int X, int N) {</a:t>
            </a:r>
          </a:p>
          <a:p>
            <a:pPr marL="0" indent="0">
              <a:buNone/>
            </a:pPr>
            <a:r>
              <a:rPr lang="en-US" sz="2000">
                <a:latin typeface="Courier"/>
                <a:cs typeface="Courier"/>
              </a:rPr>
              <a:t>   int y = 0, i;</a:t>
            </a:r>
          </a:p>
          <a:p>
            <a:pPr marL="0" indent="0">
              <a:buNone/>
            </a:pPr>
            <a:endParaRPr lang="en-US" sz="2000">
              <a:latin typeface="Courier"/>
              <a:cs typeface="Courier"/>
            </a:endParaRPr>
          </a:p>
          <a:p>
            <a:pPr marL="0" indent="0">
              <a:buNone/>
            </a:pPr>
            <a:r>
              <a:rPr lang="en-US" sz="2000">
                <a:latin typeface="Courier"/>
                <a:cs typeface="Courier"/>
              </a:rPr>
              <a:t>   for (i=N; i&gt;0; i--) {</a:t>
            </a:r>
          </a:p>
          <a:p>
            <a:pPr marL="0" indent="0">
              <a:buNone/>
            </a:pPr>
            <a:r>
              <a:rPr lang="en-US" sz="2000">
                <a:latin typeface="Courier"/>
                <a:cs typeface="Courier"/>
              </a:rPr>
              <a:t>	y = B(X) + y;</a:t>
            </a:r>
          </a:p>
          <a:p>
            <a:pPr marL="0" indent="0">
              <a:buNone/>
            </a:pPr>
            <a:r>
              <a:rPr lang="en-US" sz="2000">
                <a:latin typeface="Courier"/>
                <a:cs typeface="Courier"/>
              </a:rPr>
              <a:t>   }</a:t>
            </a:r>
          </a:p>
          <a:p>
            <a:pPr marL="0" indent="0">
              <a:buNone/>
            </a:pPr>
            <a:r>
              <a:rPr lang="en-US" sz="2000">
                <a:latin typeface="Courier"/>
                <a:cs typeface="Courier"/>
              </a:rPr>
              <a:t>   return y;</a:t>
            </a:r>
          </a:p>
          <a:p>
            <a:pPr marL="0" indent="0">
              <a:buNone/>
            </a:pPr>
            <a:r>
              <a:rPr lang="en-US" sz="2000">
                <a:latin typeface="Courier"/>
                <a:cs typeface="Courier"/>
              </a:rPr>
              <a:t>}</a:t>
            </a:r>
            <a:endParaRPr lang="en-US" sz="2000" dirty="0">
              <a:latin typeface="Courier"/>
              <a:cs typeface="Courier"/>
            </a:endParaRPr>
          </a:p>
        </p:txBody>
      </p:sp>
      <p:sp>
        <p:nvSpPr>
          <p:cNvPr id="19" name="Content Placeholder 2"/>
          <p:cNvSpPr txBox="1">
            <a:spLocks/>
          </p:cNvSpPr>
          <p:nvPr/>
        </p:nvSpPr>
        <p:spPr bwMode="auto">
          <a:xfrm>
            <a:off x="4932040" y="1124744"/>
            <a:ext cx="4104456"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dirty="0">
                <a:latin typeface="Times New Roman" charset="0"/>
              </a:rPr>
              <a:t>H </a:t>
            </a:r>
            <a:r>
              <a:rPr lang="en-US" dirty="0" err="1">
                <a:latin typeface="Times New Roman" charset="0"/>
              </a:rPr>
              <a:t>Aloop</a:t>
            </a:r>
            <a:r>
              <a:rPr lang="en-US" dirty="0">
                <a:latin typeface="Times New Roman" charset="0"/>
              </a:rPr>
              <a:t> </a:t>
            </a:r>
            <a:r>
              <a:rPr lang="el-GR" dirty="0">
                <a:latin typeface="Times New Roman" charset="0"/>
              </a:rPr>
              <a:t>καλεί Ν φορές την Β(</a:t>
            </a:r>
            <a:r>
              <a:rPr lang="en-US" dirty="0">
                <a:latin typeface="Times New Roman" charset="0"/>
              </a:rPr>
              <a:t>X) </a:t>
            </a:r>
            <a:r>
              <a:rPr lang="el-GR" dirty="0">
                <a:latin typeface="Times New Roman" charset="0"/>
              </a:rPr>
              <a:t>και αθροίζει το αποτέλεσμα.</a:t>
            </a:r>
          </a:p>
          <a:p>
            <a:pPr marL="0" indent="0">
              <a:buNone/>
            </a:pPr>
            <a:r>
              <a:rPr lang="el-GR" dirty="0">
                <a:latin typeface="Times New Roman" charset="0"/>
              </a:rPr>
              <a:t>--δεν εξετάζουμε αν η </a:t>
            </a:r>
            <a:r>
              <a:rPr lang="en-US" dirty="0" err="1">
                <a:latin typeface="Times New Roman" charset="0"/>
              </a:rPr>
              <a:t>Aloop</a:t>
            </a:r>
            <a:r>
              <a:rPr lang="en-US" dirty="0">
                <a:latin typeface="Times New Roman" charset="0"/>
              </a:rPr>
              <a:t> </a:t>
            </a:r>
            <a:r>
              <a:rPr lang="el-GR" dirty="0">
                <a:latin typeface="Times New Roman" charset="0"/>
              </a:rPr>
              <a:t>έχει έννοια ή μπορεί να γραφτεί αλλιώς—</a:t>
            </a:r>
            <a:endParaRPr lang="en-US" dirty="0">
              <a:latin typeface="Times New Roman" charset="0"/>
            </a:endParaRPr>
          </a:p>
          <a:p>
            <a:pPr marL="0" indent="0">
              <a:buNone/>
            </a:pPr>
            <a:endParaRPr lang="en-US" sz="1000" dirty="0">
              <a:latin typeface="Times New Roman" charset="0"/>
            </a:endParaRPr>
          </a:p>
          <a:p>
            <a:pPr marL="0" indent="0">
              <a:buNone/>
            </a:pPr>
            <a:r>
              <a:rPr lang="el-GR" dirty="0">
                <a:latin typeface="Times New Roman" charset="0"/>
              </a:rPr>
              <a:t>Η «ζωή» της </a:t>
            </a:r>
            <a:r>
              <a:rPr lang="en-US" dirty="0">
                <a:latin typeface="Times New Roman" charset="0"/>
              </a:rPr>
              <a:t>y </a:t>
            </a:r>
            <a:r>
              <a:rPr lang="el-GR" b="1" i="1" u="sng" dirty="0">
                <a:latin typeface="Times New Roman" charset="0"/>
              </a:rPr>
              <a:t>εκτείνεται </a:t>
            </a:r>
            <a:r>
              <a:rPr lang="el-GR" dirty="0">
                <a:latin typeface="Times New Roman" charset="0"/>
              </a:rPr>
              <a:t>πέρα της κλήσης της Β.</a:t>
            </a:r>
          </a:p>
          <a:p>
            <a:pPr marL="0" indent="0">
              <a:buNone/>
            </a:pPr>
            <a:r>
              <a:rPr lang="el-GR" dirty="0">
                <a:latin typeface="Times New Roman" charset="0"/>
              </a:rPr>
              <a:t>Η «ζωή» της Χ</a:t>
            </a:r>
            <a:r>
              <a:rPr lang="en-US" dirty="0">
                <a:latin typeface="Times New Roman" charset="0"/>
              </a:rPr>
              <a:t> </a:t>
            </a:r>
            <a:r>
              <a:rPr lang="el-GR" b="1" i="1" u="sng" dirty="0">
                <a:latin typeface="Times New Roman" charset="0"/>
              </a:rPr>
              <a:t>εκτείνεται </a:t>
            </a:r>
            <a:r>
              <a:rPr lang="el-GR" dirty="0">
                <a:latin typeface="Times New Roman" charset="0"/>
              </a:rPr>
              <a:t>πέρα της κλήσης της Β.</a:t>
            </a:r>
          </a:p>
          <a:p>
            <a:pPr marL="0" indent="0">
              <a:buNone/>
            </a:pPr>
            <a:r>
              <a:rPr lang="el-GR" dirty="0">
                <a:latin typeface="Times New Roman" charset="0"/>
              </a:rPr>
              <a:t>Η «ζωή» της </a:t>
            </a:r>
            <a:r>
              <a:rPr lang="en-US" dirty="0" err="1">
                <a:latin typeface="Times New Roman" charset="0"/>
              </a:rPr>
              <a:t>i</a:t>
            </a:r>
            <a:r>
              <a:rPr lang="en-US" dirty="0">
                <a:latin typeface="Times New Roman" charset="0"/>
              </a:rPr>
              <a:t> </a:t>
            </a:r>
            <a:r>
              <a:rPr lang="el-GR" b="1" i="1" u="sng" dirty="0">
                <a:latin typeface="Times New Roman" charset="0"/>
              </a:rPr>
              <a:t>εκτείνεται </a:t>
            </a:r>
            <a:r>
              <a:rPr lang="el-GR" dirty="0">
                <a:latin typeface="Times New Roman" charset="0"/>
              </a:rPr>
              <a:t>πέρα της κλήσης της Β.</a:t>
            </a:r>
          </a:p>
          <a:p>
            <a:pPr marL="0" indent="0">
              <a:buNone/>
            </a:pPr>
            <a:endParaRPr lang="el-GR" dirty="0">
              <a:latin typeface="Times New Roman" charset="0"/>
            </a:endParaRPr>
          </a:p>
          <a:p>
            <a:pPr marL="0" indent="0">
              <a:buNone/>
            </a:pPr>
            <a:endParaRPr lang="el-GR" dirty="0">
              <a:latin typeface="Times New Roman" charset="0"/>
            </a:endParaRPr>
          </a:p>
        </p:txBody>
      </p:sp>
      <p:sp>
        <p:nvSpPr>
          <p:cNvPr id="9" name="2 - Θέση υποσέλιδου">
            <a:extLst>
              <a:ext uri="{FF2B5EF4-FFF2-40B4-BE49-F238E27FC236}">
                <a16:creationId xmlns:a16="http://schemas.microsoft.com/office/drawing/2014/main" xmlns="" id="{9F3687E9-5F69-4342-BC8B-155E654C2824}"/>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0" name="8 - Θέση αριθμού διαφάνειας">
            <a:extLst>
              <a:ext uri="{FF2B5EF4-FFF2-40B4-BE49-F238E27FC236}">
                <a16:creationId xmlns:a16="http://schemas.microsoft.com/office/drawing/2014/main" xmlns="" id="{A03FDB5C-08EA-6A4B-A5C3-7A22D7B86E68}"/>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130</a:t>
            </a:fld>
            <a:endParaRPr lang="en-GB" altLang="el-GR" sz="1400"/>
          </a:p>
        </p:txBody>
      </p:sp>
    </p:spTree>
    <p:extLst>
      <p:ext uri="{BB962C8B-B14F-4D97-AF65-F5344CB8AC3E}">
        <p14:creationId xmlns:p14="http://schemas.microsoft.com/office/powerpoint/2010/main" val="278646621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685800" y="44624"/>
            <a:ext cx="7772400" cy="323800"/>
          </a:xfrm>
        </p:spPr>
        <p:txBody>
          <a:bodyPr/>
          <a:lstStyle/>
          <a:p>
            <a:pPr eaLnBrk="1" hangingPunct="1"/>
            <a:r>
              <a:rPr lang="el-GR" sz="3200" dirty="0">
                <a:latin typeface="Times New Roman" charset="0"/>
              </a:rPr>
              <a:t>Η </a:t>
            </a:r>
            <a:r>
              <a:rPr lang="en-US" sz="3200" dirty="0" err="1">
                <a:latin typeface="Times New Roman" charset="0"/>
              </a:rPr>
              <a:t>Aloop</a:t>
            </a:r>
            <a:r>
              <a:rPr lang="en-US" sz="3200" dirty="0">
                <a:latin typeface="Times New Roman" charset="0"/>
              </a:rPr>
              <a:t> </a:t>
            </a:r>
            <a:r>
              <a:rPr lang="el-GR" sz="3200" dirty="0">
                <a:latin typeface="Times New Roman" charset="0"/>
              </a:rPr>
              <a:t>με </a:t>
            </a:r>
            <a:r>
              <a:rPr lang="en-US" sz="3200" dirty="0" err="1">
                <a:latin typeface="Times New Roman" charset="0"/>
              </a:rPr>
              <a:t>Callee</a:t>
            </a:r>
            <a:r>
              <a:rPr lang="en-US" sz="3200" dirty="0">
                <a:latin typeface="Times New Roman" charset="0"/>
              </a:rPr>
              <a:t>-save </a:t>
            </a:r>
            <a:r>
              <a:rPr lang="el-GR" sz="3200" dirty="0" err="1">
                <a:latin typeface="Times New Roman" charset="0"/>
              </a:rPr>
              <a:t>καταχωρητές</a:t>
            </a:r>
            <a:endParaRPr lang="en-GB" sz="3200" dirty="0">
              <a:latin typeface="Times New Roman" charset="0"/>
            </a:endParaRPr>
          </a:p>
        </p:txBody>
      </p:sp>
      <p:sp>
        <p:nvSpPr>
          <p:cNvPr id="7" name="Content Placeholder 2"/>
          <p:cNvSpPr>
            <a:spLocks noGrp="1"/>
          </p:cNvSpPr>
          <p:nvPr>
            <p:ph idx="1"/>
          </p:nvPr>
        </p:nvSpPr>
        <p:spPr>
          <a:xfrm>
            <a:off x="107504" y="548680"/>
            <a:ext cx="4752528" cy="1440160"/>
          </a:xfrm>
          <a:ln w="47625">
            <a:solidFill>
              <a:schemeClr val="accent1"/>
            </a:solidFill>
          </a:ln>
        </p:spPr>
        <p:txBody>
          <a:bodyPr/>
          <a:lstStyle/>
          <a:p>
            <a:pPr marL="0" indent="0">
              <a:lnSpc>
                <a:spcPct val="80000"/>
              </a:lnSpc>
              <a:buNone/>
            </a:pPr>
            <a:r>
              <a:rPr lang="el-GR" sz="1800">
                <a:latin typeface="Courier"/>
                <a:cs typeface="Courier"/>
              </a:rPr>
              <a:t>Α</a:t>
            </a:r>
            <a:r>
              <a:rPr lang="en-US" sz="1800">
                <a:latin typeface="Courier"/>
                <a:cs typeface="Courier"/>
              </a:rPr>
              <a:t>loop</a:t>
            </a:r>
            <a:r>
              <a:rPr lang="el-GR" sz="1800">
                <a:latin typeface="Courier"/>
                <a:cs typeface="Courier"/>
              </a:rPr>
              <a:t>:</a:t>
            </a:r>
            <a:r>
              <a:rPr lang="en-US" sz="1800">
                <a:latin typeface="Courier"/>
                <a:cs typeface="Courier"/>
              </a:rPr>
              <a:t>addui	$sp, $sp, </a:t>
            </a:r>
            <a:r>
              <a:rPr lang="el-GR" sz="1800">
                <a:latin typeface="Courier"/>
                <a:cs typeface="Courier"/>
              </a:rPr>
              <a:t>-</a:t>
            </a:r>
            <a:r>
              <a:rPr lang="en-US" sz="1800">
                <a:latin typeface="Courier"/>
                <a:cs typeface="Courier"/>
              </a:rPr>
              <a:t>16</a:t>
            </a:r>
          </a:p>
          <a:p>
            <a:pPr marL="0" indent="0">
              <a:lnSpc>
                <a:spcPct val="80000"/>
              </a:lnSpc>
              <a:buNone/>
            </a:pPr>
            <a:r>
              <a:rPr lang="en-US" sz="1800">
                <a:latin typeface="Courier"/>
                <a:cs typeface="Courier"/>
              </a:rPr>
              <a:t>	sw	$ra, </a:t>
            </a:r>
            <a:r>
              <a:rPr lang="en-US" sz="1800" b="1" u="sng">
                <a:solidFill>
                  <a:srgbClr val="FF790B"/>
                </a:solidFill>
                <a:latin typeface="Courier"/>
                <a:cs typeface="Courier"/>
              </a:rPr>
              <a:t>0($sp) //push</a:t>
            </a:r>
          </a:p>
          <a:p>
            <a:pPr marL="0" indent="0">
              <a:lnSpc>
                <a:spcPct val="80000"/>
              </a:lnSpc>
              <a:buNone/>
            </a:pPr>
            <a:r>
              <a:rPr lang="en-US" sz="1800">
                <a:latin typeface="Courier"/>
                <a:cs typeface="Courier"/>
              </a:rPr>
              <a:t>	sw	$s0, </a:t>
            </a:r>
            <a:r>
              <a:rPr lang="en-US" sz="1800" b="1" u="sng">
                <a:solidFill>
                  <a:srgbClr val="FF0000"/>
                </a:solidFill>
                <a:latin typeface="Courier"/>
                <a:cs typeface="Courier"/>
              </a:rPr>
              <a:t>4($sp) //push</a:t>
            </a:r>
          </a:p>
          <a:p>
            <a:pPr marL="0" indent="0">
              <a:lnSpc>
                <a:spcPct val="80000"/>
              </a:lnSpc>
              <a:buNone/>
            </a:pPr>
            <a:r>
              <a:rPr lang="en-US" sz="1800">
                <a:latin typeface="Courier"/>
                <a:cs typeface="Courier"/>
              </a:rPr>
              <a:t>	sw	$s1, </a:t>
            </a:r>
            <a:r>
              <a:rPr lang="en-US" sz="1800" b="1" u="sng">
                <a:solidFill>
                  <a:srgbClr val="FF0000"/>
                </a:solidFill>
                <a:latin typeface="Courier"/>
                <a:cs typeface="Courier"/>
              </a:rPr>
              <a:t>8($sp) //push</a:t>
            </a:r>
          </a:p>
          <a:p>
            <a:pPr marL="0" indent="0">
              <a:lnSpc>
                <a:spcPct val="80000"/>
              </a:lnSpc>
              <a:buNone/>
            </a:pPr>
            <a:r>
              <a:rPr lang="en-US" sz="1800">
                <a:latin typeface="Courier"/>
                <a:cs typeface="Courier"/>
              </a:rPr>
              <a:t>	sw	$s2, </a:t>
            </a:r>
            <a:r>
              <a:rPr lang="en-US" sz="1800" b="1" u="sng">
                <a:solidFill>
                  <a:srgbClr val="FF0000"/>
                </a:solidFill>
                <a:latin typeface="Courier"/>
                <a:cs typeface="Courier"/>
              </a:rPr>
              <a:t>12($sp) //push</a:t>
            </a:r>
            <a:endParaRPr lang="en-US" sz="1400">
              <a:latin typeface="Courier"/>
              <a:cs typeface="Courier"/>
            </a:endParaRPr>
          </a:p>
          <a:p>
            <a:pPr marL="0" indent="0">
              <a:lnSpc>
                <a:spcPct val="80000"/>
              </a:lnSpc>
              <a:buNone/>
            </a:pPr>
            <a:endParaRPr lang="en-US" sz="1400">
              <a:latin typeface="Courier"/>
              <a:cs typeface="Courier"/>
            </a:endParaRPr>
          </a:p>
          <a:p>
            <a:pPr marL="0" indent="0">
              <a:lnSpc>
                <a:spcPct val="80000"/>
              </a:lnSpc>
              <a:buNone/>
            </a:pPr>
            <a:r>
              <a:rPr lang="en-US" sz="1800">
                <a:latin typeface="Courier"/>
                <a:cs typeface="Courier"/>
              </a:rPr>
              <a:t>	</a:t>
            </a:r>
            <a:endParaRPr lang="el-GR" sz="1400" dirty="0">
              <a:latin typeface="Courier"/>
              <a:cs typeface="Courier"/>
            </a:endParaRPr>
          </a:p>
        </p:txBody>
      </p:sp>
      <p:sp>
        <p:nvSpPr>
          <p:cNvPr id="15" name="Content Placeholder 2"/>
          <p:cNvSpPr txBox="1">
            <a:spLocks/>
          </p:cNvSpPr>
          <p:nvPr/>
        </p:nvSpPr>
        <p:spPr bwMode="auto">
          <a:xfrm>
            <a:off x="107504" y="4653136"/>
            <a:ext cx="4752528" cy="1800200"/>
          </a:xfrm>
          <a:prstGeom prst="rect">
            <a:avLst/>
          </a:prstGeom>
          <a:noFill/>
          <a:ln w="47625" cmpd="sng">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80000"/>
              </a:lnSpc>
              <a:buNone/>
            </a:pPr>
            <a:r>
              <a:rPr lang="en-US" sz="1800" dirty="0">
                <a:latin typeface="Courier"/>
                <a:cs typeface="Courier"/>
              </a:rPr>
              <a:t>	</a:t>
            </a:r>
            <a:r>
              <a:rPr lang="en-US" sz="1800" dirty="0" err="1">
                <a:latin typeface="Courier"/>
                <a:cs typeface="Courier"/>
              </a:rPr>
              <a:t>lw</a:t>
            </a:r>
            <a:r>
              <a:rPr lang="en-US" sz="1800" dirty="0">
                <a:latin typeface="Courier"/>
                <a:cs typeface="Courier"/>
              </a:rPr>
              <a:t>	$s2, </a:t>
            </a:r>
            <a:r>
              <a:rPr lang="en-US" sz="1800" b="1" u="sng" dirty="0">
                <a:solidFill>
                  <a:srgbClr val="FF0000"/>
                </a:solidFill>
                <a:latin typeface="Courier"/>
                <a:cs typeface="Courier"/>
              </a:rPr>
              <a:t>12($</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endParaRPr lang="el-GR" sz="1800" b="1" u="sng" dirty="0">
              <a:solidFill>
                <a:srgbClr val="FF0000"/>
              </a:solidFill>
              <a:latin typeface="Courier"/>
              <a:cs typeface="Courier"/>
            </a:endParaRPr>
          </a:p>
          <a:p>
            <a:pPr marL="0" indent="0">
              <a:lnSpc>
                <a:spcPct val="80000"/>
              </a:lnSpc>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$s1,  </a:t>
            </a:r>
            <a:r>
              <a:rPr lang="en-US" sz="1800" b="1" u="sng" dirty="0">
                <a:solidFill>
                  <a:srgbClr val="FF0000"/>
                </a:solidFill>
                <a:latin typeface="Courier"/>
                <a:cs typeface="Courier"/>
              </a:rPr>
              <a:t>8($</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endParaRPr lang="el-GR" sz="1800" b="1" u="sng" dirty="0">
              <a:solidFill>
                <a:srgbClr val="FF0000"/>
              </a:solidFill>
              <a:latin typeface="Courier"/>
              <a:cs typeface="Courier"/>
            </a:endParaRPr>
          </a:p>
          <a:p>
            <a:pPr marL="0" indent="0">
              <a:lnSpc>
                <a:spcPct val="80000"/>
              </a:lnSpc>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$s0,  </a:t>
            </a:r>
            <a:r>
              <a:rPr lang="en-US" sz="1800" b="1" u="sng" dirty="0">
                <a:solidFill>
                  <a:srgbClr val="FF0000"/>
                </a:solidFill>
                <a:latin typeface="Courier"/>
                <a:cs typeface="Courier"/>
              </a:rPr>
              <a:t>4($</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endParaRPr lang="el-GR" sz="1800" b="1" u="sng" dirty="0">
              <a:solidFill>
                <a:srgbClr val="FF0000"/>
              </a:solidFill>
              <a:latin typeface="Courier"/>
              <a:cs typeface="Courier"/>
            </a:endParaRPr>
          </a:p>
          <a:p>
            <a:pPr marL="0" indent="0">
              <a:lnSpc>
                <a:spcPct val="80000"/>
              </a:lnSpc>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//pop</a:t>
            </a:r>
          </a:p>
          <a:p>
            <a:pPr marL="0" indent="0">
              <a:lnSpc>
                <a:spcPct val="80000"/>
              </a:lnSpc>
              <a:buFontTx/>
              <a:buNone/>
            </a:pPr>
            <a:r>
              <a:rPr lang="en-US" sz="1800" dirty="0">
                <a:latin typeface="Courier"/>
                <a:cs typeface="Courier"/>
              </a:rPr>
              <a:t>	</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16</a:t>
            </a:r>
          </a:p>
          <a:p>
            <a:pPr marL="0" indent="0">
              <a:lnSpc>
                <a:spcPct val="80000"/>
              </a:lnSpc>
              <a:buFontTx/>
              <a:buNone/>
            </a:pPr>
            <a:r>
              <a:rPr lang="en-US" sz="1800" dirty="0">
                <a:latin typeface="Courier"/>
                <a:cs typeface="Courier"/>
              </a:rPr>
              <a:t>	</a:t>
            </a:r>
            <a:r>
              <a:rPr lang="el-GR" sz="1800" dirty="0">
                <a:latin typeface="Courier"/>
                <a:cs typeface="Courier"/>
              </a:rPr>
              <a:t>jr</a:t>
            </a:r>
            <a:r>
              <a:rPr lang="en-US" sz="1800" dirty="0">
                <a:latin typeface="Courier"/>
                <a:cs typeface="Courier"/>
              </a:rPr>
              <a:t>	</a:t>
            </a:r>
            <a:r>
              <a:rPr lang="el-GR" sz="1800" dirty="0">
                <a:latin typeface="Courier"/>
                <a:cs typeface="Courier"/>
              </a:rPr>
              <a:t>$ra</a:t>
            </a:r>
          </a:p>
          <a:p>
            <a:pPr marL="0" indent="0">
              <a:lnSpc>
                <a:spcPct val="80000"/>
              </a:lnSpc>
              <a:buFontTx/>
              <a:buNone/>
            </a:pPr>
            <a:endParaRPr lang="el-GR" sz="1050" dirty="0">
              <a:latin typeface="Courier"/>
              <a:cs typeface="Courier"/>
            </a:endParaRPr>
          </a:p>
        </p:txBody>
      </p:sp>
      <p:sp>
        <p:nvSpPr>
          <p:cNvPr id="16" name="Content Placeholder 2"/>
          <p:cNvSpPr txBox="1">
            <a:spLocks/>
          </p:cNvSpPr>
          <p:nvPr/>
        </p:nvSpPr>
        <p:spPr bwMode="auto">
          <a:xfrm>
            <a:off x="115888" y="2060848"/>
            <a:ext cx="4744144" cy="2520280"/>
          </a:xfrm>
          <a:prstGeom prst="rect">
            <a:avLst/>
          </a:prstGeom>
          <a:noFill/>
          <a:ln w="47625">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80000"/>
              </a:lnSpc>
              <a:buFontTx/>
              <a:buNone/>
            </a:pPr>
            <a:r>
              <a:rPr lang="en-US" sz="1800" dirty="0">
                <a:latin typeface="Courier"/>
                <a:cs typeface="Courier"/>
              </a:rPr>
              <a:t>	move	$s0, $a0   // X</a:t>
            </a:r>
            <a:endParaRPr lang="el-GR" sz="1800" b="1" u="sng" dirty="0">
              <a:solidFill>
                <a:srgbClr val="0000FF"/>
              </a:solidFill>
              <a:latin typeface="Courier"/>
              <a:cs typeface="Courier"/>
            </a:endParaRPr>
          </a:p>
          <a:p>
            <a:pPr marL="0" indent="0">
              <a:lnSpc>
                <a:spcPct val="80000"/>
              </a:lnSpc>
              <a:buFontTx/>
              <a:buNone/>
            </a:pPr>
            <a:r>
              <a:rPr lang="en-US" sz="1800" dirty="0">
                <a:latin typeface="Courier"/>
                <a:cs typeface="Courier"/>
              </a:rPr>
              <a:t>	move	$s1, $a1   // I = N</a:t>
            </a:r>
            <a:endParaRPr lang="el-GR" sz="1800" b="1" u="sng" dirty="0">
              <a:solidFill>
                <a:srgbClr val="0000FF"/>
              </a:solidFill>
              <a:latin typeface="Courier"/>
              <a:cs typeface="Courier"/>
            </a:endParaRPr>
          </a:p>
          <a:p>
            <a:pPr marL="0" indent="0">
              <a:lnSpc>
                <a:spcPct val="80000"/>
              </a:lnSpc>
              <a:buFontTx/>
              <a:buNone/>
            </a:pPr>
            <a:r>
              <a:rPr lang="en-US" sz="1800" dirty="0">
                <a:latin typeface="Courier"/>
                <a:cs typeface="Courier"/>
              </a:rPr>
              <a:t>	move	$s2, $zero // y</a:t>
            </a:r>
            <a:endParaRPr lang="el-GR" sz="1800" b="1" u="sng" dirty="0">
              <a:solidFill>
                <a:srgbClr val="0000FF"/>
              </a:solidFill>
              <a:latin typeface="Courier"/>
              <a:cs typeface="Courier"/>
            </a:endParaRPr>
          </a:p>
          <a:p>
            <a:pPr marL="0" indent="0">
              <a:lnSpc>
                <a:spcPct val="80000"/>
              </a:lnSpc>
              <a:buFontTx/>
              <a:buNone/>
            </a:pPr>
            <a:r>
              <a:rPr lang="en-US" sz="1800" dirty="0">
                <a:latin typeface="Courier"/>
                <a:cs typeface="Courier"/>
              </a:rPr>
              <a:t>Loop:</a:t>
            </a:r>
            <a:r>
              <a:rPr lang="el-GR" sz="1800" dirty="0">
                <a:latin typeface="Courier"/>
                <a:cs typeface="Courier"/>
              </a:rPr>
              <a:t>	</a:t>
            </a:r>
            <a:r>
              <a:rPr lang="en-US" sz="1800" dirty="0">
                <a:latin typeface="Courier"/>
                <a:cs typeface="Courier"/>
              </a:rPr>
              <a:t>move	$a0, $s0 // B’s </a:t>
            </a:r>
            <a:r>
              <a:rPr lang="en-US" sz="1800" dirty="0" err="1">
                <a:latin typeface="Courier"/>
                <a:cs typeface="Courier"/>
              </a:rPr>
              <a:t>arg</a:t>
            </a:r>
            <a:endParaRPr lang="en-US" sz="1800" dirty="0">
              <a:latin typeface="Courier"/>
              <a:cs typeface="Courier"/>
            </a:endParaRPr>
          </a:p>
          <a:p>
            <a:pPr marL="0" indent="0">
              <a:lnSpc>
                <a:spcPct val="80000"/>
              </a:lnSpc>
              <a:buFontTx/>
              <a:buNone/>
            </a:pPr>
            <a:r>
              <a:rPr lang="en-US" sz="1800" dirty="0">
                <a:latin typeface="Courier"/>
                <a:cs typeface="Courier"/>
              </a:rPr>
              <a:t>	</a:t>
            </a:r>
            <a:r>
              <a:rPr lang="el-GR" sz="1800" dirty="0">
                <a:latin typeface="Courier"/>
                <a:cs typeface="Courier"/>
              </a:rPr>
              <a:t>jal</a:t>
            </a:r>
            <a:r>
              <a:rPr lang="en-US" sz="1800" dirty="0">
                <a:latin typeface="Courier"/>
                <a:cs typeface="Courier"/>
              </a:rPr>
              <a:t>	</a:t>
            </a:r>
            <a:r>
              <a:rPr lang="el-GR" sz="1800" dirty="0">
                <a:latin typeface="Courier"/>
                <a:cs typeface="Courier"/>
              </a:rPr>
              <a:t>Β</a:t>
            </a:r>
            <a:endParaRPr lang="en-US" sz="1800" dirty="0">
              <a:latin typeface="Courier"/>
              <a:cs typeface="Courier"/>
            </a:endParaRPr>
          </a:p>
          <a:p>
            <a:pPr marL="0" indent="0">
              <a:lnSpc>
                <a:spcPct val="80000"/>
              </a:lnSpc>
              <a:buFontTx/>
              <a:buNone/>
            </a:pPr>
            <a:r>
              <a:rPr lang="en-US" sz="1800" dirty="0">
                <a:latin typeface="Courier"/>
                <a:cs typeface="Courier"/>
              </a:rPr>
              <a:t>	</a:t>
            </a:r>
            <a:r>
              <a:rPr lang="el-GR" sz="1800" dirty="0">
                <a:latin typeface="Courier"/>
                <a:cs typeface="Courier"/>
              </a:rPr>
              <a:t>add</a:t>
            </a:r>
            <a:r>
              <a:rPr lang="en-US" sz="1800" dirty="0">
                <a:latin typeface="Courier"/>
                <a:cs typeface="Courier"/>
              </a:rPr>
              <a:t>	</a:t>
            </a:r>
            <a:r>
              <a:rPr lang="el-GR" sz="1800" dirty="0">
                <a:latin typeface="Courier"/>
                <a:cs typeface="Courier"/>
              </a:rPr>
              <a:t>$</a:t>
            </a:r>
            <a:r>
              <a:rPr lang="en-US" sz="1800" dirty="0">
                <a:latin typeface="Courier"/>
                <a:cs typeface="Courier"/>
              </a:rPr>
              <a:t>s2</a:t>
            </a:r>
            <a:r>
              <a:rPr lang="el-GR" sz="1800" dirty="0">
                <a:latin typeface="Courier"/>
                <a:cs typeface="Courier"/>
              </a:rPr>
              <a:t>, $v0, $</a:t>
            </a:r>
            <a:r>
              <a:rPr lang="en-US" sz="1800" dirty="0">
                <a:latin typeface="Courier"/>
                <a:cs typeface="Courier"/>
              </a:rPr>
              <a:t>s2</a:t>
            </a:r>
          </a:p>
          <a:p>
            <a:pPr marL="0" indent="0">
              <a:lnSpc>
                <a:spcPct val="80000"/>
              </a:lnSpc>
              <a:buFontTx/>
              <a:buNone/>
            </a:pPr>
            <a:r>
              <a:rPr lang="en-US" sz="1800" dirty="0">
                <a:latin typeface="Courier"/>
                <a:cs typeface="Courier"/>
              </a:rPr>
              <a:t>	</a:t>
            </a:r>
            <a:r>
              <a:rPr lang="en-US" sz="1800" dirty="0" err="1">
                <a:latin typeface="Courier"/>
                <a:cs typeface="Courier"/>
              </a:rPr>
              <a:t>addi</a:t>
            </a:r>
            <a:r>
              <a:rPr lang="en-US" sz="1800" dirty="0">
                <a:latin typeface="Courier"/>
                <a:cs typeface="Courier"/>
              </a:rPr>
              <a:t>	$s1, $s1, -1</a:t>
            </a:r>
          </a:p>
          <a:p>
            <a:pPr marL="0" indent="0">
              <a:lnSpc>
                <a:spcPct val="80000"/>
              </a:lnSpc>
              <a:buFontTx/>
              <a:buNone/>
            </a:pPr>
            <a:r>
              <a:rPr lang="en-US" sz="1800" dirty="0">
                <a:latin typeface="Courier"/>
                <a:cs typeface="Courier"/>
              </a:rPr>
              <a:t>	</a:t>
            </a:r>
            <a:r>
              <a:rPr lang="en-US" sz="1800" dirty="0" err="1">
                <a:latin typeface="Courier"/>
                <a:cs typeface="Courier"/>
              </a:rPr>
              <a:t>bnez</a:t>
            </a:r>
            <a:r>
              <a:rPr lang="en-US" sz="1800" dirty="0">
                <a:latin typeface="Courier"/>
                <a:cs typeface="Courier"/>
              </a:rPr>
              <a:t>	$s1, Loop</a:t>
            </a:r>
            <a:endParaRPr lang="el-GR" sz="1800" dirty="0">
              <a:latin typeface="Courier"/>
              <a:cs typeface="Courier"/>
            </a:endParaRPr>
          </a:p>
          <a:p>
            <a:pPr marL="0" indent="0">
              <a:lnSpc>
                <a:spcPct val="80000"/>
              </a:lnSpc>
              <a:buFontTx/>
              <a:buNone/>
            </a:pPr>
            <a:r>
              <a:rPr lang="el-GR" sz="1800" dirty="0">
                <a:latin typeface="Courier"/>
                <a:cs typeface="Courier"/>
              </a:rPr>
              <a:t>	</a:t>
            </a:r>
            <a:r>
              <a:rPr lang="en-US" sz="1800" dirty="0">
                <a:latin typeface="Courier"/>
                <a:cs typeface="Courier"/>
              </a:rPr>
              <a:t>move	$v0, $s2</a:t>
            </a:r>
            <a:endParaRPr lang="el-GR" sz="1800" dirty="0">
              <a:latin typeface="Courier"/>
              <a:cs typeface="Courier"/>
            </a:endParaRPr>
          </a:p>
          <a:p>
            <a:pPr marL="0" indent="0">
              <a:lnSpc>
                <a:spcPct val="80000"/>
              </a:lnSpc>
              <a:buFontTx/>
              <a:buNone/>
            </a:pPr>
            <a:endParaRPr lang="el-GR" sz="1400" dirty="0">
              <a:latin typeface="Courier"/>
              <a:cs typeface="Courier"/>
            </a:endParaRPr>
          </a:p>
        </p:txBody>
      </p:sp>
      <p:sp>
        <p:nvSpPr>
          <p:cNvPr id="19" name="Content Placeholder 2"/>
          <p:cNvSpPr txBox="1">
            <a:spLocks/>
          </p:cNvSpPr>
          <p:nvPr/>
        </p:nvSpPr>
        <p:spPr bwMode="auto">
          <a:xfrm>
            <a:off x="5076056" y="1124744"/>
            <a:ext cx="3960440"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latin typeface="Times New Roman" charset="0"/>
              </a:rPr>
              <a:t>Εδώ η</a:t>
            </a:r>
            <a:r>
              <a:rPr lang="en-US" dirty="0">
                <a:latin typeface="Times New Roman" charset="0"/>
              </a:rPr>
              <a:t> </a:t>
            </a:r>
            <a:r>
              <a:rPr lang="en-US" dirty="0" err="1">
                <a:latin typeface="Times New Roman" charset="0"/>
              </a:rPr>
              <a:t>Aloop</a:t>
            </a:r>
            <a:r>
              <a:rPr lang="en-US" dirty="0">
                <a:latin typeface="Times New Roman" charset="0"/>
              </a:rPr>
              <a:t> </a:t>
            </a:r>
            <a:r>
              <a:rPr lang="el-GR" dirty="0">
                <a:latin typeface="Times New Roman" charset="0"/>
              </a:rPr>
              <a:t>υλοποιείται με χρήση </a:t>
            </a:r>
            <a:r>
              <a:rPr lang="en-US" dirty="0">
                <a:latin typeface="Times New Roman" charset="0"/>
              </a:rPr>
              <a:t>saved </a:t>
            </a:r>
            <a:r>
              <a:rPr lang="el-GR" dirty="0">
                <a:latin typeface="Times New Roman" charset="0"/>
              </a:rPr>
              <a:t>καταχωρητών </a:t>
            </a:r>
            <a:r>
              <a:rPr lang="en-US" dirty="0">
                <a:latin typeface="Times New Roman" charset="0"/>
              </a:rPr>
              <a:t>($s0, $s1, $s2).</a:t>
            </a:r>
          </a:p>
          <a:p>
            <a:pPr marL="0" indent="0">
              <a:buNone/>
            </a:pPr>
            <a:r>
              <a:rPr lang="el-GR" dirty="0">
                <a:latin typeface="Times New Roman" charset="0"/>
              </a:rPr>
              <a:t>Τρεις τιμές πρέπει να «επιβιώσουν» μετά την κλήση της Β, το Χ </a:t>
            </a:r>
            <a:r>
              <a:rPr lang="en-US" dirty="0">
                <a:latin typeface="Times New Roman" charset="0"/>
              </a:rPr>
              <a:t>(</a:t>
            </a:r>
            <a:r>
              <a:rPr lang="el-GR" dirty="0">
                <a:latin typeface="Times New Roman" charset="0"/>
              </a:rPr>
              <a:t>στον $</a:t>
            </a:r>
            <a:r>
              <a:rPr lang="en-US" dirty="0">
                <a:latin typeface="Times New Roman" charset="0"/>
              </a:rPr>
              <a:t>s0), </a:t>
            </a:r>
            <a:r>
              <a:rPr lang="el-GR" dirty="0">
                <a:latin typeface="Times New Roman" charset="0"/>
              </a:rPr>
              <a:t>το </a:t>
            </a:r>
            <a:r>
              <a:rPr lang="en-US" dirty="0" err="1">
                <a:latin typeface="Times New Roman" charset="0"/>
              </a:rPr>
              <a:t>i</a:t>
            </a:r>
            <a:r>
              <a:rPr lang="el-GR" dirty="0">
                <a:latin typeface="Times New Roman" charset="0"/>
              </a:rPr>
              <a:t> (στον </a:t>
            </a:r>
            <a:r>
              <a:rPr lang="en-US" dirty="0">
                <a:latin typeface="Times New Roman" charset="0"/>
              </a:rPr>
              <a:t>$s1) </a:t>
            </a:r>
            <a:r>
              <a:rPr lang="el-GR" dirty="0">
                <a:latin typeface="Times New Roman" charset="0"/>
              </a:rPr>
              <a:t>και το </a:t>
            </a:r>
            <a:r>
              <a:rPr lang="en-US" dirty="0">
                <a:latin typeface="Times New Roman" charset="0"/>
              </a:rPr>
              <a:t>y (</a:t>
            </a:r>
            <a:r>
              <a:rPr lang="el-GR" dirty="0">
                <a:latin typeface="Times New Roman" charset="0"/>
              </a:rPr>
              <a:t>στον $</a:t>
            </a:r>
            <a:r>
              <a:rPr lang="en-US" dirty="0">
                <a:latin typeface="Times New Roman" charset="0"/>
              </a:rPr>
              <a:t>s2).</a:t>
            </a:r>
          </a:p>
          <a:p>
            <a:pPr marL="0" indent="0">
              <a:buNone/>
            </a:pPr>
            <a:r>
              <a:rPr lang="el-GR" dirty="0">
                <a:latin typeface="Times New Roman" charset="0"/>
              </a:rPr>
              <a:t>Για να γίνει η κλήση</a:t>
            </a:r>
            <a:r>
              <a:rPr lang="en-US" dirty="0">
                <a:latin typeface="Times New Roman" charset="0"/>
              </a:rPr>
              <a:t> B(X) </a:t>
            </a:r>
            <a:r>
              <a:rPr lang="el-GR" dirty="0">
                <a:latin typeface="Times New Roman" charset="0"/>
              </a:rPr>
              <a:t>πρέπει να αντιγράψουμε τον $</a:t>
            </a:r>
            <a:r>
              <a:rPr lang="en-US" dirty="0">
                <a:latin typeface="Times New Roman" charset="0"/>
              </a:rPr>
              <a:t>s0 </a:t>
            </a:r>
            <a:r>
              <a:rPr lang="el-GR" dirty="0">
                <a:latin typeface="Times New Roman" charset="0"/>
              </a:rPr>
              <a:t>στον </a:t>
            </a:r>
            <a:r>
              <a:rPr lang="en-US" dirty="0">
                <a:latin typeface="Times New Roman" charset="0"/>
              </a:rPr>
              <a:t>$a0</a:t>
            </a:r>
          </a:p>
          <a:p>
            <a:pPr marL="0" indent="0">
              <a:buNone/>
            </a:pPr>
            <a:r>
              <a:rPr lang="el-GR" dirty="0">
                <a:latin typeface="Times New Roman" charset="0"/>
              </a:rPr>
              <a:t>ΣΥΝΟΛΟ </a:t>
            </a:r>
            <a:r>
              <a:rPr lang="en-US" dirty="0">
                <a:latin typeface="Times New Roman" charset="0"/>
              </a:rPr>
              <a:t>SAVE/RESTORE</a:t>
            </a:r>
          </a:p>
          <a:p>
            <a:pPr marL="0" indent="0">
              <a:buNone/>
            </a:pPr>
            <a:r>
              <a:rPr lang="en-US" dirty="0">
                <a:latin typeface="Times New Roman" charset="0"/>
              </a:rPr>
              <a:t>	= 4 / 4</a:t>
            </a:r>
          </a:p>
        </p:txBody>
      </p:sp>
      <p:sp>
        <p:nvSpPr>
          <p:cNvPr id="11" name="2 - Θέση υποσέλιδου">
            <a:extLst>
              <a:ext uri="{FF2B5EF4-FFF2-40B4-BE49-F238E27FC236}">
                <a16:creationId xmlns:a16="http://schemas.microsoft.com/office/drawing/2014/main" xmlns="" id="{BDEF3A98-00C0-7146-91DC-40FED1C98024}"/>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19B0683A-68F1-B043-B4A9-BFD54B4A2B03}"/>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131</a:t>
            </a:fld>
            <a:endParaRPr lang="en-GB" altLang="el-GR" sz="1400"/>
          </a:p>
        </p:txBody>
      </p:sp>
    </p:spTree>
    <p:extLst>
      <p:ext uri="{BB962C8B-B14F-4D97-AF65-F5344CB8AC3E}">
        <p14:creationId xmlns:p14="http://schemas.microsoft.com/office/powerpoint/2010/main" val="200422246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685800" y="116632"/>
            <a:ext cx="7772400" cy="216024"/>
          </a:xfrm>
        </p:spPr>
        <p:txBody>
          <a:bodyPr/>
          <a:lstStyle/>
          <a:p>
            <a:pPr eaLnBrk="1" hangingPunct="1"/>
            <a:r>
              <a:rPr lang="el-GR" sz="3200" dirty="0">
                <a:latin typeface="Times New Roman" charset="0"/>
              </a:rPr>
              <a:t>Η </a:t>
            </a:r>
            <a:r>
              <a:rPr lang="en-US" sz="3200" dirty="0" err="1">
                <a:latin typeface="Times New Roman" charset="0"/>
              </a:rPr>
              <a:t>Aloop</a:t>
            </a:r>
            <a:r>
              <a:rPr lang="en-US" sz="3200" dirty="0">
                <a:latin typeface="Times New Roman" charset="0"/>
              </a:rPr>
              <a:t> </a:t>
            </a:r>
            <a:r>
              <a:rPr lang="el-GR" sz="3200" dirty="0">
                <a:latin typeface="Times New Roman" charset="0"/>
              </a:rPr>
              <a:t>με </a:t>
            </a:r>
            <a:r>
              <a:rPr lang="en-US" sz="3200" dirty="0">
                <a:latin typeface="Times New Roman" charset="0"/>
              </a:rPr>
              <a:t>Caller-save </a:t>
            </a:r>
            <a:r>
              <a:rPr lang="el-GR" sz="3200" dirty="0" err="1">
                <a:latin typeface="Times New Roman" charset="0"/>
              </a:rPr>
              <a:t>καταχωρητές</a:t>
            </a:r>
            <a:endParaRPr lang="en-GB" sz="3200" dirty="0">
              <a:latin typeface="Times New Roman" charset="0"/>
            </a:endParaRPr>
          </a:p>
        </p:txBody>
      </p:sp>
      <p:sp>
        <p:nvSpPr>
          <p:cNvPr id="7" name="Content Placeholder 2"/>
          <p:cNvSpPr>
            <a:spLocks noGrp="1"/>
          </p:cNvSpPr>
          <p:nvPr>
            <p:ph idx="1"/>
          </p:nvPr>
        </p:nvSpPr>
        <p:spPr>
          <a:xfrm>
            <a:off x="107504" y="548680"/>
            <a:ext cx="4752528" cy="792088"/>
          </a:xfrm>
          <a:ln w="47625">
            <a:solidFill>
              <a:schemeClr val="accent1"/>
            </a:solidFill>
          </a:ln>
        </p:spPr>
        <p:txBody>
          <a:bodyPr/>
          <a:lstStyle/>
          <a:p>
            <a:pPr marL="0" indent="0">
              <a:buNone/>
            </a:pPr>
            <a:r>
              <a:rPr lang="el-GR" sz="1800">
                <a:latin typeface="Courier"/>
                <a:cs typeface="Courier"/>
              </a:rPr>
              <a:t>Α</a:t>
            </a:r>
            <a:r>
              <a:rPr lang="en-US" sz="1800">
                <a:latin typeface="Courier"/>
                <a:cs typeface="Courier"/>
              </a:rPr>
              <a:t>loop</a:t>
            </a:r>
            <a:r>
              <a:rPr lang="el-GR" sz="1800">
                <a:latin typeface="Courier"/>
                <a:cs typeface="Courier"/>
              </a:rPr>
              <a:t>:</a:t>
            </a:r>
            <a:r>
              <a:rPr lang="en-US" sz="1800">
                <a:latin typeface="Courier"/>
                <a:cs typeface="Courier"/>
              </a:rPr>
              <a:t>addui	$sp, $sp, </a:t>
            </a:r>
            <a:r>
              <a:rPr lang="el-GR" sz="1800">
                <a:latin typeface="Courier"/>
                <a:cs typeface="Courier"/>
              </a:rPr>
              <a:t>-</a:t>
            </a:r>
            <a:r>
              <a:rPr lang="en-US" sz="1800">
                <a:latin typeface="Courier"/>
                <a:cs typeface="Courier"/>
              </a:rPr>
              <a:t>16</a:t>
            </a:r>
          </a:p>
          <a:p>
            <a:pPr marL="0" indent="0">
              <a:buNone/>
            </a:pPr>
            <a:r>
              <a:rPr lang="en-US" sz="1800">
                <a:latin typeface="Courier"/>
                <a:cs typeface="Courier"/>
              </a:rPr>
              <a:t>	sw	$ra, </a:t>
            </a:r>
            <a:r>
              <a:rPr lang="en-US" sz="1800" b="1" u="sng">
                <a:solidFill>
                  <a:srgbClr val="FF790B"/>
                </a:solidFill>
                <a:latin typeface="Courier"/>
                <a:cs typeface="Courier"/>
              </a:rPr>
              <a:t>0($sp) //push</a:t>
            </a:r>
          </a:p>
          <a:p>
            <a:pPr marL="0" indent="0">
              <a:buNone/>
            </a:pPr>
            <a:r>
              <a:rPr lang="en-US" sz="1800">
                <a:latin typeface="Courier"/>
                <a:cs typeface="Courier"/>
              </a:rPr>
              <a:t>	</a:t>
            </a:r>
            <a:endParaRPr lang="el-GR" sz="1400" dirty="0">
              <a:latin typeface="Courier"/>
              <a:cs typeface="Courier"/>
            </a:endParaRPr>
          </a:p>
        </p:txBody>
      </p:sp>
      <p:sp>
        <p:nvSpPr>
          <p:cNvPr id="15" name="Content Placeholder 2"/>
          <p:cNvSpPr txBox="1">
            <a:spLocks/>
          </p:cNvSpPr>
          <p:nvPr/>
        </p:nvSpPr>
        <p:spPr bwMode="auto">
          <a:xfrm>
            <a:off x="107504" y="5301208"/>
            <a:ext cx="4752528" cy="1080120"/>
          </a:xfrm>
          <a:prstGeom prst="rect">
            <a:avLst/>
          </a:prstGeom>
          <a:noFill/>
          <a:ln w="47625" cmpd="sng">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//pop</a:t>
            </a:r>
          </a:p>
          <a:p>
            <a:pPr marL="0" indent="0">
              <a:buFontTx/>
              <a:buNone/>
            </a:pPr>
            <a:r>
              <a:rPr lang="en-US" sz="1800" dirty="0">
                <a:latin typeface="Courier"/>
                <a:cs typeface="Courier"/>
              </a:rPr>
              <a:t>	</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16</a:t>
            </a:r>
          </a:p>
          <a:p>
            <a:pPr marL="0" indent="0">
              <a:buFontTx/>
              <a:buNone/>
            </a:pPr>
            <a:r>
              <a:rPr lang="en-US" sz="1800" dirty="0">
                <a:latin typeface="Courier"/>
                <a:cs typeface="Courier"/>
              </a:rPr>
              <a:t>	</a:t>
            </a:r>
            <a:r>
              <a:rPr lang="el-GR" sz="1800" dirty="0">
                <a:latin typeface="Courier"/>
                <a:cs typeface="Courier"/>
              </a:rPr>
              <a:t>jr</a:t>
            </a:r>
            <a:r>
              <a:rPr lang="en-US" sz="1800" dirty="0">
                <a:latin typeface="Courier"/>
                <a:cs typeface="Courier"/>
              </a:rPr>
              <a:t>	</a:t>
            </a:r>
            <a:r>
              <a:rPr lang="el-GR" sz="1800" dirty="0">
                <a:latin typeface="Courier"/>
                <a:cs typeface="Courier"/>
              </a:rPr>
              <a:t>$ra</a:t>
            </a:r>
          </a:p>
          <a:p>
            <a:pPr marL="0" indent="0">
              <a:buFontTx/>
              <a:buNone/>
            </a:pPr>
            <a:endParaRPr lang="el-GR" sz="1050" dirty="0">
              <a:latin typeface="Courier"/>
              <a:cs typeface="Courier"/>
            </a:endParaRPr>
          </a:p>
        </p:txBody>
      </p:sp>
      <p:sp>
        <p:nvSpPr>
          <p:cNvPr id="16" name="Content Placeholder 2"/>
          <p:cNvSpPr txBox="1">
            <a:spLocks/>
          </p:cNvSpPr>
          <p:nvPr/>
        </p:nvSpPr>
        <p:spPr bwMode="auto">
          <a:xfrm>
            <a:off x="107504" y="1484784"/>
            <a:ext cx="4752528" cy="3672408"/>
          </a:xfrm>
          <a:prstGeom prst="rect">
            <a:avLst/>
          </a:prstGeom>
          <a:noFill/>
          <a:ln w="47625">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800" dirty="0">
                <a:latin typeface="Courier"/>
                <a:cs typeface="Courier"/>
              </a:rPr>
              <a:t>Loop:</a:t>
            </a:r>
            <a:r>
              <a:rPr lang="el-GR" sz="1800" dirty="0">
                <a:latin typeface="Courier"/>
                <a:cs typeface="Courier"/>
              </a:rPr>
              <a:t>	</a:t>
            </a:r>
            <a:r>
              <a:rPr lang="en-US" sz="1800" dirty="0" err="1">
                <a:latin typeface="Courier"/>
                <a:cs typeface="Courier"/>
              </a:rPr>
              <a:t>sw</a:t>
            </a:r>
            <a:r>
              <a:rPr lang="en-US" sz="1800" dirty="0">
                <a:latin typeface="Courier"/>
                <a:cs typeface="Courier"/>
              </a:rPr>
              <a:t>	$a0, </a:t>
            </a:r>
            <a:r>
              <a:rPr lang="en-US" sz="1800" b="1" u="sng" dirty="0">
                <a:solidFill>
                  <a:srgbClr val="0000FF"/>
                </a:solidFill>
                <a:latin typeface="Courier"/>
                <a:cs typeface="Courier"/>
              </a:rPr>
              <a:t>4($</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//push</a:t>
            </a:r>
          </a:p>
          <a:p>
            <a:pPr marL="0" indent="0">
              <a:buNone/>
            </a:pPr>
            <a:r>
              <a:rPr lang="en-US" sz="1800" dirty="0">
                <a:latin typeface="Courier"/>
                <a:cs typeface="Courier"/>
              </a:rPr>
              <a:t>	</a:t>
            </a:r>
            <a:r>
              <a:rPr lang="en-US" sz="1800" dirty="0" err="1">
                <a:latin typeface="Courier"/>
                <a:cs typeface="Courier"/>
              </a:rPr>
              <a:t>sw</a:t>
            </a:r>
            <a:r>
              <a:rPr lang="en-US" sz="1800" dirty="0">
                <a:latin typeface="Courier"/>
                <a:cs typeface="Courier"/>
              </a:rPr>
              <a:t>	$a1, </a:t>
            </a:r>
            <a:r>
              <a:rPr lang="en-US" sz="1800" b="1" u="sng" dirty="0">
                <a:solidFill>
                  <a:srgbClr val="0000FF"/>
                </a:solidFill>
                <a:latin typeface="Courier"/>
                <a:cs typeface="Courier"/>
              </a:rPr>
              <a:t>8($</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//push</a:t>
            </a:r>
          </a:p>
          <a:p>
            <a:pPr marL="0" indent="0">
              <a:buNone/>
            </a:pPr>
            <a:r>
              <a:rPr lang="en-US" sz="1800" dirty="0">
                <a:latin typeface="Courier"/>
                <a:cs typeface="Courier"/>
              </a:rPr>
              <a:t>	</a:t>
            </a:r>
            <a:r>
              <a:rPr lang="en-US" sz="1800" dirty="0" err="1">
                <a:latin typeface="Courier"/>
                <a:cs typeface="Courier"/>
              </a:rPr>
              <a:t>sw</a:t>
            </a:r>
            <a:r>
              <a:rPr lang="en-US" sz="1800" dirty="0">
                <a:latin typeface="Courier"/>
                <a:cs typeface="Courier"/>
              </a:rPr>
              <a:t>	$t0, </a:t>
            </a:r>
            <a:r>
              <a:rPr lang="en-US" sz="1800" b="1" u="sng" dirty="0">
                <a:solidFill>
                  <a:srgbClr val="0000FF"/>
                </a:solidFill>
                <a:latin typeface="Courier"/>
                <a:cs typeface="Courier"/>
              </a:rPr>
              <a:t>12($</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//push</a:t>
            </a:r>
            <a:endParaRPr lang="en-US" sz="1400" dirty="0">
              <a:solidFill>
                <a:srgbClr val="0000FF"/>
              </a:solidFill>
              <a:latin typeface="Courier"/>
              <a:cs typeface="Courier"/>
            </a:endParaRPr>
          </a:p>
          <a:p>
            <a:pPr marL="0" indent="0">
              <a:buFontTx/>
              <a:buNone/>
            </a:pPr>
            <a:r>
              <a:rPr lang="en-US" sz="1800" dirty="0">
                <a:latin typeface="Courier"/>
                <a:cs typeface="Courier"/>
              </a:rPr>
              <a:t>	</a:t>
            </a:r>
            <a:r>
              <a:rPr lang="el-GR" sz="1800" dirty="0">
                <a:latin typeface="Courier"/>
                <a:cs typeface="Courier"/>
              </a:rPr>
              <a:t>jal</a:t>
            </a:r>
            <a:r>
              <a:rPr lang="en-US" sz="1800" dirty="0">
                <a:latin typeface="Courier"/>
                <a:cs typeface="Courier"/>
              </a:rPr>
              <a:t>	</a:t>
            </a:r>
            <a:r>
              <a:rPr lang="el-GR" sz="1800" dirty="0">
                <a:latin typeface="Courier"/>
                <a:cs typeface="Courier"/>
              </a:rPr>
              <a:t>Β</a:t>
            </a:r>
            <a:endParaRPr lang="en-US" sz="1800" dirty="0">
              <a:latin typeface="Courier"/>
              <a:cs typeface="Courier"/>
            </a:endParaRPr>
          </a:p>
          <a:p>
            <a:pPr marL="0" indent="0">
              <a:buNone/>
            </a:pPr>
            <a:r>
              <a:rPr lang="en-US" sz="1800" dirty="0">
                <a:latin typeface="Courier"/>
                <a:cs typeface="Courier"/>
              </a:rPr>
              <a:t>	</a:t>
            </a:r>
            <a:r>
              <a:rPr lang="en-US" sz="1800" dirty="0" err="1">
                <a:latin typeface="Courier"/>
                <a:cs typeface="Courier"/>
              </a:rPr>
              <a:t>lw</a:t>
            </a:r>
            <a:r>
              <a:rPr lang="en-US" sz="1800" dirty="0">
                <a:latin typeface="Courier"/>
                <a:cs typeface="Courier"/>
              </a:rPr>
              <a:t>	$a0, </a:t>
            </a:r>
            <a:r>
              <a:rPr lang="en-US" sz="1800" b="1" u="sng" dirty="0">
                <a:solidFill>
                  <a:srgbClr val="0000FF"/>
                </a:solidFill>
                <a:latin typeface="Courier"/>
                <a:cs typeface="Courier"/>
              </a:rPr>
              <a:t>4($</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//pop</a:t>
            </a:r>
            <a:endParaRPr lang="el-GR" sz="1800" b="1" u="sng" dirty="0">
              <a:solidFill>
                <a:srgbClr val="0000FF"/>
              </a:solidFill>
              <a:latin typeface="Courier"/>
              <a:cs typeface="Courier"/>
            </a:endParaRPr>
          </a:p>
          <a:p>
            <a:pPr marL="0" indent="0">
              <a:buNone/>
            </a:pPr>
            <a:r>
              <a:rPr lang="en-US" sz="1800" dirty="0">
                <a:latin typeface="Courier"/>
                <a:cs typeface="Courier"/>
              </a:rPr>
              <a:t>	</a:t>
            </a:r>
            <a:r>
              <a:rPr lang="en-US" sz="1800" dirty="0" err="1">
                <a:latin typeface="Courier"/>
                <a:cs typeface="Courier"/>
              </a:rPr>
              <a:t>lw</a:t>
            </a:r>
            <a:r>
              <a:rPr lang="en-US" sz="1800" dirty="0">
                <a:latin typeface="Courier"/>
                <a:cs typeface="Courier"/>
              </a:rPr>
              <a:t>	$t0, </a:t>
            </a:r>
            <a:r>
              <a:rPr lang="en-US" sz="1800" b="1" u="sng" dirty="0">
                <a:solidFill>
                  <a:srgbClr val="0000FF"/>
                </a:solidFill>
                <a:latin typeface="Courier"/>
                <a:cs typeface="Courier"/>
              </a:rPr>
              <a:t>12($</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//pop</a:t>
            </a:r>
            <a:endParaRPr lang="el-GR" sz="1800" b="1" u="sng" dirty="0">
              <a:solidFill>
                <a:srgbClr val="0000FF"/>
              </a:solidFill>
              <a:latin typeface="Courier"/>
              <a:cs typeface="Courier"/>
            </a:endParaRPr>
          </a:p>
          <a:p>
            <a:pPr marL="0" indent="0">
              <a:buFontTx/>
              <a:buNone/>
            </a:pPr>
            <a:r>
              <a:rPr lang="en-US" sz="1800" dirty="0">
                <a:latin typeface="Courier"/>
                <a:cs typeface="Courier"/>
              </a:rPr>
              <a:t>	</a:t>
            </a:r>
            <a:r>
              <a:rPr lang="el-GR" sz="1800" dirty="0">
                <a:latin typeface="Courier"/>
                <a:cs typeface="Courier"/>
              </a:rPr>
              <a:t>add</a:t>
            </a:r>
            <a:r>
              <a:rPr lang="en-US" sz="1800" dirty="0">
                <a:latin typeface="Courier"/>
                <a:cs typeface="Courier"/>
              </a:rPr>
              <a:t>	</a:t>
            </a:r>
            <a:r>
              <a:rPr lang="el-GR" sz="1800" dirty="0">
                <a:latin typeface="Courier"/>
                <a:cs typeface="Courier"/>
              </a:rPr>
              <a:t>$</a:t>
            </a:r>
            <a:r>
              <a:rPr lang="en-US" sz="1800" dirty="0">
                <a:latin typeface="Courier"/>
                <a:cs typeface="Courier"/>
              </a:rPr>
              <a:t>t0</a:t>
            </a:r>
            <a:r>
              <a:rPr lang="el-GR" sz="1800" dirty="0">
                <a:latin typeface="Courier"/>
                <a:cs typeface="Courier"/>
              </a:rPr>
              <a:t>, $v0, $</a:t>
            </a:r>
            <a:r>
              <a:rPr lang="en-US" sz="1800" dirty="0">
                <a:latin typeface="Courier"/>
                <a:cs typeface="Courier"/>
              </a:rPr>
              <a:t>t</a:t>
            </a:r>
            <a:r>
              <a:rPr lang="el-GR" sz="1800" dirty="0">
                <a:latin typeface="Courier"/>
                <a:cs typeface="Courier"/>
              </a:rPr>
              <a:t>0</a:t>
            </a:r>
            <a:endParaRPr lang="en-US" sz="1800" dirty="0">
              <a:latin typeface="Courier"/>
              <a:cs typeface="Courier"/>
            </a:endParaRPr>
          </a:p>
          <a:p>
            <a:pPr marL="0" indent="0">
              <a:buNone/>
            </a:pPr>
            <a:r>
              <a:rPr lang="en-US" sz="1800" dirty="0">
                <a:latin typeface="Courier"/>
                <a:cs typeface="Courier"/>
              </a:rPr>
              <a:t>	</a:t>
            </a:r>
            <a:r>
              <a:rPr lang="en-US" sz="1800" dirty="0" err="1">
                <a:latin typeface="Courier"/>
                <a:cs typeface="Courier"/>
              </a:rPr>
              <a:t>lw</a:t>
            </a:r>
            <a:r>
              <a:rPr lang="en-US" sz="1800" dirty="0">
                <a:latin typeface="Courier"/>
                <a:cs typeface="Courier"/>
              </a:rPr>
              <a:t>	$a1, </a:t>
            </a:r>
            <a:r>
              <a:rPr lang="en-US" sz="1800" b="1" u="sng" dirty="0">
                <a:solidFill>
                  <a:srgbClr val="0000FF"/>
                </a:solidFill>
                <a:latin typeface="Courier"/>
                <a:cs typeface="Courier"/>
              </a:rPr>
              <a:t>8($</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//pop</a:t>
            </a:r>
            <a:endParaRPr lang="el-GR" sz="1800" b="1" u="sng" dirty="0">
              <a:solidFill>
                <a:srgbClr val="0000FF"/>
              </a:solidFill>
              <a:latin typeface="Courier"/>
              <a:cs typeface="Courier"/>
            </a:endParaRPr>
          </a:p>
          <a:p>
            <a:pPr marL="0" indent="0">
              <a:buFontTx/>
              <a:buNone/>
            </a:pPr>
            <a:r>
              <a:rPr lang="en-US" sz="1800" dirty="0">
                <a:latin typeface="Courier"/>
                <a:cs typeface="Courier"/>
              </a:rPr>
              <a:t>	</a:t>
            </a:r>
            <a:r>
              <a:rPr lang="en-US" sz="1800" dirty="0" err="1">
                <a:latin typeface="Courier"/>
                <a:cs typeface="Courier"/>
              </a:rPr>
              <a:t>addi</a:t>
            </a:r>
            <a:r>
              <a:rPr lang="en-US" sz="1800" dirty="0">
                <a:latin typeface="Courier"/>
                <a:cs typeface="Courier"/>
              </a:rPr>
              <a:t>	$a1, $a1, -1</a:t>
            </a:r>
          </a:p>
          <a:p>
            <a:pPr marL="0" indent="0">
              <a:buFontTx/>
              <a:buNone/>
            </a:pPr>
            <a:r>
              <a:rPr lang="en-US" sz="1800" dirty="0">
                <a:latin typeface="Courier"/>
                <a:cs typeface="Courier"/>
              </a:rPr>
              <a:t>	</a:t>
            </a:r>
            <a:r>
              <a:rPr lang="en-US" sz="1800" dirty="0" err="1">
                <a:latin typeface="Courier"/>
                <a:cs typeface="Courier"/>
              </a:rPr>
              <a:t>bnez</a:t>
            </a:r>
            <a:r>
              <a:rPr lang="en-US" sz="1800" dirty="0">
                <a:latin typeface="Courier"/>
                <a:cs typeface="Courier"/>
              </a:rPr>
              <a:t>	$a1, Loop</a:t>
            </a:r>
          </a:p>
          <a:p>
            <a:pPr marL="0" indent="0">
              <a:buFontTx/>
              <a:buNone/>
            </a:pPr>
            <a:r>
              <a:rPr lang="en-US" sz="1800" dirty="0">
                <a:latin typeface="Courier"/>
                <a:cs typeface="Courier"/>
              </a:rPr>
              <a:t>	move	$v0, $t0</a:t>
            </a:r>
            <a:endParaRPr lang="el-GR" sz="1800" dirty="0">
              <a:latin typeface="Courier"/>
              <a:cs typeface="Courier"/>
            </a:endParaRPr>
          </a:p>
          <a:p>
            <a:pPr marL="0" indent="0">
              <a:buFontTx/>
              <a:buNone/>
            </a:pPr>
            <a:endParaRPr lang="el-GR" sz="1400" dirty="0">
              <a:latin typeface="Courier"/>
              <a:cs typeface="Courier"/>
            </a:endParaRPr>
          </a:p>
        </p:txBody>
      </p:sp>
      <p:sp>
        <p:nvSpPr>
          <p:cNvPr id="8" name="Content Placeholder 2"/>
          <p:cNvSpPr txBox="1">
            <a:spLocks/>
          </p:cNvSpPr>
          <p:nvPr/>
        </p:nvSpPr>
        <p:spPr bwMode="auto">
          <a:xfrm>
            <a:off x="5076056" y="980728"/>
            <a:ext cx="3960440"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latin typeface="Times New Roman" charset="0"/>
              </a:rPr>
              <a:t>Εδώ η</a:t>
            </a:r>
            <a:r>
              <a:rPr lang="en-US" dirty="0">
                <a:latin typeface="Times New Roman" charset="0"/>
              </a:rPr>
              <a:t> </a:t>
            </a:r>
            <a:r>
              <a:rPr lang="en-US" dirty="0" err="1">
                <a:latin typeface="Times New Roman" charset="0"/>
              </a:rPr>
              <a:t>Aloop</a:t>
            </a:r>
            <a:r>
              <a:rPr lang="en-US" dirty="0">
                <a:latin typeface="Times New Roman" charset="0"/>
              </a:rPr>
              <a:t> </a:t>
            </a:r>
            <a:r>
              <a:rPr lang="el-GR" dirty="0">
                <a:latin typeface="Times New Roman" charset="0"/>
              </a:rPr>
              <a:t>υλοποιείται με χρήση </a:t>
            </a:r>
            <a:r>
              <a:rPr lang="en-US" dirty="0">
                <a:latin typeface="Times New Roman" charset="0"/>
              </a:rPr>
              <a:t>temporary </a:t>
            </a:r>
            <a:r>
              <a:rPr lang="el-GR" dirty="0">
                <a:latin typeface="Times New Roman" charset="0"/>
              </a:rPr>
              <a:t>καταχωρητών </a:t>
            </a:r>
            <a:r>
              <a:rPr lang="en-US" dirty="0">
                <a:latin typeface="Times New Roman" charset="0"/>
              </a:rPr>
              <a:t>($t0, $a0, $a1)</a:t>
            </a:r>
          </a:p>
          <a:p>
            <a:pPr marL="0" indent="0">
              <a:buNone/>
            </a:pPr>
            <a:r>
              <a:rPr lang="el-GR" dirty="0">
                <a:latin typeface="Times New Roman" charset="0"/>
              </a:rPr>
              <a:t>Τρεις τιμές πρέπει να «επιβιώσουν» μετά την κλήση της Β, το Χ </a:t>
            </a:r>
            <a:r>
              <a:rPr lang="en-US" dirty="0">
                <a:latin typeface="Times New Roman" charset="0"/>
              </a:rPr>
              <a:t>(</a:t>
            </a:r>
            <a:r>
              <a:rPr lang="el-GR" dirty="0">
                <a:latin typeface="Times New Roman" charset="0"/>
              </a:rPr>
              <a:t>στον $</a:t>
            </a:r>
            <a:r>
              <a:rPr lang="en-US" dirty="0">
                <a:latin typeface="Times New Roman" charset="0"/>
              </a:rPr>
              <a:t>a0), </a:t>
            </a:r>
            <a:r>
              <a:rPr lang="el-GR" dirty="0">
                <a:latin typeface="Times New Roman" charset="0"/>
              </a:rPr>
              <a:t>το </a:t>
            </a:r>
            <a:r>
              <a:rPr lang="en-US" dirty="0" err="1">
                <a:latin typeface="Times New Roman" charset="0"/>
              </a:rPr>
              <a:t>i</a:t>
            </a:r>
            <a:r>
              <a:rPr lang="en-US" dirty="0">
                <a:latin typeface="Times New Roman" charset="0"/>
              </a:rPr>
              <a:t> </a:t>
            </a:r>
            <a:r>
              <a:rPr lang="el-GR" dirty="0">
                <a:latin typeface="Times New Roman" charset="0"/>
              </a:rPr>
              <a:t>(στον </a:t>
            </a:r>
            <a:r>
              <a:rPr lang="en-US" dirty="0">
                <a:latin typeface="Times New Roman" charset="0"/>
              </a:rPr>
              <a:t>$a1) </a:t>
            </a:r>
            <a:r>
              <a:rPr lang="el-GR" dirty="0">
                <a:latin typeface="Times New Roman" charset="0"/>
              </a:rPr>
              <a:t>και το </a:t>
            </a:r>
            <a:r>
              <a:rPr lang="en-US" dirty="0">
                <a:latin typeface="Times New Roman" charset="0"/>
              </a:rPr>
              <a:t>y (</a:t>
            </a:r>
            <a:r>
              <a:rPr lang="el-GR" dirty="0">
                <a:latin typeface="Times New Roman" charset="0"/>
              </a:rPr>
              <a:t>στον $</a:t>
            </a:r>
            <a:r>
              <a:rPr lang="en-US" dirty="0">
                <a:latin typeface="Times New Roman" charset="0"/>
              </a:rPr>
              <a:t>t0)</a:t>
            </a:r>
          </a:p>
          <a:p>
            <a:pPr marL="0" indent="0">
              <a:buNone/>
            </a:pPr>
            <a:endParaRPr lang="en-US" dirty="0">
              <a:latin typeface="Times New Roman" charset="0"/>
            </a:endParaRPr>
          </a:p>
          <a:p>
            <a:pPr marL="0" indent="0">
              <a:buNone/>
            </a:pPr>
            <a:r>
              <a:rPr lang="el-GR" dirty="0">
                <a:latin typeface="Times New Roman" charset="0"/>
              </a:rPr>
              <a:t>ΣΥΝΟΛΟ </a:t>
            </a:r>
            <a:r>
              <a:rPr lang="en-US" dirty="0">
                <a:latin typeface="Times New Roman" charset="0"/>
              </a:rPr>
              <a:t>SAVE/RESTORE</a:t>
            </a:r>
          </a:p>
          <a:p>
            <a:pPr marL="0" indent="0">
              <a:buNone/>
            </a:pPr>
            <a:r>
              <a:rPr lang="en-US" dirty="0">
                <a:latin typeface="Times New Roman" charset="0"/>
              </a:rPr>
              <a:t>	= 3*N+1 / 3*N+1</a:t>
            </a:r>
          </a:p>
        </p:txBody>
      </p:sp>
      <p:sp>
        <p:nvSpPr>
          <p:cNvPr id="11" name="2 - Θέση υποσέλιδου">
            <a:extLst>
              <a:ext uri="{FF2B5EF4-FFF2-40B4-BE49-F238E27FC236}">
                <a16:creationId xmlns:a16="http://schemas.microsoft.com/office/drawing/2014/main" xmlns="" id="{44C09623-FA3D-DB4D-BEE0-017ED9CC4AA5}"/>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16A58A0D-B7B6-0C43-BF73-951DFC02CC65}"/>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132</a:t>
            </a:fld>
            <a:endParaRPr lang="en-GB" altLang="el-GR" sz="1400"/>
          </a:p>
        </p:txBody>
      </p:sp>
    </p:spTree>
    <p:extLst>
      <p:ext uri="{BB962C8B-B14F-4D97-AF65-F5344CB8AC3E}">
        <p14:creationId xmlns:p14="http://schemas.microsoft.com/office/powerpoint/2010/main" val="37848696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685800" y="116632"/>
            <a:ext cx="7772400" cy="144016"/>
          </a:xfrm>
        </p:spPr>
        <p:txBody>
          <a:bodyPr/>
          <a:lstStyle/>
          <a:p>
            <a:pPr eaLnBrk="1" hangingPunct="1"/>
            <a:r>
              <a:rPr lang="el-GR" sz="3200" dirty="0">
                <a:latin typeface="Times New Roman" charset="0"/>
              </a:rPr>
              <a:t>Η Α</a:t>
            </a:r>
            <a:r>
              <a:rPr lang="en-US" sz="3200" dirty="0">
                <a:latin typeface="Times New Roman" charset="0"/>
              </a:rPr>
              <a:t>loop2</a:t>
            </a:r>
            <a:endParaRPr lang="en-GB" sz="3200" dirty="0">
              <a:latin typeface="Times New Roman" charset="0"/>
            </a:endParaRPr>
          </a:p>
        </p:txBody>
      </p:sp>
      <p:sp>
        <p:nvSpPr>
          <p:cNvPr id="7" name="Content Placeholder 2"/>
          <p:cNvSpPr>
            <a:spLocks noGrp="1"/>
          </p:cNvSpPr>
          <p:nvPr>
            <p:ph idx="1"/>
          </p:nvPr>
        </p:nvSpPr>
        <p:spPr>
          <a:xfrm>
            <a:off x="251520" y="1268760"/>
            <a:ext cx="4680520" cy="4320480"/>
          </a:xfrm>
        </p:spPr>
        <p:txBody>
          <a:bodyPr/>
          <a:lstStyle/>
          <a:p>
            <a:pPr marL="0" indent="0">
              <a:buNone/>
            </a:pPr>
            <a:r>
              <a:rPr lang="en-US" sz="2000">
                <a:latin typeface="Courier"/>
                <a:cs typeface="Courier"/>
              </a:rPr>
              <a:t>int Aloop2(int X, int N) {</a:t>
            </a:r>
          </a:p>
          <a:p>
            <a:pPr marL="0" indent="0">
              <a:buNone/>
            </a:pPr>
            <a:r>
              <a:rPr lang="en-US" sz="2000">
                <a:latin typeface="Courier"/>
                <a:cs typeface="Courier"/>
              </a:rPr>
              <a:t>   int y;</a:t>
            </a:r>
          </a:p>
          <a:p>
            <a:pPr marL="0" indent="0">
              <a:buNone/>
            </a:pPr>
            <a:endParaRPr lang="en-US" sz="2000">
              <a:latin typeface="Courier"/>
              <a:cs typeface="Courier"/>
            </a:endParaRPr>
          </a:p>
          <a:p>
            <a:pPr marL="0" indent="0">
              <a:buNone/>
            </a:pPr>
            <a:r>
              <a:rPr lang="en-US" sz="2000">
                <a:latin typeface="Courier"/>
                <a:cs typeface="Courier"/>
              </a:rPr>
              <a:t>   for (i=N, i&gt;0; i--) {</a:t>
            </a:r>
          </a:p>
          <a:p>
            <a:pPr marL="0" indent="0">
              <a:buNone/>
            </a:pPr>
            <a:r>
              <a:rPr lang="en-US" sz="2000">
                <a:latin typeface="Courier"/>
                <a:cs typeface="Courier"/>
              </a:rPr>
              <a:t>	y = X + i;</a:t>
            </a:r>
          </a:p>
          <a:p>
            <a:pPr marL="0" indent="0">
              <a:buNone/>
            </a:pPr>
            <a:r>
              <a:rPr lang="en-US" sz="2000">
                <a:latin typeface="Courier"/>
                <a:cs typeface="Courier"/>
              </a:rPr>
              <a:t>	X = B(y);</a:t>
            </a:r>
          </a:p>
          <a:p>
            <a:pPr marL="0" indent="0">
              <a:buNone/>
            </a:pPr>
            <a:r>
              <a:rPr lang="en-US" sz="2000">
                <a:latin typeface="Courier"/>
                <a:cs typeface="Courier"/>
              </a:rPr>
              <a:t>   }</a:t>
            </a:r>
          </a:p>
          <a:p>
            <a:pPr marL="0" indent="0">
              <a:buNone/>
            </a:pPr>
            <a:r>
              <a:rPr lang="en-US" sz="2000">
                <a:latin typeface="Courier"/>
                <a:cs typeface="Courier"/>
              </a:rPr>
              <a:t>   return i;</a:t>
            </a:r>
          </a:p>
          <a:p>
            <a:pPr marL="0" indent="0">
              <a:buNone/>
            </a:pPr>
            <a:r>
              <a:rPr lang="en-US" sz="2000">
                <a:latin typeface="Courier"/>
                <a:cs typeface="Courier"/>
              </a:rPr>
              <a:t>}</a:t>
            </a:r>
            <a:endParaRPr lang="en-US" sz="2000" dirty="0">
              <a:latin typeface="Courier"/>
              <a:cs typeface="Courier"/>
            </a:endParaRPr>
          </a:p>
        </p:txBody>
      </p:sp>
      <p:sp>
        <p:nvSpPr>
          <p:cNvPr id="19" name="Content Placeholder 2"/>
          <p:cNvSpPr txBox="1">
            <a:spLocks/>
          </p:cNvSpPr>
          <p:nvPr/>
        </p:nvSpPr>
        <p:spPr bwMode="auto">
          <a:xfrm>
            <a:off x="4499992" y="1124744"/>
            <a:ext cx="4464496"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dirty="0">
                <a:latin typeface="Times New Roman" charset="0"/>
              </a:rPr>
              <a:t>H Aloop2 </a:t>
            </a:r>
            <a:r>
              <a:rPr lang="el-GR" dirty="0">
                <a:latin typeface="Times New Roman" charset="0"/>
              </a:rPr>
              <a:t>καλεί Ν φορές την Β(</a:t>
            </a:r>
            <a:r>
              <a:rPr lang="en-US" dirty="0">
                <a:latin typeface="Times New Roman" charset="0"/>
              </a:rPr>
              <a:t>X) </a:t>
            </a:r>
            <a:r>
              <a:rPr lang="el-GR" dirty="0">
                <a:latin typeface="Times New Roman" charset="0"/>
              </a:rPr>
              <a:t>με παράμετρο το (</a:t>
            </a:r>
            <a:r>
              <a:rPr lang="en-US" dirty="0">
                <a:latin typeface="Times New Roman" charset="0"/>
              </a:rPr>
              <a:t>X + </a:t>
            </a:r>
            <a:r>
              <a:rPr lang="en-US" dirty="0" err="1">
                <a:latin typeface="Times New Roman" charset="0"/>
              </a:rPr>
              <a:t>i</a:t>
            </a:r>
            <a:r>
              <a:rPr lang="en-US" dirty="0">
                <a:latin typeface="Times New Roman" charset="0"/>
              </a:rPr>
              <a:t>), </a:t>
            </a:r>
            <a:r>
              <a:rPr lang="el-GR" dirty="0">
                <a:latin typeface="Times New Roman" charset="0"/>
              </a:rPr>
              <a:t>και βάζει το αποτέλεσμα στην Χ</a:t>
            </a:r>
          </a:p>
          <a:p>
            <a:pPr marL="0" indent="0">
              <a:buNone/>
            </a:pPr>
            <a:endParaRPr lang="en-US" dirty="0">
              <a:latin typeface="Times New Roman" charset="0"/>
            </a:endParaRPr>
          </a:p>
          <a:p>
            <a:pPr marL="0" indent="0">
              <a:buNone/>
            </a:pPr>
            <a:r>
              <a:rPr lang="el-GR" dirty="0">
                <a:latin typeface="Times New Roman" charset="0"/>
              </a:rPr>
              <a:t>Η «ζωή» της </a:t>
            </a:r>
            <a:r>
              <a:rPr lang="en-US" dirty="0">
                <a:latin typeface="Times New Roman" charset="0"/>
              </a:rPr>
              <a:t>y </a:t>
            </a:r>
            <a:r>
              <a:rPr lang="el-GR" b="1" i="1" u="sng" dirty="0">
                <a:latin typeface="Times New Roman" charset="0"/>
              </a:rPr>
              <a:t>δεν</a:t>
            </a:r>
            <a:r>
              <a:rPr lang="el-GR" dirty="0">
                <a:latin typeface="Times New Roman" charset="0"/>
              </a:rPr>
              <a:t> εκτείνεται πέρα της κλήσης της Β.</a:t>
            </a:r>
          </a:p>
          <a:p>
            <a:pPr marL="0" indent="0">
              <a:buNone/>
            </a:pPr>
            <a:r>
              <a:rPr lang="el-GR" dirty="0">
                <a:latin typeface="Times New Roman" charset="0"/>
              </a:rPr>
              <a:t>Η «ζωή» της Χ</a:t>
            </a:r>
            <a:r>
              <a:rPr lang="en-US" dirty="0">
                <a:latin typeface="Times New Roman" charset="0"/>
              </a:rPr>
              <a:t> </a:t>
            </a:r>
            <a:r>
              <a:rPr lang="el-GR" b="1" i="1" u="sng" dirty="0">
                <a:latin typeface="Times New Roman" charset="0"/>
              </a:rPr>
              <a:t>δεν</a:t>
            </a:r>
            <a:r>
              <a:rPr lang="el-GR" dirty="0">
                <a:latin typeface="Times New Roman" charset="0"/>
              </a:rPr>
              <a:t> εκτείνεται πέρα της κλήσης της Β (ξεκινάει μετά την Β και χρησιμοποιείται πριν την Β!)</a:t>
            </a:r>
          </a:p>
          <a:p>
            <a:pPr marL="0" indent="0">
              <a:buNone/>
            </a:pPr>
            <a:r>
              <a:rPr lang="el-GR" dirty="0">
                <a:latin typeface="Times New Roman" charset="0"/>
              </a:rPr>
              <a:t>Η «ζωή» της </a:t>
            </a:r>
            <a:r>
              <a:rPr lang="en-US" dirty="0" err="1">
                <a:latin typeface="Times New Roman" charset="0"/>
              </a:rPr>
              <a:t>i</a:t>
            </a:r>
            <a:r>
              <a:rPr lang="en-US" dirty="0">
                <a:latin typeface="Times New Roman" charset="0"/>
              </a:rPr>
              <a:t> </a:t>
            </a:r>
            <a:r>
              <a:rPr lang="el-GR" b="1" i="1" u="sng" dirty="0">
                <a:latin typeface="Times New Roman" charset="0"/>
              </a:rPr>
              <a:t>εκτείνεται </a:t>
            </a:r>
            <a:r>
              <a:rPr lang="el-GR" dirty="0">
                <a:latin typeface="Times New Roman" charset="0"/>
              </a:rPr>
              <a:t>πέρα της κλήσης της Β.</a:t>
            </a:r>
          </a:p>
          <a:p>
            <a:pPr marL="0" indent="0">
              <a:buNone/>
            </a:pPr>
            <a:endParaRPr lang="el-GR" dirty="0">
              <a:latin typeface="Times New Roman" charset="0"/>
            </a:endParaRPr>
          </a:p>
          <a:p>
            <a:pPr marL="0" indent="0">
              <a:buNone/>
            </a:pPr>
            <a:endParaRPr lang="el-GR" dirty="0">
              <a:latin typeface="Times New Roman" charset="0"/>
            </a:endParaRPr>
          </a:p>
        </p:txBody>
      </p:sp>
      <p:sp>
        <p:nvSpPr>
          <p:cNvPr id="9" name="2 - Θέση υποσέλιδου">
            <a:extLst>
              <a:ext uri="{FF2B5EF4-FFF2-40B4-BE49-F238E27FC236}">
                <a16:creationId xmlns:a16="http://schemas.microsoft.com/office/drawing/2014/main" xmlns="" id="{BCF96AD5-A937-3849-97BD-2FDF232DE3E7}"/>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0" name="8 - Θέση αριθμού διαφάνειας">
            <a:extLst>
              <a:ext uri="{FF2B5EF4-FFF2-40B4-BE49-F238E27FC236}">
                <a16:creationId xmlns:a16="http://schemas.microsoft.com/office/drawing/2014/main" xmlns="" id="{F8F2EDE0-7412-7444-8AEB-334778C9B7F0}"/>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133</a:t>
            </a:fld>
            <a:endParaRPr lang="en-GB" altLang="el-GR" sz="1400"/>
          </a:p>
        </p:txBody>
      </p:sp>
    </p:spTree>
    <p:extLst>
      <p:ext uri="{BB962C8B-B14F-4D97-AF65-F5344CB8AC3E}">
        <p14:creationId xmlns:p14="http://schemas.microsoft.com/office/powerpoint/2010/main" val="12376450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685800" y="44624"/>
            <a:ext cx="7772400" cy="323800"/>
          </a:xfrm>
        </p:spPr>
        <p:txBody>
          <a:bodyPr/>
          <a:lstStyle/>
          <a:p>
            <a:pPr eaLnBrk="1" hangingPunct="1"/>
            <a:r>
              <a:rPr lang="el-GR" sz="3200" dirty="0">
                <a:latin typeface="Times New Roman" charset="0"/>
              </a:rPr>
              <a:t>Με </a:t>
            </a:r>
            <a:r>
              <a:rPr lang="en-US" sz="3200" dirty="0" err="1">
                <a:latin typeface="Times New Roman" charset="0"/>
              </a:rPr>
              <a:t>Callee</a:t>
            </a:r>
            <a:r>
              <a:rPr lang="en-US" sz="3200" dirty="0">
                <a:latin typeface="Times New Roman" charset="0"/>
              </a:rPr>
              <a:t>-save </a:t>
            </a:r>
            <a:r>
              <a:rPr lang="el-GR" sz="3200" dirty="0" err="1">
                <a:latin typeface="Times New Roman" charset="0"/>
              </a:rPr>
              <a:t>καταχωρητές</a:t>
            </a:r>
            <a:endParaRPr lang="en-GB" sz="3200" dirty="0">
              <a:latin typeface="Times New Roman" charset="0"/>
            </a:endParaRPr>
          </a:p>
        </p:txBody>
      </p:sp>
      <p:sp>
        <p:nvSpPr>
          <p:cNvPr id="7" name="Content Placeholder 2"/>
          <p:cNvSpPr>
            <a:spLocks noGrp="1"/>
          </p:cNvSpPr>
          <p:nvPr>
            <p:ph idx="1"/>
          </p:nvPr>
        </p:nvSpPr>
        <p:spPr>
          <a:xfrm>
            <a:off x="107504" y="620688"/>
            <a:ext cx="4752528" cy="1440160"/>
          </a:xfrm>
          <a:ln w="47625">
            <a:solidFill>
              <a:schemeClr val="accent1"/>
            </a:solidFill>
          </a:ln>
        </p:spPr>
        <p:txBody>
          <a:bodyPr/>
          <a:lstStyle/>
          <a:p>
            <a:pPr marL="0" indent="0">
              <a:lnSpc>
                <a:spcPct val="80000"/>
              </a:lnSpc>
              <a:buNone/>
            </a:pPr>
            <a:r>
              <a:rPr lang="el-GR" sz="1800" dirty="0">
                <a:latin typeface="Courier"/>
                <a:cs typeface="Courier"/>
              </a:rPr>
              <a:t>Α</a:t>
            </a:r>
            <a:r>
              <a:rPr lang="en-US" sz="1800" dirty="0">
                <a:latin typeface="Courier"/>
                <a:cs typeface="Courier"/>
              </a:rPr>
              <a:t>loop2</a:t>
            </a:r>
            <a:r>
              <a:rPr lang="el-GR" sz="1800" dirty="0">
                <a:latin typeface="Courier"/>
                <a:cs typeface="Courier"/>
              </a:rPr>
              <a:t>:</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l-GR" sz="1800" dirty="0">
                <a:latin typeface="Courier"/>
                <a:cs typeface="Courier"/>
              </a:rPr>
              <a:t>-</a:t>
            </a:r>
            <a:r>
              <a:rPr lang="en-US" sz="1800" dirty="0">
                <a:latin typeface="Courier"/>
                <a:cs typeface="Courier"/>
              </a:rPr>
              <a:t>16</a:t>
            </a:r>
          </a:p>
          <a:p>
            <a:pPr marL="0" indent="0">
              <a:lnSpc>
                <a:spcPct val="80000"/>
              </a:lnSpc>
              <a:buNone/>
            </a:pPr>
            <a:r>
              <a:rPr lang="en-US" sz="1800" dirty="0">
                <a:latin typeface="Courier"/>
                <a:cs typeface="Courier"/>
              </a:rPr>
              <a:t>	</a:t>
            </a:r>
            <a:r>
              <a:rPr lang="en-US" sz="1800" dirty="0" err="1">
                <a:latin typeface="Courier"/>
                <a:cs typeface="Courier"/>
              </a:rPr>
              <a:t>sw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//push</a:t>
            </a:r>
          </a:p>
          <a:p>
            <a:pPr marL="0" indent="0">
              <a:lnSpc>
                <a:spcPct val="80000"/>
              </a:lnSpc>
              <a:buNone/>
            </a:pPr>
            <a:r>
              <a:rPr lang="en-US" sz="1800" dirty="0">
                <a:latin typeface="Courier"/>
                <a:cs typeface="Courier"/>
              </a:rPr>
              <a:t>	</a:t>
            </a:r>
            <a:r>
              <a:rPr lang="en-US" sz="1800" dirty="0" err="1">
                <a:latin typeface="Courier"/>
                <a:cs typeface="Courier"/>
              </a:rPr>
              <a:t>sw</a:t>
            </a:r>
            <a:r>
              <a:rPr lang="en-US" sz="1800" dirty="0">
                <a:latin typeface="Courier"/>
                <a:cs typeface="Courier"/>
              </a:rPr>
              <a:t>	$s0, </a:t>
            </a:r>
            <a:r>
              <a:rPr lang="en-US" sz="1800" b="1" u="sng" dirty="0">
                <a:solidFill>
                  <a:srgbClr val="FF0000"/>
                </a:solidFill>
                <a:latin typeface="Courier"/>
                <a:cs typeface="Courier"/>
              </a:rPr>
              <a:t>4($</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//push</a:t>
            </a:r>
          </a:p>
          <a:p>
            <a:pPr marL="0" indent="0">
              <a:lnSpc>
                <a:spcPct val="80000"/>
              </a:lnSpc>
              <a:buNone/>
            </a:pPr>
            <a:r>
              <a:rPr lang="en-US" sz="1800" dirty="0">
                <a:latin typeface="Courier"/>
                <a:cs typeface="Courier"/>
              </a:rPr>
              <a:t>	</a:t>
            </a:r>
            <a:r>
              <a:rPr lang="en-US" sz="1800" dirty="0" err="1">
                <a:latin typeface="Courier"/>
                <a:cs typeface="Courier"/>
              </a:rPr>
              <a:t>sw</a:t>
            </a:r>
            <a:r>
              <a:rPr lang="en-US" sz="1800" dirty="0">
                <a:latin typeface="Courier"/>
                <a:cs typeface="Courier"/>
              </a:rPr>
              <a:t>	$s1, </a:t>
            </a:r>
            <a:r>
              <a:rPr lang="en-US" sz="1800" b="1" u="sng" dirty="0">
                <a:solidFill>
                  <a:srgbClr val="FF0000"/>
                </a:solidFill>
                <a:latin typeface="Courier"/>
                <a:cs typeface="Courier"/>
              </a:rPr>
              <a:t>8($</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//push</a:t>
            </a:r>
          </a:p>
          <a:p>
            <a:pPr marL="0" indent="0">
              <a:lnSpc>
                <a:spcPct val="80000"/>
              </a:lnSpc>
              <a:buNone/>
            </a:pPr>
            <a:r>
              <a:rPr lang="en-US" sz="1800" dirty="0">
                <a:latin typeface="Courier"/>
                <a:cs typeface="Courier"/>
              </a:rPr>
              <a:t>	</a:t>
            </a:r>
            <a:r>
              <a:rPr lang="en-US" sz="1800" dirty="0" err="1">
                <a:latin typeface="Courier"/>
                <a:cs typeface="Courier"/>
              </a:rPr>
              <a:t>sw</a:t>
            </a:r>
            <a:r>
              <a:rPr lang="en-US" sz="1800" dirty="0">
                <a:latin typeface="Courier"/>
                <a:cs typeface="Courier"/>
              </a:rPr>
              <a:t>	$s2, </a:t>
            </a:r>
            <a:r>
              <a:rPr lang="en-US" sz="1800" b="1" u="sng" dirty="0">
                <a:solidFill>
                  <a:srgbClr val="FF0000"/>
                </a:solidFill>
                <a:latin typeface="Courier"/>
                <a:cs typeface="Courier"/>
              </a:rPr>
              <a:t>12($</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//push</a:t>
            </a:r>
            <a:endParaRPr lang="en-US" sz="1400" dirty="0">
              <a:latin typeface="Courier"/>
              <a:cs typeface="Courier"/>
            </a:endParaRPr>
          </a:p>
          <a:p>
            <a:pPr marL="0" indent="0">
              <a:lnSpc>
                <a:spcPct val="80000"/>
              </a:lnSpc>
              <a:buNone/>
            </a:pPr>
            <a:endParaRPr lang="en-US" sz="1400" dirty="0">
              <a:latin typeface="Courier"/>
              <a:cs typeface="Courier"/>
            </a:endParaRPr>
          </a:p>
          <a:p>
            <a:pPr marL="0" indent="0">
              <a:lnSpc>
                <a:spcPct val="80000"/>
              </a:lnSpc>
              <a:buNone/>
            </a:pPr>
            <a:r>
              <a:rPr lang="en-US" sz="1800" dirty="0">
                <a:latin typeface="Courier"/>
                <a:cs typeface="Courier"/>
              </a:rPr>
              <a:t>	</a:t>
            </a:r>
            <a:endParaRPr lang="el-GR" sz="1400" dirty="0">
              <a:latin typeface="Courier"/>
              <a:cs typeface="Courier"/>
            </a:endParaRPr>
          </a:p>
        </p:txBody>
      </p:sp>
      <p:sp>
        <p:nvSpPr>
          <p:cNvPr id="15" name="Content Placeholder 2"/>
          <p:cNvSpPr txBox="1">
            <a:spLocks/>
          </p:cNvSpPr>
          <p:nvPr/>
        </p:nvSpPr>
        <p:spPr bwMode="auto">
          <a:xfrm>
            <a:off x="107504" y="4581128"/>
            <a:ext cx="4752528" cy="1800200"/>
          </a:xfrm>
          <a:prstGeom prst="rect">
            <a:avLst/>
          </a:prstGeom>
          <a:noFill/>
          <a:ln w="47625" cmpd="sng">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80000"/>
              </a:lnSpc>
              <a:buNone/>
            </a:pPr>
            <a:r>
              <a:rPr lang="en-US" sz="1800" dirty="0">
                <a:latin typeface="Courier"/>
                <a:cs typeface="Courier"/>
              </a:rPr>
              <a:t>	</a:t>
            </a:r>
            <a:r>
              <a:rPr lang="en-US" sz="1800" dirty="0" err="1">
                <a:latin typeface="Courier"/>
                <a:cs typeface="Courier"/>
              </a:rPr>
              <a:t>lw</a:t>
            </a:r>
            <a:r>
              <a:rPr lang="en-US" sz="1800" dirty="0">
                <a:latin typeface="Courier"/>
                <a:cs typeface="Courier"/>
              </a:rPr>
              <a:t>	$s2, </a:t>
            </a:r>
            <a:r>
              <a:rPr lang="en-US" sz="1800" b="1" u="sng" dirty="0">
                <a:solidFill>
                  <a:srgbClr val="FF0000"/>
                </a:solidFill>
                <a:latin typeface="Courier"/>
                <a:cs typeface="Courier"/>
              </a:rPr>
              <a:t>12($</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endParaRPr lang="el-GR" sz="1800" b="1" u="sng" dirty="0">
              <a:solidFill>
                <a:srgbClr val="FF0000"/>
              </a:solidFill>
              <a:latin typeface="Courier"/>
              <a:cs typeface="Courier"/>
            </a:endParaRPr>
          </a:p>
          <a:p>
            <a:pPr marL="0" indent="0">
              <a:lnSpc>
                <a:spcPct val="80000"/>
              </a:lnSpc>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$s1,  </a:t>
            </a:r>
            <a:r>
              <a:rPr lang="en-US" sz="1800" b="1" u="sng" dirty="0">
                <a:solidFill>
                  <a:srgbClr val="FF0000"/>
                </a:solidFill>
                <a:latin typeface="Courier"/>
                <a:cs typeface="Courier"/>
              </a:rPr>
              <a:t>8($</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endParaRPr lang="el-GR" sz="1800" b="1" u="sng" dirty="0">
              <a:solidFill>
                <a:srgbClr val="FF0000"/>
              </a:solidFill>
              <a:latin typeface="Courier"/>
              <a:cs typeface="Courier"/>
            </a:endParaRPr>
          </a:p>
          <a:p>
            <a:pPr marL="0" indent="0">
              <a:lnSpc>
                <a:spcPct val="80000"/>
              </a:lnSpc>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$s0,  </a:t>
            </a:r>
            <a:r>
              <a:rPr lang="en-US" sz="1800" b="1" u="sng" dirty="0">
                <a:solidFill>
                  <a:srgbClr val="FF0000"/>
                </a:solidFill>
                <a:latin typeface="Courier"/>
                <a:cs typeface="Courier"/>
              </a:rPr>
              <a:t>4($</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endParaRPr lang="el-GR" sz="1800" b="1" u="sng" dirty="0">
              <a:solidFill>
                <a:srgbClr val="FF0000"/>
              </a:solidFill>
              <a:latin typeface="Courier"/>
              <a:cs typeface="Courier"/>
            </a:endParaRPr>
          </a:p>
          <a:p>
            <a:pPr marL="0" indent="0">
              <a:lnSpc>
                <a:spcPct val="80000"/>
              </a:lnSpc>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//pop</a:t>
            </a:r>
          </a:p>
          <a:p>
            <a:pPr marL="0" indent="0">
              <a:lnSpc>
                <a:spcPct val="80000"/>
              </a:lnSpc>
              <a:buFontTx/>
              <a:buNone/>
            </a:pPr>
            <a:r>
              <a:rPr lang="en-US" sz="1800" dirty="0">
                <a:latin typeface="Courier"/>
                <a:cs typeface="Courier"/>
              </a:rPr>
              <a:t>	</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16</a:t>
            </a:r>
          </a:p>
          <a:p>
            <a:pPr marL="0" indent="0">
              <a:lnSpc>
                <a:spcPct val="80000"/>
              </a:lnSpc>
              <a:buFontTx/>
              <a:buNone/>
            </a:pPr>
            <a:r>
              <a:rPr lang="en-US" sz="1800" dirty="0">
                <a:latin typeface="Courier"/>
                <a:cs typeface="Courier"/>
              </a:rPr>
              <a:t>	</a:t>
            </a:r>
            <a:r>
              <a:rPr lang="el-GR" sz="1800" dirty="0">
                <a:latin typeface="Courier"/>
                <a:cs typeface="Courier"/>
              </a:rPr>
              <a:t>jr</a:t>
            </a:r>
            <a:r>
              <a:rPr lang="en-US" sz="1800" dirty="0">
                <a:latin typeface="Courier"/>
                <a:cs typeface="Courier"/>
              </a:rPr>
              <a:t>	</a:t>
            </a:r>
            <a:r>
              <a:rPr lang="el-GR" sz="1800" dirty="0">
                <a:latin typeface="Courier"/>
                <a:cs typeface="Courier"/>
              </a:rPr>
              <a:t>$ra</a:t>
            </a:r>
          </a:p>
          <a:p>
            <a:pPr marL="0" indent="0">
              <a:lnSpc>
                <a:spcPct val="80000"/>
              </a:lnSpc>
              <a:buFontTx/>
              <a:buNone/>
            </a:pPr>
            <a:endParaRPr lang="el-GR" sz="1050" dirty="0">
              <a:latin typeface="Courier"/>
              <a:cs typeface="Courier"/>
            </a:endParaRPr>
          </a:p>
        </p:txBody>
      </p:sp>
      <p:sp>
        <p:nvSpPr>
          <p:cNvPr id="16" name="Content Placeholder 2"/>
          <p:cNvSpPr txBox="1">
            <a:spLocks/>
          </p:cNvSpPr>
          <p:nvPr/>
        </p:nvSpPr>
        <p:spPr bwMode="auto">
          <a:xfrm>
            <a:off x="115888" y="2204864"/>
            <a:ext cx="4744144" cy="2232248"/>
          </a:xfrm>
          <a:prstGeom prst="rect">
            <a:avLst/>
          </a:prstGeom>
          <a:noFill/>
          <a:ln w="47625">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80000"/>
              </a:lnSpc>
              <a:buFontTx/>
              <a:buNone/>
            </a:pPr>
            <a:r>
              <a:rPr lang="en-US" sz="1800" dirty="0">
                <a:latin typeface="Courier"/>
                <a:cs typeface="Courier"/>
              </a:rPr>
              <a:t>	move	$s0, $a0   // X</a:t>
            </a:r>
            <a:endParaRPr lang="el-GR" sz="1800" b="1" u="sng" dirty="0">
              <a:solidFill>
                <a:srgbClr val="0000FF"/>
              </a:solidFill>
              <a:latin typeface="Courier"/>
              <a:cs typeface="Courier"/>
            </a:endParaRPr>
          </a:p>
          <a:p>
            <a:pPr marL="0" indent="0">
              <a:lnSpc>
                <a:spcPct val="80000"/>
              </a:lnSpc>
              <a:buFontTx/>
              <a:buNone/>
            </a:pPr>
            <a:r>
              <a:rPr lang="en-US" sz="1800" dirty="0">
                <a:latin typeface="Courier"/>
                <a:cs typeface="Courier"/>
              </a:rPr>
              <a:t>	move	$s1, $a1   // </a:t>
            </a:r>
            <a:r>
              <a:rPr lang="en-US" sz="1800" dirty="0" err="1">
                <a:latin typeface="Courier"/>
                <a:cs typeface="Courier"/>
              </a:rPr>
              <a:t>i</a:t>
            </a:r>
            <a:r>
              <a:rPr lang="en-US" sz="1800" dirty="0">
                <a:latin typeface="Courier"/>
                <a:cs typeface="Courier"/>
              </a:rPr>
              <a:t> = N</a:t>
            </a:r>
            <a:endParaRPr lang="el-GR" sz="1800" b="1" u="sng" dirty="0">
              <a:solidFill>
                <a:srgbClr val="0000FF"/>
              </a:solidFill>
              <a:latin typeface="Courier"/>
              <a:cs typeface="Courier"/>
            </a:endParaRPr>
          </a:p>
          <a:p>
            <a:pPr marL="0" indent="0">
              <a:lnSpc>
                <a:spcPct val="80000"/>
              </a:lnSpc>
              <a:buFontTx/>
              <a:buNone/>
            </a:pPr>
            <a:r>
              <a:rPr lang="en-US" sz="1800" dirty="0">
                <a:latin typeface="Courier"/>
                <a:cs typeface="Courier"/>
              </a:rPr>
              <a:t>Loop:</a:t>
            </a:r>
            <a:r>
              <a:rPr lang="el-GR" sz="1800" dirty="0">
                <a:latin typeface="Courier"/>
                <a:cs typeface="Courier"/>
              </a:rPr>
              <a:t>	</a:t>
            </a:r>
            <a:r>
              <a:rPr lang="en-US" sz="1800" dirty="0">
                <a:latin typeface="Courier"/>
                <a:cs typeface="Courier"/>
              </a:rPr>
              <a:t>add	$a0, $s0, $s1 //</a:t>
            </a:r>
          </a:p>
          <a:p>
            <a:pPr marL="0" indent="0">
              <a:lnSpc>
                <a:spcPct val="80000"/>
              </a:lnSpc>
              <a:buFontTx/>
              <a:buNone/>
            </a:pPr>
            <a:r>
              <a:rPr lang="en-US" sz="1800" dirty="0">
                <a:latin typeface="Courier"/>
                <a:cs typeface="Courier"/>
              </a:rPr>
              <a:t>	</a:t>
            </a:r>
            <a:r>
              <a:rPr lang="el-GR" sz="1800" dirty="0">
                <a:latin typeface="Courier"/>
                <a:cs typeface="Courier"/>
              </a:rPr>
              <a:t>jal</a:t>
            </a:r>
            <a:r>
              <a:rPr lang="en-US" sz="1800" dirty="0">
                <a:latin typeface="Courier"/>
                <a:cs typeface="Courier"/>
              </a:rPr>
              <a:t>	</a:t>
            </a:r>
            <a:r>
              <a:rPr lang="el-GR" sz="1800" dirty="0">
                <a:latin typeface="Courier"/>
                <a:cs typeface="Courier"/>
              </a:rPr>
              <a:t>Β</a:t>
            </a:r>
            <a:endParaRPr lang="en-US" sz="1800" dirty="0">
              <a:latin typeface="Courier"/>
              <a:cs typeface="Courier"/>
            </a:endParaRPr>
          </a:p>
          <a:p>
            <a:pPr marL="0" indent="0">
              <a:lnSpc>
                <a:spcPct val="80000"/>
              </a:lnSpc>
              <a:buFontTx/>
              <a:buNone/>
            </a:pPr>
            <a:r>
              <a:rPr lang="en-US" sz="1800" dirty="0">
                <a:latin typeface="Courier"/>
                <a:cs typeface="Courier"/>
              </a:rPr>
              <a:t>	move	</a:t>
            </a:r>
            <a:r>
              <a:rPr lang="el-GR" sz="1800" dirty="0">
                <a:latin typeface="Courier"/>
                <a:cs typeface="Courier"/>
              </a:rPr>
              <a:t>$</a:t>
            </a:r>
            <a:r>
              <a:rPr lang="en-US" sz="1800" dirty="0">
                <a:latin typeface="Courier"/>
                <a:cs typeface="Courier"/>
              </a:rPr>
              <a:t>s0</a:t>
            </a:r>
            <a:r>
              <a:rPr lang="el-GR" sz="1800" dirty="0">
                <a:latin typeface="Courier"/>
                <a:cs typeface="Courier"/>
              </a:rPr>
              <a:t>, $v0</a:t>
            </a:r>
            <a:endParaRPr lang="en-US" sz="1800" dirty="0">
              <a:latin typeface="Courier"/>
              <a:cs typeface="Courier"/>
            </a:endParaRPr>
          </a:p>
          <a:p>
            <a:pPr marL="0" indent="0">
              <a:lnSpc>
                <a:spcPct val="80000"/>
              </a:lnSpc>
              <a:buFontTx/>
              <a:buNone/>
            </a:pPr>
            <a:r>
              <a:rPr lang="en-US" sz="1800" dirty="0">
                <a:latin typeface="Courier"/>
                <a:cs typeface="Courier"/>
              </a:rPr>
              <a:t>	</a:t>
            </a:r>
            <a:r>
              <a:rPr lang="en-US" sz="1800" dirty="0" err="1">
                <a:latin typeface="Courier"/>
                <a:cs typeface="Courier"/>
              </a:rPr>
              <a:t>addi</a:t>
            </a:r>
            <a:r>
              <a:rPr lang="en-US" sz="1800" dirty="0">
                <a:latin typeface="Courier"/>
                <a:cs typeface="Courier"/>
              </a:rPr>
              <a:t>	$s1, $s1, -1</a:t>
            </a:r>
          </a:p>
          <a:p>
            <a:pPr marL="0" indent="0">
              <a:lnSpc>
                <a:spcPct val="80000"/>
              </a:lnSpc>
              <a:buFontTx/>
              <a:buNone/>
            </a:pPr>
            <a:r>
              <a:rPr lang="en-US" sz="1800" dirty="0">
                <a:latin typeface="Courier"/>
                <a:cs typeface="Courier"/>
              </a:rPr>
              <a:t>	</a:t>
            </a:r>
            <a:r>
              <a:rPr lang="en-US" sz="1800" dirty="0" err="1">
                <a:latin typeface="Courier"/>
                <a:cs typeface="Courier"/>
              </a:rPr>
              <a:t>bnez</a:t>
            </a:r>
            <a:r>
              <a:rPr lang="en-US" sz="1800" dirty="0">
                <a:latin typeface="Courier"/>
                <a:cs typeface="Courier"/>
              </a:rPr>
              <a:t>	$s1, Loop</a:t>
            </a:r>
          </a:p>
          <a:p>
            <a:pPr marL="0" indent="0">
              <a:lnSpc>
                <a:spcPct val="80000"/>
              </a:lnSpc>
              <a:buFontTx/>
              <a:buNone/>
            </a:pPr>
            <a:r>
              <a:rPr lang="en-US" sz="1800" dirty="0">
                <a:latin typeface="Courier"/>
                <a:cs typeface="Courier"/>
              </a:rPr>
              <a:t>	move	$v0, $s1</a:t>
            </a:r>
            <a:endParaRPr lang="el-GR" sz="1800" dirty="0">
              <a:latin typeface="Courier"/>
              <a:cs typeface="Courier"/>
            </a:endParaRPr>
          </a:p>
        </p:txBody>
      </p:sp>
      <p:sp>
        <p:nvSpPr>
          <p:cNvPr id="19" name="Content Placeholder 2"/>
          <p:cNvSpPr txBox="1">
            <a:spLocks/>
          </p:cNvSpPr>
          <p:nvPr/>
        </p:nvSpPr>
        <p:spPr bwMode="auto">
          <a:xfrm>
            <a:off x="5076056" y="908720"/>
            <a:ext cx="3960440"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latin typeface="Times New Roman" charset="0"/>
              </a:rPr>
              <a:t>Εδώ η</a:t>
            </a:r>
            <a:r>
              <a:rPr lang="en-US" dirty="0">
                <a:latin typeface="Times New Roman" charset="0"/>
              </a:rPr>
              <a:t> Aloop2 </a:t>
            </a:r>
            <a:r>
              <a:rPr lang="el-GR" dirty="0">
                <a:latin typeface="Times New Roman" charset="0"/>
              </a:rPr>
              <a:t>υλοποιείται με χρήση </a:t>
            </a:r>
            <a:r>
              <a:rPr lang="en-US" dirty="0">
                <a:latin typeface="Times New Roman" charset="0"/>
              </a:rPr>
              <a:t>saved </a:t>
            </a:r>
            <a:r>
              <a:rPr lang="el-GR" dirty="0">
                <a:latin typeface="Times New Roman" charset="0"/>
              </a:rPr>
              <a:t>καταχωρητών </a:t>
            </a:r>
            <a:r>
              <a:rPr lang="en-US" dirty="0">
                <a:latin typeface="Times New Roman" charset="0"/>
              </a:rPr>
              <a:t>($s0, $s1, $s2)</a:t>
            </a:r>
          </a:p>
          <a:p>
            <a:pPr marL="0" indent="0">
              <a:buNone/>
            </a:pPr>
            <a:r>
              <a:rPr lang="el-GR" dirty="0">
                <a:latin typeface="Times New Roman" charset="0"/>
              </a:rPr>
              <a:t>Τρεις τιμές πρέπει να «επιβιώσουν» μετά την κλήση της Β, το Χ </a:t>
            </a:r>
            <a:r>
              <a:rPr lang="en-US" dirty="0">
                <a:latin typeface="Times New Roman" charset="0"/>
              </a:rPr>
              <a:t>(</a:t>
            </a:r>
            <a:r>
              <a:rPr lang="el-GR" dirty="0">
                <a:latin typeface="Times New Roman" charset="0"/>
              </a:rPr>
              <a:t>στον $</a:t>
            </a:r>
            <a:r>
              <a:rPr lang="en-US" dirty="0">
                <a:latin typeface="Times New Roman" charset="0"/>
              </a:rPr>
              <a:t>s0), </a:t>
            </a:r>
            <a:r>
              <a:rPr lang="el-GR" dirty="0">
                <a:latin typeface="Times New Roman" charset="0"/>
              </a:rPr>
              <a:t>το Ν (στον </a:t>
            </a:r>
            <a:r>
              <a:rPr lang="en-US" dirty="0">
                <a:latin typeface="Times New Roman" charset="0"/>
              </a:rPr>
              <a:t>$s1) </a:t>
            </a:r>
            <a:r>
              <a:rPr lang="el-GR" dirty="0">
                <a:latin typeface="Times New Roman" charset="0"/>
              </a:rPr>
              <a:t>και το </a:t>
            </a:r>
            <a:r>
              <a:rPr lang="en-US" dirty="0">
                <a:latin typeface="Times New Roman" charset="0"/>
              </a:rPr>
              <a:t>y (</a:t>
            </a:r>
            <a:r>
              <a:rPr lang="el-GR" dirty="0">
                <a:latin typeface="Times New Roman" charset="0"/>
              </a:rPr>
              <a:t>στον $</a:t>
            </a:r>
            <a:r>
              <a:rPr lang="en-US" dirty="0">
                <a:latin typeface="Times New Roman" charset="0"/>
              </a:rPr>
              <a:t>s2)</a:t>
            </a:r>
          </a:p>
          <a:p>
            <a:pPr marL="0" indent="0">
              <a:buNone/>
            </a:pPr>
            <a:r>
              <a:rPr lang="el-GR" dirty="0">
                <a:latin typeface="Times New Roman" charset="0"/>
              </a:rPr>
              <a:t>Για να γίνει η κλήση</a:t>
            </a:r>
            <a:r>
              <a:rPr lang="en-US" dirty="0">
                <a:latin typeface="Times New Roman" charset="0"/>
              </a:rPr>
              <a:t> B(X) </a:t>
            </a:r>
            <a:r>
              <a:rPr lang="el-GR" dirty="0">
                <a:latin typeface="Times New Roman" charset="0"/>
              </a:rPr>
              <a:t>πρέπει να αντιγράψουμε τον $</a:t>
            </a:r>
            <a:r>
              <a:rPr lang="en-US" dirty="0">
                <a:latin typeface="Times New Roman" charset="0"/>
              </a:rPr>
              <a:t>s0 </a:t>
            </a:r>
            <a:r>
              <a:rPr lang="el-GR" dirty="0">
                <a:latin typeface="Times New Roman" charset="0"/>
              </a:rPr>
              <a:t>στον </a:t>
            </a:r>
            <a:r>
              <a:rPr lang="en-US" dirty="0">
                <a:latin typeface="Times New Roman" charset="0"/>
              </a:rPr>
              <a:t>$a0</a:t>
            </a:r>
          </a:p>
          <a:p>
            <a:pPr marL="0" indent="0">
              <a:buNone/>
            </a:pPr>
            <a:r>
              <a:rPr lang="el-GR" dirty="0">
                <a:latin typeface="Times New Roman" charset="0"/>
              </a:rPr>
              <a:t>ΣΥΝΟΛΟ </a:t>
            </a:r>
            <a:r>
              <a:rPr lang="en-US" dirty="0">
                <a:latin typeface="Times New Roman" charset="0"/>
              </a:rPr>
              <a:t>SAVE/RESTORE</a:t>
            </a:r>
          </a:p>
          <a:p>
            <a:pPr marL="0" indent="0">
              <a:buNone/>
            </a:pPr>
            <a:r>
              <a:rPr lang="en-US" dirty="0">
                <a:latin typeface="Times New Roman" charset="0"/>
              </a:rPr>
              <a:t>	= 4 / 4</a:t>
            </a:r>
          </a:p>
        </p:txBody>
      </p:sp>
      <p:sp>
        <p:nvSpPr>
          <p:cNvPr id="11" name="2 - Θέση υποσέλιδου">
            <a:extLst>
              <a:ext uri="{FF2B5EF4-FFF2-40B4-BE49-F238E27FC236}">
                <a16:creationId xmlns:a16="http://schemas.microsoft.com/office/drawing/2014/main" xmlns="" id="{A11F79F5-0B41-F446-B311-2DFC56109437}"/>
              </a:ext>
            </a:extLst>
          </p:cNvPr>
          <p:cNvSpPr>
            <a:spLocks noGrp="1"/>
          </p:cNvSpPr>
          <p:nvPr>
            <p:ph type="ftr" sz="quarter" idx="10"/>
          </p:nvPr>
        </p:nvSpPr>
        <p:spPr>
          <a:xfrm>
            <a:off x="-17463" y="6596539"/>
            <a:ext cx="1660526" cy="19907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A0934F45-E9B9-CE49-A4E6-B9137967EB75}"/>
              </a:ext>
            </a:extLst>
          </p:cNvPr>
          <p:cNvSpPr>
            <a:spLocks noGrp="1"/>
          </p:cNvSpPr>
          <p:nvPr>
            <p:ph type="sldNum" sz="quarter" idx="11"/>
          </p:nvPr>
        </p:nvSpPr>
        <p:spPr>
          <a:xfrm>
            <a:off x="3429000" y="6560343"/>
            <a:ext cx="1905000" cy="26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134</a:t>
            </a:fld>
            <a:endParaRPr lang="en-GB" altLang="el-GR" sz="1400"/>
          </a:p>
        </p:txBody>
      </p:sp>
    </p:spTree>
    <p:extLst>
      <p:ext uri="{BB962C8B-B14F-4D97-AF65-F5344CB8AC3E}">
        <p14:creationId xmlns:p14="http://schemas.microsoft.com/office/powerpoint/2010/main" val="51430546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685800" y="116632"/>
            <a:ext cx="7772400" cy="144016"/>
          </a:xfrm>
        </p:spPr>
        <p:txBody>
          <a:bodyPr/>
          <a:lstStyle/>
          <a:p>
            <a:pPr eaLnBrk="1" hangingPunct="1"/>
            <a:r>
              <a:rPr lang="el-GR" sz="3200" dirty="0">
                <a:latin typeface="Times New Roman" charset="0"/>
              </a:rPr>
              <a:t>Με </a:t>
            </a:r>
            <a:r>
              <a:rPr lang="en-US" sz="3200" dirty="0">
                <a:latin typeface="Times New Roman" charset="0"/>
              </a:rPr>
              <a:t>Caller-save </a:t>
            </a:r>
            <a:r>
              <a:rPr lang="el-GR" sz="3200" dirty="0" err="1">
                <a:latin typeface="Times New Roman" charset="0"/>
              </a:rPr>
              <a:t>καταχωρητές</a:t>
            </a:r>
            <a:endParaRPr lang="en-GB" sz="3200" dirty="0">
              <a:latin typeface="Times New Roman" charset="0"/>
            </a:endParaRPr>
          </a:p>
        </p:txBody>
      </p:sp>
      <p:sp>
        <p:nvSpPr>
          <p:cNvPr id="7" name="Content Placeholder 2"/>
          <p:cNvSpPr>
            <a:spLocks noGrp="1"/>
          </p:cNvSpPr>
          <p:nvPr>
            <p:ph idx="1"/>
          </p:nvPr>
        </p:nvSpPr>
        <p:spPr>
          <a:xfrm>
            <a:off x="107504" y="908720"/>
            <a:ext cx="4824536" cy="792088"/>
          </a:xfrm>
          <a:ln w="47625">
            <a:solidFill>
              <a:schemeClr val="accent1"/>
            </a:solidFill>
          </a:ln>
        </p:spPr>
        <p:txBody>
          <a:bodyPr/>
          <a:lstStyle/>
          <a:p>
            <a:pPr marL="0" indent="0">
              <a:buNone/>
            </a:pPr>
            <a:r>
              <a:rPr lang="el-GR" sz="1800" dirty="0">
                <a:latin typeface="Courier"/>
                <a:cs typeface="Courier"/>
              </a:rPr>
              <a:t>Α</a:t>
            </a:r>
            <a:r>
              <a:rPr lang="en-US" sz="1800" dirty="0">
                <a:latin typeface="Courier"/>
                <a:cs typeface="Courier"/>
              </a:rPr>
              <a:t>loop2</a:t>
            </a:r>
            <a:r>
              <a:rPr lang="el-GR" sz="1800" dirty="0">
                <a:latin typeface="Courier"/>
                <a:cs typeface="Courier"/>
              </a:rPr>
              <a:t>:</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l-GR" sz="1800" dirty="0">
                <a:latin typeface="Courier"/>
                <a:cs typeface="Courier"/>
              </a:rPr>
              <a:t>-</a:t>
            </a:r>
            <a:r>
              <a:rPr lang="en-US" sz="1800" dirty="0">
                <a:latin typeface="Courier"/>
                <a:cs typeface="Courier"/>
              </a:rPr>
              <a:t>8</a:t>
            </a:r>
          </a:p>
          <a:p>
            <a:pPr marL="0" indent="0">
              <a:buNone/>
            </a:pPr>
            <a:r>
              <a:rPr lang="en-US" sz="1800" dirty="0">
                <a:latin typeface="Courier"/>
                <a:cs typeface="Courier"/>
              </a:rPr>
              <a:t>	</a:t>
            </a:r>
            <a:r>
              <a:rPr lang="en-US" sz="1800" dirty="0" err="1">
                <a:latin typeface="Courier"/>
                <a:cs typeface="Courier"/>
              </a:rPr>
              <a:t>sw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//push</a:t>
            </a:r>
          </a:p>
          <a:p>
            <a:pPr marL="0" indent="0">
              <a:buNone/>
            </a:pPr>
            <a:r>
              <a:rPr lang="en-US" sz="1800" dirty="0">
                <a:latin typeface="Courier"/>
                <a:cs typeface="Courier"/>
              </a:rPr>
              <a:t>	</a:t>
            </a:r>
            <a:endParaRPr lang="el-GR" sz="1400" dirty="0">
              <a:latin typeface="Courier"/>
              <a:cs typeface="Courier"/>
            </a:endParaRPr>
          </a:p>
        </p:txBody>
      </p:sp>
      <p:sp>
        <p:nvSpPr>
          <p:cNvPr id="15" name="Content Placeholder 2"/>
          <p:cNvSpPr txBox="1">
            <a:spLocks/>
          </p:cNvSpPr>
          <p:nvPr/>
        </p:nvSpPr>
        <p:spPr bwMode="auto">
          <a:xfrm>
            <a:off x="107504" y="5013176"/>
            <a:ext cx="4824536" cy="1080120"/>
          </a:xfrm>
          <a:prstGeom prst="rect">
            <a:avLst/>
          </a:prstGeom>
          <a:noFill/>
          <a:ln w="47625" cmpd="sng">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//pop</a:t>
            </a:r>
          </a:p>
          <a:p>
            <a:pPr marL="0" indent="0">
              <a:buFontTx/>
              <a:buNone/>
            </a:pPr>
            <a:r>
              <a:rPr lang="en-US" sz="1800" dirty="0">
                <a:latin typeface="Courier"/>
                <a:cs typeface="Courier"/>
              </a:rPr>
              <a:t>	</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8</a:t>
            </a:r>
          </a:p>
          <a:p>
            <a:pPr marL="0" indent="0">
              <a:buFontTx/>
              <a:buNone/>
            </a:pPr>
            <a:r>
              <a:rPr lang="en-US" sz="1800" dirty="0">
                <a:latin typeface="Courier"/>
                <a:cs typeface="Courier"/>
              </a:rPr>
              <a:t>	</a:t>
            </a:r>
            <a:r>
              <a:rPr lang="el-GR" sz="1800" dirty="0">
                <a:latin typeface="Courier"/>
                <a:cs typeface="Courier"/>
              </a:rPr>
              <a:t>jr</a:t>
            </a:r>
            <a:r>
              <a:rPr lang="en-US" sz="1800" dirty="0">
                <a:latin typeface="Courier"/>
                <a:cs typeface="Courier"/>
              </a:rPr>
              <a:t>	</a:t>
            </a:r>
            <a:r>
              <a:rPr lang="el-GR" sz="1800" dirty="0">
                <a:latin typeface="Courier"/>
                <a:cs typeface="Courier"/>
              </a:rPr>
              <a:t>$ra</a:t>
            </a:r>
          </a:p>
          <a:p>
            <a:pPr marL="0" indent="0">
              <a:buFontTx/>
              <a:buNone/>
            </a:pPr>
            <a:endParaRPr lang="el-GR" sz="1050" dirty="0">
              <a:latin typeface="Courier"/>
              <a:cs typeface="Courier"/>
            </a:endParaRPr>
          </a:p>
        </p:txBody>
      </p:sp>
      <p:sp>
        <p:nvSpPr>
          <p:cNvPr id="16" name="Content Placeholder 2"/>
          <p:cNvSpPr txBox="1">
            <a:spLocks/>
          </p:cNvSpPr>
          <p:nvPr/>
        </p:nvSpPr>
        <p:spPr bwMode="auto">
          <a:xfrm>
            <a:off x="107504" y="1844824"/>
            <a:ext cx="4824536" cy="3024336"/>
          </a:xfrm>
          <a:prstGeom prst="rect">
            <a:avLst/>
          </a:prstGeom>
          <a:noFill/>
          <a:ln w="47625">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800" dirty="0">
                <a:latin typeface="Courier"/>
                <a:cs typeface="Courier"/>
              </a:rPr>
              <a:t>	move	$t0, $a1 // </a:t>
            </a:r>
            <a:r>
              <a:rPr lang="en-US" sz="1800" dirty="0" err="1">
                <a:latin typeface="Courier"/>
                <a:cs typeface="Courier"/>
              </a:rPr>
              <a:t>i</a:t>
            </a:r>
            <a:r>
              <a:rPr lang="en-US" sz="1800" dirty="0">
                <a:latin typeface="Courier"/>
                <a:cs typeface="Courier"/>
              </a:rPr>
              <a:t>=N</a:t>
            </a:r>
            <a:endParaRPr lang="el-GR" sz="1800" dirty="0">
              <a:latin typeface="Courier"/>
              <a:cs typeface="Courier"/>
            </a:endParaRPr>
          </a:p>
          <a:p>
            <a:pPr marL="0" indent="0">
              <a:buFontTx/>
              <a:buNone/>
            </a:pPr>
            <a:r>
              <a:rPr lang="en-US" sz="1800" dirty="0">
                <a:latin typeface="Courier"/>
                <a:cs typeface="Courier"/>
              </a:rPr>
              <a:t>Loop:</a:t>
            </a:r>
            <a:r>
              <a:rPr lang="el-GR" sz="1800" dirty="0">
                <a:latin typeface="Courier"/>
                <a:cs typeface="Courier"/>
              </a:rPr>
              <a:t>	</a:t>
            </a:r>
            <a:r>
              <a:rPr lang="en-US" sz="1800" dirty="0" err="1">
                <a:latin typeface="Courier"/>
                <a:cs typeface="Courier"/>
              </a:rPr>
              <a:t>sw</a:t>
            </a:r>
            <a:r>
              <a:rPr lang="en-US" sz="1800" dirty="0">
                <a:latin typeface="Courier"/>
                <a:cs typeface="Courier"/>
              </a:rPr>
              <a:t>	$t0, </a:t>
            </a:r>
            <a:r>
              <a:rPr lang="en-US" sz="1800" b="1" u="sng" dirty="0">
                <a:solidFill>
                  <a:srgbClr val="0000FF"/>
                </a:solidFill>
                <a:latin typeface="Courier"/>
                <a:cs typeface="Courier"/>
              </a:rPr>
              <a:t>4($</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//push </a:t>
            </a:r>
            <a:r>
              <a:rPr lang="en-US" sz="1800" b="1" u="sng" dirty="0" err="1">
                <a:solidFill>
                  <a:srgbClr val="0000FF"/>
                </a:solidFill>
                <a:latin typeface="Courier"/>
                <a:cs typeface="Courier"/>
              </a:rPr>
              <a:t>i</a:t>
            </a:r>
            <a:endParaRPr lang="en-US" sz="1800" b="1" u="sng" dirty="0">
              <a:solidFill>
                <a:srgbClr val="0000FF"/>
              </a:solidFill>
              <a:latin typeface="Courier"/>
              <a:cs typeface="Courier"/>
            </a:endParaRPr>
          </a:p>
          <a:p>
            <a:pPr marL="0" indent="0">
              <a:buNone/>
            </a:pPr>
            <a:r>
              <a:rPr lang="en-US" sz="1800" dirty="0">
                <a:latin typeface="Courier"/>
                <a:cs typeface="Courier"/>
              </a:rPr>
              <a:t>	add	$a0, $t1, $t0 // </a:t>
            </a:r>
            <a:r>
              <a:rPr lang="en-US" sz="1800" dirty="0" err="1">
                <a:latin typeface="Courier"/>
                <a:cs typeface="Courier"/>
              </a:rPr>
              <a:t>X+i</a:t>
            </a:r>
            <a:endParaRPr lang="en-US" sz="1800" dirty="0">
              <a:latin typeface="Courier"/>
              <a:cs typeface="Courier"/>
            </a:endParaRPr>
          </a:p>
          <a:p>
            <a:pPr marL="0" indent="0">
              <a:buNone/>
            </a:pPr>
            <a:r>
              <a:rPr lang="en-US" sz="1800" dirty="0">
                <a:latin typeface="Courier"/>
                <a:cs typeface="Courier"/>
              </a:rPr>
              <a:t>	</a:t>
            </a:r>
            <a:r>
              <a:rPr lang="el-GR" sz="1800" dirty="0">
                <a:latin typeface="Courier"/>
                <a:cs typeface="Courier"/>
              </a:rPr>
              <a:t>jal</a:t>
            </a:r>
            <a:r>
              <a:rPr lang="en-US" sz="1800" dirty="0">
                <a:latin typeface="Courier"/>
                <a:cs typeface="Courier"/>
              </a:rPr>
              <a:t>	</a:t>
            </a:r>
            <a:r>
              <a:rPr lang="el-GR" sz="1800" dirty="0">
                <a:latin typeface="Courier"/>
                <a:cs typeface="Courier"/>
              </a:rPr>
              <a:t>Β</a:t>
            </a:r>
            <a:endParaRPr lang="en-US" sz="1800" dirty="0">
              <a:latin typeface="Courier"/>
              <a:cs typeface="Courier"/>
            </a:endParaRPr>
          </a:p>
          <a:p>
            <a:pPr marL="0" indent="0">
              <a:buNone/>
            </a:pPr>
            <a:r>
              <a:rPr lang="en-US" sz="1800" dirty="0">
                <a:latin typeface="Courier"/>
                <a:cs typeface="Courier"/>
              </a:rPr>
              <a:t>	</a:t>
            </a:r>
            <a:r>
              <a:rPr lang="en-US" sz="1800" dirty="0" err="1">
                <a:latin typeface="Courier"/>
                <a:cs typeface="Courier"/>
              </a:rPr>
              <a:t>lw</a:t>
            </a:r>
            <a:r>
              <a:rPr lang="en-US" sz="1800" dirty="0">
                <a:latin typeface="Courier"/>
                <a:cs typeface="Courier"/>
              </a:rPr>
              <a:t>	$t0, </a:t>
            </a:r>
            <a:r>
              <a:rPr lang="en-US" sz="1800" b="1" u="sng" dirty="0">
                <a:solidFill>
                  <a:srgbClr val="0000FF"/>
                </a:solidFill>
                <a:latin typeface="Courier"/>
                <a:cs typeface="Courier"/>
              </a:rPr>
              <a:t>4($</a:t>
            </a:r>
            <a:r>
              <a:rPr lang="en-US" sz="1800" b="1" u="sng" dirty="0" err="1">
                <a:solidFill>
                  <a:srgbClr val="0000FF"/>
                </a:solidFill>
                <a:latin typeface="Courier"/>
                <a:cs typeface="Courier"/>
              </a:rPr>
              <a:t>sp</a:t>
            </a:r>
            <a:r>
              <a:rPr lang="en-US" sz="1800" b="1" u="sng" dirty="0">
                <a:solidFill>
                  <a:srgbClr val="0000FF"/>
                </a:solidFill>
                <a:latin typeface="Courier"/>
                <a:cs typeface="Courier"/>
              </a:rPr>
              <a:t>) //pop</a:t>
            </a:r>
            <a:endParaRPr lang="el-GR" sz="1800" b="1" u="sng" dirty="0">
              <a:solidFill>
                <a:srgbClr val="0000FF"/>
              </a:solidFill>
              <a:latin typeface="Courier"/>
              <a:cs typeface="Courier"/>
            </a:endParaRPr>
          </a:p>
          <a:p>
            <a:pPr marL="0" indent="0">
              <a:buFontTx/>
              <a:buNone/>
            </a:pPr>
            <a:r>
              <a:rPr lang="en-US" sz="1800" dirty="0">
                <a:latin typeface="Courier"/>
                <a:cs typeface="Courier"/>
              </a:rPr>
              <a:t>	move	</a:t>
            </a:r>
            <a:r>
              <a:rPr lang="el-GR" sz="1800" dirty="0">
                <a:latin typeface="Courier"/>
                <a:cs typeface="Courier"/>
              </a:rPr>
              <a:t>$</a:t>
            </a:r>
            <a:r>
              <a:rPr lang="en-US" sz="1800" dirty="0">
                <a:latin typeface="Courier"/>
                <a:cs typeface="Courier"/>
              </a:rPr>
              <a:t>t1</a:t>
            </a:r>
            <a:r>
              <a:rPr lang="el-GR" sz="1800" dirty="0">
                <a:latin typeface="Courier"/>
                <a:cs typeface="Courier"/>
              </a:rPr>
              <a:t>, $v0</a:t>
            </a:r>
            <a:endParaRPr lang="en-US" sz="1800" dirty="0">
              <a:latin typeface="Courier"/>
              <a:cs typeface="Courier"/>
            </a:endParaRPr>
          </a:p>
          <a:p>
            <a:pPr marL="0" indent="0">
              <a:buFontTx/>
              <a:buNone/>
            </a:pPr>
            <a:r>
              <a:rPr lang="en-US" sz="1800" dirty="0">
                <a:latin typeface="Courier"/>
                <a:cs typeface="Courier"/>
              </a:rPr>
              <a:t>	</a:t>
            </a:r>
            <a:r>
              <a:rPr lang="en-US" sz="1800" dirty="0" err="1">
                <a:latin typeface="Courier"/>
                <a:cs typeface="Courier"/>
              </a:rPr>
              <a:t>addi</a:t>
            </a:r>
            <a:r>
              <a:rPr lang="en-US" sz="1800" dirty="0">
                <a:latin typeface="Courier"/>
                <a:cs typeface="Courier"/>
              </a:rPr>
              <a:t>	$t0, $t0, -1</a:t>
            </a:r>
          </a:p>
          <a:p>
            <a:pPr marL="0" indent="0">
              <a:buFontTx/>
              <a:buNone/>
            </a:pPr>
            <a:r>
              <a:rPr lang="en-US" sz="1800" dirty="0">
                <a:latin typeface="Courier"/>
                <a:cs typeface="Courier"/>
              </a:rPr>
              <a:t>	</a:t>
            </a:r>
            <a:r>
              <a:rPr lang="en-US" sz="1800" dirty="0" err="1">
                <a:latin typeface="Courier"/>
                <a:cs typeface="Courier"/>
              </a:rPr>
              <a:t>bnez</a:t>
            </a:r>
            <a:r>
              <a:rPr lang="en-US" sz="1800" dirty="0">
                <a:latin typeface="Courier"/>
                <a:cs typeface="Courier"/>
              </a:rPr>
              <a:t>	$t0, Loop</a:t>
            </a:r>
          </a:p>
          <a:p>
            <a:pPr marL="0" indent="0">
              <a:buNone/>
            </a:pPr>
            <a:r>
              <a:rPr lang="en-US" sz="1800" dirty="0">
                <a:latin typeface="Courier"/>
                <a:cs typeface="Courier"/>
              </a:rPr>
              <a:t>	move	$v0, $t0</a:t>
            </a:r>
            <a:endParaRPr lang="el-GR" sz="1800" dirty="0">
              <a:latin typeface="Courier"/>
              <a:cs typeface="Courier"/>
            </a:endParaRPr>
          </a:p>
          <a:p>
            <a:pPr marL="0" indent="0">
              <a:buFontTx/>
              <a:buNone/>
            </a:pPr>
            <a:endParaRPr lang="el-GR" sz="1800" dirty="0">
              <a:latin typeface="Courier"/>
              <a:cs typeface="Courier"/>
            </a:endParaRPr>
          </a:p>
          <a:p>
            <a:pPr marL="0" indent="0">
              <a:buFontTx/>
              <a:buNone/>
            </a:pPr>
            <a:endParaRPr lang="el-GR" sz="1400" dirty="0">
              <a:latin typeface="Courier"/>
              <a:cs typeface="Courier"/>
            </a:endParaRPr>
          </a:p>
        </p:txBody>
      </p:sp>
      <p:sp>
        <p:nvSpPr>
          <p:cNvPr id="8" name="Content Placeholder 2"/>
          <p:cNvSpPr txBox="1">
            <a:spLocks/>
          </p:cNvSpPr>
          <p:nvPr/>
        </p:nvSpPr>
        <p:spPr bwMode="auto">
          <a:xfrm>
            <a:off x="5076056" y="800944"/>
            <a:ext cx="3960440" cy="5184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solidFill>
                  <a:srgbClr val="000000"/>
                </a:solidFill>
                <a:latin typeface="Times New Roman" charset="0"/>
              </a:rPr>
              <a:t>Εδώ η</a:t>
            </a:r>
            <a:r>
              <a:rPr lang="en-US" dirty="0">
                <a:solidFill>
                  <a:srgbClr val="000000"/>
                </a:solidFill>
                <a:latin typeface="Times New Roman" charset="0"/>
              </a:rPr>
              <a:t> Aloop2 </a:t>
            </a:r>
            <a:r>
              <a:rPr lang="el-GR" dirty="0">
                <a:solidFill>
                  <a:srgbClr val="000000"/>
                </a:solidFill>
                <a:latin typeface="Times New Roman" charset="0"/>
              </a:rPr>
              <a:t>υλοποιείται με χρήση </a:t>
            </a:r>
            <a:r>
              <a:rPr lang="en-US" dirty="0">
                <a:solidFill>
                  <a:srgbClr val="000000"/>
                </a:solidFill>
                <a:latin typeface="Times New Roman" charset="0"/>
              </a:rPr>
              <a:t>temporary </a:t>
            </a:r>
            <a:r>
              <a:rPr lang="el-GR" dirty="0">
                <a:solidFill>
                  <a:srgbClr val="000000"/>
                </a:solidFill>
                <a:latin typeface="Times New Roman" charset="0"/>
              </a:rPr>
              <a:t>καταχωρητών </a:t>
            </a:r>
            <a:r>
              <a:rPr lang="en-US" dirty="0">
                <a:solidFill>
                  <a:srgbClr val="000000"/>
                </a:solidFill>
                <a:latin typeface="Times New Roman" charset="0"/>
              </a:rPr>
              <a:t>($t0, $a0, $a1)</a:t>
            </a:r>
          </a:p>
          <a:p>
            <a:pPr marL="0" indent="0">
              <a:buNone/>
            </a:pPr>
            <a:r>
              <a:rPr lang="el-GR" dirty="0">
                <a:solidFill>
                  <a:srgbClr val="000000"/>
                </a:solidFill>
                <a:latin typeface="Times New Roman" charset="0"/>
              </a:rPr>
              <a:t>Η μία τιμή που πρέπει να «επιβιώσει» μετά την κλήση της Β, το </a:t>
            </a:r>
            <a:r>
              <a:rPr lang="en-US" dirty="0" err="1">
                <a:solidFill>
                  <a:srgbClr val="000000"/>
                </a:solidFill>
                <a:latin typeface="Times New Roman" charset="0"/>
              </a:rPr>
              <a:t>i</a:t>
            </a:r>
            <a:r>
              <a:rPr lang="en-US" dirty="0">
                <a:solidFill>
                  <a:srgbClr val="000000"/>
                </a:solidFill>
                <a:latin typeface="Times New Roman" charset="0"/>
              </a:rPr>
              <a:t>,</a:t>
            </a:r>
            <a:r>
              <a:rPr lang="el-GR" dirty="0">
                <a:solidFill>
                  <a:srgbClr val="000000"/>
                </a:solidFill>
                <a:latin typeface="Times New Roman" charset="0"/>
              </a:rPr>
              <a:t> βρίσκεται στον </a:t>
            </a:r>
            <a:r>
              <a:rPr lang="en-US" dirty="0">
                <a:solidFill>
                  <a:srgbClr val="000000"/>
                </a:solidFill>
                <a:latin typeface="Times New Roman" charset="0"/>
              </a:rPr>
              <a:t>$t0  </a:t>
            </a:r>
            <a:r>
              <a:rPr lang="el-GR" dirty="0">
                <a:solidFill>
                  <a:srgbClr val="000000"/>
                </a:solidFill>
                <a:latin typeface="Times New Roman" charset="0"/>
              </a:rPr>
              <a:t>ο οποίος πρέπει να σωθεί και να επαναφερθεί</a:t>
            </a:r>
            <a:r>
              <a:rPr lang="en-US" dirty="0">
                <a:solidFill>
                  <a:srgbClr val="000000"/>
                </a:solidFill>
                <a:latin typeface="Times New Roman" charset="0"/>
              </a:rPr>
              <a:t>. </a:t>
            </a:r>
            <a:r>
              <a:rPr lang="el-GR" dirty="0">
                <a:solidFill>
                  <a:srgbClr val="000000"/>
                </a:solidFill>
                <a:latin typeface="Times New Roman" charset="0"/>
              </a:rPr>
              <a:t>Το Χ αποθηκεύθεται στον </a:t>
            </a:r>
            <a:r>
              <a:rPr lang="en-US" dirty="0">
                <a:solidFill>
                  <a:srgbClr val="000000"/>
                </a:solidFill>
                <a:latin typeface="Times New Roman" charset="0"/>
              </a:rPr>
              <a:t>$t1 </a:t>
            </a:r>
            <a:r>
              <a:rPr lang="el-GR" dirty="0">
                <a:solidFill>
                  <a:srgbClr val="000000"/>
                </a:solidFill>
                <a:latin typeface="Times New Roman" charset="0"/>
              </a:rPr>
              <a:t>το οποίο </a:t>
            </a:r>
            <a:r>
              <a:rPr lang="el-GR" i="1" u="sng" dirty="0">
                <a:solidFill>
                  <a:srgbClr val="000000"/>
                </a:solidFill>
                <a:latin typeface="Times New Roman" charset="0"/>
              </a:rPr>
              <a:t>δεν χρειάζεται</a:t>
            </a:r>
            <a:r>
              <a:rPr lang="el-GR" dirty="0">
                <a:solidFill>
                  <a:srgbClr val="000000"/>
                </a:solidFill>
                <a:latin typeface="Times New Roman" charset="0"/>
              </a:rPr>
              <a:t> να σωθεί.</a:t>
            </a:r>
          </a:p>
          <a:p>
            <a:pPr marL="0" indent="0">
              <a:buNone/>
            </a:pPr>
            <a:endParaRPr lang="en-US" dirty="0">
              <a:solidFill>
                <a:srgbClr val="000000"/>
              </a:solidFill>
              <a:latin typeface="Times New Roman" charset="0"/>
            </a:endParaRPr>
          </a:p>
          <a:p>
            <a:pPr marL="0" indent="0">
              <a:buNone/>
            </a:pPr>
            <a:r>
              <a:rPr lang="el-GR" dirty="0">
                <a:solidFill>
                  <a:srgbClr val="000000"/>
                </a:solidFill>
                <a:latin typeface="Times New Roman" charset="0"/>
              </a:rPr>
              <a:t>ΣΥΝΟΛΟ </a:t>
            </a:r>
            <a:r>
              <a:rPr lang="en-US" dirty="0">
                <a:solidFill>
                  <a:srgbClr val="000000"/>
                </a:solidFill>
                <a:latin typeface="Times New Roman" charset="0"/>
              </a:rPr>
              <a:t>SAVE/RESTORE</a:t>
            </a:r>
          </a:p>
          <a:p>
            <a:pPr marL="0" indent="0">
              <a:buNone/>
            </a:pPr>
            <a:r>
              <a:rPr lang="en-US" dirty="0">
                <a:solidFill>
                  <a:srgbClr val="000000"/>
                </a:solidFill>
                <a:latin typeface="Times New Roman" charset="0"/>
              </a:rPr>
              <a:t>	= N+1 / N+1</a:t>
            </a:r>
          </a:p>
        </p:txBody>
      </p:sp>
      <p:sp>
        <p:nvSpPr>
          <p:cNvPr id="11" name="2 - Θέση υποσέλιδου">
            <a:extLst>
              <a:ext uri="{FF2B5EF4-FFF2-40B4-BE49-F238E27FC236}">
                <a16:creationId xmlns:a16="http://schemas.microsoft.com/office/drawing/2014/main" xmlns="" id="{71236F02-6192-F54A-9C30-13E49D5AB5E8}"/>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6090F3EC-DCB1-A34E-AA81-3F8BC09AB8AF}"/>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135</a:t>
            </a:fld>
            <a:endParaRPr lang="en-GB" altLang="el-GR" sz="1400"/>
          </a:p>
        </p:txBody>
      </p:sp>
    </p:spTree>
    <p:extLst>
      <p:ext uri="{BB962C8B-B14F-4D97-AF65-F5344CB8AC3E}">
        <p14:creationId xmlns:p14="http://schemas.microsoft.com/office/powerpoint/2010/main" val="138913682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36512" y="44624"/>
            <a:ext cx="9071992" cy="288032"/>
          </a:xfrm>
        </p:spPr>
        <p:txBody>
          <a:bodyPr/>
          <a:lstStyle/>
          <a:p>
            <a:pPr eaLnBrk="1" hangingPunct="1"/>
            <a:r>
              <a:rPr lang="el-GR" sz="3200" dirty="0">
                <a:latin typeface="Times New Roman" charset="0"/>
              </a:rPr>
              <a:t>Με </a:t>
            </a:r>
            <a:r>
              <a:rPr lang="en-US" sz="3200" dirty="0">
                <a:latin typeface="Times New Roman" charset="0"/>
              </a:rPr>
              <a:t>Caller</a:t>
            </a:r>
            <a:r>
              <a:rPr lang="el-GR" sz="3200" dirty="0">
                <a:latin typeface="Times New Roman" charset="0"/>
              </a:rPr>
              <a:t>- </a:t>
            </a:r>
            <a:r>
              <a:rPr lang="el-GR" sz="3200" b="1" u="sng" dirty="0">
                <a:latin typeface="Times New Roman" charset="0"/>
              </a:rPr>
              <a:t>και</a:t>
            </a:r>
            <a:r>
              <a:rPr lang="en-US" sz="3200" dirty="0">
                <a:latin typeface="Times New Roman" charset="0"/>
              </a:rPr>
              <a:t> </a:t>
            </a:r>
            <a:r>
              <a:rPr lang="en-US" sz="3200" dirty="0" err="1">
                <a:latin typeface="Times New Roman" charset="0"/>
              </a:rPr>
              <a:t>Callee</a:t>
            </a:r>
            <a:r>
              <a:rPr lang="en-US" sz="3200" dirty="0">
                <a:latin typeface="Times New Roman" charset="0"/>
              </a:rPr>
              <a:t>-save </a:t>
            </a:r>
            <a:r>
              <a:rPr lang="el-GR" sz="3200" dirty="0" err="1">
                <a:latin typeface="Times New Roman" charset="0"/>
              </a:rPr>
              <a:t>καταχωρητές</a:t>
            </a:r>
            <a:endParaRPr lang="en-GB" sz="3200" dirty="0">
              <a:latin typeface="Times New Roman" charset="0"/>
            </a:endParaRPr>
          </a:p>
        </p:txBody>
      </p:sp>
      <p:sp>
        <p:nvSpPr>
          <p:cNvPr id="7" name="Content Placeholder 2"/>
          <p:cNvSpPr>
            <a:spLocks noGrp="1"/>
          </p:cNvSpPr>
          <p:nvPr>
            <p:ph idx="1"/>
          </p:nvPr>
        </p:nvSpPr>
        <p:spPr>
          <a:xfrm>
            <a:off x="107504" y="764704"/>
            <a:ext cx="4752528" cy="1152128"/>
          </a:xfrm>
          <a:ln w="47625">
            <a:solidFill>
              <a:schemeClr val="accent1"/>
            </a:solidFill>
          </a:ln>
        </p:spPr>
        <p:txBody>
          <a:bodyPr/>
          <a:lstStyle/>
          <a:p>
            <a:pPr marL="0" indent="0">
              <a:buNone/>
            </a:pPr>
            <a:r>
              <a:rPr lang="el-GR" sz="1800" dirty="0">
                <a:latin typeface="Courier"/>
                <a:cs typeface="Courier"/>
              </a:rPr>
              <a:t>Α</a:t>
            </a:r>
            <a:r>
              <a:rPr lang="en-US" sz="1800" dirty="0">
                <a:latin typeface="Courier"/>
                <a:cs typeface="Courier"/>
              </a:rPr>
              <a:t>loop2</a:t>
            </a:r>
            <a:r>
              <a:rPr lang="el-GR" sz="1800" dirty="0">
                <a:latin typeface="Courier"/>
                <a:cs typeface="Courier"/>
              </a:rPr>
              <a:t>:</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l-GR" sz="1800" dirty="0">
                <a:latin typeface="Courier"/>
                <a:cs typeface="Courier"/>
              </a:rPr>
              <a:t>-</a:t>
            </a:r>
            <a:r>
              <a:rPr lang="en-US" sz="1800" dirty="0">
                <a:latin typeface="Courier"/>
                <a:cs typeface="Courier"/>
              </a:rPr>
              <a:t>8</a:t>
            </a:r>
          </a:p>
          <a:p>
            <a:pPr marL="0" indent="0">
              <a:buNone/>
            </a:pPr>
            <a:r>
              <a:rPr lang="en-US" sz="1800" dirty="0">
                <a:latin typeface="Courier"/>
                <a:cs typeface="Courier"/>
              </a:rPr>
              <a:t>	</a:t>
            </a:r>
            <a:r>
              <a:rPr lang="en-US" sz="1800" dirty="0" err="1">
                <a:latin typeface="Courier"/>
                <a:cs typeface="Courier"/>
              </a:rPr>
              <a:t>sw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//push</a:t>
            </a:r>
          </a:p>
          <a:p>
            <a:pPr marL="0" indent="0">
              <a:buNone/>
            </a:pPr>
            <a:r>
              <a:rPr lang="en-US" sz="1800" dirty="0">
                <a:latin typeface="Courier"/>
                <a:cs typeface="Courier"/>
              </a:rPr>
              <a:t>	</a:t>
            </a:r>
            <a:r>
              <a:rPr lang="en-US" sz="1800" dirty="0" err="1">
                <a:latin typeface="Courier"/>
                <a:cs typeface="Courier"/>
              </a:rPr>
              <a:t>sw</a:t>
            </a:r>
            <a:r>
              <a:rPr lang="en-US" sz="1800" dirty="0">
                <a:latin typeface="Courier"/>
                <a:cs typeface="Courier"/>
              </a:rPr>
              <a:t>	$s0, </a:t>
            </a:r>
            <a:r>
              <a:rPr lang="en-US" sz="1800" b="1" u="sng" dirty="0">
                <a:solidFill>
                  <a:srgbClr val="FF0000"/>
                </a:solidFill>
                <a:latin typeface="Courier"/>
                <a:cs typeface="Courier"/>
              </a:rPr>
              <a:t>4($</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//push</a:t>
            </a:r>
          </a:p>
          <a:p>
            <a:pPr marL="0" indent="0">
              <a:buNone/>
            </a:pPr>
            <a:endParaRPr lang="en-US" sz="1800" b="1" u="sng" dirty="0">
              <a:solidFill>
                <a:srgbClr val="FF790B"/>
              </a:solidFill>
              <a:latin typeface="Courier"/>
              <a:cs typeface="Courier"/>
            </a:endParaRPr>
          </a:p>
          <a:p>
            <a:pPr marL="0" indent="0">
              <a:buNone/>
            </a:pPr>
            <a:r>
              <a:rPr lang="en-US" sz="1800" dirty="0">
                <a:latin typeface="Courier"/>
                <a:cs typeface="Courier"/>
              </a:rPr>
              <a:t>	</a:t>
            </a:r>
            <a:endParaRPr lang="el-GR" sz="1400" dirty="0">
              <a:latin typeface="Courier"/>
              <a:cs typeface="Courier"/>
            </a:endParaRPr>
          </a:p>
        </p:txBody>
      </p:sp>
      <p:sp>
        <p:nvSpPr>
          <p:cNvPr id="15" name="Content Placeholder 2"/>
          <p:cNvSpPr txBox="1">
            <a:spLocks/>
          </p:cNvSpPr>
          <p:nvPr/>
        </p:nvSpPr>
        <p:spPr bwMode="auto">
          <a:xfrm>
            <a:off x="107504" y="4581128"/>
            <a:ext cx="4752528" cy="1512168"/>
          </a:xfrm>
          <a:prstGeom prst="rect">
            <a:avLst/>
          </a:prstGeom>
          <a:noFill/>
          <a:ln w="47625" cmpd="sng">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dirty="0">
                <a:latin typeface="Courier"/>
                <a:cs typeface="Courier"/>
              </a:rPr>
              <a:t>	</a:t>
            </a:r>
            <a:r>
              <a:rPr lang="en-US" sz="1800" dirty="0" err="1">
                <a:latin typeface="Courier"/>
                <a:cs typeface="Courier"/>
              </a:rPr>
              <a:t>lw</a:t>
            </a:r>
            <a:r>
              <a:rPr lang="en-US" sz="1800" dirty="0">
                <a:latin typeface="Courier"/>
                <a:cs typeface="Courier"/>
              </a:rPr>
              <a:t>	$s0, </a:t>
            </a:r>
            <a:r>
              <a:rPr lang="en-US" sz="1800" b="1" u="sng" dirty="0">
                <a:solidFill>
                  <a:srgbClr val="FF0000"/>
                </a:solidFill>
                <a:latin typeface="Courier"/>
                <a:cs typeface="Courier"/>
              </a:rPr>
              <a:t>4($</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p>
          <a:p>
            <a:pPr marL="0" indent="0">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//pop</a:t>
            </a:r>
          </a:p>
          <a:p>
            <a:pPr marL="0" indent="0">
              <a:buFontTx/>
              <a:buNone/>
            </a:pPr>
            <a:r>
              <a:rPr lang="en-US" sz="1800" dirty="0">
                <a:latin typeface="Courier"/>
                <a:cs typeface="Courier"/>
              </a:rPr>
              <a:t>	</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8</a:t>
            </a:r>
          </a:p>
          <a:p>
            <a:pPr marL="0" indent="0">
              <a:buFontTx/>
              <a:buNone/>
            </a:pPr>
            <a:r>
              <a:rPr lang="en-US" sz="1800" dirty="0">
                <a:latin typeface="Courier"/>
                <a:cs typeface="Courier"/>
              </a:rPr>
              <a:t>	</a:t>
            </a:r>
            <a:r>
              <a:rPr lang="el-GR" sz="1800" dirty="0">
                <a:latin typeface="Courier"/>
                <a:cs typeface="Courier"/>
              </a:rPr>
              <a:t>jr</a:t>
            </a:r>
            <a:r>
              <a:rPr lang="en-US" sz="1800" dirty="0">
                <a:latin typeface="Courier"/>
                <a:cs typeface="Courier"/>
              </a:rPr>
              <a:t>	</a:t>
            </a:r>
            <a:r>
              <a:rPr lang="el-GR" sz="1800" dirty="0">
                <a:latin typeface="Courier"/>
                <a:cs typeface="Courier"/>
              </a:rPr>
              <a:t>$ra</a:t>
            </a:r>
          </a:p>
          <a:p>
            <a:pPr marL="0" indent="0">
              <a:buFontTx/>
              <a:buNone/>
            </a:pPr>
            <a:endParaRPr lang="el-GR" sz="1050" dirty="0">
              <a:latin typeface="Courier"/>
              <a:cs typeface="Courier"/>
            </a:endParaRPr>
          </a:p>
        </p:txBody>
      </p:sp>
      <p:sp>
        <p:nvSpPr>
          <p:cNvPr id="16" name="Content Placeholder 2"/>
          <p:cNvSpPr txBox="1">
            <a:spLocks/>
          </p:cNvSpPr>
          <p:nvPr/>
        </p:nvSpPr>
        <p:spPr bwMode="auto">
          <a:xfrm>
            <a:off x="107504" y="2060848"/>
            <a:ext cx="4752528" cy="2376264"/>
          </a:xfrm>
          <a:prstGeom prst="rect">
            <a:avLst/>
          </a:prstGeom>
          <a:noFill/>
          <a:ln w="47625">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800" dirty="0">
                <a:latin typeface="Courier"/>
                <a:cs typeface="Courier"/>
              </a:rPr>
              <a:t>	move	$s0, $a1 // </a:t>
            </a:r>
            <a:r>
              <a:rPr lang="en-US" sz="1800" dirty="0" err="1">
                <a:latin typeface="Courier"/>
                <a:cs typeface="Courier"/>
              </a:rPr>
              <a:t>i</a:t>
            </a:r>
            <a:r>
              <a:rPr lang="en-US" sz="1800" dirty="0">
                <a:latin typeface="Courier"/>
                <a:cs typeface="Courier"/>
              </a:rPr>
              <a:t>=N</a:t>
            </a:r>
          </a:p>
          <a:p>
            <a:pPr marL="0" indent="0">
              <a:buFontTx/>
              <a:buNone/>
            </a:pPr>
            <a:r>
              <a:rPr lang="en-US" sz="1800" dirty="0">
                <a:latin typeface="Courier"/>
                <a:cs typeface="Courier"/>
              </a:rPr>
              <a:t>Loop:</a:t>
            </a:r>
            <a:r>
              <a:rPr lang="el-GR" sz="1800" dirty="0">
                <a:latin typeface="Courier"/>
                <a:cs typeface="Courier"/>
              </a:rPr>
              <a:t>	</a:t>
            </a:r>
            <a:r>
              <a:rPr lang="en-US" sz="1800" dirty="0">
                <a:latin typeface="Courier"/>
                <a:cs typeface="Courier"/>
              </a:rPr>
              <a:t>add	$a0, $t1, $s0</a:t>
            </a:r>
          </a:p>
          <a:p>
            <a:pPr marL="0" indent="0">
              <a:buNone/>
            </a:pPr>
            <a:r>
              <a:rPr lang="en-US" sz="1800" dirty="0">
                <a:latin typeface="Courier"/>
                <a:cs typeface="Courier"/>
              </a:rPr>
              <a:t>	</a:t>
            </a:r>
            <a:r>
              <a:rPr lang="el-GR" sz="1800" dirty="0">
                <a:latin typeface="Courier"/>
                <a:cs typeface="Courier"/>
              </a:rPr>
              <a:t>jal</a:t>
            </a:r>
            <a:r>
              <a:rPr lang="en-US" sz="1800" dirty="0">
                <a:latin typeface="Courier"/>
                <a:cs typeface="Courier"/>
              </a:rPr>
              <a:t>	</a:t>
            </a:r>
            <a:r>
              <a:rPr lang="el-GR" sz="1800" dirty="0">
                <a:latin typeface="Courier"/>
                <a:cs typeface="Courier"/>
              </a:rPr>
              <a:t>Β</a:t>
            </a:r>
            <a:endParaRPr lang="en-US" sz="1800" dirty="0">
              <a:latin typeface="Courier"/>
              <a:cs typeface="Courier"/>
            </a:endParaRPr>
          </a:p>
          <a:p>
            <a:pPr marL="0" indent="0">
              <a:buNone/>
            </a:pPr>
            <a:r>
              <a:rPr lang="en-US" sz="1800" dirty="0">
                <a:latin typeface="Courier"/>
                <a:cs typeface="Courier"/>
              </a:rPr>
              <a:t>	move	</a:t>
            </a:r>
            <a:r>
              <a:rPr lang="el-GR" sz="1800" dirty="0">
                <a:latin typeface="Courier"/>
                <a:cs typeface="Courier"/>
              </a:rPr>
              <a:t>$</a:t>
            </a:r>
            <a:r>
              <a:rPr lang="en-US" sz="1800" dirty="0">
                <a:latin typeface="Courier"/>
                <a:cs typeface="Courier"/>
              </a:rPr>
              <a:t>t1</a:t>
            </a:r>
            <a:r>
              <a:rPr lang="el-GR" sz="1800" dirty="0">
                <a:latin typeface="Courier"/>
                <a:cs typeface="Courier"/>
              </a:rPr>
              <a:t>, $v0</a:t>
            </a:r>
            <a:endParaRPr lang="en-US" sz="1800" dirty="0">
              <a:latin typeface="Courier"/>
              <a:cs typeface="Courier"/>
            </a:endParaRPr>
          </a:p>
          <a:p>
            <a:pPr marL="0" indent="0">
              <a:buFontTx/>
              <a:buNone/>
            </a:pPr>
            <a:r>
              <a:rPr lang="en-US" sz="1800" dirty="0">
                <a:latin typeface="Courier"/>
                <a:cs typeface="Courier"/>
              </a:rPr>
              <a:t>	</a:t>
            </a:r>
            <a:r>
              <a:rPr lang="en-US" sz="1800" dirty="0" err="1">
                <a:latin typeface="Courier"/>
                <a:cs typeface="Courier"/>
              </a:rPr>
              <a:t>addi</a:t>
            </a:r>
            <a:r>
              <a:rPr lang="en-US" sz="1800" dirty="0">
                <a:latin typeface="Courier"/>
                <a:cs typeface="Courier"/>
              </a:rPr>
              <a:t>	$s0, $s0, -1</a:t>
            </a:r>
          </a:p>
          <a:p>
            <a:pPr marL="0" indent="0">
              <a:buFontTx/>
              <a:buNone/>
            </a:pPr>
            <a:r>
              <a:rPr lang="en-US" sz="1800" dirty="0">
                <a:latin typeface="Courier"/>
                <a:cs typeface="Courier"/>
              </a:rPr>
              <a:t>	</a:t>
            </a:r>
            <a:r>
              <a:rPr lang="en-US" sz="1800" dirty="0" err="1">
                <a:latin typeface="Courier"/>
                <a:cs typeface="Courier"/>
              </a:rPr>
              <a:t>bnez</a:t>
            </a:r>
            <a:r>
              <a:rPr lang="en-US" sz="1800" dirty="0">
                <a:latin typeface="Courier"/>
                <a:cs typeface="Courier"/>
              </a:rPr>
              <a:t>	$s0, Loop</a:t>
            </a:r>
          </a:p>
          <a:p>
            <a:pPr marL="0" indent="0">
              <a:buNone/>
            </a:pPr>
            <a:r>
              <a:rPr lang="en-US" sz="1800" dirty="0">
                <a:latin typeface="Courier"/>
                <a:cs typeface="Courier"/>
              </a:rPr>
              <a:t>	move	$v0, $s0</a:t>
            </a:r>
            <a:endParaRPr lang="el-GR" sz="1800" dirty="0">
              <a:latin typeface="Courier"/>
              <a:cs typeface="Courier"/>
            </a:endParaRPr>
          </a:p>
        </p:txBody>
      </p:sp>
      <p:sp>
        <p:nvSpPr>
          <p:cNvPr id="8" name="Content Placeholder 2"/>
          <p:cNvSpPr txBox="1">
            <a:spLocks/>
          </p:cNvSpPr>
          <p:nvPr/>
        </p:nvSpPr>
        <p:spPr bwMode="auto">
          <a:xfrm>
            <a:off x="5076056" y="764704"/>
            <a:ext cx="3960440" cy="5328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latin typeface="Times New Roman" charset="0"/>
              </a:rPr>
              <a:t>Εδώ η</a:t>
            </a:r>
            <a:r>
              <a:rPr lang="en-US" dirty="0">
                <a:latin typeface="Times New Roman" charset="0"/>
              </a:rPr>
              <a:t> Aloop2 </a:t>
            </a:r>
            <a:r>
              <a:rPr lang="el-GR" dirty="0">
                <a:latin typeface="Times New Roman" charset="0"/>
              </a:rPr>
              <a:t>υλοποιείται με χρήση και </a:t>
            </a:r>
            <a:r>
              <a:rPr lang="en-US" dirty="0">
                <a:latin typeface="Times New Roman" charset="0"/>
              </a:rPr>
              <a:t>temporary ($a0</a:t>
            </a:r>
            <a:r>
              <a:rPr lang="el-GR" dirty="0">
                <a:latin typeface="Times New Roman" charset="0"/>
              </a:rPr>
              <a:t> για το </a:t>
            </a:r>
            <a:r>
              <a:rPr lang="en-US" dirty="0">
                <a:latin typeface="Times New Roman" charset="0"/>
              </a:rPr>
              <a:t>y) </a:t>
            </a:r>
            <a:r>
              <a:rPr lang="el-GR" dirty="0">
                <a:latin typeface="Times New Roman" charset="0"/>
              </a:rPr>
              <a:t>και</a:t>
            </a:r>
            <a:r>
              <a:rPr lang="en-US" dirty="0">
                <a:latin typeface="Times New Roman" charset="0"/>
              </a:rPr>
              <a:t> saved </a:t>
            </a:r>
            <a:r>
              <a:rPr lang="el-GR" dirty="0">
                <a:latin typeface="Times New Roman" charset="0"/>
              </a:rPr>
              <a:t>καταχωρητών </a:t>
            </a:r>
            <a:r>
              <a:rPr lang="en-US" dirty="0">
                <a:latin typeface="Times New Roman" charset="0"/>
              </a:rPr>
              <a:t>($s0 </a:t>
            </a:r>
            <a:r>
              <a:rPr lang="el-GR" dirty="0">
                <a:latin typeface="Times New Roman" charset="0"/>
              </a:rPr>
              <a:t>για το </a:t>
            </a:r>
            <a:r>
              <a:rPr lang="en-US" dirty="0" err="1">
                <a:latin typeface="Times New Roman" charset="0"/>
              </a:rPr>
              <a:t>i</a:t>
            </a:r>
            <a:r>
              <a:rPr lang="en-US" dirty="0">
                <a:latin typeface="Times New Roman" charset="0"/>
              </a:rPr>
              <a:t>)</a:t>
            </a:r>
          </a:p>
          <a:p>
            <a:pPr marL="0" indent="0">
              <a:buNone/>
            </a:pPr>
            <a:r>
              <a:rPr lang="el-GR" dirty="0">
                <a:latin typeface="Times New Roman" charset="0"/>
              </a:rPr>
              <a:t>Η μία τιμή που πρέπει να «επιβιώσει» μετά την κλήση της Β, το </a:t>
            </a:r>
            <a:r>
              <a:rPr lang="en-US" dirty="0" err="1">
                <a:latin typeface="Times New Roman" charset="0"/>
              </a:rPr>
              <a:t>i</a:t>
            </a:r>
            <a:r>
              <a:rPr lang="en-US" dirty="0">
                <a:latin typeface="Times New Roman" charset="0"/>
              </a:rPr>
              <a:t>,</a:t>
            </a:r>
            <a:r>
              <a:rPr lang="el-GR" dirty="0">
                <a:latin typeface="Times New Roman" charset="0"/>
              </a:rPr>
              <a:t> βρίσκεται στον </a:t>
            </a:r>
            <a:r>
              <a:rPr lang="en-US" dirty="0">
                <a:latin typeface="Times New Roman" charset="0"/>
              </a:rPr>
              <a:t>$s0 </a:t>
            </a:r>
            <a:r>
              <a:rPr lang="el-GR" dirty="0">
                <a:latin typeface="Times New Roman" charset="0"/>
              </a:rPr>
              <a:t>οπότε δεν χρειάζεται να κάνουμε κάτι</a:t>
            </a:r>
            <a:r>
              <a:rPr lang="en-US" dirty="0">
                <a:latin typeface="Times New Roman" charset="0"/>
              </a:rPr>
              <a:t>.</a:t>
            </a:r>
            <a:r>
              <a:rPr lang="el-GR" dirty="0">
                <a:solidFill>
                  <a:srgbClr val="000000"/>
                </a:solidFill>
                <a:latin typeface="Times New Roman" charset="0"/>
              </a:rPr>
              <a:t> Το Χ αποθηκεύθεται στον </a:t>
            </a:r>
            <a:r>
              <a:rPr lang="en-US" dirty="0">
                <a:solidFill>
                  <a:srgbClr val="000000"/>
                </a:solidFill>
                <a:latin typeface="Times New Roman" charset="0"/>
              </a:rPr>
              <a:t>$t1 </a:t>
            </a:r>
            <a:r>
              <a:rPr lang="el-GR" dirty="0">
                <a:solidFill>
                  <a:srgbClr val="000000"/>
                </a:solidFill>
                <a:latin typeface="Times New Roman" charset="0"/>
              </a:rPr>
              <a:t>το οποίο </a:t>
            </a:r>
            <a:r>
              <a:rPr lang="el-GR" i="1" u="sng" dirty="0">
                <a:solidFill>
                  <a:srgbClr val="000000"/>
                </a:solidFill>
                <a:latin typeface="Times New Roman" charset="0"/>
              </a:rPr>
              <a:t>δεν χρειάζεται</a:t>
            </a:r>
            <a:r>
              <a:rPr lang="el-GR" dirty="0">
                <a:solidFill>
                  <a:srgbClr val="000000"/>
                </a:solidFill>
                <a:latin typeface="Times New Roman" charset="0"/>
              </a:rPr>
              <a:t> να σωθεί</a:t>
            </a:r>
            <a:endParaRPr lang="el-GR" dirty="0">
              <a:latin typeface="Times New Roman" charset="0"/>
            </a:endParaRPr>
          </a:p>
          <a:p>
            <a:pPr marL="0" indent="0">
              <a:buNone/>
            </a:pPr>
            <a:endParaRPr lang="en-US" sz="1800" dirty="0">
              <a:latin typeface="Times New Roman" charset="0"/>
            </a:endParaRPr>
          </a:p>
          <a:p>
            <a:pPr marL="0" indent="0">
              <a:buNone/>
            </a:pPr>
            <a:r>
              <a:rPr lang="el-GR" dirty="0">
                <a:latin typeface="Times New Roman" charset="0"/>
              </a:rPr>
              <a:t>ΣΥΝΟΛΟ </a:t>
            </a:r>
            <a:r>
              <a:rPr lang="en-US" dirty="0">
                <a:latin typeface="Times New Roman" charset="0"/>
              </a:rPr>
              <a:t>SAVE/RESTORE</a:t>
            </a:r>
          </a:p>
          <a:p>
            <a:pPr marL="0" indent="0">
              <a:buNone/>
            </a:pPr>
            <a:r>
              <a:rPr lang="en-US" dirty="0">
                <a:latin typeface="Times New Roman" charset="0"/>
              </a:rPr>
              <a:t>	= </a:t>
            </a:r>
            <a:r>
              <a:rPr lang="el-GR" dirty="0">
                <a:latin typeface="Times New Roman" charset="0"/>
              </a:rPr>
              <a:t>2</a:t>
            </a:r>
            <a:r>
              <a:rPr lang="en-US" dirty="0">
                <a:latin typeface="Times New Roman" charset="0"/>
              </a:rPr>
              <a:t> / </a:t>
            </a:r>
            <a:r>
              <a:rPr lang="el-GR" dirty="0">
                <a:latin typeface="Times New Roman" charset="0"/>
              </a:rPr>
              <a:t>2</a:t>
            </a:r>
            <a:endParaRPr lang="en-US" dirty="0">
              <a:latin typeface="Times New Roman" charset="0"/>
            </a:endParaRPr>
          </a:p>
        </p:txBody>
      </p:sp>
      <p:sp>
        <p:nvSpPr>
          <p:cNvPr id="11" name="2 - Θέση υποσέλιδου">
            <a:extLst>
              <a:ext uri="{FF2B5EF4-FFF2-40B4-BE49-F238E27FC236}">
                <a16:creationId xmlns:a16="http://schemas.microsoft.com/office/drawing/2014/main" xmlns="" id="{4855C4ED-F57B-F749-AD2D-5045B4C310A1}"/>
              </a:ext>
            </a:extLst>
          </p:cNvPr>
          <p:cNvSpPr>
            <a:spLocks noGrp="1"/>
          </p:cNvSpPr>
          <p:nvPr>
            <p:ph type="ftr" sz="quarter" idx="10"/>
          </p:nvPr>
        </p:nvSpPr>
        <p:spPr>
          <a:xfrm>
            <a:off x="-17463" y="6608589"/>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5A981EE7-0E95-F64A-A27B-7A562BB544D9}"/>
              </a:ext>
            </a:extLst>
          </p:cNvPr>
          <p:cNvSpPr>
            <a:spLocks noGrp="1"/>
          </p:cNvSpPr>
          <p:nvPr>
            <p:ph type="sldNum" sz="quarter" idx="11"/>
          </p:nvPr>
        </p:nvSpPr>
        <p:spPr>
          <a:xfrm>
            <a:off x="3429000" y="6575251"/>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136</a:t>
            </a:fld>
            <a:endParaRPr lang="en-GB" altLang="el-GR" sz="1400"/>
          </a:p>
        </p:txBody>
      </p:sp>
    </p:spTree>
    <p:extLst>
      <p:ext uri="{BB962C8B-B14F-4D97-AF65-F5344CB8AC3E}">
        <p14:creationId xmlns:p14="http://schemas.microsoft.com/office/powerpoint/2010/main" val="48511167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36512" y="44624"/>
            <a:ext cx="9071992" cy="360040"/>
          </a:xfrm>
        </p:spPr>
        <p:txBody>
          <a:bodyPr/>
          <a:lstStyle/>
          <a:p>
            <a:pPr eaLnBrk="1" hangingPunct="1"/>
            <a:r>
              <a:rPr lang="el-GR" sz="3200" dirty="0">
                <a:latin typeface="Times New Roman" charset="0"/>
              </a:rPr>
              <a:t>Ακόμα καλύτερα!</a:t>
            </a:r>
            <a:endParaRPr lang="en-GB" sz="3200" dirty="0">
              <a:latin typeface="Times New Roman" charset="0"/>
            </a:endParaRPr>
          </a:p>
        </p:txBody>
      </p:sp>
      <p:sp>
        <p:nvSpPr>
          <p:cNvPr id="7" name="Content Placeholder 2"/>
          <p:cNvSpPr>
            <a:spLocks noGrp="1"/>
          </p:cNvSpPr>
          <p:nvPr>
            <p:ph idx="1"/>
          </p:nvPr>
        </p:nvSpPr>
        <p:spPr>
          <a:xfrm>
            <a:off x="107504" y="836712"/>
            <a:ext cx="4752528" cy="1152128"/>
          </a:xfrm>
          <a:ln w="47625">
            <a:solidFill>
              <a:schemeClr val="accent1"/>
            </a:solidFill>
          </a:ln>
        </p:spPr>
        <p:txBody>
          <a:bodyPr/>
          <a:lstStyle/>
          <a:p>
            <a:pPr marL="0" indent="0">
              <a:buNone/>
            </a:pPr>
            <a:r>
              <a:rPr lang="el-GR" sz="1800" dirty="0">
                <a:latin typeface="Courier"/>
                <a:cs typeface="Courier"/>
              </a:rPr>
              <a:t>Α</a:t>
            </a:r>
            <a:r>
              <a:rPr lang="en-US" sz="1800" dirty="0">
                <a:latin typeface="Courier"/>
                <a:cs typeface="Courier"/>
              </a:rPr>
              <a:t>loop2</a:t>
            </a:r>
            <a:r>
              <a:rPr lang="el-GR" sz="1800" dirty="0">
                <a:latin typeface="Courier"/>
                <a:cs typeface="Courier"/>
              </a:rPr>
              <a:t>:</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l-GR" sz="1800" dirty="0">
                <a:latin typeface="Courier"/>
                <a:cs typeface="Courier"/>
              </a:rPr>
              <a:t>-</a:t>
            </a:r>
            <a:r>
              <a:rPr lang="en-US" sz="1800" dirty="0">
                <a:latin typeface="Courier"/>
                <a:cs typeface="Courier"/>
              </a:rPr>
              <a:t>8</a:t>
            </a:r>
          </a:p>
          <a:p>
            <a:pPr marL="0" indent="0">
              <a:buNone/>
            </a:pPr>
            <a:r>
              <a:rPr lang="en-US" sz="1800" dirty="0">
                <a:latin typeface="Courier"/>
                <a:cs typeface="Courier"/>
              </a:rPr>
              <a:t>	</a:t>
            </a:r>
            <a:r>
              <a:rPr lang="en-US" sz="1800" dirty="0" err="1">
                <a:latin typeface="Courier"/>
                <a:cs typeface="Courier"/>
              </a:rPr>
              <a:t>sw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//push</a:t>
            </a:r>
          </a:p>
          <a:p>
            <a:pPr marL="0" indent="0">
              <a:buNone/>
            </a:pPr>
            <a:r>
              <a:rPr lang="en-US" sz="1800" dirty="0">
                <a:latin typeface="Courier"/>
                <a:cs typeface="Courier"/>
              </a:rPr>
              <a:t>	</a:t>
            </a:r>
            <a:r>
              <a:rPr lang="en-US" sz="1800" dirty="0" err="1">
                <a:latin typeface="Courier"/>
                <a:cs typeface="Courier"/>
              </a:rPr>
              <a:t>sw</a:t>
            </a:r>
            <a:r>
              <a:rPr lang="en-US" sz="1800" dirty="0">
                <a:latin typeface="Courier"/>
                <a:cs typeface="Courier"/>
              </a:rPr>
              <a:t>	$s0, </a:t>
            </a:r>
            <a:r>
              <a:rPr lang="en-US" sz="1800" b="1" u="sng" dirty="0">
                <a:solidFill>
                  <a:srgbClr val="FF0000"/>
                </a:solidFill>
                <a:latin typeface="Courier"/>
                <a:cs typeface="Courier"/>
              </a:rPr>
              <a:t>4($</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//push</a:t>
            </a:r>
          </a:p>
          <a:p>
            <a:pPr marL="0" indent="0">
              <a:buNone/>
            </a:pPr>
            <a:endParaRPr lang="en-US" sz="1800" b="1" u="sng" dirty="0">
              <a:solidFill>
                <a:srgbClr val="FF790B"/>
              </a:solidFill>
              <a:latin typeface="Courier"/>
              <a:cs typeface="Courier"/>
            </a:endParaRPr>
          </a:p>
          <a:p>
            <a:pPr marL="0" indent="0">
              <a:buNone/>
            </a:pPr>
            <a:r>
              <a:rPr lang="en-US" sz="1800" dirty="0">
                <a:latin typeface="Courier"/>
                <a:cs typeface="Courier"/>
              </a:rPr>
              <a:t>	</a:t>
            </a:r>
            <a:endParaRPr lang="el-GR" sz="1400" dirty="0">
              <a:latin typeface="Courier"/>
              <a:cs typeface="Courier"/>
            </a:endParaRPr>
          </a:p>
        </p:txBody>
      </p:sp>
      <p:sp>
        <p:nvSpPr>
          <p:cNvPr id="15" name="Content Placeholder 2"/>
          <p:cNvSpPr txBox="1">
            <a:spLocks/>
          </p:cNvSpPr>
          <p:nvPr/>
        </p:nvSpPr>
        <p:spPr bwMode="auto">
          <a:xfrm>
            <a:off x="107504" y="4653136"/>
            <a:ext cx="4752528" cy="1512168"/>
          </a:xfrm>
          <a:prstGeom prst="rect">
            <a:avLst/>
          </a:prstGeom>
          <a:noFill/>
          <a:ln w="47625" cmpd="sng">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dirty="0">
                <a:latin typeface="Courier"/>
                <a:cs typeface="Courier"/>
              </a:rPr>
              <a:t>	</a:t>
            </a:r>
            <a:r>
              <a:rPr lang="en-US" sz="1800" dirty="0" err="1">
                <a:latin typeface="Courier"/>
                <a:cs typeface="Courier"/>
              </a:rPr>
              <a:t>lw</a:t>
            </a:r>
            <a:r>
              <a:rPr lang="en-US" sz="1800" dirty="0">
                <a:latin typeface="Courier"/>
                <a:cs typeface="Courier"/>
              </a:rPr>
              <a:t>	$s0, </a:t>
            </a:r>
            <a:r>
              <a:rPr lang="en-US" sz="1800" b="1" u="sng" dirty="0">
                <a:solidFill>
                  <a:srgbClr val="FF0000"/>
                </a:solidFill>
                <a:latin typeface="Courier"/>
                <a:cs typeface="Courier"/>
              </a:rPr>
              <a:t>4($</a:t>
            </a:r>
            <a:r>
              <a:rPr lang="en-US" sz="1800" b="1" u="sng" dirty="0" err="1">
                <a:solidFill>
                  <a:srgbClr val="FF0000"/>
                </a:solidFill>
                <a:latin typeface="Courier"/>
                <a:cs typeface="Courier"/>
              </a:rPr>
              <a:t>sp</a:t>
            </a:r>
            <a:r>
              <a:rPr lang="en-US" sz="1800" b="1" u="sng" dirty="0">
                <a:solidFill>
                  <a:srgbClr val="FF0000"/>
                </a:solidFill>
                <a:latin typeface="Courier"/>
                <a:cs typeface="Courier"/>
              </a:rPr>
              <a:t>) //pop</a:t>
            </a:r>
          </a:p>
          <a:p>
            <a:pPr marL="0" indent="0">
              <a:buFontTx/>
              <a:buNone/>
            </a:pPr>
            <a:r>
              <a:rPr lang="en-US" sz="1800" dirty="0">
                <a:latin typeface="Courier"/>
                <a:cs typeface="Courier"/>
              </a:rPr>
              <a:t>	</a:t>
            </a:r>
            <a:r>
              <a:rPr lang="en-US" sz="1800" dirty="0" err="1">
                <a:latin typeface="Courier"/>
                <a:cs typeface="Courier"/>
              </a:rPr>
              <a:t>lw</a:t>
            </a:r>
            <a:r>
              <a:rPr lang="en-US" sz="1800" dirty="0">
                <a:latin typeface="Courier"/>
                <a:cs typeface="Courier"/>
              </a:rPr>
              <a:t>	$</a:t>
            </a:r>
            <a:r>
              <a:rPr lang="en-US" sz="1800" dirty="0" err="1">
                <a:latin typeface="Courier"/>
                <a:cs typeface="Courier"/>
              </a:rPr>
              <a:t>ra</a:t>
            </a:r>
            <a:r>
              <a:rPr lang="en-US" sz="1800" dirty="0">
                <a:latin typeface="Courier"/>
                <a:cs typeface="Courier"/>
              </a:rPr>
              <a:t>, </a:t>
            </a:r>
            <a:r>
              <a:rPr lang="en-US" sz="1800" b="1" u="sng" dirty="0">
                <a:solidFill>
                  <a:srgbClr val="FF790B"/>
                </a:solidFill>
                <a:latin typeface="Courier"/>
                <a:cs typeface="Courier"/>
              </a:rPr>
              <a:t>0($</a:t>
            </a:r>
            <a:r>
              <a:rPr lang="en-US" sz="1800" b="1" u="sng" dirty="0" err="1">
                <a:solidFill>
                  <a:srgbClr val="FF790B"/>
                </a:solidFill>
                <a:latin typeface="Courier"/>
                <a:cs typeface="Courier"/>
              </a:rPr>
              <a:t>sp</a:t>
            </a:r>
            <a:r>
              <a:rPr lang="en-US" sz="1800" b="1" u="sng" dirty="0">
                <a:solidFill>
                  <a:srgbClr val="FF790B"/>
                </a:solidFill>
                <a:latin typeface="Courier"/>
                <a:cs typeface="Courier"/>
              </a:rPr>
              <a:t>) //pop</a:t>
            </a:r>
          </a:p>
          <a:p>
            <a:pPr marL="0" indent="0">
              <a:buFontTx/>
              <a:buNone/>
            </a:pPr>
            <a:r>
              <a:rPr lang="en-US" sz="1800" dirty="0">
                <a:latin typeface="Courier"/>
                <a:cs typeface="Courier"/>
              </a:rPr>
              <a:t>	</a:t>
            </a:r>
            <a:r>
              <a:rPr lang="en-US" sz="1800" dirty="0" err="1">
                <a:latin typeface="Courier"/>
                <a:cs typeface="Courier"/>
              </a:rPr>
              <a:t>addui</a:t>
            </a:r>
            <a:r>
              <a:rPr lang="en-US" sz="1800" dirty="0">
                <a:latin typeface="Courier"/>
                <a:cs typeface="Courier"/>
              </a:rPr>
              <a:t>	$</a:t>
            </a:r>
            <a:r>
              <a:rPr lang="en-US" sz="1800" dirty="0" err="1">
                <a:latin typeface="Courier"/>
                <a:cs typeface="Courier"/>
              </a:rPr>
              <a:t>sp</a:t>
            </a:r>
            <a:r>
              <a:rPr lang="en-US" sz="1800" dirty="0">
                <a:latin typeface="Courier"/>
                <a:cs typeface="Courier"/>
              </a:rPr>
              <a:t>, $</a:t>
            </a:r>
            <a:r>
              <a:rPr lang="en-US" sz="1800" dirty="0" err="1">
                <a:latin typeface="Courier"/>
                <a:cs typeface="Courier"/>
              </a:rPr>
              <a:t>sp</a:t>
            </a:r>
            <a:r>
              <a:rPr lang="en-US" sz="1800" dirty="0">
                <a:latin typeface="Courier"/>
                <a:cs typeface="Courier"/>
              </a:rPr>
              <a:t>, 8</a:t>
            </a:r>
          </a:p>
          <a:p>
            <a:pPr marL="0" indent="0">
              <a:buFontTx/>
              <a:buNone/>
            </a:pPr>
            <a:r>
              <a:rPr lang="en-US" sz="1800" dirty="0">
                <a:latin typeface="Courier"/>
                <a:cs typeface="Courier"/>
              </a:rPr>
              <a:t>	</a:t>
            </a:r>
            <a:r>
              <a:rPr lang="el-GR" sz="1800" dirty="0">
                <a:latin typeface="Courier"/>
                <a:cs typeface="Courier"/>
              </a:rPr>
              <a:t>jr</a:t>
            </a:r>
            <a:r>
              <a:rPr lang="en-US" sz="1800" dirty="0">
                <a:latin typeface="Courier"/>
                <a:cs typeface="Courier"/>
              </a:rPr>
              <a:t>	</a:t>
            </a:r>
            <a:r>
              <a:rPr lang="el-GR" sz="1800" dirty="0">
                <a:latin typeface="Courier"/>
                <a:cs typeface="Courier"/>
              </a:rPr>
              <a:t>$ra</a:t>
            </a:r>
          </a:p>
          <a:p>
            <a:pPr marL="0" indent="0">
              <a:buFontTx/>
              <a:buNone/>
            </a:pPr>
            <a:endParaRPr lang="el-GR" sz="1050" dirty="0">
              <a:latin typeface="Courier"/>
              <a:cs typeface="Courier"/>
            </a:endParaRPr>
          </a:p>
        </p:txBody>
      </p:sp>
      <p:sp>
        <p:nvSpPr>
          <p:cNvPr id="16" name="Content Placeholder 2"/>
          <p:cNvSpPr txBox="1">
            <a:spLocks/>
          </p:cNvSpPr>
          <p:nvPr/>
        </p:nvSpPr>
        <p:spPr bwMode="auto">
          <a:xfrm>
            <a:off x="107504" y="2132856"/>
            <a:ext cx="4752528" cy="2376264"/>
          </a:xfrm>
          <a:prstGeom prst="rect">
            <a:avLst/>
          </a:prstGeom>
          <a:noFill/>
          <a:ln w="47625">
            <a:solidFill>
              <a:schemeClr val="accent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800" dirty="0">
                <a:latin typeface="Courier"/>
                <a:cs typeface="Courier"/>
              </a:rPr>
              <a:t>	move	$s0, $a1 // </a:t>
            </a:r>
            <a:r>
              <a:rPr lang="en-US" sz="1800" dirty="0" err="1">
                <a:latin typeface="Courier"/>
                <a:cs typeface="Courier"/>
              </a:rPr>
              <a:t>i</a:t>
            </a:r>
            <a:r>
              <a:rPr lang="en-US" sz="1800" dirty="0">
                <a:latin typeface="Courier"/>
                <a:cs typeface="Courier"/>
              </a:rPr>
              <a:t>=N</a:t>
            </a:r>
          </a:p>
          <a:p>
            <a:pPr marL="0" indent="0">
              <a:buFontTx/>
              <a:buNone/>
            </a:pPr>
            <a:r>
              <a:rPr lang="en-US" sz="1800" dirty="0">
                <a:latin typeface="Courier"/>
                <a:cs typeface="Courier"/>
              </a:rPr>
              <a:t>Loop:</a:t>
            </a:r>
            <a:r>
              <a:rPr lang="el-GR" sz="1800" dirty="0">
                <a:latin typeface="Courier"/>
                <a:cs typeface="Courier"/>
              </a:rPr>
              <a:t>	</a:t>
            </a:r>
            <a:r>
              <a:rPr lang="en-US" sz="1800" dirty="0">
                <a:latin typeface="Courier"/>
                <a:cs typeface="Courier"/>
              </a:rPr>
              <a:t>add	$a0, $v0, $s0</a:t>
            </a:r>
          </a:p>
          <a:p>
            <a:pPr marL="0" indent="0">
              <a:buNone/>
            </a:pPr>
            <a:r>
              <a:rPr lang="en-US" sz="1800" dirty="0">
                <a:latin typeface="Courier"/>
                <a:cs typeface="Courier"/>
              </a:rPr>
              <a:t>	</a:t>
            </a:r>
            <a:r>
              <a:rPr lang="el-GR" sz="1800" dirty="0">
                <a:latin typeface="Courier"/>
                <a:cs typeface="Courier"/>
              </a:rPr>
              <a:t>jal</a:t>
            </a:r>
            <a:r>
              <a:rPr lang="en-US" sz="1800" dirty="0">
                <a:latin typeface="Courier"/>
                <a:cs typeface="Courier"/>
              </a:rPr>
              <a:t>	</a:t>
            </a:r>
            <a:r>
              <a:rPr lang="el-GR" sz="1800" dirty="0">
                <a:latin typeface="Courier"/>
                <a:cs typeface="Courier"/>
              </a:rPr>
              <a:t>Β</a:t>
            </a:r>
            <a:endParaRPr lang="en-US" sz="1800" dirty="0">
              <a:latin typeface="Courier"/>
              <a:cs typeface="Courier"/>
            </a:endParaRPr>
          </a:p>
          <a:p>
            <a:pPr marL="0" indent="0">
              <a:buNone/>
            </a:pPr>
            <a:r>
              <a:rPr lang="en-US" sz="1800" dirty="0">
                <a:latin typeface="Courier"/>
                <a:cs typeface="Courier"/>
              </a:rPr>
              <a:t>	</a:t>
            </a:r>
            <a:r>
              <a:rPr lang="en-US" sz="1800" dirty="0" err="1">
                <a:latin typeface="Courier"/>
                <a:cs typeface="Courier"/>
              </a:rPr>
              <a:t>addi</a:t>
            </a:r>
            <a:r>
              <a:rPr lang="en-US" sz="1800" dirty="0">
                <a:latin typeface="Courier"/>
                <a:cs typeface="Courier"/>
              </a:rPr>
              <a:t>	$s0, $s0, -1</a:t>
            </a:r>
          </a:p>
          <a:p>
            <a:pPr marL="0" indent="0">
              <a:buFontTx/>
              <a:buNone/>
            </a:pPr>
            <a:r>
              <a:rPr lang="en-US" sz="1800" dirty="0">
                <a:latin typeface="Courier"/>
                <a:cs typeface="Courier"/>
              </a:rPr>
              <a:t>	</a:t>
            </a:r>
            <a:r>
              <a:rPr lang="en-US" sz="1800" dirty="0" err="1">
                <a:latin typeface="Courier"/>
                <a:cs typeface="Courier"/>
              </a:rPr>
              <a:t>bnez</a:t>
            </a:r>
            <a:r>
              <a:rPr lang="en-US" sz="1800" dirty="0">
                <a:latin typeface="Courier"/>
                <a:cs typeface="Courier"/>
              </a:rPr>
              <a:t>	$s0, Loop</a:t>
            </a:r>
          </a:p>
          <a:p>
            <a:pPr marL="0" indent="0">
              <a:buNone/>
            </a:pPr>
            <a:r>
              <a:rPr lang="en-US" sz="1800" dirty="0">
                <a:latin typeface="Courier"/>
                <a:cs typeface="Courier"/>
              </a:rPr>
              <a:t>	move	$v0, $s0</a:t>
            </a:r>
            <a:endParaRPr lang="el-GR" sz="1800" dirty="0">
              <a:latin typeface="Courier"/>
              <a:cs typeface="Courier"/>
            </a:endParaRPr>
          </a:p>
        </p:txBody>
      </p:sp>
      <p:sp>
        <p:nvSpPr>
          <p:cNvPr id="8" name="Content Placeholder 2"/>
          <p:cNvSpPr txBox="1">
            <a:spLocks/>
          </p:cNvSpPr>
          <p:nvPr/>
        </p:nvSpPr>
        <p:spPr bwMode="auto">
          <a:xfrm>
            <a:off x="5076056" y="836712"/>
            <a:ext cx="3960440" cy="5328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2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l-GR" dirty="0">
                <a:solidFill>
                  <a:srgbClr val="000000"/>
                </a:solidFill>
                <a:latin typeface="Times New Roman" charset="0"/>
              </a:rPr>
              <a:t>Το Χ αποθηκεύθεται στον </a:t>
            </a:r>
            <a:r>
              <a:rPr lang="en-US" dirty="0">
                <a:solidFill>
                  <a:srgbClr val="000000"/>
                </a:solidFill>
                <a:latin typeface="Times New Roman" charset="0"/>
              </a:rPr>
              <a:t>$v0 </a:t>
            </a:r>
            <a:r>
              <a:rPr lang="el-GR" dirty="0">
                <a:solidFill>
                  <a:srgbClr val="000000"/>
                </a:solidFill>
                <a:latin typeface="Times New Roman" charset="0"/>
              </a:rPr>
              <a:t>και δεν χρειάζεται η </a:t>
            </a:r>
            <a:r>
              <a:rPr lang="en-US" dirty="0">
                <a:solidFill>
                  <a:srgbClr val="000000"/>
                </a:solidFill>
                <a:latin typeface="Times New Roman" charset="0"/>
              </a:rPr>
              <a:t>move</a:t>
            </a:r>
          </a:p>
          <a:p>
            <a:pPr marL="0" indent="0">
              <a:buNone/>
            </a:pPr>
            <a:endParaRPr lang="en-US" sz="1800" dirty="0">
              <a:latin typeface="Times New Roman" charset="0"/>
            </a:endParaRPr>
          </a:p>
          <a:p>
            <a:pPr marL="0" indent="0">
              <a:buNone/>
            </a:pPr>
            <a:r>
              <a:rPr lang="el-GR" dirty="0">
                <a:latin typeface="Times New Roman" charset="0"/>
              </a:rPr>
              <a:t>ΣΥΝΟΛΟ </a:t>
            </a:r>
            <a:r>
              <a:rPr lang="en-US" dirty="0">
                <a:latin typeface="Times New Roman" charset="0"/>
              </a:rPr>
              <a:t>SAVE/RESTORE</a:t>
            </a:r>
          </a:p>
          <a:p>
            <a:pPr marL="0" indent="0">
              <a:buNone/>
            </a:pPr>
            <a:r>
              <a:rPr lang="en-US" dirty="0">
                <a:latin typeface="Times New Roman" charset="0"/>
              </a:rPr>
              <a:t>	= </a:t>
            </a:r>
            <a:r>
              <a:rPr lang="el-GR" dirty="0">
                <a:latin typeface="Times New Roman" charset="0"/>
              </a:rPr>
              <a:t>2</a:t>
            </a:r>
            <a:r>
              <a:rPr lang="en-US" dirty="0">
                <a:latin typeface="Times New Roman" charset="0"/>
              </a:rPr>
              <a:t> / </a:t>
            </a:r>
            <a:r>
              <a:rPr lang="el-GR" dirty="0">
                <a:latin typeface="Times New Roman" charset="0"/>
              </a:rPr>
              <a:t>2</a:t>
            </a:r>
          </a:p>
          <a:p>
            <a:pPr marL="0" indent="0">
              <a:buNone/>
            </a:pPr>
            <a:endParaRPr lang="el-GR" dirty="0">
              <a:latin typeface="Times New Roman" charset="0"/>
            </a:endParaRPr>
          </a:p>
          <a:p>
            <a:pPr marL="0" indent="0">
              <a:buNone/>
            </a:pPr>
            <a:r>
              <a:rPr lang="el-GR" dirty="0">
                <a:solidFill>
                  <a:srgbClr val="000000"/>
                </a:solidFill>
                <a:latin typeface="Times New Roman" charset="0"/>
              </a:rPr>
              <a:t>Σύνολο εντολών:</a:t>
            </a:r>
          </a:p>
          <a:p>
            <a:pPr marL="0" indent="0">
              <a:buNone/>
            </a:pPr>
            <a:r>
              <a:rPr lang="el-GR" dirty="0">
                <a:solidFill>
                  <a:srgbClr val="000000"/>
                </a:solidFill>
                <a:latin typeface="Times New Roman" charset="0"/>
              </a:rPr>
              <a:t>Στατικές (πρόγραμμα) 13</a:t>
            </a:r>
          </a:p>
          <a:p>
            <a:pPr marL="0" indent="0">
              <a:buNone/>
            </a:pPr>
            <a:r>
              <a:rPr lang="el-GR" dirty="0">
                <a:solidFill>
                  <a:srgbClr val="000000"/>
                </a:solidFill>
                <a:latin typeface="Times New Roman" charset="0"/>
              </a:rPr>
              <a:t>Δυναμικές: 4*Ν+9</a:t>
            </a:r>
            <a:endParaRPr lang="el-GR" dirty="0">
              <a:latin typeface="Times New Roman" charset="0"/>
            </a:endParaRPr>
          </a:p>
          <a:p>
            <a:pPr marL="0" indent="0">
              <a:buNone/>
            </a:pPr>
            <a:endParaRPr lang="el-GR" dirty="0">
              <a:latin typeface="Times New Roman" charset="0"/>
            </a:endParaRPr>
          </a:p>
          <a:p>
            <a:pPr marL="0" indent="0">
              <a:buNone/>
            </a:pPr>
            <a:r>
              <a:rPr lang="el-GR" dirty="0">
                <a:latin typeface="Times New Roman" charset="0"/>
              </a:rPr>
              <a:t>Ο μικρότερος και </a:t>
            </a:r>
            <a:r>
              <a:rPr lang="el-GR">
                <a:latin typeface="Times New Roman" charset="0"/>
              </a:rPr>
              <a:t>αποδοτικότερος κώδικας!</a:t>
            </a:r>
            <a:endParaRPr lang="en-US" dirty="0">
              <a:latin typeface="Times New Roman" charset="0"/>
            </a:endParaRPr>
          </a:p>
        </p:txBody>
      </p:sp>
      <p:sp>
        <p:nvSpPr>
          <p:cNvPr id="11" name="2 - Θέση υποσέλιδου">
            <a:extLst>
              <a:ext uri="{FF2B5EF4-FFF2-40B4-BE49-F238E27FC236}">
                <a16:creationId xmlns:a16="http://schemas.microsoft.com/office/drawing/2014/main" xmlns="" id="{52219B2D-428A-3743-AD7B-73D8BE60CB8A}"/>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D082A592-9156-0140-AB65-9F3905907134}"/>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137</a:t>
            </a:fld>
            <a:endParaRPr lang="en-GB" altLang="el-GR" sz="1400"/>
          </a:p>
        </p:txBody>
      </p:sp>
    </p:spTree>
    <p:extLst>
      <p:ext uri="{BB962C8B-B14F-4D97-AF65-F5344CB8AC3E}">
        <p14:creationId xmlns:p14="http://schemas.microsoft.com/office/powerpoint/2010/main" val="277356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8675" name="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F7FC912-2077-4291-A3A9-78905F820BA3}" type="slidenum">
              <a:rPr lang="en-GB" altLang="el-GR" sz="1400">
                <a:latin typeface="Calibri" panose="020F0502020204030204" pitchFamily="34" charset="0"/>
              </a:rPr>
              <a:pPr>
                <a:spcBef>
                  <a:spcPct val="0"/>
                </a:spcBef>
                <a:buFontTx/>
                <a:buNone/>
              </a:pPr>
              <a:t>14</a:t>
            </a:fld>
            <a:endParaRPr lang="en-GB" altLang="el-GR" sz="1400">
              <a:latin typeface="Calibri" panose="020F0502020204030204" pitchFamily="34" charset="0"/>
            </a:endParaRPr>
          </a:p>
        </p:txBody>
      </p:sp>
      <p:sp>
        <p:nvSpPr>
          <p:cNvPr id="28676" name="Text Box 2"/>
          <p:cNvSpPr txBox="1">
            <a:spLocks noChangeArrowheads="1"/>
          </p:cNvSpPr>
          <p:nvPr/>
        </p:nvSpPr>
        <p:spPr bwMode="auto">
          <a:xfrm>
            <a:off x="0" y="-1905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800">
                <a:latin typeface="Calibri" panose="020F0502020204030204" pitchFamily="34" charset="0"/>
              </a:rPr>
              <a:t>MIPS ISA </a:t>
            </a:r>
            <a:r>
              <a:rPr lang="el-GR" altLang="el-GR" sz="2800">
                <a:latin typeface="Calibri" panose="020F0502020204030204" pitchFamily="34" charset="0"/>
              </a:rPr>
              <a:t>: Αριθμητικές λειτουργίες</a:t>
            </a:r>
          </a:p>
        </p:txBody>
      </p:sp>
      <p:sp>
        <p:nvSpPr>
          <p:cNvPr id="11" name="Rectangle 6"/>
          <p:cNvSpPr txBox="1">
            <a:spLocks noChangeArrowheads="1"/>
          </p:cNvSpPr>
          <p:nvPr/>
        </p:nvSpPr>
        <p:spPr>
          <a:xfrm>
            <a:off x="71438" y="889000"/>
            <a:ext cx="8858250" cy="5111750"/>
          </a:xfrm>
          <a:prstGeom prst="rect">
            <a:avLst/>
          </a:prstGeom>
        </p:spPr>
        <p:txBody>
          <a:bodyPr/>
          <a:lstStyle/>
          <a:p>
            <a:pPr marL="342900" indent="-342900" eaLnBrk="1" hangingPunct="1">
              <a:spcBef>
                <a:spcPct val="20000"/>
              </a:spcBef>
              <a:buFontTx/>
              <a:buChar char="•"/>
              <a:defRPr/>
            </a:pPr>
            <a:r>
              <a:rPr lang="el-GR" sz="2800" b="0" kern="0" dirty="0">
                <a:latin typeface="Calibri" pitchFamily="34" charset="0"/>
              </a:rPr>
              <a:t>Πρόσθεση και αφαίρεση (</a:t>
            </a:r>
            <a:r>
              <a:rPr lang="en-US" sz="2800" b="0" kern="0" dirty="0">
                <a:latin typeface="Calibri" pitchFamily="34" charset="0"/>
              </a:rPr>
              <a:t>add, sub)</a:t>
            </a:r>
            <a:endParaRPr lang="el-GR" sz="2800" b="0" kern="0" dirty="0">
              <a:latin typeface="Calibri" pitchFamily="34" charset="0"/>
            </a:endParaRPr>
          </a:p>
          <a:p>
            <a:pPr marL="742950" lvl="1" indent="-285750" eaLnBrk="1" hangingPunct="1">
              <a:spcBef>
                <a:spcPct val="20000"/>
              </a:spcBef>
              <a:buFontTx/>
              <a:buChar char="–"/>
              <a:defRPr/>
            </a:pPr>
            <a:r>
              <a:rPr lang="el-GR" b="0" kern="0" dirty="0">
                <a:latin typeface="Calibri" pitchFamily="34" charset="0"/>
              </a:rPr>
              <a:t>Πάντα 3 ορίσματα – ΠΟΤΕ </a:t>
            </a:r>
            <a:r>
              <a:rPr lang="el-GR" b="0" kern="0" dirty="0" err="1">
                <a:latin typeface="Calibri" pitchFamily="34" charset="0"/>
              </a:rPr>
              <a:t>δνση</a:t>
            </a:r>
            <a:r>
              <a:rPr lang="el-GR" b="0" kern="0" dirty="0">
                <a:latin typeface="Calibri" pitchFamily="34" charset="0"/>
              </a:rPr>
              <a:t> μνήμης</a:t>
            </a:r>
          </a:p>
          <a:p>
            <a:pPr marL="742950" lvl="1" indent="-285750" eaLnBrk="1" hangingPunct="1">
              <a:spcBef>
                <a:spcPct val="20000"/>
              </a:spcBef>
              <a:buFontTx/>
              <a:buChar char="–"/>
              <a:defRPr/>
            </a:pPr>
            <a:r>
              <a:rPr lang="el-GR" b="0" kern="0" dirty="0">
                <a:latin typeface="Calibri" pitchFamily="34" charset="0"/>
              </a:rPr>
              <a:t>Δύο προελεύσεις και ένας προορισμός</a:t>
            </a:r>
            <a:endParaRPr lang="en-US" b="0" kern="0" dirty="0">
              <a:latin typeface="Calibri" pitchFamily="34" charset="0"/>
            </a:endParaRPr>
          </a:p>
          <a:p>
            <a:pPr marL="342900" indent="-342900" algn="ctr" eaLnBrk="1" hangingPunct="1">
              <a:spcBef>
                <a:spcPct val="20000"/>
              </a:spcBef>
              <a:buFont typeface="Wingdings" pitchFamily="2" charset="2"/>
              <a:buNone/>
              <a:defRPr/>
            </a:pPr>
            <a:r>
              <a:rPr lang="en-US" sz="2800" b="0" kern="0" dirty="0">
                <a:latin typeface="Calibri" pitchFamily="34" charset="0"/>
              </a:rPr>
              <a:t>add a, b, c  # a = b + c</a:t>
            </a:r>
          </a:p>
          <a:p>
            <a:pPr marL="342900" indent="-342900" eaLnBrk="1" hangingPunct="1">
              <a:spcBef>
                <a:spcPct val="20000"/>
              </a:spcBef>
              <a:buFontTx/>
              <a:buChar char="•"/>
              <a:defRPr/>
            </a:pPr>
            <a:endParaRPr lang="el-GR" sz="2800" b="0" kern="0" dirty="0">
              <a:latin typeface="Calibri" pitchFamily="34" charset="0"/>
            </a:endParaRPr>
          </a:p>
          <a:p>
            <a:pPr marL="342900" indent="-342900" eaLnBrk="1" hangingPunct="1">
              <a:spcBef>
                <a:spcPct val="20000"/>
              </a:spcBef>
              <a:buFontTx/>
              <a:buChar char="•"/>
              <a:defRPr/>
            </a:pPr>
            <a:r>
              <a:rPr lang="el-GR" sz="2800" b="0" kern="0" dirty="0">
                <a:latin typeface="Calibri" pitchFamily="34" charset="0"/>
              </a:rPr>
              <a:t>Όλες οι αριθμητικές λειτουργίες έχουν αυτή τη μορφή</a:t>
            </a:r>
          </a:p>
          <a:p>
            <a:pPr marL="342900" indent="-342900" eaLnBrk="1" hangingPunct="1">
              <a:spcBef>
                <a:spcPct val="20000"/>
              </a:spcBef>
              <a:buFontTx/>
              <a:buChar char="•"/>
              <a:defRPr/>
            </a:pPr>
            <a:endParaRPr lang="en-US" sz="2800" b="0" kern="0" dirty="0">
              <a:latin typeface="Calibri" pitchFamily="34" charset="0"/>
            </a:endParaRPr>
          </a:p>
          <a:p>
            <a:pPr marL="342900" indent="-342900" eaLnBrk="1" hangingPunct="1">
              <a:spcBef>
                <a:spcPct val="20000"/>
              </a:spcBef>
              <a:buFontTx/>
              <a:buChar char="•"/>
              <a:defRPr/>
            </a:pPr>
            <a:r>
              <a:rPr lang="el-GR" sz="2800" b="0" kern="0" dirty="0">
                <a:latin typeface="Calibri" pitchFamily="34" charset="0"/>
              </a:rPr>
              <a:t>1</a:t>
            </a:r>
            <a:r>
              <a:rPr lang="el-GR" sz="2800" b="0" kern="0" baseline="30000" dirty="0">
                <a:latin typeface="Calibri" pitchFamily="34" charset="0"/>
              </a:rPr>
              <a:t>η</a:t>
            </a:r>
            <a:r>
              <a:rPr lang="el-GR" sz="2800" b="0" kern="0" dirty="0">
                <a:latin typeface="Calibri" pitchFamily="34" charset="0"/>
              </a:rPr>
              <a:t> αρχή σχεδίασης</a:t>
            </a:r>
            <a:r>
              <a:rPr lang="en-US" sz="2800" b="0" kern="0" dirty="0">
                <a:latin typeface="Calibri" pitchFamily="34" charset="0"/>
              </a:rPr>
              <a:t>:</a:t>
            </a:r>
            <a:r>
              <a:rPr lang="en-US" sz="2800" b="0" i="1" kern="0" dirty="0">
                <a:latin typeface="Calibri" pitchFamily="34" charset="0"/>
              </a:rPr>
              <a:t> </a:t>
            </a:r>
            <a:r>
              <a:rPr lang="el-GR" sz="2800" b="0" i="1" kern="0" dirty="0">
                <a:latin typeface="Calibri" pitchFamily="34" charset="0"/>
              </a:rPr>
              <a:t>η απλότητα ευνοεί την κανονικότητα</a:t>
            </a:r>
            <a:endParaRPr lang="en-US" sz="2800" b="0" i="1" kern="0" dirty="0">
              <a:latin typeface="Calibri" pitchFamily="34" charset="0"/>
            </a:endParaRPr>
          </a:p>
          <a:p>
            <a:pPr marL="742950" lvl="1" indent="-285750" eaLnBrk="1" hangingPunct="1">
              <a:spcBef>
                <a:spcPct val="20000"/>
              </a:spcBef>
              <a:buFontTx/>
              <a:buChar char="–"/>
              <a:defRPr/>
            </a:pPr>
            <a:r>
              <a:rPr lang="el-GR" b="0" kern="0" dirty="0">
                <a:latin typeface="Calibri" pitchFamily="34" charset="0"/>
              </a:rPr>
              <a:t>Η κανονικότητα κάνει την υλοποίηση απλούστερη</a:t>
            </a:r>
            <a:endParaRPr lang="en-US" b="0" kern="0" dirty="0">
              <a:latin typeface="Calibri" pitchFamily="34" charset="0"/>
            </a:endParaRPr>
          </a:p>
          <a:p>
            <a:pPr marL="742950" lvl="1" indent="-285750" eaLnBrk="1" hangingPunct="1">
              <a:spcBef>
                <a:spcPct val="20000"/>
              </a:spcBef>
              <a:buFontTx/>
              <a:buChar char="–"/>
              <a:defRPr/>
            </a:pPr>
            <a:r>
              <a:rPr lang="el-GR" b="0" kern="0" dirty="0">
                <a:latin typeface="Calibri" pitchFamily="34" charset="0"/>
              </a:rPr>
              <a:t>Η απλότητα επιτρέπει μεγαλύτερη απόδοση με χαμηλότερο κόστος</a:t>
            </a:r>
            <a:endParaRPr lang="en-AU" b="0" kern="0"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9699"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BA9826D-E198-45A8-9E39-D92DF510E2E4}" type="slidenum">
              <a:rPr lang="en-GB" altLang="el-GR" sz="1400">
                <a:latin typeface="Calibri" panose="020F0502020204030204" pitchFamily="34" charset="0"/>
              </a:rPr>
              <a:pPr>
                <a:spcBef>
                  <a:spcPct val="0"/>
                </a:spcBef>
                <a:buFontTx/>
                <a:buNone/>
              </a:pPr>
              <a:t>15</a:t>
            </a:fld>
            <a:endParaRPr lang="en-GB" altLang="el-GR" sz="1400">
              <a:latin typeface="Calibri" panose="020F0502020204030204" pitchFamily="34" charset="0"/>
            </a:endParaRPr>
          </a:p>
        </p:txBody>
      </p:sp>
      <p:sp>
        <p:nvSpPr>
          <p:cNvPr id="29700" name="5 - Τίτλος"/>
          <p:cNvSpPr>
            <a:spLocks noGrp="1"/>
          </p:cNvSpPr>
          <p:nvPr>
            <p:ph type="title"/>
          </p:nvPr>
        </p:nvSpPr>
        <p:spPr>
          <a:xfrm>
            <a:off x="0" y="0"/>
            <a:ext cx="9136063" cy="428625"/>
          </a:xfrm>
        </p:spPr>
        <p:txBody>
          <a:bodyPr/>
          <a:lstStyle/>
          <a:p>
            <a:r>
              <a:rPr lang="el-GR" altLang="el-GR" sz="2800" b="1"/>
              <a:t>Τελεστές - Καταχωρητές</a:t>
            </a:r>
          </a:p>
        </p:txBody>
      </p:sp>
      <p:sp>
        <p:nvSpPr>
          <p:cNvPr id="8" name="Rectangle 6"/>
          <p:cNvSpPr txBox="1">
            <a:spLocks noChangeArrowheads="1"/>
          </p:cNvSpPr>
          <p:nvPr/>
        </p:nvSpPr>
        <p:spPr bwMode="auto">
          <a:xfrm>
            <a:off x="214313" y="785813"/>
            <a:ext cx="8501062" cy="5111750"/>
          </a:xfrm>
          <a:prstGeom prst="rect">
            <a:avLst/>
          </a:prstGeom>
          <a:noFill/>
          <a:ln w="9525">
            <a:noFill/>
            <a:miter lim="800000"/>
            <a:headEnd/>
            <a:tailEnd/>
          </a:ln>
        </p:spPr>
        <p:txBody>
          <a:bodyPr/>
          <a:lstStyle/>
          <a:p>
            <a:pPr marL="342900" indent="-342900" eaLnBrk="1" hangingPunct="1">
              <a:lnSpc>
                <a:spcPct val="90000"/>
              </a:lnSpc>
              <a:spcBef>
                <a:spcPct val="20000"/>
              </a:spcBef>
              <a:buFontTx/>
              <a:buChar char="•"/>
              <a:defRPr/>
            </a:pPr>
            <a:r>
              <a:rPr lang="el-GR" sz="2800" b="0" kern="0" dirty="0">
                <a:latin typeface="Calibri" pitchFamily="34" charset="0"/>
              </a:rPr>
              <a:t>Οι αριθμητικές εντολές χρησιμοποιούν καταχωρητές ως τελεστές (</a:t>
            </a:r>
            <a:r>
              <a:rPr lang="en-US" sz="2800" b="0" kern="0" dirty="0">
                <a:latin typeface="Calibri" pitchFamily="34" charset="0"/>
              </a:rPr>
              <a:t>operands)</a:t>
            </a:r>
          </a:p>
          <a:p>
            <a:pPr marL="342900" indent="-342900" eaLnBrk="1" hangingPunct="1">
              <a:lnSpc>
                <a:spcPct val="90000"/>
              </a:lnSpc>
              <a:spcBef>
                <a:spcPct val="20000"/>
              </a:spcBef>
              <a:buFontTx/>
              <a:buChar char="•"/>
              <a:defRPr/>
            </a:pPr>
            <a:r>
              <a:rPr lang="el-GR" sz="2800" b="0" kern="0" dirty="0">
                <a:latin typeface="Calibri" pitchFamily="34" charset="0"/>
              </a:rPr>
              <a:t>Ο </a:t>
            </a:r>
            <a:r>
              <a:rPr lang="en-US" sz="2800" b="0" kern="0" dirty="0">
                <a:latin typeface="Calibri" pitchFamily="34" charset="0"/>
              </a:rPr>
              <a:t>MIPS </a:t>
            </a:r>
            <a:r>
              <a:rPr lang="el-GR" sz="2800" b="0" kern="0" dirty="0">
                <a:latin typeface="Calibri" pitchFamily="34" charset="0"/>
              </a:rPr>
              <a:t>διαθέτει ένα αρχείο καταχωρητών (</a:t>
            </a:r>
            <a:r>
              <a:rPr lang="en-US" sz="2800" b="0" kern="0" dirty="0">
                <a:latin typeface="Calibri" pitchFamily="34" charset="0"/>
              </a:rPr>
              <a:t>register file) </a:t>
            </a:r>
            <a:r>
              <a:rPr lang="el-GR" sz="2800" b="0" kern="0" dirty="0">
                <a:latin typeface="Calibri" pitchFamily="34" charset="0"/>
              </a:rPr>
              <a:t>με </a:t>
            </a:r>
            <a:r>
              <a:rPr lang="en-US" sz="2800" b="0" kern="0" dirty="0">
                <a:latin typeface="Calibri" pitchFamily="34" charset="0"/>
              </a:rPr>
              <a:t>32 </a:t>
            </a:r>
            <a:r>
              <a:rPr lang="el-GR" sz="2800" b="0" kern="0" dirty="0">
                <a:latin typeface="Calibri" pitchFamily="34" charset="0"/>
              </a:rPr>
              <a:t>καταχωρητές των </a:t>
            </a:r>
            <a:r>
              <a:rPr lang="en-US" sz="2800" b="0" kern="0" dirty="0">
                <a:latin typeface="Calibri" pitchFamily="34" charset="0"/>
              </a:rPr>
              <a:t>32-bit</a:t>
            </a:r>
          </a:p>
          <a:p>
            <a:pPr marL="742950" lvl="1" indent="-285750" eaLnBrk="1" hangingPunct="1">
              <a:lnSpc>
                <a:spcPct val="90000"/>
              </a:lnSpc>
              <a:spcBef>
                <a:spcPct val="20000"/>
              </a:spcBef>
              <a:buFontTx/>
              <a:buChar char="–"/>
              <a:defRPr/>
            </a:pPr>
            <a:r>
              <a:rPr lang="el-GR" b="0" kern="0" dirty="0">
                <a:latin typeface="Calibri" pitchFamily="34" charset="0"/>
              </a:rPr>
              <a:t>Χρήση για τα δεδομένα που προσπελάζονται συχνά</a:t>
            </a:r>
          </a:p>
          <a:p>
            <a:pPr marL="742950" lvl="1" indent="-285750" eaLnBrk="1" hangingPunct="1">
              <a:lnSpc>
                <a:spcPct val="90000"/>
              </a:lnSpc>
              <a:spcBef>
                <a:spcPct val="20000"/>
              </a:spcBef>
              <a:buFontTx/>
              <a:buChar char="–"/>
              <a:defRPr/>
            </a:pPr>
            <a:r>
              <a:rPr lang="el-GR" b="0" kern="0" dirty="0">
                <a:latin typeface="Calibri" pitchFamily="34" charset="0"/>
              </a:rPr>
              <a:t>Αρίθμηση καταχωρητών από  0 έως  31</a:t>
            </a:r>
            <a:endParaRPr lang="en-US" b="0" kern="0" dirty="0">
              <a:latin typeface="Calibri" pitchFamily="34" charset="0"/>
            </a:endParaRPr>
          </a:p>
          <a:p>
            <a:pPr marL="342900" indent="-342900" eaLnBrk="1" hangingPunct="1">
              <a:lnSpc>
                <a:spcPct val="90000"/>
              </a:lnSpc>
              <a:spcBef>
                <a:spcPct val="20000"/>
              </a:spcBef>
              <a:buFontTx/>
              <a:buChar char="•"/>
              <a:defRPr/>
            </a:pPr>
            <a:r>
              <a:rPr lang="el-GR" sz="2800" b="0" kern="0" dirty="0">
                <a:latin typeface="Calibri" pitchFamily="34" charset="0"/>
              </a:rPr>
              <a:t>Ονόματα του </a:t>
            </a:r>
            <a:r>
              <a:rPr lang="el-GR" sz="2800" b="0" kern="0" dirty="0" err="1">
                <a:latin typeface="Calibri" pitchFamily="34" charset="0"/>
              </a:rPr>
              <a:t>συμβολομεταφραστή</a:t>
            </a:r>
            <a:r>
              <a:rPr lang="el-GR" sz="2800" b="0" kern="0" dirty="0">
                <a:latin typeface="Calibri" pitchFamily="34" charset="0"/>
              </a:rPr>
              <a:t> (</a:t>
            </a:r>
            <a:r>
              <a:rPr lang="en-US" sz="2800" b="0" kern="0" dirty="0">
                <a:latin typeface="Calibri" pitchFamily="34" charset="0"/>
              </a:rPr>
              <a:t>assembler)</a:t>
            </a:r>
          </a:p>
          <a:p>
            <a:pPr marL="742950" lvl="1" indent="-285750" eaLnBrk="1" hangingPunct="1">
              <a:lnSpc>
                <a:spcPct val="90000"/>
              </a:lnSpc>
              <a:spcBef>
                <a:spcPct val="20000"/>
              </a:spcBef>
              <a:buFontTx/>
              <a:buChar char="–"/>
              <a:defRPr/>
            </a:pPr>
            <a:r>
              <a:rPr lang="en-US" b="0" kern="0" dirty="0">
                <a:latin typeface="Calibri" pitchFamily="34" charset="0"/>
              </a:rPr>
              <a:t>$t0, $t1, …, $t9 </a:t>
            </a:r>
            <a:r>
              <a:rPr lang="el-GR" b="0" kern="0" dirty="0">
                <a:latin typeface="Calibri" pitchFamily="34" charset="0"/>
              </a:rPr>
              <a:t>για προσωρινές τιμές</a:t>
            </a:r>
            <a:endParaRPr lang="en-US" b="0" kern="0" dirty="0">
              <a:latin typeface="Calibri" pitchFamily="34" charset="0"/>
            </a:endParaRPr>
          </a:p>
          <a:p>
            <a:pPr marL="742950" lvl="1" indent="-285750" eaLnBrk="1" hangingPunct="1">
              <a:lnSpc>
                <a:spcPct val="90000"/>
              </a:lnSpc>
              <a:spcBef>
                <a:spcPct val="20000"/>
              </a:spcBef>
              <a:buFontTx/>
              <a:buChar char="–"/>
              <a:defRPr/>
            </a:pPr>
            <a:r>
              <a:rPr lang="en-US" b="0" kern="0" dirty="0">
                <a:latin typeface="Calibri" pitchFamily="34" charset="0"/>
              </a:rPr>
              <a:t>$s0, $s1, …, $s7 </a:t>
            </a:r>
            <a:r>
              <a:rPr lang="el-GR" b="0" kern="0" dirty="0">
                <a:latin typeface="Calibri" pitchFamily="34" charset="0"/>
              </a:rPr>
              <a:t>για αποθηκευμένες μεταβλητές</a:t>
            </a:r>
            <a:endParaRPr lang="en-US" b="0" kern="0" dirty="0">
              <a:latin typeface="Calibri" pitchFamily="34" charset="0"/>
            </a:endParaRPr>
          </a:p>
          <a:p>
            <a:pPr marL="342900" indent="-342900" eaLnBrk="1" hangingPunct="1">
              <a:lnSpc>
                <a:spcPct val="90000"/>
              </a:lnSpc>
              <a:spcBef>
                <a:spcPct val="20000"/>
              </a:spcBef>
              <a:buFontTx/>
              <a:buChar char="•"/>
              <a:defRPr/>
            </a:pPr>
            <a:r>
              <a:rPr lang="el-GR" sz="2800" b="0" kern="0" dirty="0">
                <a:latin typeface="Calibri" pitchFamily="34" charset="0"/>
              </a:rPr>
              <a:t>2</a:t>
            </a:r>
            <a:r>
              <a:rPr lang="el-GR" sz="2800" b="0" kern="0" baseline="30000" dirty="0">
                <a:latin typeface="Calibri" pitchFamily="34" charset="0"/>
              </a:rPr>
              <a:t>η</a:t>
            </a:r>
            <a:r>
              <a:rPr lang="el-GR" sz="2800" b="0" kern="0" dirty="0">
                <a:latin typeface="Calibri" pitchFamily="34" charset="0"/>
              </a:rPr>
              <a:t> αρχή</a:t>
            </a:r>
            <a:r>
              <a:rPr lang="en-US" sz="2800" b="0" kern="0" dirty="0">
                <a:latin typeface="Calibri" pitchFamily="34" charset="0"/>
              </a:rPr>
              <a:t> </a:t>
            </a:r>
            <a:r>
              <a:rPr lang="el-GR" sz="2800" b="0" kern="0" dirty="0">
                <a:latin typeface="Calibri" pitchFamily="34" charset="0"/>
              </a:rPr>
              <a:t>σχεδίασης </a:t>
            </a:r>
            <a:r>
              <a:rPr lang="en-US" sz="2800" b="0" kern="0" dirty="0">
                <a:latin typeface="Calibri" pitchFamily="34" charset="0"/>
              </a:rPr>
              <a:t>: </a:t>
            </a:r>
            <a:r>
              <a:rPr lang="el-GR" sz="2800" b="0" i="1" kern="0" dirty="0">
                <a:latin typeface="Calibri" pitchFamily="34" charset="0"/>
              </a:rPr>
              <a:t>το μικρότερο είναι ταχύτερο</a:t>
            </a:r>
            <a:endParaRPr lang="en-US" sz="2800" b="0" i="1" kern="0" dirty="0">
              <a:latin typeface="Calibri" pitchFamily="34" charset="0"/>
            </a:endParaRPr>
          </a:p>
          <a:p>
            <a:pPr marL="742950" lvl="1" indent="-285750" eaLnBrk="1" hangingPunct="1">
              <a:lnSpc>
                <a:spcPct val="90000"/>
              </a:lnSpc>
              <a:spcBef>
                <a:spcPct val="20000"/>
              </a:spcBef>
              <a:buFontTx/>
              <a:buChar char="–"/>
              <a:defRPr/>
            </a:pPr>
            <a:r>
              <a:rPr lang="el-GR" b="0" kern="0" dirty="0">
                <a:latin typeface="Calibri" pitchFamily="34" charset="0"/>
              </a:rPr>
              <a:t>παραβολή με κύρια μνήμη</a:t>
            </a:r>
            <a:r>
              <a:rPr lang="en-US" b="0" kern="0" dirty="0">
                <a:latin typeface="Calibri" pitchFamily="34" charset="0"/>
              </a:rPr>
              <a:t>: </a:t>
            </a:r>
            <a:r>
              <a:rPr lang="el-GR" b="0" kern="0" dirty="0">
                <a:latin typeface="Calibri" pitchFamily="34" charset="0"/>
              </a:rPr>
              <a:t>εκατομμύρια θέσεων</a:t>
            </a:r>
            <a:endParaRPr lang="en-US" b="0" kern="0"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0723" name="Rectangle 2"/>
          <p:cNvSpPr>
            <a:spLocks noGrp="1" noChangeArrowheads="1"/>
          </p:cNvSpPr>
          <p:nvPr>
            <p:ph type="body" idx="1"/>
          </p:nvPr>
        </p:nvSpPr>
        <p:spPr>
          <a:xfrm>
            <a:off x="685800" y="714375"/>
            <a:ext cx="7772400" cy="4899025"/>
          </a:xfrm>
        </p:spPr>
        <p:txBody>
          <a:bodyPr/>
          <a:lstStyle/>
          <a:p>
            <a:pPr eaLnBrk="1" hangingPunct="1">
              <a:buFontTx/>
              <a:buNone/>
            </a:pPr>
            <a:r>
              <a:rPr lang="el-GR" altLang="el-GR" b="1" u="sng">
                <a:latin typeface="Calibri" panose="020F0502020204030204" pitchFamily="34" charset="0"/>
              </a:rPr>
              <a:t>Κώδικας σε </a:t>
            </a:r>
            <a:r>
              <a:rPr lang="en-US" altLang="el-GR" b="1" u="sng">
                <a:latin typeface="Calibri" panose="020F0502020204030204" pitchFamily="34" charset="0"/>
              </a:rPr>
              <a:t>C</a:t>
            </a:r>
          </a:p>
          <a:p>
            <a:pPr eaLnBrk="1" hangingPunct="1">
              <a:buFontTx/>
              <a:buNone/>
            </a:pPr>
            <a:r>
              <a:rPr lang="en-US" altLang="el-GR">
                <a:latin typeface="Calibri" panose="020F0502020204030204" pitchFamily="34" charset="0"/>
              </a:rPr>
              <a:t>a = b + c;</a:t>
            </a:r>
          </a:p>
          <a:p>
            <a:pPr eaLnBrk="1" hangingPunct="1">
              <a:buFontTx/>
              <a:buNone/>
            </a:pPr>
            <a:r>
              <a:rPr lang="en-US" altLang="el-GR">
                <a:latin typeface="Calibri" panose="020F0502020204030204" pitchFamily="34" charset="0"/>
              </a:rPr>
              <a:t>d = a – e;</a:t>
            </a:r>
          </a:p>
          <a:p>
            <a:pPr eaLnBrk="1" hangingPunct="1">
              <a:buFontTx/>
              <a:buNone/>
            </a:pPr>
            <a:endParaRPr lang="en-US" altLang="el-GR">
              <a:latin typeface="Calibri" panose="020F0502020204030204" pitchFamily="34" charset="0"/>
            </a:endParaRPr>
          </a:p>
          <a:p>
            <a:pPr eaLnBrk="1" hangingPunct="1">
              <a:buFontTx/>
              <a:buNone/>
            </a:pPr>
            <a:r>
              <a:rPr lang="el-GR" altLang="el-GR" b="1" u="sng">
                <a:latin typeface="Calibri" panose="020F0502020204030204" pitchFamily="34" charset="0"/>
              </a:rPr>
              <a:t>Μετάφραση σε κώδικα </a:t>
            </a:r>
            <a:r>
              <a:rPr lang="en-US" altLang="el-GR" b="1" u="sng">
                <a:latin typeface="Calibri" panose="020F0502020204030204" pitchFamily="34" charset="0"/>
              </a:rPr>
              <a:t>MIPS</a:t>
            </a:r>
            <a:endParaRPr lang="el-GR" altLang="el-GR" b="1" u="sng">
              <a:latin typeface="Calibri" panose="020F0502020204030204" pitchFamily="34" charset="0"/>
            </a:endParaRPr>
          </a:p>
          <a:p>
            <a:pPr eaLnBrk="1" hangingPunct="1">
              <a:buFontTx/>
              <a:buNone/>
            </a:pPr>
            <a:r>
              <a:rPr lang="en-US" altLang="el-GR">
                <a:latin typeface="Calibri" panose="020F0502020204030204" pitchFamily="34" charset="0"/>
              </a:rPr>
              <a:t>add a, b, c</a:t>
            </a:r>
          </a:p>
          <a:p>
            <a:pPr eaLnBrk="1" hangingPunct="1">
              <a:buFontTx/>
              <a:buNone/>
            </a:pPr>
            <a:r>
              <a:rPr lang="en-US" altLang="el-GR">
                <a:latin typeface="Calibri" panose="020F0502020204030204" pitchFamily="34" charset="0"/>
              </a:rPr>
              <a:t>sub d, a, e</a:t>
            </a:r>
            <a:endParaRPr lang="el-GR" altLang="el-GR">
              <a:latin typeface="Calibri" panose="020F0502020204030204" pitchFamily="34" charset="0"/>
            </a:endParaRPr>
          </a:p>
        </p:txBody>
      </p:sp>
      <p:sp>
        <p:nvSpPr>
          <p:cNvPr id="30724"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8D4DED8-BB23-4063-9BAC-5C44E28A8CCD}" type="slidenum">
              <a:rPr lang="en-GB" altLang="el-GR" sz="1400"/>
              <a:pPr>
                <a:spcBef>
                  <a:spcPct val="0"/>
                </a:spcBef>
                <a:buFontTx/>
                <a:buNone/>
              </a:pPr>
              <a:t>16</a:t>
            </a:fld>
            <a:endParaRPr lang="en-GB" altLang="el-GR" sz="1400"/>
          </a:p>
        </p:txBody>
      </p:sp>
      <p:sp>
        <p:nvSpPr>
          <p:cNvPr id="30725" name="5 - Τίτλος"/>
          <p:cNvSpPr>
            <a:spLocks noGrp="1"/>
          </p:cNvSpPr>
          <p:nvPr>
            <p:ph type="title"/>
          </p:nvPr>
        </p:nvSpPr>
        <p:spPr>
          <a:xfrm>
            <a:off x="0" y="0"/>
            <a:ext cx="9136063" cy="428625"/>
          </a:xfrm>
        </p:spPr>
        <p:txBody>
          <a:bodyPr/>
          <a:lstStyle/>
          <a:p>
            <a:r>
              <a:rPr lang="el-GR" altLang="el-GR" sz="2800" b="1"/>
              <a:t>Παράδειγμα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2771" name="Rectangle 2"/>
          <p:cNvSpPr>
            <a:spLocks noChangeArrowheads="1"/>
          </p:cNvSpPr>
          <p:nvPr/>
        </p:nvSpPr>
        <p:spPr bwMode="auto">
          <a:xfrm>
            <a:off x="657225" y="714375"/>
            <a:ext cx="77724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u="sng">
                <a:latin typeface="Calibri" panose="020F0502020204030204" pitchFamily="34" charset="0"/>
              </a:rPr>
              <a:t>Κώδικας σε </a:t>
            </a:r>
            <a:r>
              <a:rPr lang="en-US" altLang="el-GR" u="sng">
                <a:latin typeface="Calibri" panose="020F0502020204030204" pitchFamily="34" charset="0"/>
              </a:rPr>
              <a:t>C</a:t>
            </a:r>
          </a:p>
          <a:p>
            <a:pPr eaLnBrk="1" hangingPunct="1">
              <a:buFontTx/>
              <a:buNone/>
            </a:pPr>
            <a:r>
              <a:rPr lang="en-US" altLang="el-GR" b="0">
                <a:latin typeface="Calibri" panose="020F0502020204030204" pitchFamily="34" charset="0"/>
              </a:rPr>
              <a:t>f = (g + h) – (i + j);</a:t>
            </a:r>
          </a:p>
          <a:p>
            <a:pPr eaLnBrk="1" hangingPunct="1">
              <a:buFontTx/>
              <a:buNone/>
            </a:pPr>
            <a:r>
              <a:rPr lang="el-GR" altLang="el-GR" b="0">
                <a:latin typeface="Calibri" panose="020F0502020204030204" pitchFamily="34" charset="0"/>
              </a:rPr>
              <a:t>Τι παράγει ο </a:t>
            </a:r>
            <a:r>
              <a:rPr lang="en-US" altLang="el-GR" b="0">
                <a:latin typeface="Calibri" panose="020F0502020204030204" pitchFamily="34" charset="0"/>
              </a:rPr>
              <a:t>compiler</a:t>
            </a:r>
            <a:r>
              <a:rPr lang="el-GR" altLang="el-GR" b="0">
                <a:latin typeface="Calibri" panose="020F0502020204030204" pitchFamily="34" charset="0"/>
              </a:rPr>
              <a:t>?</a:t>
            </a:r>
          </a:p>
          <a:p>
            <a:pPr eaLnBrk="1" hangingPunct="1">
              <a:buFontTx/>
              <a:buNone/>
            </a:pPr>
            <a:endParaRPr lang="el-GR" altLang="el-GR" b="0">
              <a:latin typeface="Calibri" panose="020F0502020204030204" pitchFamily="34" charset="0"/>
            </a:endParaRPr>
          </a:p>
          <a:p>
            <a:pPr eaLnBrk="1" hangingPunct="1">
              <a:buFontTx/>
              <a:buNone/>
            </a:pPr>
            <a:r>
              <a:rPr lang="el-GR" altLang="el-GR" u="sng">
                <a:latin typeface="Calibri" panose="020F0502020204030204" pitchFamily="34" charset="0"/>
              </a:rPr>
              <a:t>Μετάφραση σε κώδικα </a:t>
            </a:r>
            <a:r>
              <a:rPr lang="en-US" altLang="el-GR" u="sng">
                <a:latin typeface="Calibri" panose="020F0502020204030204" pitchFamily="34" charset="0"/>
              </a:rPr>
              <a:t>MIPS</a:t>
            </a:r>
            <a:endParaRPr lang="el-GR" altLang="el-GR" u="sng">
              <a:latin typeface="Calibri" panose="020F0502020204030204" pitchFamily="34" charset="0"/>
            </a:endParaRPr>
          </a:p>
          <a:p>
            <a:pPr eaLnBrk="1" hangingPunct="1">
              <a:buFontTx/>
              <a:buNone/>
            </a:pPr>
            <a:r>
              <a:rPr lang="en-US" altLang="el-GR" sz="2800" b="0">
                <a:latin typeface="Calibri" panose="020F0502020204030204" pitchFamily="34" charset="0"/>
              </a:rPr>
              <a:t>add </a:t>
            </a:r>
            <a:r>
              <a:rPr lang="el-GR" altLang="el-GR" sz="2800" b="0">
                <a:latin typeface="Calibri" panose="020F0502020204030204" pitchFamily="34" charset="0"/>
              </a:rPr>
              <a:t>$</a:t>
            </a:r>
            <a:r>
              <a:rPr lang="en-US" altLang="el-GR" sz="2800" b="0">
                <a:latin typeface="Calibri" panose="020F0502020204030204" pitchFamily="34" charset="0"/>
              </a:rPr>
              <a:t>t0,</a:t>
            </a:r>
            <a:r>
              <a:rPr lang="el-GR" altLang="el-GR" sz="2800" b="0">
                <a:latin typeface="Calibri" panose="020F0502020204030204" pitchFamily="34" charset="0"/>
              </a:rPr>
              <a:t> $</a:t>
            </a:r>
            <a:r>
              <a:rPr lang="en-US" altLang="el-GR" sz="2800" b="0">
                <a:latin typeface="Calibri" panose="020F0502020204030204" pitchFamily="34" charset="0"/>
              </a:rPr>
              <a:t>s1, $s2	</a:t>
            </a:r>
            <a:r>
              <a:rPr lang="en-US" altLang="el-GR" b="0">
                <a:latin typeface="Calibri" panose="020F0502020204030204" pitchFamily="34" charset="0"/>
              </a:rPr>
              <a:t>#</a:t>
            </a:r>
            <a:r>
              <a:rPr lang="el-GR" altLang="el-GR" b="0">
                <a:latin typeface="Calibri" panose="020F0502020204030204" pitchFamily="34" charset="0"/>
              </a:rPr>
              <a:t> προσωρινή μεταβλητή </a:t>
            </a:r>
            <a:r>
              <a:rPr lang="en-US" altLang="el-GR" b="0">
                <a:latin typeface="Calibri" panose="020F0502020204030204" pitchFamily="34" charset="0"/>
              </a:rPr>
              <a:t>t0</a:t>
            </a:r>
          </a:p>
          <a:p>
            <a:pPr eaLnBrk="1" hangingPunct="1">
              <a:buFontTx/>
              <a:buNone/>
            </a:pPr>
            <a:r>
              <a:rPr lang="en-US" altLang="el-GR" sz="2800" b="0">
                <a:latin typeface="Calibri" panose="020F0502020204030204" pitchFamily="34" charset="0"/>
              </a:rPr>
              <a:t>add $t1, $s3. $s4	</a:t>
            </a:r>
            <a:r>
              <a:rPr lang="en-US" altLang="el-GR" b="0">
                <a:latin typeface="Calibri" panose="020F0502020204030204" pitchFamily="34" charset="0"/>
              </a:rPr>
              <a:t># </a:t>
            </a:r>
            <a:r>
              <a:rPr lang="el-GR" altLang="el-GR" b="0">
                <a:latin typeface="Calibri" panose="020F0502020204030204" pitchFamily="34" charset="0"/>
              </a:rPr>
              <a:t>προσωρινή μεταβλητή </a:t>
            </a:r>
            <a:r>
              <a:rPr lang="en-US" altLang="el-GR" b="0">
                <a:latin typeface="Calibri" panose="020F0502020204030204" pitchFamily="34" charset="0"/>
              </a:rPr>
              <a:t>t1</a:t>
            </a:r>
          </a:p>
          <a:p>
            <a:pPr eaLnBrk="1" hangingPunct="1">
              <a:buFontTx/>
              <a:buNone/>
            </a:pPr>
            <a:r>
              <a:rPr lang="en-US" altLang="el-GR" sz="2800" b="0">
                <a:latin typeface="Calibri" panose="020F0502020204030204" pitchFamily="34" charset="0"/>
              </a:rPr>
              <a:t>sub $s0, $t0, $t1</a:t>
            </a:r>
            <a:r>
              <a:rPr lang="en-US" altLang="el-GR" b="0">
                <a:latin typeface="Calibri" panose="020F0502020204030204" pitchFamily="34" charset="0"/>
              </a:rPr>
              <a:t> 	</a:t>
            </a:r>
          </a:p>
        </p:txBody>
      </p:sp>
      <p:sp>
        <p:nvSpPr>
          <p:cNvPr id="31748"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D912A20-F087-4538-95EC-B2A9D78BB0D4}" type="slidenum">
              <a:rPr lang="en-GB" altLang="el-GR" sz="1400"/>
              <a:pPr>
                <a:spcBef>
                  <a:spcPct val="0"/>
                </a:spcBef>
                <a:buFontTx/>
                <a:buNone/>
              </a:pPr>
              <a:t>17</a:t>
            </a:fld>
            <a:endParaRPr lang="en-GB" altLang="el-GR" sz="1400"/>
          </a:p>
        </p:txBody>
      </p:sp>
      <p:sp>
        <p:nvSpPr>
          <p:cNvPr id="6" name="5 - Τίτλος"/>
          <p:cNvSpPr txBox="1">
            <a:spLocks/>
          </p:cNvSpPr>
          <p:nvPr/>
        </p:nvSpPr>
        <p:spPr>
          <a:xfrm>
            <a:off x="0" y="-71438"/>
            <a:ext cx="9136063" cy="428626"/>
          </a:xfrm>
          <a:prstGeom prst="rect">
            <a:avLst/>
          </a:prstGeom>
        </p:spPr>
        <p:txBody>
          <a:bodyPr/>
          <a:lstStyle/>
          <a:p>
            <a:pPr algn="ctr">
              <a:defRPr/>
            </a:pPr>
            <a:r>
              <a:rPr lang="el-GR" sz="2800" kern="0" dirty="0">
                <a:solidFill>
                  <a:schemeClr val="tx2"/>
                </a:solidFill>
                <a:latin typeface="Calibri" pitchFamily="34" charset="0"/>
                <a:ea typeface="+mj-ea"/>
                <a:cs typeface="+mj-cs"/>
              </a:rPr>
              <a:t>Παράδειγμα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2771" name="Rectangle 2"/>
          <p:cNvSpPr>
            <a:spLocks noChangeArrowheads="1"/>
          </p:cNvSpPr>
          <p:nvPr/>
        </p:nvSpPr>
        <p:spPr bwMode="auto">
          <a:xfrm>
            <a:off x="357188" y="714375"/>
            <a:ext cx="8101012" cy="538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80010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sz="2800" b="0">
                <a:latin typeface="Calibri" panose="020F0502020204030204" pitchFamily="34" charset="0"/>
              </a:rPr>
              <a:t>Οι γλώσσες προγραμματισμού έχουν:</a:t>
            </a:r>
          </a:p>
          <a:p>
            <a:pPr eaLnBrk="1" hangingPunct="1"/>
            <a:r>
              <a:rPr lang="el-GR" altLang="el-GR" sz="2800" b="0">
                <a:latin typeface="Calibri" panose="020F0502020204030204" pitchFamily="34" charset="0"/>
              </a:rPr>
              <a:t>απλές μεταβλητές</a:t>
            </a:r>
          </a:p>
          <a:p>
            <a:pPr eaLnBrk="1" hangingPunct="1"/>
            <a:r>
              <a:rPr lang="el-GR" altLang="el-GR" sz="2800" b="0">
                <a:latin typeface="Calibri" panose="020F0502020204030204" pitchFamily="34" charset="0"/>
              </a:rPr>
              <a:t>σύνθετες δομές (π.χ. </a:t>
            </a:r>
            <a:r>
              <a:rPr lang="en-US" altLang="el-GR" sz="2800" b="0">
                <a:latin typeface="Calibri" panose="020F0502020204030204" pitchFamily="34" charset="0"/>
              </a:rPr>
              <a:t>arrays, structs)</a:t>
            </a:r>
          </a:p>
          <a:p>
            <a:pPr eaLnBrk="1" hangingPunct="1">
              <a:buFontTx/>
              <a:buNone/>
            </a:pPr>
            <a:endParaRPr lang="en-US" altLang="el-GR" sz="2800" b="0">
              <a:latin typeface="Calibri" panose="020F0502020204030204" pitchFamily="34" charset="0"/>
            </a:endParaRPr>
          </a:p>
          <a:p>
            <a:pPr eaLnBrk="1" hangingPunct="1">
              <a:buFontTx/>
              <a:buNone/>
            </a:pPr>
            <a:r>
              <a:rPr lang="en-US" altLang="el-GR" sz="2800" b="0">
                <a:latin typeface="Calibri" panose="020F0502020204030204" pitchFamily="34" charset="0"/>
              </a:rPr>
              <a:t>O</a:t>
            </a:r>
            <a:r>
              <a:rPr lang="el-GR" altLang="el-GR" sz="2800" b="0">
                <a:latin typeface="Calibri" panose="020F0502020204030204" pitchFamily="34" charset="0"/>
              </a:rPr>
              <a:t> υπολογιστής</a:t>
            </a:r>
            <a:r>
              <a:rPr lang="en-US" altLang="el-GR" sz="2800" b="0">
                <a:latin typeface="Calibri" panose="020F0502020204030204" pitchFamily="34" charset="0"/>
              </a:rPr>
              <a:t> </a:t>
            </a:r>
            <a:r>
              <a:rPr lang="el-GR" altLang="el-GR" sz="2800" b="0">
                <a:latin typeface="Calibri" panose="020F0502020204030204" pitchFamily="34" charset="0"/>
              </a:rPr>
              <a:t>τις αναπαριστά </a:t>
            </a:r>
            <a:r>
              <a:rPr lang="el-GR" altLang="el-GR" sz="2800" b="0" u="sng">
                <a:latin typeface="Calibri" panose="020F0502020204030204" pitchFamily="34" charset="0"/>
              </a:rPr>
              <a:t>ΠΑΝΤΑ ΣΤΗ ΜΝΗΜΗ.</a:t>
            </a:r>
          </a:p>
          <a:p>
            <a:pPr lvl="1" eaLnBrk="1" hangingPunct="1">
              <a:buFont typeface="Arial" panose="020B0604020202020204" pitchFamily="34" charset="0"/>
              <a:buChar char="•"/>
            </a:pPr>
            <a:r>
              <a:rPr lang="el-GR" altLang="el-GR" sz="2400" b="0">
                <a:latin typeface="Calibri" panose="020F0502020204030204" pitchFamily="34" charset="0"/>
              </a:rPr>
              <a:t>Επομένως χρειαζόμαστε εντολές μεταφοράς δεδομένων από και προς τη μνήμη.</a:t>
            </a:r>
          </a:p>
        </p:txBody>
      </p:sp>
      <p:sp>
        <p:nvSpPr>
          <p:cNvPr id="32772"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CEA7119-A794-4020-BAE8-AA29E052429B}" type="slidenum">
              <a:rPr lang="en-GB" altLang="el-GR" sz="1400"/>
              <a:pPr>
                <a:spcBef>
                  <a:spcPct val="0"/>
                </a:spcBef>
                <a:buFontTx/>
                <a:buNone/>
              </a:pPr>
              <a:t>18</a:t>
            </a:fld>
            <a:endParaRPr lang="en-GB" altLang="el-GR" sz="1400"/>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Τελεστές - Μνήμη</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3795" name="Rectangle 2"/>
          <p:cNvSpPr>
            <a:spLocks noChangeArrowheads="1"/>
          </p:cNvSpPr>
          <p:nvPr/>
        </p:nvSpPr>
        <p:spPr bwMode="auto">
          <a:xfrm>
            <a:off x="250825" y="857250"/>
            <a:ext cx="8642350"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endParaRPr lang="el-GR" altLang="el-GR" b="0">
              <a:latin typeface="Calibri" panose="020F0502020204030204" pitchFamily="34" charset="0"/>
            </a:endParaRPr>
          </a:p>
          <a:p>
            <a:pPr eaLnBrk="1" hangingPunct="1"/>
            <a:r>
              <a:rPr lang="el-GR" altLang="el-GR" b="0">
                <a:latin typeface="Calibri" panose="020F0502020204030204" pitchFamily="34" charset="0"/>
              </a:rPr>
              <a:t>Εντολή μεταφοράς δεδομένων από τη μνήμη</a:t>
            </a:r>
          </a:p>
          <a:p>
            <a:pPr algn="ctr" eaLnBrk="1" hangingPunct="1">
              <a:buFontTx/>
              <a:buNone/>
            </a:pPr>
            <a:r>
              <a:rPr lang="en-US" altLang="el-GR">
                <a:latin typeface="Calibri" panose="020F0502020204030204" pitchFamily="34" charset="0"/>
              </a:rPr>
              <a:t>load</a:t>
            </a:r>
            <a:r>
              <a:rPr lang="el-GR" altLang="el-GR">
                <a:latin typeface="Calibri" panose="020F0502020204030204" pitchFamily="34" charset="0"/>
              </a:rPr>
              <a:t> καταχωρητής, σταθερά(καταχωρητής)</a:t>
            </a:r>
          </a:p>
          <a:p>
            <a:pPr algn="ctr" eaLnBrk="1" hangingPunct="1">
              <a:buFontTx/>
              <a:buNone/>
            </a:pPr>
            <a:r>
              <a:rPr lang="en-US" altLang="el-GR" sz="2800" b="0">
                <a:latin typeface="Calibri" panose="020F0502020204030204" pitchFamily="34" charset="0"/>
              </a:rPr>
              <a:t>lw $t1, 4($s2)</a:t>
            </a:r>
          </a:p>
          <a:p>
            <a:pPr eaLnBrk="1" hangingPunct="1"/>
            <a:endParaRPr lang="el-GR" altLang="el-GR" b="0">
              <a:latin typeface="Calibri" panose="020F0502020204030204" pitchFamily="34" charset="0"/>
            </a:endParaRPr>
          </a:p>
          <a:p>
            <a:pPr eaLnBrk="1" hangingPunct="1"/>
            <a:r>
              <a:rPr lang="el-GR" altLang="el-GR" b="0">
                <a:latin typeface="Calibri" panose="020F0502020204030204" pitchFamily="34" charset="0"/>
              </a:rPr>
              <a:t>φορτώνουμε στον $</a:t>
            </a:r>
            <a:r>
              <a:rPr lang="en-US" altLang="el-GR" b="0">
                <a:latin typeface="Calibri" panose="020F0502020204030204" pitchFamily="34" charset="0"/>
              </a:rPr>
              <a:t>t1 </a:t>
            </a:r>
            <a:r>
              <a:rPr lang="el-GR" altLang="el-GR" b="0">
                <a:latin typeface="Calibri" panose="020F0502020204030204" pitchFamily="34" charset="0"/>
              </a:rPr>
              <a:t>την τιμή </a:t>
            </a:r>
            <a:r>
              <a:rPr lang="en-US" altLang="el-GR" b="0">
                <a:latin typeface="Calibri" panose="020F0502020204030204" pitchFamily="34" charset="0"/>
              </a:rPr>
              <a:t>M[$s2+4]</a:t>
            </a:r>
            <a:endParaRPr lang="el-GR" altLang="el-GR" b="0">
              <a:latin typeface="Calibri" panose="020F0502020204030204" pitchFamily="34" charset="0"/>
            </a:endParaRPr>
          </a:p>
        </p:txBody>
      </p:sp>
      <p:sp>
        <p:nvSpPr>
          <p:cNvPr id="33796"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68A67A2-0C18-45AD-B9AA-E58B84887B6C}" type="slidenum">
              <a:rPr lang="en-GB" altLang="el-GR" sz="1400">
                <a:latin typeface="Calibri" panose="020F0502020204030204" pitchFamily="34" charset="0"/>
              </a:rPr>
              <a:pPr>
                <a:spcBef>
                  <a:spcPct val="0"/>
                </a:spcBef>
                <a:buFontTx/>
                <a:buNone/>
              </a:pPr>
              <a:t>19</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Τελεστές - Μνήμη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grpSp>
        <p:nvGrpSpPr>
          <p:cNvPr id="16387" name="Group 2"/>
          <p:cNvGrpSpPr>
            <a:grpSpLocks/>
          </p:cNvGrpSpPr>
          <p:nvPr/>
        </p:nvGrpSpPr>
        <p:grpSpPr bwMode="auto">
          <a:xfrm>
            <a:off x="304800" y="609600"/>
            <a:ext cx="1898650" cy="5791200"/>
            <a:chOff x="384" y="432"/>
            <a:chExt cx="1196" cy="3648"/>
          </a:xfrm>
        </p:grpSpPr>
        <p:sp>
          <p:nvSpPr>
            <p:cNvPr id="16393" name="Rectangle 3"/>
            <p:cNvSpPr>
              <a:spLocks noChangeArrowheads="1"/>
            </p:cNvSpPr>
            <p:nvPr/>
          </p:nvSpPr>
          <p:spPr bwMode="auto">
            <a:xfrm>
              <a:off x="952" y="2528"/>
              <a:ext cx="1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16394" name="Rectangle 4"/>
            <p:cNvSpPr>
              <a:spLocks noChangeArrowheads="1"/>
            </p:cNvSpPr>
            <p:nvPr/>
          </p:nvSpPr>
          <p:spPr bwMode="auto">
            <a:xfrm>
              <a:off x="588" y="636"/>
              <a:ext cx="992" cy="40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6000"/>
                </a:lnSpc>
                <a:spcBef>
                  <a:spcPct val="40000"/>
                </a:spcBef>
                <a:buFontTx/>
                <a:buNone/>
              </a:pPr>
              <a:r>
                <a:rPr lang="en-GB" altLang="el-GR" sz="1800" i="1">
                  <a:latin typeface="Arial" panose="020B0604020202020204" pitchFamily="34" charset="0"/>
                </a:rPr>
                <a:t>Instruction</a:t>
              </a:r>
            </a:p>
            <a:p>
              <a:pPr algn="ctr">
                <a:lnSpc>
                  <a:spcPct val="86000"/>
                </a:lnSpc>
                <a:spcBef>
                  <a:spcPct val="40000"/>
                </a:spcBef>
                <a:buFontTx/>
                <a:buNone/>
              </a:pPr>
              <a:r>
                <a:rPr lang="en-GB" altLang="el-GR" sz="1800" i="1">
                  <a:latin typeface="Arial" panose="020B0604020202020204" pitchFamily="34" charset="0"/>
                </a:rPr>
                <a:t>Fetch</a:t>
              </a:r>
              <a:r>
                <a:rPr lang="en-US" altLang="el-GR" sz="1800" i="1">
                  <a:latin typeface="Arial" panose="020B0604020202020204" pitchFamily="34" charset="0"/>
                </a:rPr>
                <a:t> (IF)</a:t>
              </a:r>
              <a:endParaRPr lang="en-GB" altLang="el-GR" sz="1800" i="1">
                <a:latin typeface="Arial" panose="020B0604020202020204" pitchFamily="34" charset="0"/>
              </a:endParaRPr>
            </a:p>
          </p:txBody>
        </p:sp>
        <p:sp>
          <p:nvSpPr>
            <p:cNvPr id="16395" name="Rectangle 5"/>
            <p:cNvSpPr>
              <a:spLocks noChangeArrowheads="1"/>
            </p:cNvSpPr>
            <p:nvPr/>
          </p:nvSpPr>
          <p:spPr bwMode="auto">
            <a:xfrm>
              <a:off x="588" y="1260"/>
              <a:ext cx="992" cy="40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6000"/>
                </a:lnSpc>
                <a:spcBef>
                  <a:spcPct val="40000"/>
                </a:spcBef>
                <a:buFontTx/>
                <a:buNone/>
              </a:pPr>
              <a:r>
                <a:rPr lang="en-GB" altLang="el-GR" sz="1800" i="1">
                  <a:latin typeface="Arial" panose="020B0604020202020204" pitchFamily="34" charset="0"/>
                </a:rPr>
                <a:t>Instruction</a:t>
              </a:r>
            </a:p>
            <a:p>
              <a:pPr algn="ctr">
                <a:lnSpc>
                  <a:spcPct val="86000"/>
                </a:lnSpc>
                <a:spcBef>
                  <a:spcPct val="40000"/>
                </a:spcBef>
                <a:buFontTx/>
                <a:buNone/>
              </a:pPr>
              <a:r>
                <a:rPr lang="en-GB" altLang="el-GR" sz="1800" i="1">
                  <a:latin typeface="Arial" panose="020B0604020202020204" pitchFamily="34" charset="0"/>
                </a:rPr>
                <a:t>Decode</a:t>
              </a:r>
              <a:r>
                <a:rPr lang="en-US" altLang="el-GR" sz="1800" i="1">
                  <a:latin typeface="Arial" panose="020B0604020202020204" pitchFamily="34" charset="0"/>
                </a:rPr>
                <a:t> (ID)</a:t>
              </a:r>
              <a:endParaRPr lang="en-GB" altLang="el-GR" sz="1800" i="1">
                <a:latin typeface="Arial" panose="020B0604020202020204" pitchFamily="34" charset="0"/>
              </a:endParaRPr>
            </a:p>
          </p:txBody>
        </p:sp>
        <p:sp>
          <p:nvSpPr>
            <p:cNvPr id="16396" name="Rectangle 6"/>
            <p:cNvSpPr>
              <a:spLocks noChangeArrowheads="1"/>
            </p:cNvSpPr>
            <p:nvPr/>
          </p:nvSpPr>
          <p:spPr bwMode="auto">
            <a:xfrm>
              <a:off x="588" y="1884"/>
              <a:ext cx="992" cy="40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6000"/>
                </a:lnSpc>
                <a:spcBef>
                  <a:spcPct val="40000"/>
                </a:spcBef>
                <a:buFontTx/>
                <a:buNone/>
              </a:pPr>
              <a:r>
                <a:rPr lang="en-GB" altLang="el-GR" sz="1800" i="1">
                  <a:latin typeface="Arial" panose="020B0604020202020204" pitchFamily="34" charset="0"/>
                </a:rPr>
                <a:t>Operand</a:t>
              </a:r>
            </a:p>
            <a:p>
              <a:pPr algn="ctr">
                <a:lnSpc>
                  <a:spcPct val="86000"/>
                </a:lnSpc>
                <a:spcBef>
                  <a:spcPct val="40000"/>
                </a:spcBef>
                <a:buFontTx/>
                <a:buNone/>
              </a:pPr>
              <a:r>
                <a:rPr lang="en-GB" altLang="el-GR" sz="1800" i="1">
                  <a:latin typeface="Arial" panose="020B0604020202020204" pitchFamily="34" charset="0"/>
                </a:rPr>
                <a:t>Fetch</a:t>
              </a:r>
              <a:r>
                <a:rPr lang="en-US" altLang="el-GR" sz="1800" i="1">
                  <a:latin typeface="Arial" panose="020B0604020202020204" pitchFamily="34" charset="0"/>
                </a:rPr>
                <a:t> (OF)</a:t>
              </a:r>
              <a:endParaRPr lang="en-GB" altLang="el-GR" sz="1800" i="1">
                <a:latin typeface="Arial" panose="020B0604020202020204" pitchFamily="34" charset="0"/>
              </a:endParaRPr>
            </a:p>
          </p:txBody>
        </p:sp>
        <p:sp>
          <p:nvSpPr>
            <p:cNvPr id="16397" name="Rectangle 7"/>
            <p:cNvSpPr>
              <a:spLocks noChangeArrowheads="1"/>
            </p:cNvSpPr>
            <p:nvPr/>
          </p:nvSpPr>
          <p:spPr bwMode="auto">
            <a:xfrm>
              <a:off x="588" y="2508"/>
              <a:ext cx="992" cy="19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8000"/>
                </a:lnSpc>
                <a:spcBef>
                  <a:spcPct val="43000"/>
                </a:spcBef>
                <a:buFontTx/>
                <a:buNone/>
              </a:pPr>
              <a:r>
                <a:rPr lang="en-GB" altLang="el-GR" sz="1800" i="1">
                  <a:latin typeface="Arial" panose="020B0604020202020204" pitchFamily="34" charset="0"/>
                </a:rPr>
                <a:t>Execute</a:t>
              </a:r>
              <a:r>
                <a:rPr lang="en-US" altLang="el-GR" sz="1800" i="1">
                  <a:latin typeface="Arial" panose="020B0604020202020204" pitchFamily="34" charset="0"/>
                </a:rPr>
                <a:t> (Ex)</a:t>
              </a:r>
              <a:endParaRPr lang="en-GB" altLang="el-GR" sz="1800" i="1">
                <a:latin typeface="Arial" panose="020B0604020202020204" pitchFamily="34" charset="0"/>
              </a:endParaRPr>
            </a:p>
          </p:txBody>
        </p:sp>
        <p:sp>
          <p:nvSpPr>
            <p:cNvPr id="16398" name="Rectangle 8"/>
            <p:cNvSpPr>
              <a:spLocks noChangeArrowheads="1"/>
            </p:cNvSpPr>
            <p:nvPr/>
          </p:nvSpPr>
          <p:spPr bwMode="auto">
            <a:xfrm>
              <a:off x="588" y="2940"/>
              <a:ext cx="992" cy="40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6000"/>
                </a:lnSpc>
                <a:spcBef>
                  <a:spcPct val="40000"/>
                </a:spcBef>
                <a:buFontTx/>
                <a:buNone/>
              </a:pPr>
              <a:r>
                <a:rPr lang="en-GB" altLang="el-GR" sz="1800" i="1">
                  <a:latin typeface="Arial" panose="020B0604020202020204" pitchFamily="34" charset="0"/>
                </a:rPr>
                <a:t>Result</a:t>
              </a:r>
            </a:p>
            <a:p>
              <a:pPr algn="ctr">
                <a:lnSpc>
                  <a:spcPct val="86000"/>
                </a:lnSpc>
                <a:spcBef>
                  <a:spcPct val="40000"/>
                </a:spcBef>
                <a:buFontTx/>
                <a:buNone/>
              </a:pPr>
              <a:r>
                <a:rPr lang="en-GB" altLang="el-GR" sz="1800" i="1">
                  <a:latin typeface="Arial" panose="020B0604020202020204" pitchFamily="34" charset="0"/>
                </a:rPr>
                <a:t>Store</a:t>
              </a:r>
              <a:r>
                <a:rPr lang="en-US" altLang="el-GR" sz="1800" i="1">
                  <a:latin typeface="Arial" panose="020B0604020202020204" pitchFamily="34" charset="0"/>
                </a:rPr>
                <a:t> (WB)</a:t>
              </a:r>
              <a:endParaRPr lang="en-GB" altLang="el-GR" sz="1800" i="1">
                <a:latin typeface="Arial" panose="020B0604020202020204" pitchFamily="34" charset="0"/>
              </a:endParaRPr>
            </a:p>
          </p:txBody>
        </p:sp>
        <p:sp>
          <p:nvSpPr>
            <p:cNvPr id="16399" name="Rectangle 9"/>
            <p:cNvSpPr>
              <a:spLocks noChangeArrowheads="1"/>
            </p:cNvSpPr>
            <p:nvPr/>
          </p:nvSpPr>
          <p:spPr bwMode="auto">
            <a:xfrm>
              <a:off x="588" y="3564"/>
              <a:ext cx="992" cy="40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3500" tIns="25400" rIns="63500" bIns="25400">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6000"/>
                </a:lnSpc>
                <a:spcBef>
                  <a:spcPct val="40000"/>
                </a:spcBef>
                <a:buFontTx/>
                <a:buNone/>
              </a:pPr>
              <a:r>
                <a:rPr lang="en-GB" altLang="el-GR" sz="1800" i="1">
                  <a:latin typeface="Arial" panose="020B0604020202020204" pitchFamily="34" charset="0"/>
                </a:rPr>
                <a:t>Next</a:t>
              </a:r>
            </a:p>
            <a:p>
              <a:pPr algn="ctr">
                <a:lnSpc>
                  <a:spcPct val="86000"/>
                </a:lnSpc>
                <a:spcBef>
                  <a:spcPct val="40000"/>
                </a:spcBef>
                <a:buFontTx/>
                <a:buNone/>
              </a:pPr>
              <a:r>
                <a:rPr lang="en-GB" altLang="el-GR" sz="1800" i="1">
                  <a:latin typeface="Arial" panose="020B0604020202020204" pitchFamily="34" charset="0"/>
                </a:rPr>
                <a:t>Instruction</a:t>
              </a:r>
            </a:p>
          </p:txBody>
        </p:sp>
        <p:sp>
          <p:nvSpPr>
            <p:cNvPr id="16400" name="Line 10"/>
            <p:cNvSpPr>
              <a:spLocks noChangeShapeType="1"/>
            </p:cNvSpPr>
            <p:nvPr/>
          </p:nvSpPr>
          <p:spPr bwMode="auto">
            <a:xfrm>
              <a:off x="1056" y="1056"/>
              <a:ext cx="0" cy="19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01" name="Line 11"/>
            <p:cNvSpPr>
              <a:spLocks noChangeShapeType="1"/>
            </p:cNvSpPr>
            <p:nvPr/>
          </p:nvSpPr>
          <p:spPr bwMode="auto">
            <a:xfrm>
              <a:off x="1056" y="2304"/>
              <a:ext cx="0" cy="19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02" name="Line 12"/>
            <p:cNvSpPr>
              <a:spLocks noChangeShapeType="1"/>
            </p:cNvSpPr>
            <p:nvPr/>
          </p:nvSpPr>
          <p:spPr bwMode="auto">
            <a:xfrm>
              <a:off x="1056" y="1680"/>
              <a:ext cx="0" cy="19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03" name="Line 13"/>
            <p:cNvSpPr>
              <a:spLocks noChangeShapeType="1"/>
            </p:cNvSpPr>
            <p:nvPr/>
          </p:nvSpPr>
          <p:spPr bwMode="auto">
            <a:xfrm>
              <a:off x="1056" y="3360"/>
              <a:ext cx="0" cy="19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04" name="Line 14"/>
            <p:cNvSpPr>
              <a:spLocks noChangeShapeType="1"/>
            </p:cNvSpPr>
            <p:nvPr/>
          </p:nvSpPr>
          <p:spPr bwMode="auto">
            <a:xfrm>
              <a:off x="1056" y="2688"/>
              <a:ext cx="0" cy="24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405" name="Line 15"/>
            <p:cNvSpPr>
              <a:spLocks noChangeShapeType="1"/>
            </p:cNvSpPr>
            <p:nvPr/>
          </p:nvSpPr>
          <p:spPr bwMode="auto">
            <a:xfrm>
              <a:off x="1056" y="3984"/>
              <a:ext cx="0" cy="9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6406" name="Line 16"/>
            <p:cNvSpPr>
              <a:spLocks noChangeShapeType="1"/>
            </p:cNvSpPr>
            <p:nvPr/>
          </p:nvSpPr>
          <p:spPr bwMode="auto">
            <a:xfrm flipH="1">
              <a:off x="384" y="4080"/>
              <a:ext cx="67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6407" name="Line 17"/>
            <p:cNvSpPr>
              <a:spLocks noChangeShapeType="1"/>
            </p:cNvSpPr>
            <p:nvPr/>
          </p:nvSpPr>
          <p:spPr bwMode="auto">
            <a:xfrm flipV="1">
              <a:off x="384" y="432"/>
              <a:ext cx="0" cy="364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6408" name="Line 18"/>
            <p:cNvSpPr>
              <a:spLocks noChangeShapeType="1"/>
            </p:cNvSpPr>
            <p:nvPr/>
          </p:nvSpPr>
          <p:spPr bwMode="auto">
            <a:xfrm>
              <a:off x="384" y="432"/>
              <a:ext cx="67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6409" name="Line 19"/>
            <p:cNvSpPr>
              <a:spLocks noChangeShapeType="1"/>
            </p:cNvSpPr>
            <p:nvPr/>
          </p:nvSpPr>
          <p:spPr bwMode="auto">
            <a:xfrm>
              <a:off x="1056" y="432"/>
              <a:ext cx="0" cy="19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sp>
        <p:nvSpPr>
          <p:cNvPr id="16388" name="Text Box 20"/>
          <p:cNvSpPr txBox="1">
            <a:spLocks noChangeArrowheads="1"/>
          </p:cNvSpPr>
          <p:nvPr/>
        </p:nvSpPr>
        <p:spPr bwMode="auto">
          <a:xfrm>
            <a:off x="2071688" y="-71438"/>
            <a:ext cx="5429250"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Αρχιτεκτονικές Συνόλου Εντολών</a:t>
            </a:r>
            <a:endParaRPr lang="en-GB" altLang="el-GR" sz="2400" b="0">
              <a:latin typeface="Calibri" panose="020F0502020204030204" pitchFamily="34" charset="0"/>
            </a:endParaRPr>
          </a:p>
        </p:txBody>
      </p:sp>
      <p:sp>
        <p:nvSpPr>
          <p:cNvPr id="16389" name="Text Box 21"/>
          <p:cNvSpPr txBox="1">
            <a:spLocks noChangeArrowheads="1"/>
          </p:cNvSpPr>
          <p:nvPr/>
        </p:nvSpPr>
        <p:spPr bwMode="auto">
          <a:xfrm>
            <a:off x="2819400" y="1539875"/>
            <a:ext cx="63246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l-GR" altLang="el-GR" sz="2400" b="0" i="1">
                <a:latin typeface="Calibri" panose="020F0502020204030204" pitchFamily="34" charset="0"/>
              </a:rPr>
              <a:t>Μορφή Εντολών</a:t>
            </a:r>
            <a:r>
              <a:rPr lang="en-US" altLang="el-GR" sz="2400" b="0" i="1">
                <a:latin typeface="Calibri" panose="020F0502020204030204" pitchFamily="34" charset="0"/>
              </a:rPr>
              <a:t>:</a:t>
            </a:r>
          </a:p>
          <a:p>
            <a:pPr lvl="1" eaLnBrk="1" hangingPunct="1">
              <a:spcBef>
                <a:spcPct val="10000"/>
              </a:spcBef>
              <a:buFontTx/>
              <a:buNone/>
            </a:pPr>
            <a:r>
              <a:rPr lang="el-GR" altLang="el-GR" sz="2400" b="0">
                <a:latin typeface="Calibri" panose="020F0502020204030204" pitchFamily="34" charset="0"/>
              </a:rPr>
              <a:t>μεταβλητό ή σταθερό μέγεθος</a:t>
            </a:r>
            <a:r>
              <a:rPr lang="en-US" altLang="el-GR" sz="2400" b="0">
                <a:latin typeface="Calibri" panose="020F0502020204030204" pitchFamily="34" charset="0"/>
              </a:rPr>
              <a:t> bytes</a:t>
            </a:r>
            <a:r>
              <a:rPr lang="el-GR" altLang="el-GR" sz="2400" b="0">
                <a:latin typeface="Calibri" panose="020F0502020204030204" pitchFamily="34" charset="0"/>
              </a:rPr>
              <a:t> για κάθε εντολή</a:t>
            </a:r>
            <a:r>
              <a:rPr lang="en-US" altLang="el-GR" sz="2400" b="0">
                <a:latin typeface="Calibri" panose="020F0502020204030204" pitchFamily="34" charset="0"/>
              </a:rPr>
              <a:t>; (8086 1-17 bytes, MIPS 4 bytes)</a:t>
            </a:r>
          </a:p>
          <a:p>
            <a:pPr eaLnBrk="1" hangingPunct="1">
              <a:spcBef>
                <a:spcPct val="50000"/>
              </a:spcBef>
              <a:spcAft>
                <a:spcPct val="50000"/>
              </a:spcAft>
              <a:buFontTx/>
              <a:buNone/>
            </a:pPr>
            <a:r>
              <a:rPr lang="el-GR" altLang="el-GR" sz="2400" b="0">
                <a:latin typeface="Calibri" panose="020F0502020204030204" pitchFamily="34" charset="0"/>
              </a:rPr>
              <a:t>Πώς γίνεται η αποκωδικοποίηση (</a:t>
            </a:r>
            <a:r>
              <a:rPr lang="en-US" altLang="el-GR" sz="2400" b="0">
                <a:latin typeface="Calibri" panose="020F0502020204030204" pitchFamily="34" charset="0"/>
              </a:rPr>
              <a:t>ID);</a:t>
            </a:r>
          </a:p>
          <a:p>
            <a:pPr eaLnBrk="1" hangingPunct="1">
              <a:spcBef>
                <a:spcPct val="10000"/>
              </a:spcBef>
              <a:buFontTx/>
              <a:buNone/>
            </a:pPr>
            <a:r>
              <a:rPr lang="el-GR" altLang="el-GR" sz="2400" b="0" i="1">
                <a:latin typeface="Calibri" panose="020F0502020204030204" pitchFamily="34" charset="0"/>
              </a:rPr>
              <a:t>Που βρίσκονται τα ορίσματα (</a:t>
            </a:r>
            <a:r>
              <a:rPr lang="en-US" altLang="el-GR" sz="2400" b="0" i="1">
                <a:latin typeface="Calibri" panose="020F0502020204030204" pitchFamily="34" charset="0"/>
              </a:rPr>
              <a:t>operands) </a:t>
            </a:r>
            <a:r>
              <a:rPr lang="el-GR" altLang="el-GR" sz="2400" b="0" i="1">
                <a:latin typeface="Calibri" panose="020F0502020204030204" pitchFamily="34" charset="0"/>
              </a:rPr>
              <a:t>και το αποτέλεσμα</a:t>
            </a:r>
            <a:r>
              <a:rPr lang="el-GR" altLang="el-GR" sz="2400" b="0">
                <a:latin typeface="Calibri" panose="020F0502020204030204" pitchFamily="34" charset="0"/>
              </a:rPr>
              <a:t>:</a:t>
            </a:r>
          </a:p>
          <a:p>
            <a:pPr lvl="1" eaLnBrk="1" hangingPunct="1">
              <a:spcBef>
                <a:spcPct val="10000"/>
              </a:spcBef>
              <a:buFontTx/>
              <a:buNone/>
            </a:pPr>
            <a:r>
              <a:rPr lang="el-GR" altLang="el-GR" sz="2400" b="0">
                <a:latin typeface="Calibri" panose="020F0502020204030204" pitchFamily="34" charset="0"/>
              </a:rPr>
              <a:t>Μνήμη-καταχωρητές, </a:t>
            </a:r>
            <a:r>
              <a:rPr lang="el-GR" altLang="el-GR" sz="2400" b="0" i="1">
                <a:latin typeface="Calibri" panose="020F0502020204030204" pitchFamily="34" charset="0"/>
              </a:rPr>
              <a:t>πόσα ορίσματα</a:t>
            </a:r>
            <a:r>
              <a:rPr lang="el-GR" altLang="el-GR" sz="2400" b="0">
                <a:latin typeface="Calibri" panose="020F0502020204030204" pitchFamily="34" charset="0"/>
              </a:rPr>
              <a:t>, τι μεγέθους</a:t>
            </a:r>
            <a:r>
              <a:rPr lang="en-US" altLang="el-GR" sz="2400" b="0">
                <a:latin typeface="Calibri" panose="020F0502020204030204" pitchFamily="34" charset="0"/>
              </a:rPr>
              <a:t>;</a:t>
            </a:r>
          </a:p>
          <a:p>
            <a:pPr lvl="1" eaLnBrk="1" hangingPunct="1">
              <a:spcBef>
                <a:spcPct val="10000"/>
              </a:spcBef>
              <a:buFontTx/>
              <a:buNone/>
            </a:pPr>
            <a:r>
              <a:rPr lang="el-GR" altLang="el-GR" sz="2400" b="0">
                <a:latin typeface="Calibri" panose="020F0502020204030204" pitchFamily="34" charset="0"/>
              </a:rPr>
              <a:t>Ποια είναι στη μνήμη και ποια όχι</a:t>
            </a:r>
            <a:r>
              <a:rPr lang="en-US" altLang="el-GR" sz="2400" b="0">
                <a:latin typeface="Calibri" panose="020F0502020204030204" pitchFamily="34" charset="0"/>
              </a:rPr>
              <a:t>;</a:t>
            </a:r>
            <a:endParaRPr lang="en-GB" altLang="el-GR" sz="2400" b="0">
              <a:latin typeface="Calibri" panose="020F0502020204030204" pitchFamily="34" charset="0"/>
            </a:endParaRPr>
          </a:p>
        </p:txBody>
      </p:sp>
      <p:sp>
        <p:nvSpPr>
          <p:cNvPr id="16390" name="Text Box 22"/>
          <p:cNvSpPr txBox="1">
            <a:spLocks noChangeArrowheads="1"/>
          </p:cNvSpPr>
          <p:nvPr/>
        </p:nvSpPr>
        <p:spPr bwMode="auto">
          <a:xfrm>
            <a:off x="2819400" y="928688"/>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i="1">
                <a:latin typeface="Calibri" panose="020F0502020204030204" pitchFamily="34" charset="0"/>
              </a:rPr>
              <a:t>Αριθμός εντολών</a:t>
            </a:r>
            <a:endParaRPr lang="en-GB" altLang="el-GR" sz="2400" b="0" i="1">
              <a:latin typeface="Calibri" panose="020F0502020204030204" pitchFamily="34" charset="0"/>
            </a:endParaRPr>
          </a:p>
        </p:txBody>
      </p:sp>
      <p:sp>
        <p:nvSpPr>
          <p:cNvPr id="16391" name="Text Box 23"/>
          <p:cNvSpPr txBox="1">
            <a:spLocks noChangeArrowheads="1"/>
          </p:cNvSpPr>
          <p:nvPr/>
        </p:nvSpPr>
        <p:spPr bwMode="auto">
          <a:xfrm>
            <a:off x="2895600" y="56388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i="1">
                <a:latin typeface="Calibri" panose="020F0502020204030204" pitchFamily="34" charset="0"/>
              </a:rPr>
              <a:t>Πόσοι κύκλοι για κάθε εντολή</a:t>
            </a:r>
            <a:r>
              <a:rPr lang="en-US" altLang="el-GR" sz="2400" b="0" i="1">
                <a:latin typeface="Calibri" panose="020F0502020204030204" pitchFamily="34" charset="0"/>
              </a:rPr>
              <a:t>;</a:t>
            </a:r>
            <a:endParaRPr lang="en-GB" altLang="el-GR" sz="2400" b="0" i="1">
              <a:latin typeface="Calibri" panose="020F0502020204030204" pitchFamily="34" charset="0"/>
            </a:endParaRPr>
          </a:p>
        </p:txBody>
      </p:sp>
      <p:sp>
        <p:nvSpPr>
          <p:cNvPr id="16392" name="2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CEDD374-4E1D-481B-9C57-9E9C2B65D9FE}" type="slidenum">
              <a:rPr lang="en-GB" altLang="el-GR" sz="1400"/>
              <a:pPr>
                <a:spcBef>
                  <a:spcPct val="0"/>
                </a:spcBef>
                <a:buFontTx/>
                <a:buNone/>
              </a:pPr>
              <a:t>2</a:t>
            </a:fld>
            <a:endParaRPr lang="en-GB" altLang="el-GR"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6867" name="Rectangle 2"/>
          <p:cNvSpPr>
            <a:spLocks noChangeArrowheads="1"/>
          </p:cNvSpPr>
          <p:nvPr/>
        </p:nvSpPr>
        <p:spPr bwMode="auto">
          <a:xfrm>
            <a:off x="250825" y="571500"/>
            <a:ext cx="8569325"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80010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l-GR" altLang="el-GR">
                <a:latin typeface="Calibri" panose="020F0502020204030204" pitchFamily="34" charset="0"/>
              </a:rPr>
              <a:t>Κώδικας </a:t>
            </a:r>
            <a:r>
              <a:rPr lang="en-US" altLang="el-GR">
                <a:latin typeface="Calibri" panose="020F0502020204030204" pitchFamily="34" charset="0"/>
              </a:rPr>
              <a:t>C</a:t>
            </a:r>
          </a:p>
          <a:p>
            <a:pPr eaLnBrk="1" hangingPunct="1">
              <a:buFontTx/>
              <a:buNone/>
            </a:pPr>
            <a:r>
              <a:rPr lang="en-US" altLang="el-GR">
                <a:latin typeface="Calibri" panose="020F0502020204030204" pitchFamily="34" charset="0"/>
              </a:rPr>
              <a:t>	</a:t>
            </a:r>
            <a:r>
              <a:rPr lang="en-US" altLang="el-GR" sz="2800">
                <a:latin typeface="Calibri" panose="020F0502020204030204" pitchFamily="34" charset="0"/>
              </a:rPr>
              <a:t>g = h + A[8];</a:t>
            </a:r>
          </a:p>
          <a:p>
            <a:pPr lvl="1" eaLnBrk="1" hangingPunct="1">
              <a:buFont typeface="Arial" panose="020B0604020202020204" pitchFamily="34" charset="0"/>
              <a:buChar char="•"/>
            </a:pPr>
            <a:r>
              <a:rPr lang="en-US" altLang="el-GR" b="0">
                <a:latin typeface="Calibri" panose="020F0502020204030204" pitchFamily="34" charset="0"/>
              </a:rPr>
              <a:t>g </a:t>
            </a:r>
            <a:r>
              <a:rPr lang="el-GR" altLang="el-GR" b="0">
                <a:latin typeface="Calibri" panose="020F0502020204030204" pitchFamily="34" charset="0"/>
              </a:rPr>
              <a:t>στον </a:t>
            </a:r>
            <a:r>
              <a:rPr lang="en-US" altLang="el-GR" b="0">
                <a:latin typeface="Calibri" panose="020F0502020204030204" pitchFamily="34" charset="0"/>
              </a:rPr>
              <a:t>$s1, h </a:t>
            </a:r>
            <a:r>
              <a:rPr lang="el-GR" altLang="el-GR" b="0">
                <a:latin typeface="Calibri" panose="020F0502020204030204" pitchFamily="34" charset="0"/>
              </a:rPr>
              <a:t>στον </a:t>
            </a:r>
            <a:r>
              <a:rPr lang="en-US" altLang="el-GR" b="0">
                <a:latin typeface="Calibri" panose="020F0502020204030204" pitchFamily="34" charset="0"/>
              </a:rPr>
              <a:t>$s2</a:t>
            </a:r>
            <a:r>
              <a:rPr lang="el-GR" altLang="el-GR" b="0">
                <a:latin typeface="Calibri" panose="020F0502020204030204" pitchFamily="34" charset="0"/>
              </a:rPr>
              <a:t> και η δνση βάσης του</a:t>
            </a:r>
            <a:r>
              <a:rPr lang="en-US" altLang="el-GR" b="0">
                <a:latin typeface="Calibri" panose="020F0502020204030204" pitchFamily="34" charset="0"/>
              </a:rPr>
              <a:t> A </a:t>
            </a:r>
            <a:r>
              <a:rPr lang="el-GR" altLang="el-GR" b="0">
                <a:latin typeface="Calibri" panose="020F0502020204030204" pitchFamily="34" charset="0"/>
              </a:rPr>
              <a:t>στον </a:t>
            </a:r>
            <a:r>
              <a:rPr lang="en-US" altLang="el-GR" b="0">
                <a:latin typeface="Calibri" panose="020F0502020204030204" pitchFamily="34" charset="0"/>
              </a:rPr>
              <a:t>$s3.</a:t>
            </a:r>
            <a:endParaRPr lang="el-GR" altLang="el-GR" b="0">
              <a:latin typeface="Calibri" panose="020F0502020204030204" pitchFamily="34" charset="0"/>
            </a:endParaRPr>
          </a:p>
          <a:p>
            <a:pPr eaLnBrk="1" hangingPunct="1"/>
            <a:r>
              <a:rPr lang="el-GR" altLang="el-GR">
                <a:latin typeface="Calibri" panose="020F0502020204030204" pitchFamily="34" charset="0"/>
              </a:rPr>
              <a:t>Μεταγλωττισμένος κώδικας</a:t>
            </a:r>
            <a:r>
              <a:rPr lang="en-US" altLang="el-GR">
                <a:latin typeface="Calibri" panose="020F0502020204030204" pitchFamily="34" charset="0"/>
              </a:rPr>
              <a:t> MIPS</a:t>
            </a:r>
            <a:endParaRPr lang="el-GR" altLang="el-GR">
              <a:latin typeface="Calibri" panose="020F0502020204030204" pitchFamily="34" charset="0"/>
            </a:endParaRPr>
          </a:p>
          <a:p>
            <a:pPr lvl="1" eaLnBrk="1" hangingPunct="1">
              <a:buFont typeface="Arial" panose="020B0604020202020204" pitchFamily="34" charset="0"/>
              <a:buChar char="•"/>
            </a:pPr>
            <a:r>
              <a:rPr lang="el-GR" altLang="el-GR" sz="2400" b="0">
                <a:solidFill>
                  <a:srgbClr val="000000"/>
                </a:solidFill>
                <a:latin typeface="Calibri" panose="020F0502020204030204" pitchFamily="34" charset="0"/>
              </a:rPr>
              <a:t>Ο δείκτης 8 απαιτεί </a:t>
            </a:r>
            <a:r>
              <a:rPr lang="en-US" altLang="el-GR" sz="2400" b="0">
                <a:solidFill>
                  <a:srgbClr val="000000"/>
                </a:solidFill>
                <a:latin typeface="Calibri" panose="020F0502020204030204" pitchFamily="34" charset="0"/>
              </a:rPr>
              <a:t>offset</a:t>
            </a:r>
            <a:r>
              <a:rPr lang="el-GR" altLang="el-GR" sz="2400" b="0">
                <a:solidFill>
                  <a:srgbClr val="000000"/>
                </a:solidFill>
                <a:latin typeface="Calibri" panose="020F0502020204030204" pitchFamily="34" charset="0"/>
              </a:rPr>
              <a:t> 32 (4</a:t>
            </a:r>
            <a:r>
              <a:rPr lang="en-US" altLang="el-GR" sz="2400" b="0">
                <a:solidFill>
                  <a:srgbClr val="000000"/>
                </a:solidFill>
                <a:latin typeface="Calibri" panose="020F0502020204030204" pitchFamily="34" charset="0"/>
              </a:rPr>
              <a:t> byte</a:t>
            </a:r>
            <a:r>
              <a:rPr lang="el-GR" altLang="el-GR" sz="2400" b="0">
                <a:solidFill>
                  <a:srgbClr val="000000"/>
                </a:solidFill>
                <a:latin typeface="Calibri" panose="020F0502020204030204" pitchFamily="34" charset="0"/>
              </a:rPr>
              <a:t> ανά λέξη).</a:t>
            </a:r>
          </a:p>
          <a:p>
            <a:pPr eaLnBrk="1" hangingPunct="1">
              <a:buFontTx/>
              <a:buNone/>
            </a:pPr>
            <a:endParaRPr lang="en-US" altLang="el-GR" sz="2800" b="0">
              <a:latin typeface="Calibri" panose="020F0502020204030204" pitchFamily="34" charset="0"/>
            </a:endParaRPr>
          </a:p>
          <a:p>
            <a:pPr eaLnBrk="1" hangingPunct="1">
              <a:buFontTx/>
              <a:buNone/>
            </a:pPr>
            <a:r>
              <a:rPr lang="en-US" altLang="el-GR" sz="2800" b="0">
                <a:latin typeface="Calibri" panose="020F0502020204030204" pitchFamily="34" charset="0"/>
              </a:rPr>
              <a:t>	</a:t>
            </a:r>
            <a:r>
              <a:rPr lang="en-US" altLang="el-GR" sz="2400">
                <a:latin typeface="Calibri" panose="020F0502020204030204" pitchFamily="34" charset="0"/>
              </a:rPr>
              <a:t>lw $t0, 32($s3)</a:t>
            </a:r>
          </a:p>
          <a:p>
            <a:pPr eaLnBrk="1" hangingPunct="1">
              <a:buFontTx/>
              <a:buNone/>
            </a:pPr>
            <a:r>
              <a:rPr lang="en-US" altLang="el-GR" sz="2400">
                <a:latin typeface="Calibri" panose="020F0502020204030204" pitchFamily="34" charset="0"/>
              </a:rPr>
              <a:t>	add $s1, $s2, $t0</a:t>
            </a:r>
          </a:p>
          <a:p>
            <a:pPr eaLnBrk="1" hangingPunct="1">
              <a:buFontTx/>
              <a:buNone/>
            </a:pPr>
            <a:endParaRPr lang="en-US" altLang="el-GR" sz="2400">
              <a:latin typeface="Calibri" panose="020F0502020204030204" pitchFamily="34" charset="0"/>
            </a:endParaRPr>
          </a:p>
        </p:txBody>
      </p:sp>
      <p:sp>
        <p:nvSpPr>
          <p:cNvPr id="36868" name="Line 3"/>
          <p:cNvSpPr>
            <a:spLocks noChangeShapeType="1"/>
          </p:cNvSpPr>
          <p:nvPr/>
        </p:nvSpPr>
        <p:spPr bwMode="auto">
          <a:xfrm>
            <a:off x="1571625" y="3997325"/>
            <a:ext cx="21590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6869" name="Text Box 4"/>
          <p:cNvSpPr txBox="1">
            <a:spLocks noChangeArrowheads="1"/>
          </p:cNvSpPr>
          <p:nvPr/>
        </p:nvSpPr>
        <p:spPr bwMode="auto">
          <a:xfrm>
            <a:off x="603250" y="3757613"/>
            <a:ext cx="968375" cy="4572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a:t>offset</a:t>
            </a:r>
            <a:endParaRPr lang="el-GR" altLang="el-GR" sz="2400"/>
          </a:p>
        </p:txBody>
      </p:sp>
      <p:sp>
        <p:nvSpPr>
          <p:cNvPr id="36870" name="Line 5"/>
          <p:cNvSpPr>
            <a:spLocks noChangeShapeType="1"/>
          </p:cNvSpPr>
          <p:nvPr/>
        </p:nvSpPr>
        <p:spPr bwMode="auto">
          <a:xfrm flipH="1">
            <a:off x="2427288" y="3997325"/>
            <a:ext cx="35877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6871" name="Text Box 6"/>
          <p:cNvSpPr txBox="1">
            <a:spLocks noChangeArrowheads="1"/>
          </p:cNvSpPr>
          <p:nvPr/>
        </p:nvSpPr>
        <p:spPr bwMode="auto">
          <a:xfrm>
            <a:off x="2786063" y="3786188"/>
            <a:ext cx="187325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chemeClr val="tx1"/>
            </a:solidFill>
            <a:miter lim="800000"/>
            <a:headEnd/>
            <a:tailEnd/>
          </a:ln>
        </p:spPr>
        <p:txBody>
          <a:bodyPr>
            <a:spAutoFit/>
          </a:bodyPr>
          <a:lstStyle/>
          <a:p>
            <a:pPr eaLnBrk="1" hangingPunct="1">
              <a:defRPr/>
            </a:pPr>
            <a:r>
              <a:rPr lang="en-US" dirty="0"/>
              <a:t>base register</a:t>
            </a:r>
            <a:endParaRPr lang="el-GR" dirty="0"/>
          </a:p>
        </p:txBody>
      </p:sp>
      <p:sp>
        <p:nvSpPr>
          <p:cNvPr id="34824" name="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27E88D8-8E20-4A8C-B247-804677FFBAC1}" type="slidenum">
              <a:rPr lang="en-GB" altLang="el-GR" sz="1400"/>
              <a:pPr>
                <a:spcBef>
                  <a:spcPct val="0"/>
                </a:spcBef>
                <a:buFontTx/>
                <a:buNone/>
              </a:pPr>
              <a:t>20</a:t>
            </a:fld>
            <a:endParaRPr lang="en-GB" altLang="el-GR" sz="1400"/>
          </a:p>
        </p:txBody>
      </p:sp>
      <p:sp>
        <p:nvSpPr>
          <p:cNvPr id="10" name="5 - Τίτλος"/>
          <p:cNvSpPr txBox="1">
            <a:spLocks/>
          </p:cNvSpPr>
          <p:nvPr/>
        </p:nvSpPr>
        <p:spPr>
          <a:xfrm>
            <a:off x="0" y="0"/>
            <a:ext cx="9136063" cy="428625"/>
          </a:xfrm>
          <a:prstGeom prst="rect">
            <a:avLst/>
          </a:prstGeom>
        </p:spPr>
        <p:txBody>
          <a:bodyPr/>
          <a:lstStyle/>
          <a:p>
            <a:pPr algn="ctr">
              <a:defRPr/>
            </a:pPr>
            <a:r>
              <a:rPr lang="el-GR" sz="2800" kern="0">
                <a:solidFill>
                  <a:schemeClr val="tx2"/>
                </a:solidFill>
                <a:latin typeface="Calibri" pitchFamily="34" charset="0"/>
                <a:ea typeface="+mj-ea"/>
                <a:cs typeface="+mj-cs"/>
              </a:rPr>
              <a:t>Παράδειγμα</a:t>
            </a:r>
            <a:endParaRPr lang="el-GR" sz="2800" kern="0" dirty="0">
              <a:solidFill>
                <a:schemeClr val="tx2"/>
              </a:solidFill>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8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P spid="36870" grpId="0" animBg="1"/>
      <p:bldP spid="3687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5843" name="Rectangle 2"/>
          <p:cNvSpPr>
            <a:spLocks noChangeArrowheads="1"/>
          </p:cNvSpPr>
          <p:nvPr/>
        </p:nvSpPr>
        <p:spPr bwMode="auto">
          <a:xfrm>
            <a:off x="142875" y="928688"/>
            <a:ext cx="5929313"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l-GR" altLang="el-GR" b="0">
                <a:latin typeface="Calibri" panose="020F0502020204030204" pitchFamily="34" charset="0"/>
              </a:rPr>
              <a:t>Μνήμη είναι </a:t>
            </a:r>
            <a:r>
              <a:rPr lang="en-US" altLang="el-GR" b="0">
                <a:latin typeface="Calibri" panose="020F0502020204030204" pitchFamily="34" charset="0"/>
              </a:rPr>
              <a:t>byte addressable</a:t>
            </a:r>
          </a:p>
          <a:p>
            <a:pPr eaLnBrk="1" hangingPunct="1"/>
            <a:r>
              <a:rPr lang="el-GR" altLang="el-GR" b="0">
                <a:latin typeface="Calibri" panose="020F0502020204030204" pitchFamily="34" charset="0"/>
              </a:rPr>
              <a:t>Δύο διαδοχικές λέξεις διαφέρουν κατά 4</a:t>
            </a:r>
          </a:p>
          <a:p>
            <a:pPr eaLnBrk="1" hangingPunct="1"/>
            <a:r>
              <a:rPr lang="en-US" altLang="el-GR" b="0">
                <a:latin typeface="Calibri" panose="020F0502020204030204" pitchFamily="34" charset="0"/>
              </a:rPr>
              <a:t>alignment restriction (</a:t>
            </a:r>
            <a:r>
              <a:rPr lang="el-GR" altLang="el-GR" b="0">
                <a:latin typeface="Calibri" panose="020F0502020204030204" pitchFamily="34" charset="0"/>
              </a:rPr>
              <a:t>ευθυγράμμιση)</a:t>
            </a:r>
          </a:p>
          <a:p>
            <a:pPr lvl="1" eaLnBrk="1" hangingPunct="1"/>
            <a:r>
              <a:rPr lang="el-GR" altLang="el-GR" b="0">
                <a:latin typeface="Calibri" panose="020F0502020204030204" pitchFamily="34" charset="0"/>
              </a:rPr>
              <a:t>λέξεις ξεκινάνε πάντα σε διεύθυνση πολ/σιο του 4</a:t>
            </a:r>
          </a:p>
          <a:p>
            <a:pPr eaLnBrk="1" hangingPunct="1">
              <a:buFontTx/>
              <a:buNone/>
            </a:pPr>
            <a:endParaRPr lang="el-GR" altLang="el-GR" b="0">
              <a:latin typeface="Calibri" panose="020F0502020204030204" pitchFamily="34" charset="0"/>
            </a:endParaRPr>
          </a:p>
        </p:txBody>
      </p:sp>
      <p:pic>
        <p:nvPicPr>
          <p:cNvPr id="3584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1576388"/>
            <a:ext cx="4208463" cy="3424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5845"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1F3A801-DB56-42B3-92A7-15D6D4610BB9}" type="slidenum">
              <a:rPr lang="en-GB" altLang="el-GR" sz="1400">
                <a:latin typeface="Calibri" panose="020F0502020204030204" pitchFamily="34" charset="0"/>
              </a:rPr>
              <a:pPr>
                <a:spcBef>
                  <a:spcPct val="0"/>
                </a:spcBef>
                <a:buFontTx/>
                <a:buNone/>
              </a:pPr>
              <a:t>21</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Οργάνωση Μνήμης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6867" name="Rectangle 2"/>
          <p:cNvSpPr>
            <a:spLocks noChangeArrowheads="1"/>
          </p:cNvSpPr>
          <p:nvPr/>
        </p:nvSpPr>
        <p:spPr bwMode="auto">
          <a:xfrm>
            <a:off x="250825" y="571500"/>
            <a:ext cx="8569325"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80010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l-GR" altLang="el-GR">
                <a:latin typeface="Calibri" panose="020F0502020204030204" pitchFamily="34" charset="0"/>
              </a:rPr>
              <a:t>Κώδικας </a:t>
            </a:r>
            <a:r>
              <a:rPr lang="en-US" altLang="el-GR">
                <a:latin typeface="Calibri" panose="020F0502020204030204" pitchFamily="34" charset="0"/>
              </a:rPr>
              <a:t>C</a:t>
            </a:r>
          </a:p>
          <a:p>
            <a:pPr eaLnBrk="1" hangingPunct="1">
              <a:buFontTx/>
              <a:buNone/>
            </a:pPr>
            <a:r>
              <a:rPr lang="en-US" altLang="el-GR">
                <a:latin typeface="Calibri" panose="020F0502020204030204" pitchFamily="34" charset="0"/>
              </a:rPr>
              <a:t>	</a:t>
            </a:r>
            <a:r>
              <a:rPr lang="el-GR" altLang="el-GR">
                <a:latin typeface="Calibri" panose="020F0502020204030204" pitchFamily="34" charset="0"/>
              </a:rPr>
              <a:t>Α[12]</a:t>
            </a:r>
            <a:r>
              <a:rPr lang="en-US" altLang="el-GR" sz="2800">
                <a:latin typeface="Calibri" panose="020F0502020204030204" pitchFamily="34" charset="0"/>
              </a:rPr>
              <a:t> = h + A[8];</a:t>
            </a:r>
          </a:p>
          <a:p>
            <a:pPr lvl="1" eaLnBrk="1" hangingPunct="1">
              <a:buFont typeface="Arial" panose="020B0604020202020204" pitchFamily="34" charset="0"/>
              <a:buChar char="•"/>
            </a:pPr>
            <a:r>
              <a:rPr lang="en-US" altLang="el-GR" b="0">
                <a:latin typeface="Calibri" panose="020F0502020204030204" pitchFamily="34" charset="0"/>
              </a:rPr>
              <a:t>h </a:t>
            </a:r>
            <a:r>
              <a:rPr lang="el-GR" altLang="el-GR" b="0">
                <a:latin typeface="Calibri" panose="020F0502020204030204" pitchFamily="34" charset="0"/>
              </a:rPr>
              <a:t>στον </a:t>
            </a:r>
            <a:r>
              <a:rPr lang="en-US" altLang="el-GR" b="0">
                <a:latin typeface="Calibri" panose="020F0502020204030204" pitchFamily="34" charset="0"/>
              </a:rPr>
              <a:t>$s2</a:t>
            </a:r>
            <a:r>
              <a:rPr lang="el-GR" altLang="el-GR" b="0">
                <a:latin typeface="Calibri" panose="020F0502020204030204" pitchFamily="34" charset="0"/>
              </a:rPr>
              <a:t> και η δνση βάσης του</a:t>
            </a:r>
            <a:r>
              <a:rPr lang="en-US" altLang="el-GR" b="0">
                <a:latin typeface="Calibri" panose="020F0502020204030204" pitchFamily="34" charset="0"/>
              </a:rPr>
              <a:t> A </a:t>
            </a:r>
            <a:r>
              <a:rPr lang="el-GR" altLang="el-GR" b="0">
                <a:latin typeface="Calibri" panose="020F0502020204030204" pitchFamily="34" charset="0"/>
              </a:rPr>
              <a:t>στον </a:t>
            </a:r>
            <a:r>
              <a:rPr lang="en-US" altLang="el-GR" b="0">
                <a:latin typeface="Calibri" panose="020F0502020204030204" pitchFamily="34" charset="0"/>
              </a:rPr>
              <a:t>$s3.</a:t>
            </a:r>
            <a:endParaRPr lang="el-GR" altLang="el-GR" b="0">
              <a:latin typeface="Calibri" panose="020F0502020204030204" pitchFamily="34" charset="0"/>
            </a:endParaRPr>
          </a:p>
          <a:p>
            <a:pPr eaLnBrk="1" hangingPunct="1"/>
            <a:r>
              <a:rPr lang="el-GR" altLang="el-GR">
                <a:latin typeface="Calibri" panose="020F0502020204030204" pitchFamily="34" charset="0"/>
              </a:rPr>
              <a:t>Μεταγλωττισμένος κώδικας</a:t>
            </a:r>
            <a:r>
              <a:rPr lang="en-US" altLang="el-GR">
                <a:latin typeface="Calibri" panose="020F0502020204030204" pitchFamily="34" charset="0"/>
              </a:rPr>
              <a:t> MIPS</a:t>
            </a:r>
            <a:endParaRPr lang="el-GR" altLang="el-GR">
              <a:latin typeface="Calibri" panose="020F0502020204030204" pitchFamily="34" charset="0"/>
            </a:endParaRPr>
          </a:p>
          <a:p>
            <a:pPr lvl="1" eaLnBrk="1" hangingPunct="1">
              <a:buFont typeface="Arial" panose="020B0604020202020204" pitchFamily="34" charset="0"/>
              <a:buChar char="•"/>
            </a:pPr>
            <a:r>
              <a:rPr lang="el-GR" altLang="el-GR" sz="2400" b="0">
                <a:solidFill>
                  <a:srgbClr val="000000"/>
                </a:solidFill>
                <a:latin typeface="Calibri" panose="020F0502020204030204" pitchFamily="34" charset="0"/>
              </a:rPr>
              <a:t>Ο δείκτης 8 απαιτεί </a:t>
            </a:r>
            <a:r>
              <a:rPr lang="en-US" altLang="el-GR" sz="2400" b="0">
                <a:solidFill>
                  <a:srgbClr val="000000"/>
                </a:solidFill>
                <a:latin typeface="Calibri" panose="020F0502020204030204" pitchFamily="34" charset="0"/>
              </a:rPr>
              <a:t>offset</a:t>
            </a:r>
            <a:r>
              <a:rPr lang="el-GR" altLang="el-GR" sz="2400" b="0">
                <a:solidFill>
                  <a:srgbClr val="000000"/>
                </a:solidFill>
                <a:latin typeface="Calibri" panose="020F0502020204030204" pitchFamily="34" charset="0"/>
              </a:rPr>
              <a:t> 32 (4</a:t>
            </a:r>
            <a:r>
              <a:rPr lang="en-US" altLang="el-GR" sz="2400" b="0">
                <a:solidFill>
                  <a:srgbClr val="000000"/>
                </a:solidFill>
                <a:latin typeface="Calibri" panose="020F0502020204030204" pitchFamily="34" charset="0"/>
              </a:rPr>
              <a:t> byte</a:t>
            </a:r>
            <a:r>
              <a:rPr lang="el-GR" altLang="el-GR" sz="2400" b="0">
                <a:solidFill>
                  <a:srgbClr val="000000"/>
                </a:solidFill>
                <a:latin typeface="Calibri" panose="020F0502020204030204" pitchFamily="34" charset="0"/>
              </a:rPr>
              <a:t> ανά λέξη).</a:t>
            </a:r>
          </a:p>
          <a:p>
            <a:pPr eaLnBrk="1" hangingPunct="1">
              <a:buFontTx/>
              <a:buNone/>
            </a:pPr>
            <a:endParaRPr lang="en-US" altLang="el-GR" sz="2800" b="0">
              <a:latin typeface="Calibri" panose="020F0502020204030204" pitchFamily="34" charset="0"/>
            </a:endParaRPr>
          </a:p>
          <a:p>
            <a:pPr eaLnBrk="1" hangingPunct="1">
              <a:buFontTx/>
              <a:buNone/>
            </a:pPr>
            <a:r>
              <a:rPr lang="en-US" altLang="el-GR" sz="2800" b="0">
                <a:latin typeface="Calibri" panose="020F0502020204030204" pitchFamily="34" charset="0"/>
              </a:rPr>
              <a:t>	</a:t>
            </a:r>
            <a:r>
              <a:rPr lang="en-US" altLang="el-GR" sz="2400">
                <a:latin typeface="Calibri" panose="020F0502020204030204" pitchFamily="34" charset="0"/>
              </a:rPr>
              <a:t>lw	$t0, 32($s3)</a:t>
            </a:r>
            <a:endParaRPr lang="el-GR" altLang="el-GR" sz="2400">
              <a:latin typeface="Calibri" panose="020F0502020204030204" pitchFamily="34" charset="0"/>
            </a:endParaRPr>
          </a:p>
          <a:p>
            <a:pPr eaLnBrk="1" hangingPunct="1">
              <a:buFontTx/>
              <a:buNone/>
            </a:pPr>
            <a:r>
              <a:rPr lang="el-GR" altLang="el-GR" sz="2400">
                <a:latin typeface="Calibri" panose="020F0502020204030204" pitchFamily="34" charset="0"/>
              </a:rPr>
              <a:t>	</a:t>
            </a:r>
            <a:r>
              <a:rPr lang="en-US" altLang="el-GR" sz="2400">
                <a:latin typeface="Calibri" panose="020F0502020204030204" pitchFamily="34" charset="0"/>
              </a:rPr>
              <a:t>add	$t0, $t0, $s2</a:t>
            </a:r>
          </a:p>
          <a:p>
            <a:pPr eaLnBrk="1" hangingPunct="1">
              <a:buFontTx/>
              <a:buNone/>
            </a:pPr>
            <a:r>
              <a:rPr lang="en-US" altLang="el-GR" sz="2400">
                <a:latin typeface="Calibri" panose="020F0502020204030204" pitchFamily="34" charset="0"/>
              </a:rPr>
              <a:t>	sw	$t0, 48($s3)</a:t>
            </a:r>
          </a:p>
          <a:p>
            <a:pPr eaLnBrk="1" hangingPunct="1">
              <a:buFontTx/>
              <a:buNone/>
            </a:pPr>
            <a:endParaRPr lang="en-US" altLang="el-GR" sz="2400">
              <a:latin typeface="Calibri" panose="020F0502020204030204" pitchFamily="34" charset="0"/>
            </a:endParaRPr>
          </a:p>
        </p:txBody>
      </p:sp>
      <p:sp>
        <p:nvSpPr>
          <p:cNvPr id="36868" name="Line 3"/>
          <p:cNvSpPr>
            <a:spLocks noChangeShapeType="1"/>
          </p:cNvSpPr>
          <p:nvPr/>
        </p:nvSpPr>
        <p:spPr bwMode="auto">
          <a:xfrm>
            <a:off x="1712913" y="3568700"/>
            <a:ext cx="21590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6869" name="Text Box 4"/>
          <p:cNvSpPr txBox="1">
            <a:spLocks noChangeArrowheads="1"/>
          </p:cNvSpPr>
          <p:nvPr/>
        </p:nvSpPr>
        <p:spPr bwMode="auto">
          <a:xfrm>
            <a:off x="746125" y="3328988"/>
            <a:ext cx="968375" cy="4572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a:t>offset</a:t>
            </a:r>
            <a:endParaRPr lang="el-GR" altLang="el-GR" sz="2400"/>
          </a:p>
        </p:txBody>
      </p:sp>
      <p:sp>
        <p:nvSpPr>
          <p:cNvPr id="36870" name="Line 5"/>
          <p:cNvSpPr>
            <a:spLocks noChangeShapeType="1"/>
          </p:cNvSpPr>
          <p:nvPr/>
        </p:nvSpPr>
        <p:spPr bwMode="auto">
          <a:xfrm flipH="1">
            <a:off x="2427288" y="3568700"/>
            <a:ext cx="35877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6871" name="Text Box 6"/>
          <p:cNvSpPr txBox="1">
            <a:spLocks noChangeArrowheads="1"/>
          </p:cNvSpPr>
          <p:nvPr/>
        </p:nvSpPr>
        <p:spPr bwMode="auto">
          <a:xfrm>
            <a:off x="2786063" y="3400425"/>
            <a:ext cx="187325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chemeClr val="tx1"/>
            </a:solidFill>
            <a:miter lim="800000"/>
            <a:headEnd/>
            <a:tailEnd/>
          </a:ln>
        </p:spPr>
        <p:txBody>
          <a:bodyPr>
            <a:spAutoFit/>
          </a:bodyPr>
          <a:lstStyle/>
          <a:p>
            <a:pPr eaLnBrk="1" hangingPunct="1">
              <a:defRPr/>
            </a:pPr>
            <a:r>
              <a:rPr lang="en-US" dirty="0"/>
              <a:t>base register</a:t>
            </a:r>
            <a:endParaRPr lang="el-GR" dirty="0"/>
          </a:p>
        </p:txBody>
      </p:sp>
      <p:sp>
        <p:nvSpPr>
          <p:cNvPr id="36872" name="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68E798F-ADDA-4A08-9245-71349D5B81E6}" type="slidenum">
              <a:rPr lang="en-GB" altLang="el-GR" sz="1400"/>
              <a:pPr>
                <a:spcBef>
                  <a:spcPct val="0"/>
                </a:spcBef>
                <a:buFontTx/>
                <a:buNone/>
              </a:pPr>
              <a:t>22</a:t>
            </a:fld>
            <a:endParaRPr lang="en-GB" altLang="el-GR" sz="1400"/>
          </a:p>
        </p:txBody>
      </p:sp>
      <p:sp>
        <p:nvSpPr>
          <p:cNvPr id="10"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Παράδειγμα 2</a:t>
            </a:r>
          </a:p>
        </p:txBody>
      </p:sp>
      <p:sp>
        <p:nvSpPr>
          <p:cNvPr id="11" name="Line 5"/>
          <p:cNvSpPr>
            <a:spLocks noChangeShapeType="1"/>
          </p:cNvSpPr>
          <p:nvPr/>
        </p:nvSpPr>
        <p:spPr bwMode="auto">
          <a:xfrm flipH="1">
            <a:off x="2786063" y="3857625"/>
            <a:ext cx="930275" cy="1000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2" name="Line 3"/>
          <p:cNvSpPr>
            <a:spLocks noChangeShapeType="1"/>
          </p:cNvSpPr>
          <p:nvPr/>
        </p:nvSpPr>
        <p:spPr bwMode="auto">
          <a:xfrm>
            <a:off x="1143000" y="3786188"/>
            <a:ext cx="787400" cy="1000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67">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8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P spid="36870" grpId="0" animBg="1"/>
      <p:bldP spid="36871"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7891"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B0F5A0C-5DE1-414C-9FE1-61E58C1F808E}" type="slidenum">
              <a:rPr lang="en-GB" altLang="el-GR" sz="1400">
                <a:latin typeface="Calibri" panose="020F0502020204030204" pitchFamily="34" charset="0"/>
              </a:rPr>
              <a:pPr>
                <a:spcBef>
                  <a:spcPct val="0"/>
                </a:spcBef>
                <a:buFontTx/>
                <a:buNone/>
              </a:pPr>
              <a:t>23</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Άμεσοι Τελεστέοι (</a:t>
            </a:r>
            <a:r>
              <a:rPr lang="en-US" sz="2800" kern="0" dirty="0">
                <a:solidFill>
                  <a:schemeClr val="tx2"/>
                </a:solidFill>
                <a:latin typeface="Calibri" pitchFamily="34" charset="0"/>
                <a:ea typeface="+mj-ea"/>
                <a:cs typeface="+mj-cs"/>
              </a:rPr>
              <a:t>Immediate)</a:t>
            </a:r>
            <a:endParaRPr lang="el-GR" sz="2800" kern="0" dirty="0">
              <a:solidFill>
                <a:schemeClr val="tx2"/>
              </a:solidFill>
              <a:latin typeface="Calibri" pitchFamily="34" charset="0"/>
              <a:ea typeface="+mj-ea"/>
              <a:cs typeface="+mj-cs"/>
            </a:endParaRPr>
          </a:p>
        </p:txBody>
      </p:sp>
      <p:sp>
        <p:nvSpPr>
          <p:cNvPr id="37893" name="6 - Ορθογώνιο"/>
          <p:cNvSpPr>
            <a:spLocks noChangeArrowheads="1"/>
          </p:cNvSpPr>
          <p:nvPr/>
        </p:nvSpPr>
        <p:spPr bwMode="auto">
          <a:xfrm>
            <a:off x="214313" y="642938"/>
            <a:ext cx="8715375"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spcBef>
                <a:spcPct val="0"/>
              </a:spcBef>
            </a:pPr>
            <a:r>
              <a:rPr lang="en-US" altLang="el-GR" sz="2800">
                <a:latin typeface="Calibri" panose="020F0502020204030204" pitchFamily="34" charset="0"/>
              </a:rPr>
              <a:t> </a:t>
            </a:r>
            <a:r>
              <a:rPr lang="el-GR" altLang="el-GR" sz="2800" b="0">
                <a:latin typeface="Calibri" panose="020F0502020204030204" pitchFamily="34" charset="0"/>
              </a:rPr>
              <a:t>Σταθερά δεδομένα καθορίζονται σε μια εντολή</a:t>
            </a:r>
            <a:endParaRPr lang="en-US" altLang="el-GR" sz="2800" b="0">
              <a:latin typeface="Calibri" panose="020F0502020204030204" pitchFamily="34" charset="0"/>
            </a:endParaRPr>
          </a:p>
          <a:p>
            <a:pPr algn="ctr" eaLnBrk="1" hangingPunct="1">
              <a:lnSpc>
                <a:spcPct val="150000"/>
              </a:lnSpc>
              <a:spcBef>
                <a:spcPct val="0"/>
              </a:spcBef>
              <a:buFontTx/>
              <a:buNone/>
            </a:pPr>
            <a:r>
              <a:rPr lang="en-US" altLang="el-GR" sz="2400">
                <a:latin typeface="Calibri" panose="020F0502020204030204" pitchFamily="34" charset="0"/>
              </a:rPr>
              <a:t>addi $s3, $s3, 4</a:t>
            </a:r>
          </a:p>
          <a:p>
            <a:pPr eaLnBrk="1" hangingPunct="1">
              <a:lnSpc>
                <a:spcPct val="150000"/>
              </a:lnSpc>
              <a:spcBef>
                <a:spcPct val="0"/>
              </a:spcBef>
            </a:pPr>
            <a:r>
              <a:rPr lang="en-US" altLang="el-GR" sz="2800" b="0">
                <a:latin typeface="Calibri" panose="020F0502020204030204" pitchFamily="34" charset="0"/>
              </a:rPr>
              <a:t> </a:t>
            </a:r>
            <a:r>
              <a:rPr lang="el-GR" altLang="el-GR" sz="2800" b="0">
                <a:latin typeface="Calibri" panose="020F0502020204030204" pitchFamily="34" charset="0"/>
              </a:rPr>
              <a:t>Δεν υπάρχει εντολή άμεσης αφαίρεσης (</a:t>
            </a:r>
            <a:r>
              <a:rPr lang="en-US" altLang="el-GR" sz="2800" b="0">
                <a:latin typeface="Calibri" panose="020F0502020204030204" pitchFamily="34" charset="0"/>
              </a:rPr>
              <a:t>sub immediate)</a:t>
            </a:r>
          </a:p>
          <a:p>
            <a:pPr eaLnBrk="1" hangingPunct="1">
              <a:lnSpc>
                <a:spcPct val="150000"/>
              </a:lnSpc>
              <a:spcBef>
                <a:spcPct val="0"/>
              </a:spcBef>
            </a:pPr>
            <a:r>
              <a:rPr lang="en-US" altLang="el-GR" sz="2800" b="0">
                <a:latin typeface="Calibri" panose="020F0502020204030204" pitchFamily="34" charset="0"/>
              </a:rPr>
              <a:t> </a:t>
            </a:r>
            <a:r>
              <a:rPr lang="el-GR" altLang="el-GR" sz="2800" b="0">
                <a:latin typeface="Calibri" panose="020F0502020204030204" pitchFamily="34" charset="0"/>
              </a:rPr>
              <a:t>Απλώς χρησιμοποιείται μια αρνητική σταθέρα</a:t>
            </a:r>
          </a:p>
          <a:p>
            <a:pPr algn="ctr" eaLnBrk="1" hangingPunct="1">
              <a:lnSpc>
                <a:spcPct val="150000"/>
              </a:lnSpc>
              <a:spcBef>
                <a:spcPct val="0"/>
              </a:spcBef>
              <a:buFontTx/>
              <a:buNone/>
            </a:pPr>
            <a:r>
              <a:rPr lang="en-US" altLang="el-GR" sz="2400">
                <a:latin typeface="Calibri" panose="020F0502020204030204" pitchFamily="34" charset="0"/>
              </a:rPr>
              <a:t>addi $s2, $s1, -1</a:t>
            </a:r>
          </a:p>
          <a:p>
            <a:pPr eaLnBrk="1" hangingPunct="1">
              <a:spcBef>
                <a:spcPct val="0"/>
              </a:spcBef>
              <a:buFontTx/>
              <a:buNone/>
            </a:pPr>
            <a:r>
              <a:rPr lang="el-GR" altLang="el-GR" sz="2800" i="1">
                <a:latin typeface="Calibri" panose="020F0502020204030204" pitchFamily="34" charset="0"/>
              </a:rPr>
              <a:t> </a:t>
            </a:r>
          </a:p>
          <a:p>
            <a:pPr eaLnBrk="1" hangingPunct="1">
              <a:spcBef>
                <a:spcPct val="0"/>
              </a:spcBef>
            </a:pPr>
            <a:r>
              <a:rPr lang="el-GR" altLang="el-GR" sz="2800" b="0">
                <a:latin typeface="Calibri" panose="020F0502020204030204" pitchFamily="34" charset="0"/>
              </a:rPr>
              <a:t>  </a:t>
            </a:r>
            <a:r>
              <a:rPr lang="en-US" altLang="el-GR" sz="2800" b="0">
                <a:latin typeface="Calibri" panose="020F0502020204030204" pitchFamily="34" charset="0"/>
              </a:rPr>
              <a:t>3</a:t>
            </a:r>
            <a:r>
              <a:rPr lang="el-GR" altLang="el-GR" sz="2800" b="0" baseline="30000">
                <a:latin typeface="Calibri" panose="020F0502020204030204" pitchFamily="34" charset="0"/>
              </a:rPr>
              <a:t>η</a:t>
            </a:r>
            <a:r>
              <a:rPr lang="el-GR" altLang="el-GR" sz="2800" b="0">
                <a:latin typeface="Calibri" panose="020F0502020204030204" pitchFamily="34" charset="0"/>
              </a:rPr>
              <a:t> αρχή σχεδίασης</a:t>
            </a:r>
            <a:r>
              <a:rPr lang="en-US" altLang="el-GR" sz="2800" b="0" i="1">
                <a:latin typeface="Calibri" panose="020F0502020204030204" pitchFamily="34" charset="0"/>
              </a:rPr>
              <a:t>:</a:t>
            </a:r>
            <a:r>
              <a:rPr lang="en-US" altLang="el-GR" sz="2800" b="0">
                <a:latin typeface="Calibri" panose="020F0502020204030204" pitchFamily="34" charset="0"/>
              </a:rPr>
              <a:t> </a:t>
            </a:r>
            <a:r>
              <a:rPr lang="el-GR" altLang="el-GR" sz="2800" b="0" i="1">
                <a:latin typeface="Calibri" panose="020F0502020204030204" pitchFamily="34" charset="0"/>
              </a:rPr>
              <a:t>Κάνε τη συνηθισμένη περίπτωση γρήγορη</a:t>
            </a:r>
          </a:p>
          <a:p>
            <a:pPr lvl="1" eaLnBrk="1" hangingPunct="1">
              <a:spcBef>
                <a:spcPct val="0"/>
              </a:spcBef>
              <a:buFont typeface="Arial" panose="020B0604020202020204" pitchFamily="34" charset="0"/>
              <a:buChar char="•"/>
            </a:pPr>
            <a:r>
              <a:rPr lang="el-GR" altLang="el-GR" sz="2400">
                <a:latin typeface="Calibri" panose="020F0502020204030204" pitchFamily="34" charset="0"/>
              </a:rPr>
              <a:t>  </a:t>
            </a:r>
            <a:r>
              <a:rPr lang="el-GR" altLang="el-GR" sz="2400" b="0">
                <a:latin typeface="Calibri" panose="020F0502020204030204" pitchFamily="34" charset="0"/>
              </a:rPr>
              <a:t>Οι μικρές σταθερές είναι συνηθισμένες</a:t>
            </a:r>
          </a:p>
          <a:p>
            <a:pPr lvl="1" eaLnBrk="1" hangingPunct="1">
              <a:spcBef>
                <a:spcPct val="0"/>
              </a:spcBef>
              <a:buFont typeface="Arial" panose="020B0604020202020204" pitchFamily="34" charset="0"/>
              <a:buChar char="•"/>
            </a:pPr>
            <a:r>
              <a:rPr lang="el-GR" altLang="el-GR" sz="2400" b="0">
                <a:latin typeface="Calibri" panose="020F0502020204030204" pitchFamily="34" charset="0"/>
              </a:rPr>
              <a:t>  Ο άμεσος τελεστέος αποφεύγει μια εντολή φόρτωσης (</a:t>
            </a:r>
            <a:r>
              <a:rPr lang="en-US" altLang="el-GR" sz="2400" b="0">
                <a:latin typeface="Calibri" panose="020F0502020204030204" pitchFamily="34" charset="0"/>
              </a:rPr>
              <a:t>load)</a:t>
            </a:r>
            <a:endParaRPr lang="en-AU" altLang="el-GR" sz="2400" b="0">
              <a:latin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8915"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C2A37B8-CAE2-44BD-B5B0-129F9850341A}" type="slidenum">
              <a:rPr lang="en-GB" altLang="el-GR" sz="1400">
                <a:latin typeface="Calibri" panose="020F0502020204030204" pitchFamily="34" charset="0"/>
              </a:rPr>
              <a:pPr>
                <a:spcBef>
                  <a:spcPct val="0"/>
                </a:spcBef>
                <a:buFontTx/>
                <a:buNone/>
              </a:pPr>
              <a:t>24</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H </a:t>
            </a:r>
            <a:r>
              <a:rPr lang="el-GR" sz="2800" kern="0" dirty="0">
                <a:solidFill>
                  <a:schemeClr val="tx2"/>
                </a:solidFill>
                <a:latin typeface="Calibri" pitchFamily="34" charset="0"/>
                <a:ea typeface="+mj-ea"/>
                <a:cs typeface="+mj-cs"/>
              </a:rPr>
              <a:t>σταθερά ΜΗΔΕΝ</a:t>
            </a:r>
          </a:p>
        </p:txBody>
      </p:sp>
      <p:sp>
        <p:nvSpPr>
          <p:cNvPr id="38917" name="6 - Ορθογώνιο"/>
          <p:cNvSpPr>
            <a:spLocks noChangeArrowheads="1"/>
          </p:cNvSpPr>
          <p:nvPr/>
        </p:nvSpPr>
        <p:spPr bwMode="auto">
          <a:xfrm>
            <a:off x="214313" y="1316038"/>
            <a:ext cx="87153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l-GR" sz="2800">
                <a:latin typeface="Calibri" panose="020F0502020204030204" pitchFamily="34" charset="0"/>
              </a:rPr>
              <a:t> </a:t>
            </a:r>
            <a:r>
              <a:rPr lang="el-GR" altLang="el-GR" sz="2800" b="0">
                <a:latin typeface="Calibri" panose="020F0502020204030204" pitchFamily="34" charset="0"/>
              </a:rPr>
              <a:t>Ακολουθώντας πάλι την 3</a:t>
            </a:r>
            <a:r>
              <a:rPr lang="el-GR" altLang="el-GR" sz="2800" b="0" baseline="30000">
                <a:latin typeface="Calibri" panose="020F0502020204030204" pitchFamily="34" charset="0"/>
              </a:rPr>
              <a:t>η</a:t>
            </a:r>
            <a:r>
              <a:rPr lang="el-GR" altLang="el-GR" sz="2800" b="0">
                <a:latin typeface="Calibri" panose="020F0502020204030204" pitchFamily="34" charset="0"/>
              </a:rPr>
              <a:t> αρχή σχεδίασης, ο </a:t>
            </a:r>
            <a:r>
              <a:rPr lang="en-US" altLang="el-GR" sz="2800" b="0">
                <a:latin typeface="Calibri" panose="020F0502020204030204" pitchFamily="34" charset="0"/>
              </a:rPr>
              <a:t>MIPS</a:t>
            </a:r>
            <a:r>
              <a:rPr lang="el-GR" altLang="el-GR" sz="2800" b="0">
                <a:latin typeface="Calibri" panose="020F0502020204030204" pitchFamily="34" charset="0"/>
              </a:rPr>
              <a:t> έχει στον καταχωρητή </a:t>
            </a:r>
            <a:r>
              <a:rPr lang="en-US" altLang="el-GR" sz="2800" b="0">
                <a:latin typeface="Calibri" panose="020F0502020204030204" pitchFamily="34" charset="0"/>
              </a:rPr>
              <a:t>$zero</a:t>
            </a:r>
            <a:r>
              <a:rPr lang="el-GR" altLang="el-GR" sz="2800" b="0">
                <a:latin typeface="Calibri" panose="020F0502020204030204" pitchFamily="34" charset="0"/>
              </a:rPr>
              <a:t> αποθηκευμένη τη σταθερά 0.</a:t>
            </a:r>
          </a:p>
          <a:p>
            <a:pPr lvl="1" eaLnBrk="1" hangingPunct="1">
              <a:spcBef>
                <a:spcPct val="0"/>
              </a:spcBef>
              <a:buFont typeface="Arial" panose="020B0604020202020204" pitchFamily="34" charset="0"/>
              <a:buChar char="•"/>
            </a:pPr>
            <a:r>
              <a:rPr lang="el-GR" altLang="el-GR" b="0">
                <a:latin typeface="Calibri" panose="020F0502020204030204" pitchFamily="34" charset="0"/>
              </a:rPr>
              <a:t>  Δεν μπορεί να εγγραφεί άλλη τιμή</a:t>
            </a:r>
            <a:endParaRPr lang="en-US" altLang="el-GR" b="0">
              <a:latin typeface="Calibri" panose="020F0502020204030204" pitchFamily="34" charset="0"/>
            </a:endParaRPr>
          </a:p>
          <a:p>
            <a:pPr algn="ctr" eaLnBrk="1" hangingPunct="1">
              <a:spcBef>
                <a:spcPct val="0"/>
              </a:spcBef>
              <a:buFontTx/>
              <a:buNone/>
            </a:pPr>
            <a:endParaRPr lang="en-US" altLang="el-GR" sz="2800" b="0">
              <a:latin typeface="Calibri" panose="020F0502020204030204" pitchFamily="34" charset="0"/>
            </a:endParaRPr>
          </a:p>
          <a:p>
            <a:pPr algn="ctr" eaLnBrk="1" hangingPunct="1">
              <a:spcBef>
                <a:spcPct val="0"/>
              </a:spcBef>
              <a:buFontTx/>
              <a:buNone/>
            </a:pPr>
            <a:endParaRPr lang="en-US" altLang="el-GR" sz="2800" b="0">
              <a:latin typeface="Calibri" panose="020F0502020204030204" pitchFamily="34" charset="0"/>
            </a:endParaRPr>
          </a:p>
          <a:p>
            <a:pPr algn="ctr" eaLnBrk="1" hangingPunct="1">
              <a:spcBef>
                <a:spcPct val="0"/>
              </a:spcBef>
              <a:buFontTx/>
              <a:buNone/>
            </a:pPr>
            <a:endParaRPr lang="en-US" altLang="el-GR" sz="2800" b="0">
              <a:latin typeface="Calibri" panose="020F0502020204030204" pitchFamily="34" charset="0"/>
            </a:endParaRPr>
          </a:p>
          <a:p>
            <a:pPr eaLnBrk="1" hangingPunct="1">
              <a:spcBef>
                <a:spcPct val="0"/>
              </a:spcBef>
            </a:pPr>
            <a:r>
              <a:rPr lang="en-US" altLang="el-GR" sz="2800" b="0">
                <a:latin typeface="Calibri" panose="020F0502020204030204" pitchFamily="34" charset="0"/>
              </a:rPr>
              <a:t> </a:t>
            </a:r>
            <a:r>
              <a:rPr lang="el-GR" altLang="el-GR" sz="2800" b="0">
                <a:latin typeface="Calibri" panose="020F0502020204030204" pitchFamily="34" charset="0"/>
              </a:rPr>
              <a:t>Χρήσιμη σε πολλές λειτουργίες</a:t>
            </a:r>
          </a:p>
          <a:p>
            <a:pPr lvl="1" eaLnBrk="1" hangingPunct="1">
              <a:spcBef>
                <a:spcPct val="0"/>
              </a:spcBef>
              <a:buFont typeface="Arial" panose="020B0604020202020204" pitchFamily="34" charset="0"/>
              <a:buChar char="•"/>
            </a:pPr>
            <a:r>
              <a:rPr lang="el-GR" altLang="el-GR" b="0">
                <a:latin typeface="Calibri" panose="020F0502020204030204" pitchFamily="34" charset="0"/>
              </a:rPr>
              <a:t>  Μετακίνηση δεδομένων μεταξύ καταχωρητών</a:t>
            </a:r>
          </a:p>
          <a:p>
            <a:pPr lvl="1" eaLnBrk="1" hangingPunct="1">
              <a:spcBef>
                <a:spcPct val="0"/>
              </a:spcBef>
              <a:buFontTx/>
              <a:buNone/>
            </a:pPr>
            <a:r>
              <a:rPr lang="el-GR" altLang="el-GR" b="0">
                <a:latin typeface="Calibri" panose="020F0502020204030204" pitchFamily="34" charset="0"/>
              </a:rPr>
              <a:t>π.</a:t>
            </a:r>
            <a:r>
              <a:rPr lang="en-US" altLang="el-GR" b="0">
                <a:latin typeface="Calibri" panose="020F0502020204030204" pitchFamily="34" charset="0"/>
              </a:rPr>
              <a:t>x. add $t1, $t2, $zero</a:t>
            </a:r>
            <a:endParaRPr lang="el-GR" altLang="el-GR" b="0">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39939" name="Rectangle 2"/>
          <p:cNvSpPr>
            <a:spLocks noChangeArrowheads="1"/>
          </p:cNvSpPr>
          <p:nvPr/>
        </p:nvSpPr>
        <p:spPr bwMode="auto">
          <a:xfrm>
            <a:off x="285750" y="1196975"/>
            <a:ext cx="8501063"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085850" indent="-51435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sz="2800" b="0">
                <a:latin typeface="Calibri" panose="020F0502020204030204" pitchFamily="34" charset="0"/>
              </a:rPr>
              <a:t>Συνοπτικά, στον </a:t>
            </a:r>
            <a:r>
              <a:rPr lang="en-US" altLang="el-GR" sz="2800" b="0">
                <a:latin typeface="Calibri" panose="020F0502020204030204" pitchFamily="34" charset="0"/>
              </a:rPr>
              <a:t>MIPS</a:t>
            </a:r>
            <a:r>
              <a:rPr lang="el-GR" altLang="el-GR" sz="2800" b="0">
                <a:latin typeface="Calibri" panose="020F0502020204030204" pitchFamily="34" charset="0"/>
              </a:rPr>
              <a:t> ο τελεστής κάποιας εντολής μπορεί να είναι :</a:t>
            </a:r>
          </a:p>
          <a:p>
            <a:pPr lvl="2" eaLnBrk="1" hangingPunct="1">
              <a:buFont typeface="Times New Roman" panose="02020603050405020304" pitchFamily="18" charset="0"/>
              <a:buAutoNum type="arabicPeriod"/>
            </a:pPr>
            <a:r>
              <a:rPr lang="el-GR" altLang="el-GR" sz="2800" b="0">
                <a:latin typeface="Calibri" panose="020F0502020204030204" pitchFamily="34" charset="0"/>
              </a:rPr>
              <a:t>Ένας από τους 32 καταχωρητές</a:t>
            </a:r>
          </a:p>
          <a:p>
            <a:pPr lvl="2" eaLnBrk="1" hangingPunct="1">
              <a:buFont typeface="Times New Roman" panose="02020603050405020304" pitchFamily="18" charset="0"/>
              <a:buAutoNum type="arabicPeriod"/>
            </a:pPr>
            <a:r>
              <a:rPr lang="el-GR" altLang="el-GR" sz="2800" b="0">
                <a:latin typeface="Calibri" panose="020F0502020204030204" pitchFamily="34" charset="0"/>
              </a:rPr>
              <a:t>Μία από τις 2</a:t>
            </a:r>
            <a:r>
              <a:rPr lang="el-GR" altLang="el-GR" sz="2800" b="0" baseline="30000">
                <a:latin typeface="Calibri" panose="020F0502020204030204" pitchFamily="34" charset="0"/>
              </a:rPr>
              <a:t>30</a:t>
            </a:r>
            <a:r>
              <a:rPr lang="el-GR" altLang="el-GR" sz="2800" b="0">
                <a:latin typeface="Calibri" panose="020F0502020204030204" pitchFamily="34" charset="0"/>
              </a:rPr>
              <a:t> λέξεις της μνήμης</a:t>
            </a:r>
          </a:p>
          <a:p>
            <a:pPr lvl="2" eaLnBrk="1" hangingPunct="1">
              <a:buFont typeface="Times New Roman" panose="02020603050405020304" pitchFamily="18" charset="0"/>
              <a:buAutoNum type="arabicPeriod"/>
            </a:pPr>
            <a:r>
              <a:rPr lang="el-GR" altLang="el-GR" sz="2800" b="0">
                <a:latin typeface="Calibri" panose="020F0502020204030204" pitchFamily="34" charset="0"/>
              </a:rPr>
              <a:t>Ένα από τα 2</a:t>
            </a:r>
            <a:r>
              <a:rPr lang="el-GR" altLang="el-GR" sz="2800" b="0" baseline="30000">
                <a:latin typeface="Calibri" panose="020F0502020204030204" pitchFamily="34" charset="0"/>
              </a:rPr>
              <a:t>32</a:t>
            </a:r>
            <a:r>
              <a:rPr lang="el-GR" altLang="el-GR" sz="2800" b="0">
                <a:latin typeface="Calibri" panose="020F0502020204030204" pitchFamily="34" charset="0"/>
              </a:rPr>
              <a:t> </a:t>
            </a:r>
            <a:r>
              <a:rPr lang="en-US" altLang="el-GR" sz="2800" b="0">
                <a:latin typeface="Calibri" panose="020F0502020204030204" pitchFamily="34" charset="0"/>
              </a:rPr>
              <a:t>bytes</a:t>
            </a:r>
            <a:r>
              <a:rPr lang="el-GR" altLang="el-GR" sz="2800" b="0">
                <a:latin typeface="Calibri" panose="020F0502020204030204" pitchFamily="34" charset="0"/>
              </a:rPr>
              <a:t> της μνήμης</a:t>
            </a:r>
            <a:endParaRPr lang="el-GR" altLang="el-GR" sz="2800" b="0" baseline="30000">
              <a:latin typeface="Calibri" panose="020F0502020204030204" pitchFamily="34" charset="0"/>
            </a:endParaRPr>
          </a:p>
        </p:txBody>
      </p:sp>
      <p:sp>
        <p:nvSpPr>
          <p:cNvPr id="39940"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F179443-5916-4759-B948-AE0F17E7AACF}" type="slidenum">
              <a:rPr lang="en-GB" altLang="el-GR" sz="1400"/>
              <a:pPr>
                <a:spcBef>
                  <a:spcPct val="0"/>
                </a:spcBef>
                <a:buFontTx/>
                <a:buNone/>
              </a:pPr>
              <a:t>25</a:t>
            </a:fld>
            <a:endParaRPr lang="en-GB" altLang="el-GR" sz="1400"/>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Σύνοψη – Τελεστέοι </a:t>
            </a:r>
            <a:r>
              <a:rPr lang="en-US" sz="2800" kern="0" dirty="0">
                <a:solidFill>
                  <a:schemeClr val="tx2"/>
                </a:solidFill>
                <a:latin typeface="Calibri" pitchFamily="34" charset="0"/>
                <a:ea typeface="+mj-ea"/>
                <a:cs typeface="+mj-cs"/>
              </a:rPr>
              <a:t>MIPS</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0963" name="Rectangle 3"/>
          <p:cNvSpPr>
            <a:spLocks noGrp="1" noChangeArrowheads="1"/>
          </p:cNvSpPr>
          <p:nvPr>
            <p:ph type="body" idx="1"/>
          </p:nvPr>
        </p:nvSpPr>
        <p:spPr>
          <a:xfrm>
            <a:off x="363538" y="714375"/>
            <a:ext cx="8280400" cy="936625"/>
          </a:xfrm>
        </p:spPr>
        <p:txBody>
          <a:bodyPr/>
          <a:lstStyle/>
          <a:p>
            <a:pPr eaLnBrk="1" hangingPunct="1">
              <a:lnSpc>
                <a:spcPct val="80000"/>
              </a:lnSpc>
            </a:pPr>
            <a:r>
              <a:rPr lang="el-GR" altLang="el-GR" sz="2000">
                <a:latin typeface="Calibri" panose="020F0502020204030204" pitchFamily="34" charset="0"/>
              </a:rPr>
              <a:t>Εκτός από το συνήθη συμβολισμό των καταχωρητών με $ ακολουθούμενο από τον αριθμό του καταχωρητή, μπορούν επίσης να παρασταθούν και ως εξής :</a:t>
            </a:r>
            <a:endParaRPr lang="en-US" altLang="el-GR" sz="2000">
              <a:latin typeface="Calibri" panose="020F0502020204030204" pitchFamily="34" charset="0"/>
            </a:endParaRPr>
          </a:p>
        </p:txBody>
      </p:sp>
      <p:sp>
        <p:nvSpPr>
          <p:cNvPr id="40964" name="Text Box 6"/>
          <p:cNvSpPr txBox="1">
            <a:spLocks noChangeArrowheads="1"/>
          </p:cNvSpPr>
          <p:nvPr/>
        </p:nvSpPr>
        <p:spPr bwMode="auto">
          <a:xfrm>
            <a:off x="323850" y="1643063"/>
            <a:ext cx="847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800">
                <a:latin typeface="Calibri" panose="020F0502020204030204" pitchFamily="34" charset="0"/>
              </a:rPr>
              <a:t> </a:t>
            </a:r>
            <a:r>
              <a:rPr lang="el-GR" altLang="el-GR" sz="1800">
                <a:latin typeface="Calibri" panose="020F0502020204030204" pitchFamily="34" charset="0"/>
              </a:rPr>
              <a:t>Αρ. Καταχωρητή</a:t>
            </a:r>
            <a:r>
              <a:rPr lang="en-US" altLang="el-GR" sz="1800">
                <a:latin typeface="Calibri" panose="020F0502020204030204" pitchFamily="34" charset="0"/>
              </a:rPr>
              <a:t>       </a:t>
            </a:r>
            <a:r>
              <a:rPr lang="el-GR" altLang="el-GR" sz="1800">
                <a:latin typeface="Calibri" panose="020F0502020204030204" pitchFamily="34" charset="0"/>
              </a:rPr>
              <a:t>Όνομα</a:t>
            </a:r>
            <a:r>
              <a:rPr lang="en-US" altLang="el-GR" sz="1800">
                <a:latin typeface="Calibri" panose="020F0502020204030204" pitchFamily="34" charset="0"/>
              </a:rPr>
              <a:t>                    </a:t>
            </a:r>
            <a:r>
              <a:rPr lang="el-GR" altLang="el-GR" sz="1800">
                <a:latin typeface="Calibri" panose="020F0502020204030204" pitchFamily="34" charset="0"/>
              </a:rPr>
              <a:t>Χρήση</a:t>
            </a:r>
            <a:r>
              <a:rPr lang="en-US" altLang="el-GR" sz="1800">
                <a:latin typeface="Calibri" panose="020F0502020204030204" pitchFamily="34" charset="0"/>
              </a:rPr>
              <a:t>                                        Preserved on call?                                                                                                                </a:t>
            </a:r>
          </a:p>
        </p:txBody>
      </p:sp>
      <p:grpSp>
        <p:nvGrpSpPr>
          <p:cNvPr id="40965" name="Group 7"/>
          <p:cNvGrpSpPr>
            <a:grpSpLocks/>
          </p:cNvGrpSpPr>
          <p:nvPr/>
        </p:nvGrpSpPr>
        <p:grpSpPr bwMode="auto">
          <a:xfrm>
            <a:off x="828675" y="1928813"/>
            <a:ext cx="7172325" cy="4032250"/>
            <a:chOff x="584" y="1406"/>
            <a:chExt cx="4518" cy="2540"/>
          </a:xfrm>
        </p:grpSpPr>
        <p:sp>
          <p:nvSpPr>
            <p:cNvPr id="40968" name="Text Box 8"/>
            <p:cNvSpPr txBox="1">
              <a:spLocks noChangeArrowheads="1"/>
            </p:cNvSpPr>
            <p:nvPr/>
          </p:nvSpPr>
          <p:spPr bwMode="auto">
            <a:xfrm>
              <a:off x="584" y="1406"/>
              <a:ext cx="489" cy="2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r>
                <a:rPr lang="en-US" altLang="el-GR" sz="2000" b="0">
                  <a:latin typeface="Calibri" panose="020F0502020204030204" pitchFamily="34" charset="0"/>
                </a:rPr>
                <a:t>0</a:t>
              </a:r>
            </a:p>
            <a:p>
              <a:pPr algn="r">
                <a:spcBef>
                  <a:spcPct val="0"/>
                </a:spcBef>
                <a:buFontTx/>
                <a:buNone/>
              </a:pPr>
              <a:r>
                <a:rPr lang="en-US" altLang="el-GR" sz="2000" b="0">
                  <a:latin typeface="Calibri" panose="020F0502020204030204" pitchFamily="34" charset="0"/>
                </a:rPr>
                <a:t>1</a:t>
              </a:r>
            </a:p>
            <a:p>
              <a:pPr algn="r">
                <a:lnSpc>
                  <a:spcPct val="90000"/>
                </a:lnSpc>
                <a:spcBef>
                  <a:spcPct val="0"/>
                </a:spcBef>
                <a:buFontTx/>
                <a:buNone/>
              </a:pPr>
              <a:r>
                <a:rPr lang="en-US" altLang="el-GR" sz="2000" b="0">
                  <a:latin typeface="Calibri" panose="020F0502020204030204" pitchFamily="34" charset="0"/>
                </a:rPr>
                <a:t>2-3</a:t>
              </a:r>
            </a:p>
            <a:p>
              <a:pPr algn="r">
                <a:lnSpc>
                  <a:spcPct val="90000"/>
                </a:lnSpc>
                <a:spcBef>
                  <a:spcPct val="0"/>
                </a:spcBef>
                <a:buFontTx/>
                <a:buNone/>
              </a:pPr>
              <a:endParaRPr lang="en-US" altLang="el-GR" sz="2000" b="0">
                <a:latin typeface="Calibri" panose="020F0502020204030204" pitchFamily="34" charset="0"/>
              </a:endParaRPr>
            </a:p>
            <a:p>
              <a:pPr algn="r">
                <a:spcBef>
                  <a:spcPct val="0"/>
                </a:spcBef>
                <a:buFontTx/>
                <a:buNone/>
              </a:pPr>
              <a:r>
                <a:rPr lang="en-US" altLang="el-GR" sz="2000" b="0">
                  <a:latin typeface="Calibri" panose="020F0502020204030204" pitchFamily="34" charset="0"/>
                </a:rPr>
                <a:t>4-7</a:t>
              </a:r>
            </a:p>
            <a:p>
              <a:pPr algn="r">
                <a:spcBef>
                  <a:spcPct val="0"/>
                </a:spcBef>
                <a:buFontTx/>
                <a:buNone/>
              </a:pPr>
              <a:r>
                <a:rPr lang="en-US" altLang="el-GR" sz="2000" b="0">
                  <a:latin typeface="Calibri" panose="020F0502020204030204" pitchFamily="34" charset="0"/>
                </a:rPr>
                <a:t>8-15</a:t>
              </a:r>
            </a:p>
            <a:p>
              <a:pPr algn="r">
                <a:spcBef>
                  <a:spcPct val="0"/>
                </a:spcBef>
                <a:buFontTx/>
                <a:buNone/>
              </a:pPr>
              <a:r>
                <a:rPr lang="en-US" altLang="el-GR" sz="2000" b="0">
                  <a:latin typeface="Calibri" panose="020F0502020204030204" pitchFamily="34" charset="0"/>
                </a:rPr>
                <a:t>16-23</a:t>
              </a:r>
            </a:p>
            <a:p>
              <a:pPr algn="r">
                <a:spcBef>
                  <a:spcPct val="0"/>
                </a:spcBef>
                <a:buFontTx/>
                <a:buNone/>
              </a:pPr>
              <a:r>
                <a:rPr lang="en-US" altLang="el-GR" sz="2000" b="0">
                  <a:latin typeface="Calibri" panose="020F0502020204030204" pitchFamily="34" charset="0"/>
                </a:rPr>
                <a:t>24-25</a:t>
              </a:r>
            </a:p>
            <a:p>
              <a:pPr algn="r">
                <a:spcBef>
                  <a:spcPct val="0"/>
                </a:spcBef>
                <a:buFontTx/>
                <a:buNone/>
              </a:pPr>
              <a:r>
                <a:rPr lang="en-US" altLang="el-GR" sz="2000" b="0">
                  <a:latin typeface="Calibri" panose="020F0502020204030204" pitchFamily="34" charset="0"/>
                </a:rPr>
                <a:t>26-27</a:t>
              </a:r>
            </a:p>
            <a:p>
              <a:pPr algn="r">
                <a:spcBef>
                  <a:spcPct val="0"/>
                </a:spcBef>
                <a:buFontTx/>
                <a:buNone/>
              </a:pPr>
              <a:r>
                <a:rPr lang="en-US" altLang="el-GR" sz="2000" b="0">
                  <a:latin typeface="Calibri" panose="020F0502020204030204" pitchFamily="34" charset="0"/>
                </a:rPr>
                <a:t>28</a:t>
              </a:r>
            </a:p>
            <a:p>
              <a:pPr algn="r">
                <a:spcBef>
                  <a:spcPct val="0"/>
                </a:spcBef>
                <a:buFontTx/>
                <a:buNone/>
              </a:pPr>
              <a:r>
                <a:rPr lang="en-US" altLang="el-GR" sz="2000" b="0">
                  <a:latin typeface="Calibri" panose="020F0502020204030204" pitchFamily="34" charset="0"/>
                </a:rPr>
                <a:t>29</a:t>
              </a:r>
            </a:p>
            <a:p>
              <a:pPr algn="r">
                <a:spcBef>
                  <a:spcPct val="0"/>
                </a:spcBef>
                <a:buFontTx/>
                <a:buNone/>
              </a:pPr>
              <a:r>
                <a:rPr lang="en-US" altLang="el-GR" sz="2000" b="0">
                  <a:latin typeface="Calibri" panose="020F0502020204030204" pitchFamily="34" charset="0"/>
                </a:rPr>
                <a:t>30</a:t>
              </a:r>
            </a:p>
            <a:p>
              <a:pPr algn="r">
                <a:spcBef>
                  <a:spcPct val="0"/>
                </a:spcBef>
                <a:buFontTx/>
                <a:buNone/>
              </a:pPr>
              <a:r>
                <a:rPr lang="en-US" altLang="el-GR" sz="2000" b="0">
                  <a:latin typeface="Calibri" panose="020F0502020204030204" pitchFamily="34" charset="0"/>
                </a:rPr>
                <a:t>31</a:t>
              </a:r>
            </a:p>
          </p:txBody>
        </p:sp>
        <p:sp>
          <p:nvSpPr>
            <p:cNvPr id="40969" name="Text Box 9"/>
            <p:cNvSpPr txBox="1">
              <a:spLocks noChangeArrowheads="1"/>
            </p:cNvSpPr>
            <p:nvPr/>
          </p:nvSpPr>
          <p:spPr bwMode="auto">
            <a:xfrm>
              <a:off x="1517" y="1406"/>
              <a:ext cx="649" cy="2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$zero</a:t>
              </a:r>
            </a:p>
            <a:p>
              <a:pPr>
                <a:spcBef>
                  <a:spcPct val="0"/>
                </a:spcBef>
                <a:buFontTx/>
                <a:buNone/>
              </a:pPr>
              <a:r>
                <a:rPr lang="en-US" altLang="el-GR" sz="2000" b="0">
                  <a:latin typeface="Calibri" panose="020F0502020204030204" pitchFamily="34" charset="0"/>
                </a:rPr>
                <a:t>$at</a:t>
              </a:r>
            </a:p>
            <a:p>
              <a:pPr>
                <a:lnSpc>
                  <a:spcPct val="90000"/>
                </a:lnSpc>
                <a:spcBef>
                  <a:spcPct val="0"/>
                </a:spcBef>
                <a:buFontTx/>
                <a:buNone/>
              </a:pPr>
              <a:r>
                <a:rPr lang="en-US" altLang="el-GR" sz="2000" b="0">
                  <a:latin typeface="Calibri" panose="020F0502020204030204" pitchFamily="34" charset="0"/>
                </a:rPr>
                <a:t>$v0-$v1</a:t>
              </a:r>
            </a:p>
            <a:p>
              <a:pPr>
                <a:lnSpc>
                  <a:spcPct val="90000"/>
                </a:lnSpc>
                <a:spcBef>
                  <a:spcPct val="0"/>
                </a:spcBef>
                <a:buFontTx/>
                <a:buNone/>
              </a:pPr>
              <a:endParaRPr lang="en-US" altLang="el-GR" sz="2000" b="0">
                <a:latin typeface="Calibri" panose="020F0502020204030204" pitchFamily="34" charset="0"/>
              </a:endParaRPr>
            </a:p>
            <a:p>
              <a:pPr>
                <a:spcBef>
                  <a:spcPct val="0"/>
                </a:spcBef>
                <a:buFontTx/>
                <a:buNone/>
              </a:pPr>
              <a:r>
                <a:rPr lang="en-US" altLang="el-GR" sz="2000" b="0">
                  <a:latin typeface="Calibri" panose="020F0502020204030204" pitchFamily="34" charset="0"/>
                </a:rPr>
                <a:t>$a0-$a3</a:t>
              </a:r>
            </a:p>
            <a:p>
              <a:pPr>
                <a:spcBef>
                  <a:spcPct val="0"/>
                </a:spcBef>
                <a:buFontTx/>
                <a:buNone/>
              </a:pPr>
              <a:r>
                <a:rPr lang="en-US" altLang="el-GR" sz="2000" b="0">
                  <a:latin typeface="Calibri" panose="020F0502020204030204" pitchFamily="34" charset="0"/>
                </a:rPr>
                <a:t>$t0-$t7</a:t>
              </a:r>
            </a:p>
            <a:p>
              <a:pPr>
                <a:spcBef>
                  <a:spcPct val="0"/>
                </a:spcBef>
                <a:buFontTx/>
                <a:buNone/>
              </a:pPr>
              <a:r>
                <a:rPr lang="en-US" altLang="el-GR" sz="2000" b="0">
                  <a:latin typeface="Calibri" panose="020F0502020204030204" pitchFamily="34" charset="0"/>
                </a:rPr>
                <a:t>$s0-$s7</a:t>
              </a:r>
            </a:p>
            <a:p>
              <a:pPr>
                <a:spcBef>
                  <a:spcPct val="0"/>
                </a:spcBef>
                <a:buFontTx/>
                <a:buNone/>
              </a:pPr>
              <a:r>
                <a:rPr lang="en-US" altLang="el-GR" sz="2000" b="0">
                  <a:latin typeface="Calibri" panose="020F0502020204030204" pitchFamily="34" charset="0"/>
                </a:rPr>
                <a:t>$t8-$t9</a:t>
              </a:r>
            </a:p>
            <a:p>
              <a:pPr>
                <a:spcBef>
                  <a:spcPct val="0"/>
                </a:spcBef>
                <a:buFontTx/>
                <a:buNone/>
              </a:pPr>
              <a:r>
                <a:rPr lang="en-US" altLang="el-GR" sz="2000" b="0">
                  <a:latin typeface="Calibri" panose="020F0502020204030204" pitchFamily="34" charset="0"/>
                </a:rPr>
                <a:t>$k0-$k1</a:t>
              </a:r>
            </a:p>
            <a:p>
              <a:pPr>
                <a:spcBef>
                  <a:spcPct val="0"/>
                </a:spcBef>
                <a:buFontTx/>
                <a:buNone/>
              </a:pPr>
              <a:r>
                <a:rPr lang="en-US" altLang="el-GR" sz="2000" b="0">
                  <a:latin typeface="Calibri" panose="020F0502020204030204" pitchFamily="34" charset="0"/>
                </a:rPr>
                <a:t>$gp</a:t>
              </a:r>
            </a:p>
            <a:p>
              <a:pPr>
                <a:spcBef>
                  <a:spcPct val="0"/>
                </a:spcBef>
                <a:buFontTx/>
                <a:buNone/>
              </a:pPr>
              <a:r>
                <a:rPr lang="en-US" altLang="el-GR" sz="2000" b="0">
                  <a:latin typeface="Calibri" panose="020F0502020204030204" pitchFamily="34" charset="0"/>
                </a:rPr>
                <a:t>$sp</a:t>
              </a:r>
            </a:p>
            <a:p>
              <a:pPr>
                <a:spcBef>
                  <a:spcPct val="0"/>
                </a:spcBef>
                <a:buFontTx/>
                <a:buNone/>
              </a:pPr>
              <a:r>
                <a:rPr lang="en-US" altLang="el-GR" sz="2000" b="0">
                  <a:latin typeface="Calibri" panose="020F0502020204030204" pitchFamily="34" charset="0"/>
                </a:rPr>
                <a:t>$fp</a:t>
              </a:r>
            </a:p>
            <a:p>
              <a:pPr>
                <a:spcBef>
                  <a:spcPct val="0"/>
                </a:spcBef>
                <a:buFontTx/>
                <a:buNone/>
              </a:pPr>
              <a:r>
                <a:rPr lang="en-US" altLang="el-GR" sz="2000" b="0">
                  <a:latin typeface="Calibri" panose="020F0502020204030204" pitchFamily="34" charset="0"/>
                </a:rPr>
                <a:t>$ra</a:t>
              </a:r>
            </a:p>
          </p:txBody>
        </p:sp>
        <p:sp>
          <p:nvSpPr>
            <p:cNvPr id="40970" name="Text Box 10"/>
            <p:cNvSpPr txBox="1">
              <a:spLocks noChangeArrowheads="1"/>
            </p:cNvSpPr>
            <p:nvPr/>
          </p:nvSpPr>
          <p:spPr bwMode="auto">
            <a:xfrm>
              <a:off x="2312" y="1406"/>
              <a:ext cx="2107" cy="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Constant value 0</a:t>
              </a:r>
            </a:p>
            <a:p>
              <a:pPr>
                <a:spcBef>
                  <a:spcPct val="0"/>
                </a:spcBef>
                <a:buFontTx/>
                <a:buNone/>
              </a:pPr>
              <a:r>
                <a:rPr lang="en-US" altLang="el-GR" sz="2000" b="0">
                  <a:latin typeface="Calibri" panose="020F0502020204030204" pitchFamily="34" charset="0"/>
                </a:rPr>
                <a:t>Reserved for assembler</a:t>
              </a:r>
            </a:p>
            <a:p>
              <a:pPr>
                <a:lnSpc>
                  <a:spcPct val="90000"/>
                </a:lnSpc>
                <a:spcBef>
                  <a:spcPct val="0"/>
                </a:spcBef>
                <a:buFontTx/>
                <a:buNone/>
              </a:pPr>
              <a:r>
                <a:rPr lang="en-US" altLang="el-GR" sz="2000" b="0">
                  <a:latin typeface="Calibri" panose="020F0502020204030204" pitchFamily="34" charset="0"/>
                </a:rPr>
                <a:t>Values for result and </a:t>
              </a:r>
            </a:p>
            <a:p>
              <a:pPr>
                <a:lnSpc>
                  <a:spcPct val="90000"/>
                </a:lnSpc>
                <a:spcBef>
                  <a:spcPct val="0"/>
                </a:spcBef>
                <a:buFontTx/>
                <a:buNone/>
              </a:pPr>
              <a:r>
                <a:rPr lang="en-US" altLang="el-GR" sz="2000" b="0">
                  <a:latin typeface="Calibri" panose="020F0502020204030204" pitchFamily="34" charset="0"/>
                </a:rPr>
                <a:t>expression evaluation</a:t>
              </a:r>
            </a:p>
            <a:p>
              <a:pPr>
                <a:spcBef>
                  <a:spcPct val="0"/>
                </a:spcBef>
                <a:buFontTx/>
                <a:buNone/>
              </a:pPr>
              <a:r>
                <a:rPr lang="en-US" altLang="el-GR" sz="2000" b="0">
                  <a:latin typeface="Calibri" panose="020F0502020204030204" pitchFamily="34" charset="0"/>
                </a:rPr>
                <a:t>Arguments</a:t>
              </a:r>
            </a:p>
            <a:p>
              <a:pPr>
                <a:spcBef>
                  <a:spcPct val="0"/>
                </a:spcBef>
                <a:buFontTx/>
                <a:buNone/>
              </a:pPr>
              <a:r>
                <a:rPr lang="en-US" altLang="el-GR" sz="2000" b="0">
                  <a:latin typeface="Calibri" panose="020F0502020204030204" pitchFamily="34" charset="0"/>
                </a:rPr>
                <a:t>Temporaries</a:t>
              </a:r>
            </a:p>
            <a:p>
              <a:pPr>
                <a:spcBef>
                  <a:spcPct val="0"/>
                </a:spcBef>
                <a:buFontTx/>
                <a:buNone/>
              </a:pPr>
              <a:r>
                <a:rPr lang="en-US" altLang="el-GR" sz="2000" b="0">
                  <a:latin typeface="Calibri" panose="020F0502020204030204" pitchFamily="34" charset="0"/>
                </a:rPr>
                <a:t>Saved</a:t>
              </a:r>
            </a:p>
            <a:p>
              <a:pPr>
                <a:spcBef>
                  <a:spcPct val="0"/>
                </a:spcBef>
                <a:buFontTx/>
                <a:buNone/>
              </a:pPr>
              <a:r>
                <a:rPr lang="en-US" altLang="el-GR" sz="2000" b="0">
                  <a:latin typeface="Calibri" panose="020F0502020204030204" pitchFamily="34" charset="0"/>
                </a:rPr>
                <a:t>More temporaries</a:t>
              </a:r>
            </a:p>
            <a:p>
              <a:pPr>
                <a:spcBef>
                  <a:spcPct val="0"/>
                </a:spcBef>
                <a:buFontTx/>
                <a:buNone/>
              </a:pPr>
              <a:r>
                <a:rPr lang="en-US" altLang="el-GR" sz="2000" b="0">
                  <a:latin typeface="Calibri" panose="020F0502020204030204" pitchFamily="34" charset="0"/>
                </a:rPr>
                <a:t>Reserved for operating system</a:t>
              </a:r>
            </a:p>
            <a:p>
              <a:pPr>
                <a:spcBef>
                  <a:spcPct val="0"/>
                </a:spcBef>
                <a:buFontTx/>
                <a:buNone/>
              </a:pPr>
              <a:r>
                <a:rPr lang="en-US" altLang="el-GR" sz="2000" b="0">
                  <a:latin typeface="Calibri" panose="020F0502020204030204" pitchFamily="34" charset="0"/>
                </a:rPr>
                <a:t>Global pointer</a:t>
              </a:r>
            </a:p>
            <a:p>
              <a:pPr>
                <a:spcBef>
                  <a:spcPct val="0"/>
                </a:spcBef>
                <a:buFontTx/>
                <a:buNone/>
              </a:pPr>
              <a:r>
                <a:rPr lang="en-US" altLang="el-GR" sz="2000" b="0">
                  <a:latin typeface="Calibri" panose="020F0502020204030204" pitchFamily="34" charset="0"/>
                </a:rPr>
                <a:t>Stack pointer</a:t>
              </a:r>
            </a:p>
            <a:p>
              <a:pPr>
                <a:spcBef>
                  <a:spcPct val="0"/>
                </a:spcBef>
                <a:buFontTx/>
                <a:buNone/>
              </a:pPr>
              <a:r>
                <a:rPr lang="en-US" altLang="el-GR" sz="2000" b="0">
                  <a:latin typeface="Calibri" panose="020F0502020204030204" pitchFamily="34" charset="0"/>
                </a:rPr>
                <a:t>Frame pointer</a:t>
              </a:r>
            </a:p>
            <a:p>
              <a:pPr>
                <a:spcBef>
                  <a:spcPct val="0"/>
                </a:spcBef>
                <a:buFontTx/>
                <a:buNone/>
              </a:pPr>
              <a:r>
                <a:rPr lang="en-US" altLang="el-GR" sz="2000" b="0">
                  <a:latin typeface="Calibri" panose="020F0502020204030204" pitchFamily="34" charset="0"/>
                </a:rPr>
                <a:t>Return address</a:t>
              </a:r>
            </a:p>
          </p:txBody>
        </p:sp>
        <p:sp>
          <p:nvSpPr>
            <p:cNvPr id="40971" name="Text Box 11"/>
            <p:cNvSpPr txBox="1">
              <a:spLocks noChangeArrowheads="1"/>
            </p:cNvSpPr>
            <p:nvPr/>
          </p:nvSpPr>
          <p:spPr bwMode="auto">
            <a:xfrm>
              <a:off x="4742" y="1406"/>
              <a:ext cx="360" cy="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n.a.</a:t>
              </a:r>
            </a:p>
            <a:p>
              <a:pPr>
                <a:spcBef>
                  <a:spcPct val="0"/>
                </a:spcBef>
                <a:buFontTx/>
                <a:buNone/>
              </a:pPr>
              <a:r>
                <a:rPr lang="el-GR" altLang="el-GR" sz="2000" b="0">
                  <a:latin typeface="Calibri" panose="020F0502020204030204" pitchFamily="34" charset="0"/>
                </a:rPr>
                <a:t>όχι</a:t>
              </a:r>
              <a:endParaRPr lang="en-US" altLang="el-GR" sz="2000" b="0">
                <a:latin typeface="Calibri" panose="020F0502020204030204" pitchFamily="34" charset="0"/>
              </a:endParaRPr>
            </a:p>
            <a:p>
              <a:pPr>
                <a:lnSpc>
                  <a:spcPct val="90000"/>
                </a:lnSpc>
                <a:spcBef>
                  <a:spcPct val="0"/>
                </a:spcBef>
                <a:buFontTx/>
                <a:buNone/>
              </a:pPr>
              <a:r>
                <a:rPr lang="el-GR" altLang="el-GR" sz="2000" b="0">
                  <a:latin typeface="Calibri" panose="020F0502020204030204" pitchFamily="34" charset="0"/>
                </a:rPr>
                <a:t>όχι</a:t>
              </a:r>
              <a:endParaRPr lang="en-US" altLang="el-GR" sz="2000" b="0">
                <a:latin typeface="Calibri" panose="020F0502020204030204" pitchFamily="34" charset="0"/>
              </a:endParaRPr>
            </a:p>
            <a:p>
              <a:pPr>
                <a:lnSpc>
                  <a:spcPct val="90000"/>
                </a:lnSpc>
                <a:spcBef>
                  <a:spcPct val="0"/>
                </a:spcBef>
                <a:buFontTx/>
                <a:buNone/>
              </a:pP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ναι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όχι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ναι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όχι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ναι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ναι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ναι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ναι</a:t>
              </a:r>
              <a:endParaRPr lang="en-US" altLang="el-GR" sz="2000" b="0">
                <a:latin typeface="Calibri" panose="020F0502020204030204" pitchFamily="34" charset="0"/>
              </a:endParaRPr>
            </a:p>
            <a:p>
              <a:pPr>
                <a:spcBef>
                  <a:spcPct val="0"/>
                </a:spcBef>
                <a:buFontTx/>
                <a:buNone/>
              </a:pPr>
              <a:r>
                <a:rPr lang="el-GR" altLang="el-GR" sz="2000" b="0">
                  <a:latin typeface="Calibri" panose="020F0502020204030204" pitchFamily="34" charset="0"/>
                </a:rPr>
                <a:t>ναι</a:t>
              </a:r>
              <a:endParaRPr lang="en-US" altLang="el-GR" sz="2000" b="0">
                <a:latin typeface="Calibri" panose="020F0502020204030204" pitchFamily="34" charset="0"/>
              </a:endParaRPr>
            </a:p>
          </p:txBody>
        </p:sp>
      </p:grpSp>
      <p:sp>
        <p:nvSpPr>
          <p:cNvPr id="40966" name="11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E231779-65A1-4AE5-A9E1-106F405DEC42}" type="slidenum">
              <a:rPr lang="en-GB" altLang="el-GR" sz="1400">
                <a:latin typeface="Calibri" panose="020F0502020204030204" pitchFamily="34" charset="0"/>
              </a:rPr>
              <a:pPr>
                <a:spcBef>
                  <a:spcPct val="0"/>
                </a:spcBef>
                <a:buFontTx/>
                <a:buNone/>
              </a:pPr>
              <a:t>26</a:t>
            </a:fld>
            <a:endParaRPr lang="en-GB" altLang="el-GR" sz="1400">
              <a:latin typeface="Calibri" panose="020F0502020204030204" pitchFamily="34" charset="0"/>
            </a:endParaRPr>
          </a:p>
        </p:txBody>
      </p:sp>
      <p:sp>
        <p:nvSpPr>
          <p:cNvPr id="12"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Κανόνες </a:t>
            </a:r>
            <a:r>
              <a:rPr lang="el-GR" sz="2800" kern="0" dirty="0" err="1">
                <a:solidFill>
                  <a:schemeClr val="tx2"/>
                </a:solidFill>
                <a:latin typeface="Calibri" pitchFamily="34" charset="0"/>
                <a:ea typeface="+mj-ea"/>
                <a:cs typeface="+mj-cs"/>
              </a:rPr>
              <a:t>Ονοματοδοσίας</a:t>
            </a:r>
            <a:r>
              <a:rPr lang="el-GR" sz="2800" kern="0" dirty="0">
                <a:solidFill>
                  <a:schemeClr val="tx2"/>
                </a:solidFill>
                <a:latin typeface="Calibri" pitchFamily="34" charset="0"/>
                <a:ea typeface="+mj-ea"/>
                <a:cs typeface="+mj-cs"/>
              </a:rPr>
              <a:t> και Χρήση των </a:t>
            </a:r>
            <a:r>
              <a:rPr lang="en-US" sz="2800" kern="0" dirty="0">
                <a:solidFill>
                  <a:schemeClr val="tx2"/>
                </a:solidFill>
                <a:latin typeface="Calibri" pitchFamily="34" charset="0"/>
                <a:ea typeface="+mj-ea"/>
                <a:cs typeface="+mj-cs"/>
              </a:rPr>
              <a:t>MIPS Registers</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1987"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5BD625A-A311-412F-BAD6-EA8263BF7A8C}" type="slidenum">
              <a:rPr lang="en-GB" altLang="el-GR" sz="1400">
                <a:latin typeface="Calibri" panose="020F0502020204030204" pitchFamily="34" charset="0"/>
              </a:rPr>
              <a:pPr>
                <a:spcBef>
                  <a:spcPct val="0"/>
                </a:spcBef>
                <a:buFontTx/>
                <a:buNone/>
              </a:pPr>
              <a:t>27</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Αναπαράσταση Εντολών (1)</a:t>
            </a:r>
          </a:p>
        </p:txBody>
      </p:sp>
      <p:sp>
        <p:nvSpPr>
          <p:cNvPr id="41989" name="6 - Ορθογώνιο"/>
          <p:cNvSpPr>
            <a:spLocks noChangeArrowheads="1"/>
          </p:cNvSpPr>
          <p:nvPr/>
        </p:nvSpPr>
        <p:spPr bwMode="auto">
          <a:xfrm>
            <a:off x="214313" y="857250"/>
            <a:ext cx="8643937"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spcBef>
                <a:spcPct val="0"/>
              </a:spcBef>
            </a:pPr>
            <a:r>
              <a:rPr lang="el-GR" altLang="el-GR" sz="2800" b="0">
                <a:latin typeface="Calibri" panose="020F0502020204030204" pitchFamily="34" charset="0"/>
              </a:rPr>
              <a:t>  Οι εντολές κωδικοποιούνται στο δυαδικό σύστημα</a:t>
            </a:r>
            <a:endParaRPr lang="en-US" altLang="el-GR" sz="2800" b="0">
              <a:latin typeface="Calibri" panose="020F0502020204030204" pitchFamily="34" charset="0"/>
            </a:endParaRP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Κώδικας μηχανής (</a:t>
            </a:r>
            <a:r>
              <a:rPr lang="en-US" altLang="el-GR" sz="2400" b="0">
                <a:latin typeface="Calibri" panose="020F0502020204030204" pitchFamily="34" charset="0"/>
              </a:rPr>
              <a:t>machine code</a:t>
            </a:r>
            <a:r>
              <a:rPr lang="el-GR" altLang="el-GR" sz="2400" b="0">
                <a:latin typeface="Calibri" panose="020F0502020204030204" pitchFamily="34" charset="0"/>
              </a:rPr>
              <a:t>)</a:t>
            </a: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Υλικό υπολογιστών → υψηλή-χαμηλή τάση, κλπ.</a:t>
            </a:r>
          </a:p>
          <a:p>
            <a:pPr lvl="1" eaLnBrk="1" hangingPunct="1">
              <a:lnSpc>
                <a:spcPct val="90000"/>
              </a:lnSpc>
              <a:spcBef>
                <a:spcPct val="0"/>
              </a:spcBef>
              <a:buFontTx/>
              <a:buNone/>
            </a:pPr>
            <a:endParaRPr lang="en-US" altLang="el-GR" sz="2400" b="0">
              <a:latin typeface="Calibri" panose="020F0502020204030204" pitchFamily="34" charset="0"/>
            </a:endParaRPr>
          </a:p>
          <a:p>
            <a:pPr eaLnBrk="1" hangingPunct="1">
              <a:lnSpc>
                <a:spcPct val="90000"/>
              </a:lnSpc>
              <a:spcBef>
                <a:spcPct val="0"/>
              </a:spcBef>
            </a:pPr>
            <a:r>
              <a:rPr lang="el-GR" altLang="el-GR" sz="2800" b="0">
                <a:latin typeface="Calibri" panose="020F0502020204030204" pitchFamily="34" charset="0"/>
              </a:rPr>
              <a:t>  Εντολές </a:t>
            </a:r>
            <a:r>
              <a:rPr lang="en-US" altLang="el-GR" sz="2800" b="0">
                <a:latin typeface="Calibri" panose="020F0502020204030204" pitchFamily="34" charset="0"/>
              </a:rPr>
              <a:t>MIPS</a:t>
            </a:r>
            <a:r>
              <a:rPr lang="el-GR" altLang="el-GR" sz="2800" b="0">
                <a:latin typeface="Calibri" panose="020F0502020204030204" pitchFamily="34" charset="0"/>
              </a:rPr>
              <a:t> :</a:t>
            </a:r>
            <a:endParaRPr lang="en-US" altLang="el-GR" sz="2800" b="0">
              <a:latin typeface="Calibri" panose="020F0502020204030204" pitchFamily="34" charset="0"/>
            </a:endParaRP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Κωδικοποιούνται ως λέξεις εντολής των </a:t>
            </a:r>
            <a:r>
              <a:rPr lang="en-US" altLang="el-GR" sz="2400" b="0">
                <a:latin typeface="Calibri" panose="020F0502020204030204" pitchFamily="34" charset="0"/>
              </a:rPr>
              <a:t>32</a:t>
            </a:r>
            <a:r>
              <a:rPr lang="el-GR" altLang="el-GR" sz="2400" b="0">
                <a:latin typeface="Calibri" panose="020F0502020204030204" pitchFamily="34" charset="0"/>
              </a:rPr>
              <a:t> </a:t>
            </a:r>
            <a:r>
              <a:rPr lang="en-US" altLang="el-GR" sz="2400" b="0">
                <a:latin typeface="Calibri" panose="020F0502020204030204" pitchFamily="34" charset="0"/>
              </a:rPr>
              <a:t>bit</a:t>
            </a: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Μικρός αριθμός μορφών (</a:t>
            </a:r>
            <a:r>
              <a:rPr lang="en-US" altLang="el-GR" sz="2400" b="0">
                <a:latin typeface="Calibri" panose="020F0502020204030204" pitchFamily="34" charset="0"/>
              </a:rPr>
              <a:t>formats)</a:t>
            </a:r>
            <a:r>
              <a:rPr lang="el-GR" altLang="el-GR" sz="2400" b="0">
                <a:latin typeface="Calibri" panose="020F0502020204030204" pitchFamily="34" charset="0"/>
              </a:rPr>
              <a:t> για τον κωδικό λειτουργίας (</a:t>
            </a:r>
            <a:r>
              <a:rPr lang="en-US" altLang="el-GR" sz="2400" b="0">
                <a:latin typeface="Calibri" panose="020F0502020204030204" pitchFamily="34" charset="0"/>
              </a:rPr>
              <a:t>opcode), </a:t>
            </a:r>
            <a:r>
              <a:rPr lang="el-GR" altLang="el-GR" sz="2400" b="0">
                <a:latin typeface="Calibri" panose="020F0502020204030204" pitchFamily="34" charset="0"/>
              </a:rPr>
              <a:t>τους αριθμούς καταχωρητών, κλπ. </a:t>
            </a:r>
            <a:r>
              <a:rPr lang="en-US" altLang="el-GR" sz="2400" b="0">
                <a:latin typeface="Calibri" panose="020F0502020204030204" pitchFamily="34" charset="0"/>
              </a:rPr>
              <a:t>…</a:t>
            </a: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Κανονικότητα</a:t>
            </a:r>
            <a:r>
              <a:rPr lang="en-US" altLang="el-GR" sz="2400" b="0">
                <a:latin typeface="Calibri" panose="020F0502020204030204" pitchFamily="34" charset="0"/>
              </a:rPr>
              <a:t>!</a:t>
            </a:r>
          </a:p>
          <a:p>
            <a:pPr eaLnBrk="1" hangingPunct="1">
              <a:lnSpc>
                <a:spcPct val="90000"/>
              </a:lnSpc>
              <a:spcBef>
                <a:spcPct val="0"/>
              </a:spcBef>
              <a:buFontTx/>
              <a:buNone/>
            </a:pPr>
            <a:endParaRPr lang="el-GR" altLang="el-GR" sz="2800" b="0">
              <a:latin typeface="Calibri" panose="020F0502020204030204" pitchFamily="34" charset="0"/>
            </a:endParaRPr>
          </a:p>
          <a:p>
            <a:pPr eaLnBrk="1" hangingPunct="1">
              <a:lnSpc>
                <a:spcPct val="90000"/>
              </a:lnSpc>
              <a:spcBef>
                <a:spcPct val="0"/>
              </a:spcBef>
            </a:pPr>
            <a:r>
              <a:rPr lang="el-GR" altLang="el-GR" sz="2800" b="0">
                <a:latin typeface="Calibri" panose="020F0502020204030204" pitchFamily="34" charset="0"/>
              </a:rPr>
              <a:t>  Αριθμοί καταχωρητών</a:t>
            </a:r>
            <a:endParaRPr lang="en-US" altLang="el-GR" sz="2800" b="0">
              <a:latin typeface="Calibri" panose="020F0502020204030204" pitchFamily="34" charset="0"/>
            </a:endParaRP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a:t>
            </a:r>
            <a:r>
              <a:rPr lang="en-US" altLang="el-GR" sz="2400" b="0">
                <a:latin typeface="Calibri" panose="020F0502020204030204" pitchFamily="34" charset="0"/>
              </a:rPr>
              <a:t>$t0 – $t7 </a:t>
            </a:r>
            <a:r>
              <a:rPr lang="el-GR" altLang="el-GR" sz="2400" b="0">
                <a:latin typeface="Calibri" panose="020F0502020204030204" pitchFamily="34" charset="0"/>
              </a:rPr>
              <a:t>είναι οι καταχωρητές </a:t>
            </a:r>
            <a:r>
              <a:rPr lang="en-US" altLang="el-GR" sz="2400" b="0">
                <a:latin typeface="Calibri" panose="020F0502020204030204" pitchFamily="34" charset="0"/>
              </a:rPr>
              <a:t>8 – 15</a:t>
            </a: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a:t>
            </a:r>
            <a:r>
              <a:rPr lang="en-US" altLang="el-GR" sz="2400" b="0">
                <a:latin typeface="Calibri" panose="020F0502020204030204" pitchFamily="34" charset="0"/>
              </a:rPr>
              <a:t>$t8 – $t9 </a:t>
            </a:r>
            <a:r>
              <a:rPr lang="el-GR" altLang="el-GR" sz="2400" b="0">
                <a:latin typeface="Calibri" panose="020F0502020204030204" pitchFamily="34" charset="0"/>
              </a:rPr>
              <a:t>είναι οι καταχωρητές</a:t>
            </a:r>
            <a:r>
              <a:rPr lang="en-US" altLang="el-GR" sz="2400" b="0">
                <a:latin typeface="Calibri" panose="020F0502020204030204" pitchFamily="34" charset="0"/>
              </a:rPr>
              <a:t> 24 – 25</a:t>
            </a:r>
          </a:p>
          <a:p>
            <a:pPr lvl="1" eaLnBrk="1" hangingPunct="1">
              <a:lnSpc>
                <a:spcPct val="90000"/>
              </a:lnSpc>
              <a:spcBef>
                <a:spcPct val="0"/>
              </a:spcBef>
              <a:buFont typeface="Arial" panose="020B0604020202020204" pitchFamily="34" charset="0"/>
              <a:buChar char="•"/>
            </a:pPr>
            <a:r>
              <a:rPr lang="el-GR" altLang="el-GR" sz="2400" b="0">
                <a:latin typeface="Calibri" panose="020F0502020204030204" pitchFamily="34" charset="0"/>
              </a:rPr>
              <a:t>  </a:t>
            </a:r>
            <a:r>
              <a:rPr lang="en-US" altLang="el-GR" sz="2400" b="0">
                <a:latin typeface="Calibri" panose="020F0502020204030204" pitchFamily="34" charset="0"/>
              </a:rPr>
              <a:t>$s0 – $s7 </a:t>
            </a:r>
            <a:r>
              <a:rPr lang="el-GR" altLang="el-GR" sz="2400" b="0">
                <a:latin typeface="Calibri" panose="020F0502020204030204" pitchFamily="34" charset="0"/>
              </a:rPr>
              <a:t>είναι οι καταχωρητές</a:t>
            </a:r>
            <a:r>
              <a:rPr lang="en-US" altLang="el-GR" sz="2400" b="0">
                <a:latin typeface="Calibri" panose="020F0502020204030204" pitchFamily="34" charset="0"/>
              </a:rPr>
              <a:t> 16 – 23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3011" name="Rectangle 3"/>
          <p:cNvSpPr>
            <a:spLocks noChangeArrowheads="1"/>
          </p:cNvSpPr>
          <p:nvPr/>
        </p:nvSpPr>
        <p:spPr bwMode="auto">
          <a:xfrm>
            <a:off x="323850" y="1196975"/>
            <a:ext cx="813435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b="0">
                <a:latin typeface="Calibri" panose="020F0502020204030204" pitchFamily="34" charset="0"/>
              </a:rPr>
              <a:t>Συμβολική αναπαράσταση:</a:t>
            </a:r>
          </a:p>
          <a:p>
            <a:pPr eaLnBrk="1" hangingPunct="1">
              <a:buFontTx/>
              <a:buNone/>
            </a:pPr>
            <a:r>
              <a:rPr lang="el-GR" altLang="el-GR" sz="2400" b="0">
                <a:latin typeface="Calibri" panose="020F0502020204030204" pitchFamily="34" charset="0"/>
              </a:rPr>
              <a:t>      </a:t>
            </a:r>
            <a:r>
              <a:rPr lang="en-US" altLang="el-GR" sz="2400" b="0">
                <a:latin typeface="Calibri" panose="020F0502020204030204" pitchFamily="34" charset="0"/>
              </a:rPr>
              <a:t>add $t0, $s1, $s2</a:t>
            </a:r>
          </a:p>
          <a:p>
            <a:pPr eaLnBrk="1" hangingPunct="1">
              <a:buFontTx/>
              <a:buNone/>
            </a:pPr>
            <a:r>
              <a:rPr lang="el-GR" altLang="el-GR">
                <a:latin typeface="Calibri" panose="020F0502020204030204" pitchFamily="34" charset="0"/>
              </a:rPr>
              <a:t>Πώς την καταλαβαίνει ο </a:t>
            </a:r>
            <a:r>
              <a:rPr lang="en-US" altLang="el-GR">
                <a:latin typeface="Calibri" panose="020F0502020204030204" pitchFamily="34" charset="0"/>
              </a:rPr>
              <a:t>MIPS</a:t>
            </a:r>
            <a:r>
              <a:rPr lang="el-GR" altLang="el-GR">
                <a:latin typeface="Calibri" panose="020F0502020204030204" pitchFamily="34" charset="0"/>
              </a:rPr>
              <a:t>?</a:t>
            </a:r>
          </a:p>
          <a:p>
            <a:pPr eaLnBrk="1" hangingPunct="1">
              <a:buFontTx/>
              <a:buNone/>
            </a:pPr>
            <a:endParaRPr lang="el-GR" altLang="el-GR" b="0">
              <a:latin typeface="Calibri" panose="020F0502020204030204" pitchFamily="34" charset="0"/>
            </a:endParaRPr>
          </a:p>
        </p:txBody>
      </p:sp>
      <p:graphicFrame>
        <p:nvGraphicFramePr>
          <p:cNvPr id="97284" name="Group 4"/>
          <p:cNvGraphicFramePr>
            <a:graphicFrameLocks noGrp="1"/>
          </p:cNvGraphicFramePr>
          <p:nvPr/>
        </p:nvGraphicFramePr>
        <p:xfrm>
          <a:off x="323850" y="3573463"/>
          <a:ext cx="8496300" cy="576262"/>
        </p:xfrm>
        <a:graphic>
          <a:graphicData uri="http://schemas.openxmlformats.org/drawingml/2006/table">
            <a:tbl>
              <a:tblPr/>
              <a:tblGrid>
                <a:gridCol w="1416050">
                  <a:extLst>
                    <a:ext uri="{9D8B030D-6E8A-4147-A177-3AD203B41FA5}">
                      <a16:colId xmlns:a16="http://schemas.microsoft.com/office/drawing/2014/main" xmlns="" val="20000"/>
                    </a:ext>
                  </a:extLst>
                </a:gridCol>
                <a:gridCol w="1416050">
                  <a:extLst>
                    <a:ext uri="{9D8B030D-6E8A-4147-A177-3AD203B41FA5}">
                      <a16:colId xmlns:a16="http://schemas.microsoft.com/office/drawing/2014/main" xmlns="" val="20001"/>
                    </a:ext>
                  </a:extLst>
                </a:gridCol>
                <a:gridCol w="1416050">
                  <a:extLst>
                    <a:ext uri="{9D8B030D-6E8A-4147-A177-3AD203B41FA5}">
                      <a16:colId xmlns:a16="http://schemas.microsoft.com/office/drawing/2014/main" xmlns="" val="20002"/>
                    </a:ext>
                  </a:extLst>
                </a:gridCol>
                <a:gridCol w="1416050">
                  <a:extLst>
                    <a:ext uri="{9D8B030D-6E8A-4147-A177-3AD203B41FA5}">
                      <a16:colId xmlns:a16="http://schemas.microsoft.com/office/drawing/2014/main" xmlns="" val="20003"/>
                    </a:ext>
                  </a:extLst>
                </a:gridCol>
                <a:gridCol w="1416050">
                  <a:extLst>
                    <a:ext uri="{9D8B030D-6E8A-4147-A177-3AD203B41FA5}">
                      <a16:colId xmlns:a16="http://schemas.microsoft.com/office/drawing/2014/main" xmlns="" val="20004"/>
                    </a:ext>
                  </a:extLst>
                </a:gridCol>
                <a:gridCol w="1416050">
                  <a:extLst>
                    <a:ext uri="{9D8B030D-6E8A-4147-A177-3AD203B41FA5}">
                      <a16:colId xmlns:a16="http://schemas.microsoft.com/office/drawing/2014/main" xmlns="" val="20005"/>
                    </a:ext>
                  </a:extLst>
                </a:gridCol>
              </a:tblGrid>
              <a:tr h="5762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43028" name="Line 20"/>
          <p:cNvSpPr>
            <a:spLocks noChangeShapeType="1"/>
          </p:cNvSpPr>
          <p:nvPr/>
        </p:nvSpPr>
        <p:spPr bwMode="auto">
          <a:xfrm>
            <a:off x="1042988" y="4149725"/>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3029" name="Line 21"/>
          <p:cNvSpPr>
            <a:spLocks noChangeShapeType="1"/>
          </p:cNvSpPr>
          <p:nvPr/>
        </p:nvSpPr>
        <p:spPr bwMode="auto">
          <a:xfrm flipH="1">
            <a:off x="1331913" y="4149725"/>
            <a:ext cx="655320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3030" name="Text Box 22"/>
          <p:cNvSpPr txBox="1">
            <a:spLocks noChangeArrowheads="1"/>
          </p:cNvSpPr>
          <p:nvPr/>
        </p:nvSpPr>
        <p:spPr bwMode="auto">
          <a:xfrm>
            <a:off x="684213" y="4292600"/>
            <a:ext cx="655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add</a:t>
            </a:r>
            <a:endParaRPr lang="el-GR" altLang="el-GR" sz="2400" b="0">
              <a:latin typeface="Calibri" panose="020F0502020204030204" pitchFamily="34" charset="0"/>
            </a:endParaRPr>
          </a:p>
        </p:txBody>
      </p:sp>
      <p:sp>
        <p:nvSpPr>
          <p:cNvPr id="43031" name="Line 23"/>
          <p:cNvSpPr>
            <a:spLocks noChangeShapeType="1"/>
          </p:cNvSpPr>
          <p:nvPr/>
        </p:nvSpPr>
        <p:spPr bwMode="auto">
          <a:xfrm flipV="1">
            <a:off x="2771775" y="3284538"/>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3032" name="Text Box 24"/>
          <p:cNvSpPr txBox="1">
            <a:spLocks noChangeArrowheads="1"/>
          </p:cNvSpPr>
          <p:nvPr/>
        </p:nvSpPr>
        <p:spPr bwMode="auto">
          <a:xfrm>
            <a:off x="2451100" y="2900363"/>
            <a:ext cx="615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$s1</a:t>
            </a:r>
            <a:endParaRPr lang="el-GR" altLang="el-GR" sz="2400" b="0">
              <a:latin typeface="Calibri" panose="020F0502020204030204" pitchFamily="34" charset="0"/>
            </a:endParaRPr>
          </a:p>
        </p:txBody>
      </p:sp>
      <p:sp>
        <p:nvSpPr>
          <p:cNvPr id="43033" name="Line 25"/>
          <p:cNvSpPr>
            <a:spLocks noChangeShapeType="1"/>
          </p:cNvSpPr>
          <p:nvPr/>
        </p:nvSpPr>
        <p:spPr bwMode="auto">
          <a:xfrm flipV="1">
            <a:off x="4029075" y="3268663"/>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3034" name="Text Box 26"/>
          <p:cNvSpPr txBox="1">
            <a:spLocks noChangeArrowheads="1"/>
          </p:cNvSpPr>
          <p:nvPr/>
        </p:nvSpPr>
        <p:spPr bwMode="auto">
          <a:xfrm>
            <a:off x="3708400" y="2884488"/>
            <a:ext cx="615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$s2</a:t>
            </a:r>
            <a:endParaRPr lang="el-GR" altLang="el-GR" sz="2400" b="0">
              <a:latin typeface="Calibri" panose="020F0502020204030204" pitchFamily="34" charset="0"/>
            </a:endParaRPr>
          </a:p>
        </p:txBody>
      </p:sp>
      <p:sp>
        <p:nvSpPr>
          <p:cNvPr id="43035" name="Line 27"/>
          <p:cNvSpPr>
            <a:spLocks noChangeShapeType="1"/>
          </p:cNvSpPr>
          <p:nvPr/>
        </p:nvSpPr>
        <p:spPr bwMode="auto">
          <a:xfrm flipV="1">
            <a:off x="5324475" y="329247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3036" name="Text Box 28"/>
          <p:cNvSpPr txBox="1">
            <a:spLocks noChangeArrowheads="1"/>
          </p:cNvSpPr>
          <p:nvPr/>
        </p:nvSpPr>
        <p:spPr bwMode="auto">
          <a:xfrm>
            <a:off x="5003800" y="2908300"/>
            <a:ext cx="598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$t0</a:t>
            </a:r>
            <a:endParaRPr lang="el-GR" altLang="el-GR" sz="2400" b="0">
              <a:latin typeface="Calibri" panose="020F0502020204030204" pitchFamily="34" charset="0"/>
            </a:endParaRPr>
          </a:p>
        </p:txBody>
      </p:sp>
      <p:sp>
        <p:nvSpPr>
          <p:cNvPr id="43037" name="Line 29"/>
          <p:cNvSpPr>
            <a:spLocks noChangeShapeType="1"/>
          </p:cNvSpPr>
          <p:nvPr/>
        </p:nvSpPr>
        <p:spPr bwMode="auto">
          <a:xfrm flipV="1">
            <a:off x="6588125" y="329247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3038" name="Text Box 30"/>
          <p:cNvSpPr txBox="1">
            <a:spLocks noChangeArrowheads="1"/>
          </p:cNvSpPr>
          <p:nvPr/>
        </p:nvSpPr>
        <p:spPr bwMode="auto">
          <a:xfrm>
            <a:off x="6046788" y="2908300"/>
            <a:ext cx="1106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unused</a:t>
            </a:r>
            <a:endParaRPr lang="el-GR" altLang="el-GR" sz="2400" b="0">
              <a:latin typeface="Calibri" panose="020F0502020204030204" pitchFamily="34" charset="0"/>
            </a:endParaRPr>
          </a:p>
        </p:txBody>
      </p:sp>
      <p:graphicFrame>
        <p:nvGraphicFramePr>
          <p:cNvPr id="97311" name="Group 31"/>
          <p:cNvGraphicFramePr>
            <a:graphicFrameLocks noGrp="1"/>
          </p:cNvGraphicFramePr>
          <p:nvPr/>
        </p:nvGraphicFramePr>
        <p:xfrm>
          <a:off x="323850" y="4868863"/>
          <a:ext cx="8496300" cy="576262"/>
        </p:xfrm>
        <a:graphic>
          <a:graphicData uri="http://schemas.openxmlformats.org/drawingml/2006/table">
            <a:tbl>
              <a:tblPr/>
              <a:tblGrid>
                <a:gridCol w="1416050">
                  <a:extLst>
                    <a:ext uri="{9D8B030D-6E8A-4147-A177-3AD203B41FA5}">
                      <a16:colId xmlns:a16="http://schemas.microsoft.com/office/drawing/2014/main" xmlns="" val="20000"/>
                    </a:ext>
                  </a:extLst>
                </a:gridCol>
                <a:gridCol w="1416050">
                  <a:extLst>
                    <a:ext uri="{9D8B030D-6E8A-4147-A177-3AD203B41FA5}">
                      <a16:colId xmlns:a16="http://schemas.microsoft.com/office/drawing/2014/main" xmlns="" val="20001"/>
                    </a:ext>
                  </a:extLst>
                </a:gridCol>
                <a:gridCol w="1417638">
                  <a:extLst>
                    <a:ext uri="{9D8B030D-6E8A-4147-A177-3AD203B41FA5}">
                      <a16:colId xmlns:a16="http://schemas.microsoft.com/office/drawing/2014/main" xmlns="" val="20002"/>
                    </a:ext>
                  </a:extLst>
                </a:gridCol>
                <a:gridCol w="1414462">
                  <a:extLst>
                    <a:ext uri="{9D8B030D-6E8A-4147-A177-3AD203B41FA5}">
                      <a16:colId xmlns:a16="http://schemas.microsoft.com/office/drawing/2014/main" xmlns="" val="20003"/>
                    </a:ext>
                  </a:extLst>
                </a:gridCol>
                <a:gridCol w="1416050">
                  <a:extLst>
                    <a:ext uri="{9D8B030D-6E8A-4147-A177-3AD203B41FA5}">
                      <a16:colId xmlns:a16="http://schemas.microsoft.com/office/drawing/2014/main" xmlns="" val="20004"/>
                    </a:ext>
                  </a:extLst>
                </a:gridCol>
                <a:gridCol w="1416050">
                  <a:extLst>
                    <a:ext uri="{9D8B030D-6E8A-4147-A177-3AD203B41FA5}">
                      <a16:colId xmlns:a16="http://schemas.microsoft.com/office/drawing/2014/main" xmlns="" val="20005"/>
                    </a:ext>
                  </a:extLst>
                </a:gridCol>
              </a:tblGrid>
              <a:tr h="5762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a:t>
                      </a:r>
                      <a:r>
                        <a:rPr kumimoji="0" lang="en-US" sz="2800" b="0" i="0" u="none" strike="noStrike" cap="none" normalizeH="0" baseline="0">
                          <a:ln>
                            <a:noFill/>
                          </a:ln>
                          <a:solidFill>
                            <a:schemeClr val="tx1"/>
                          </a:solidFill>
                          <a:effectLst/>
                          <a:latin typeface="Times New Roman" charset="0"/>
                        </a:rPr>
                        <a:t>00000</a:t>
                      </a:r>
                      <a:endParaRPr kumimoji="0" lang="el-GR"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10001</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10010</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01000</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00000</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10000</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43055" name="Text Box 47"/>
          <p:cNvSpPr txBox="1">
            <a:spLocks noChangeArrowheads="1"/>
          </p:cNvSpPr>
          <p:nvPr/>
        </p:nvSpPr>
        <p:spPr bwMode="auto">
          <a:xfrm>
            <a:off x="669925" y="5445125"/>
            <a:ext cx="744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6 bit</a:t>
            </a:r>
            <a:endParaRPr lang="el-GR" altLang="el-GR" sz="2400" b="0">
              <a:latin typeface="Calibri" panose="020F0502020204030204" pitchFamily="34" charset="0"/>
            </a:endParaRPr>
          </a:p>
        </p:txBody>
      </p:sp>
      <p:sp>
        <p:nvSpPr>
          <p:cNvPr id="43056" name="Text Box 48"/>
          <p:cNvSpPr txBox="1">
            <a:spLocks noChangeArrowheads="1"/>
          </p:cNvSpPr>
          <p:nvPr/>
        </p:nvSpPr>
        <p:spPr bwMode="auto">
          <a:xfrm>
            <a:off x="2051050" y="5445125"/>
            <a:ext cx="744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3057" name="Text Box 49"/>
          <p:cNvSpPr txBox="1">
            <a:spLocks noChangeArrowheads="1"/>
          </p:cNvSpPr>
          <p:nvPr/>
        </p:nvSpPr>
        <p:spPr bwMode="auto">
          <a:xfrm>
            <a:off x="3492500" y="5445125"/>
            <a:ext cx="744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3058" name="Text Box 50"/>
          <p:cNvSpPr txBox="1">
            <a:spLocks noChangeArrowheads="1"/>
          </p:cNvSpPr>
          <p:nvPr/>
        </p:nvSpPr>
        <p:spPr bwMode="auto">
          <a:xfrm>
            <a:off x="4932363" y="5445125"/>
            <a:ext cx="744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3059" name="Text Box 51"/>
          <p:cNvSpPr txBox="1">
            <a:spLocks noChangeArrowheads="1"/>
          </p:cNvSpPr>
          <p:nvPr/>
        </p:nvSpPr>
        <p:spPr bwMode="auto">
          <a:xfrm>
            <a:off x="6359525" y="5445125"/>
            <a:ext cx="744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3060" name="Text Box 52"/>
          <p:cNvSpPr txBox="1">
            <a:spLocks noChangeArrowheads="1"/>
          </p:cNvSpPr>
          <p:nvPr/>
        </p:nvSpPr>
        <p:spPr bwMode="auto">
          <a:xfrm>
            <a:off x="7799388" y="5445125"/>
            <a:ext cx="744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6 bit</a:t>
            </a:r>
            <a:endParaRPr lang="el-GR" altLang="el-GR" sz="2400" b="0">
              <a:latin typeface="Calibri" panose="020F0502020204030204" pitchFamily="34" charset="0"/>
            </a:endParaRPr>
          </a:p>
        </p:txBody>
      </p:sp>
      <p:sp>
        <p:nvSpPr>
          <p:cNvPr id="43061" name="Text Box 53"/>
          <p:cNvSpPr txBox="1">
            <a:spLocks noChangeArrowheads="1"/>
          </p:cNvSpPr>
          <p:nvPr/>
        </p:nvSpPr>
        <p:spPr bwMode="auto">
          <a:xfrm>
            <a:off x="6156325" y="4365625"/>
            <a:ext cx="2428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l-GR" altLang="el-GR" sz="2400">
                <a:latin typeface="Calibri" panose="020F0502020204030204" pitchFamily="34" charset="0"/>
              </a:rPr>
              <a:t>Κώδικας μηχανής</a:t>
            </a:r>
          </a:p>
        </p:txBody>
      </p:sp>
      <p:sp>
        <p:nvSpPr>
          <p:cNvPr id="43062" name="Text Box 54"/>
          <p:cNvSpPr txBox="1">
            <a:spLocks noChangeArrowheads="1"/>
          </p:cNvSpPr>
          <p:nvPr/>
        </p:nvSpPr>
        <p:spPr bwMode="auto">
          <a:xfrm>
            <a:off x="5776913" y="1685925"/>
            <a:ext cx="1438275" cy="4572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solidFill>
              <a:schemeClr val="tx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a:latin typeface="Calibri" panose="020F0502020204030204" pitchFamily="34" charset="0"/>
              </a:rPr>
              <a:t>Assembly</a:t>
            </a:r>
            <a:endParaRPr lang="el-GR" altLang="el-GR" sz="2400">
              <a:latin typeface="Calibri" panose="020F0502020204030204" pitchFamily="34" charset="0"/>
            </a:endParaRPr>
          </a:p>
        </p:txBody>
      </p:sp>
      <p:sp>
        <p:nvSpPr>
          <p:cNvPr id="43063" name="Line 55"/>
          <p:cNvSpPr>
            <a:spLocks noChangeShapeType="1"/>
          </p:cNvSpPr>
          <p:nvPr/>
        </p:nvSpPr>
        <p:spPr bwMode="auto">
          <a:xfrm flipV="1">
            <a:off x="3000375" y="1954213"/>
            <a:ext cx="2728913" cy="460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3064" name="27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84911AA-A798-4AAC-9F25-FACF1D06E840}" type="slidenum">
              <a:rPr lang="en-GB" altLang="el-GR" sz="1400">
                <a:latin typeface="Calibri" panose="020F0502020204030204" pitchFamily="34" charset="0"/>
              </a:rPr>
              <a:pPr>
                <a:spcBef>
                  <a:spcPct val="0"/>
                </a:spcBef>
                <a:buFontTx/>
                <a:buNone/>
              </a:pPr>
              <a:t>28</a:t>
            </a:fld>
            <a:endParaRPr lang="en-GB" altLang="el-GR" sz="1400">
              <a:latin typeface="Calibri" panose="020F0502020204030204" pitchFamily="34" charset="0"/>
            </a:endParaRPr>
          </a:p>
        </p:txBody>
      </p:sp>
      <p:sp>
        <p:nvSpPr>
          <p:cNvPr id="28"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Αναπαράσταση Εντολών (2)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4035" name="Text Box 3"/>
          <p:cNvSpPr txBox="1">
            <a:spLocks noChangeArrowheads="1"/>
          </p:cNvSpPr>
          <p:nvPr/>
        </p:nvSpPr>
        <p:spPr bwMode="auto">
          <a:xfrm>
            <a:off x="304800" y="990600"/>
            <a:ext cx="861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Θυμηθείτε την 1</a:t>
            </a:r>
            <a:r>
              <a:rPr lang="el-GR" altLang="el-GR" sz="2400" b="0" baseline="30000">
                <a:latin typeface="Calibri" panose="020F0502020204030204" pitchFamily="34" charset="0"/>
              </a:rPr>
              <a:t>η</a:t>
            </a:r>
            <a:r>
              <a:rPr lang="el-GR" altLang="el-GR" sz="2400" b="0">
                <a:latin typeface="Calibri" panose="020F0502020204030204" pitchFamily="34" charset="0"/>
              </a:rPr>
              <a:t> αρχή σχεδίασης: </a:t>
            </a:r>
            <a:r>
              <a:rPr lang="el-GR" altLang="el-GR" sz="2400" b="0" i="1">
                <a:latin typeface="Calibri" panose="020F0502020204030204" pitchFamily="34" charset="0"/>
              </a:rPr>
              <a:t>Η ομοιομορφία των λειτουργιών συμβάλλει στην απλότητα του υλικού</a:t>
            </a:r>
            <a:r>
              <a:rPr lang="el-GR" altLang="el-GR" sz="2400" b="0">
                <a:latin typeface="Calibri" panose="020F0502020204030204" pitchFamily="34" charset="0"/>
              </a:rPr>
              <a:t> </a:t>
            </a:r>
            <a:endParaRPr lang="en-GB" altLang="el-GR" sz="2400" b="0">
              <a:latin typeface="Calibri" panose="020F0502020204030204" pitchFamily="34" charset="0"/>
            </a:endParaRPr>
          </a:p>
        </p:txBody>
      </p:sp>
      <p:graphicFrame>
        <p:nvGraphicFramePr>
          <p:cNvPr id="19536" name="Group 80"/>
          <p:cNvGraphicFramePr>
            <a:graphicFrameLocks noGrp="1"/>
          </p:cNvGraphicFramePr>
          <p:nvPr/>
        </p:nvGraphicFramePr>
        <p:xfrm>
          <a:off x="2133600" y="2133600"/>
          <a:ext cx="6781800" cy="617538"/>
        </p:xfrm>
        <a:graphic>
          <a:graphicData uri="http://schemas.openxmlformats.org/drawingml/2006/table">
            <a:tbl>
              <a:tblPr/>
              <a:tblGrid>
                <a:gridCol w="1130300">
                  <a:extLst>
                    <a:ext uri="{9D8B030D-6E8A-4147-A177-3AD203B41FA5}">
                      <a16:colId xmlns:a16="http://schemas.microsoft.com/office/drawing/2014/main" xmlns="" val="20000"/>
                    </a:ext>
                  </a:extLst>
                </a:gridCol>
                <a:gridCol w="1130300">
                  <a:extLst>
                    <a:ext uri="{9D8B030D-6E8A-4147-A177-3AD203B41FA5}">
                      <a16:colId xmlns:a16="http://schemas.microsoft.com/office/drawing/2014/main" xmlns="" val="20001"/>
                    </a:ext>
                  </a:extLst>
                </a:gridCol>
                <a:gridCol w="1130300">
                  <a:extLst>
                    <a:ext uri="{9D8B030D-6E8A-4147-A177-3AD203B41FA5}">
                      <a16:colId xmlns:a16="http://schemas.microsoft.com/office/drawing/2014/main" xmlns="" val="20002"/>
                    </a:ext>
                  </a:extLst>
                </a:gridCol>
                <a:gridCol w="1130300">
                  <a:extLst>
                    <a:ext uri="{9D8B030D-6E8A-4147-A177-3AD203B41FA5}">
                      <a16:colId xmlns:a16="http://schemas.microsoft.com/office/drawing/2014/main" xmlns="" val="20003"/>
                    </a:ext>
                  </a:extLst>
                </a:gridCol>
                <a:gridCol w="1130300">
                  <a:extLst>
                    <a:ext uri="{9D8B030D-6E8A-4147-A177-3AD203B41FA5}">
                      <a16:colId xmlns:a16="http://schemas.microsoft.com/office/drawing/2014/main" xmlns="" val="20004"/>
                    </a:ext>
                  </a:extLst>
                </a:gridCol>
                <a:gridCol w="1130300">
                  <a:extLst>
                    <a:ext uri="{9D8B030D-6E8A-4147-A177-3AD203B41FA5}">
                      <a16:colId xmlns:a16="http://schemas.microsoft.com/office/drawing/2014/main" xmlns="" val="20005"/>
                    </a:ext>
                  </a:extLst>
                </a:gridCol>
              </a:tblGrid>
              <a:tr h="3125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Courier New" pitchFamily="49" charset="0"/>
                        </a:rPr>
                        <a:t>op</a:t>
                      </a:r>
                      <a:endParaRPr kumimoji="0" lang="en-GB" sz="1800" b="1" i="0" u="none" strike="noStrike" cap="none" normalizeH="0" baseline="0">
                        <a:ln>
                          <a:noFill/>
                        </a:ln>
                        <a:solidFill>
                          <a:schemeClr val="tx1"/>
                        </a:solidFill>
                        <a:effectLst/>
                        <a:latin typeface="Courier New" pitchFamily="49"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Courier New" pitchFamily="49" charset="0"/>
                        </a:rPr>
                        <a:t>rs</a:t>
                      </a:r>
                      <a:endParaRPr kumimoji="0" lang="en-GB" sz="1800" b="1" i="0" u="none" strike="noStrike" cap="none" normalizeH="0" baseline="0">
                        <a:ln>
                          <a:noFill/>
                        </a:ln>
                        <a:solidFill>
                          <a:schemeClr val="tx1"/>
                        </a:solidFill>
                        <a:effectLst/>
                        <a:latin typeface="Courier New" pitchFamily="49"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Courier New" pitchFamily="49" charset="0"/>
                        </a:rPr>
                        <a:t>rt</a:t>
                      </a:r>
                      <a:endParaRPr kumimoji="0" lang="en-GB" sz="1800" b="1" i="0" u="none" strike="noStrike" cap="none" normalizeH="0" baseline="0">
                        <a:ln>
                          <a:noFill/>
                        </a:ln>
                        <a:solidFill>
                          <a:schemeClr val="tx1"/>
                        </a:solidFill>
                        <a:effectLst/>
                        <a:latin typeface="Courier New" pitchFamily="49"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Courier New" pitchFamily="49" charset="0"/>
                        </a:rPr>
                        <a:t>rd</a:t>
                      </a:r>
                      <a:endParaRPr kumimoji="0" lang="en-GB" sz="1800" b="1" i="0" u="none" strike="noStrike" cap="none" normalizeH="0" baseline="0">
                        <a:ln>
                          <a:noFill/>
                        </a:ln>
                        <a:solidFill>
                          <a:schemeClr val="tx1"/>
                        </a:solidFill>
                        <a:effectLst/>
                        <a:latin typeface="Courier New" pitchFamily="49"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Courier New" pitchFamily="49" charset="0"/>
                        </a:rPr>
                        <a:t>shamt</a:t>
                      </a:r>
                      <a:endParaRPr kumimoji="0" lang="en-GB" sz="1800" b="1" i="0" u="none" strike="noStrike" cap="none" normalizeH="0" baseline="0">
                        <a:ln>
                          <a:noFill/>
                        </a:ln>
                        <a:solidFill>
                          <a:schemeClr val="tx1"/>
                        </a:solidFill>
                        <a:effectLst/>
                        <a:latin typeface="Courier New" pitchFamily="49"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Courier New" pitchFamily="49" charset="0"/>
                        </a:rPr>
                        <a:t>funct</a:t>
                      </a:r>
                      <a:endParaRPr kumimoji="0" lang="en-GB" sz="1800" b="1" i="0" u="none" strike="noStrike" cap="none" normalizeH="0" baseline="0">
                        <a:ln>
                          <a:noFill/>
                        </a:ln>
                        <a:solidFill>
                          <a:schemeClr val="tx1"/>
                        </a:solidFill>
                        <a:effectLst/>
                        <a:latin typeface="Courier New" pitchFamily="49"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049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6 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5bits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5bits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5bits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5bits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6bits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44058" name="Text Box 81"/>
          <p:cNvSpPr txBox="1">
            <a:spLocks noChangeArrowheads="1"/>
          </p:cNvSpPr>
          <p:nvPr/>
        </p:nvSpPr>
        <p:spPr bwMode="auto">
          <a:xfrm>
            <a:off x="152400" y="2057400"/>
            <a:ext cx="20574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
              </a:spcBef>
              <a:buFontTx/>
              <a:buNone/>
            </a:pPr>
            <a:r>
              <a:rPr lang="en-US" altLang="el-GR" sz="2400">
                <a:latin typeface="Calibri" panose="020F0502020204030204" pitchFamily="34" charset="0"/>
              </a:rPr>
              <a:t>R-Type</a:t>
            </a:r>
          </a:p>
          <a:p>
            <a:pPr eaLnBrk="1" hangingPunct="1">
              <a:spcBef>
                <a:spcPct val="5000"/>
              </a:spcBef>
              <a:buFontTx/>
              <a:buNone/>
            </a:pPr>
            <a:r>
              <a:rPr lang="en-US" altLang="el-GR" sz="2400" b="0">
                <a:latin typeface="Calibri" panose="020F0502020204030204" pitchFamily="34" charset="0"/>
              </a:rPr>
              <a:t>(register type)</a:t>
            </a:r>
            <a:endParaRPr lang="en-GB" altLang="el-GR" sz="2400" b="0">
              <a:latin typeface="Calibri" panose="020F0502020204030204" pitchFamily="34" charset="0"/>
            </a:endParaRPr>
          </a:p>
        </p:txBody>
      </p:sp>
      <p:sp>
        <p:nvSpPr>
          <p:cNvPr id="44059" name="Text Box 82"/>
          <p:cNvSpPr txBox="1">
            <a:spLocks noChangeArrowheads="1"/>
          </p:cNvSpPr>
          <p:nvPr/>
        </p:nvSpPr>
        <p:spPr bwMode="auto">
          <a:xfrm>
            <a:off x="1752600" y="3124200"/>
            <a:ext cx="49530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10000"/>
              </a:spcBef>
              <a:buFontTx/>
              <a:buNone/>
            </a:pPr>
            <a:r>
              <a:rPr lang="en-US" altLang="el-GR" sz="2400" b="0">
                <a:latin typeface="Calibri" panose="020F0502020204030204" pitchFamily="34" charset="0"/>
              </a:rPr>
              <a:t>Op: opcode</a:t>
            </a:r>
          </a:p>
          <a:p>
            <a:pPr eaLnBrk="1" hangingPunct="1">
              <a:spcBef>
                <a:spcPct val="10000"/>
              </a:spcBef>
              <a:buFontTx/>
              <a:buNone/>
            </a:pPr>
            <a:r>
              <a:rPr lang="en-US" altLang="el-GR" sz="2400" b="0">
                <a:latin typeface="Calibri" panose="020F0502020204030204" pitchFamily="34" charset="0"/>
              </a:rPr>
              <a:t>rs,rt: register source operands</a:t>
            </a:r>
          </a:p>
          <a:p>
            <a:pPr eaLnBrk="1" hangingPunct="1">
              <a:spcBef>
                <a:spcPct val="10000"/>
              </a:spcBef>
              <a:buFontTx/>
              <a:buNone/>
            </a:pPr>
            <a:r>
              <a:rPr lang="en-US" altLang="el-GR" sz="2400" b="0">
                <a:latin typeface="Calibri" panose="020F0502020204030204" pitchFamily="34" charset="0"/>
              </a:rPr>
              <a:t>Rd: register destination operand</a:t>
            </a:r>
          </a:p>
          <a:p>
            <a:pPr eaLnBrk="1" hangingPunct="1">
              <a:spcBef>
                <a:spcPct val="10000"/>
              </a:spcBef>
              <a:buFontTx/>
              <a:buNone/>
            </a:pPr>
            <a:r>
              <a:rPr lang="en-US" altLang="el-GR" sz="2400" b="0">
                <a:latin typeface="Calibri" panose="020F0502020204030204" pitchFamily="34" charset="0"/>
              </a:rPr>
              <a:t>Shamt: shift amount</a:t>
            </a:r>
          </a:p>
          <a:p>
            <a:pPr eaLnBrk="1" hangingPunct="1">
              <a:spcBef>
                <a:spcPct val="10000"/>
              </a:spcBef>
              <a:buFontTx/>
              <a:buNone/>
            </a:pPr>
            <a:r>
              <a:rPr lang="en-US" altLang="el-GR" sz="2400" b="0">
                <a:latin typeface="Calibri" panose="020F0502020204030204" pitchFamily="34" charset="0"/>
              </a:rPr>
              <a:t>Funct: op specific (function code)</a:t>
            </a:r>
            <a:endParaRPr lang="en-GB" altLang="el-GR" sz="2400" b="0">
              <a:latin typeface="Calibri" panose="020F0502020204030204" pitchFamily="34" charset="0"/>
            </a:endParaRPr>
          </a:p>
        </p:txBody>
      </p:sp>
      <p:sp>
        <p:nvSpPr>
          <p:cNvPr id="44060" name="Text Box 83"/>
          <p:cNvSpPr txBox="1">
            <a:spLocks noChangeArrowheads="1"/>
          </p:cNvSpPr>
          <p:nvPr/>
        </p:nvSpPr>
        <p:spPr bwMode="auto">
          <a:xfrm>
            <a:off x="2743200" y="5715000"/>
            <a:ext cx="426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400">
                <a:latin typeface="Calibri" panose="020F0502020204030204" pitchFamily="34" charset="0"/>
              </a:rPr>
              <a:t>add $rd, $rs, $rt</a:t>
            </a:r>
            <a:endParaRPr lang="en-GB" altLang="el-GR" sz="2400">
              <a:latin typeface="Calibri" panose="020F0502020204030204" pitchFamily="34" charset="0"/>
            </a:endParaRPr>
          </a:p>
        </p:txBody>
      </p:sp>
      <p:sp>
        <p:nvSpPr>
          <p:cNvPr id="44061" name="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8875CC6-2BDA-4138-9145-43D5D112BA2F}" type="slidenum">
              <a:rPr lang="en-GB" altLang="el-GR" sz="1400">
                <a:latin typeface="Calibri" panose="020F0502020204030204" pitchFamily="34" charset="0"/>
              </a:rPr>
              <a:pPr>
                <a:spcBef>
                  <a:spcPct val="0"/>
                </a:spcBef>
                <a:buFontTx/>
                <a:buNone/>
              </a:pPr>
              <a:t>29</a:t>
            </a:fld>
            <a:endParaRPr lang="en-GB" altLang="el-GR" sz="1400">
              <a:latin typeface="Calibri" panose="020F0502020204030204" pitchFamily="34" charset="0"/>
            </a:endParaRPr>
          </a:p>
        </p:txBody>
      </p:sp>
      <p:sp>
        <p:nvSpPr>
          <p:cNvPr id="10"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Μορφή Εντολής – </a:t>
            </a:r>
            <a:r>
              <a:rPr lang="en-US" sz="2800" kern="0" dirty="0">
                <a:solidFill>
                  <a:schemeClr val="tx2"/>
                </a:solidFill>
                <a:latin typeface="Calibri" pitchFamily="34" charset="0"/>
                <a:ea typeface="+mj-ea"/>
                <a:cs typeface="+mj-cs"/>
              </a:rPr>
              <a:t>Instruction Format</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7411" name="Text Box 2"/>
          <p:cNvSpPr txBox="1">
            <a:spLocks noChangeArrowheads="1"/>
          </p:cNvSpPr>
          <p:nvPr/>
        </p:nvSpPr>
        <p:spPr bwMode="auto">
          <a:xfrm>
            <a:off x="728663" y="-71438"/>
            <a:ext cx="7772400"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Κατηγορίες Αρχιτεκτονικών Συνόλου Εντολών</a:t>
            </a:r>
          </a:p>
        </p:txBody>
      </p:sp>
      <p:sp>
        <p:nvSpPr>
          <p:cNvPr id="17412" name="Text Box 3"/>
          <p:cNvSpPr txBox="1">
            <a:spLocks noChangeArrowheads="1"/>
          </p:cNvSpPr>
          <p:nvPr/>
        </p:nvSpPr>
        <p:spPr bwMode="auto">
          <a:xfrm>
            <a:off x="457200" y="1285875"/>
            <a:ext cx="8458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AutoNum type="arabicPeriod"/>
            </a:pPr>
            <a:r>
              <a:rPr lang="el-GR" altLang="el-GR" sz="2400" b="0">
                <a:latin typeface="Calibri" panose="020F0502020204030204" pitchFamily="34" charset="0"/>
              </a:rPr>
              <a:t>Αρχιτεκτονικές Συσσωρευτή</a:t>
            </a:r>
            <a:r>
              <a:rPr lang="en-US" altLang="el-GR" sz="2400" b="0">
                <a:latin typeface="Calibri" panose="020F0502020204030204" pitchFamily="34" charset="0"/>
              </a:rPr>
              <a:t> (accumulator architectures)</a:t>
            </a:r>
          </a:p>
          <a:p>
            <a:pPr eaLnBrk="1" hangingPunct="1">
              <a:spcBef>
                <a:spcPct val="50000"/>
              </a:spcBef>
              <a:buFontTx/>
              <a:buNone/>
            </a:pPr>
            <a:r>
              <a:rPr lang="en-US" altLang="el-GR" sz="2400" b="0">
                <a:latin typeface="Calibri" panose="020F0502020204030204" pitchFamily="34" charset="0"/>
              </a:rPr>
              <a:t>		(</a:t>
            </a:r>
            <a:r>
              <a:rPr lang="el-GR" altLang="el-GR" sz="2400" b="0">
                <a:latin typeface="Calibri" panose="020F0502020204030204" pitchFamily="34" charset="0"/>
              </a:rPr>
              <a:t>μας θυμίζει κάτι?)</a:t>
            </a:r>
          </a:p>
          <a:p>
            <a:pPr eaLnBrk="1" hangingPunct="1">
              <a:spcBef>
                <a:spcPct val="50000"/>
              </a:spcBef>
              <a:buFontTx/>
              <a:buAutoNum type="arabicPeriod" startAt="2"/>
            </a:pPr>
            <a:r>
              <a:rPr lang="el-GR" altLang="el-GR" sz="2400" b="0">
                <a:latin typeface="Calibri" panose="020F0502020204030204" pitchFamily="34" charset="0"/>
              </a:rPr>
              <a:t>Αρχιτεκτονικές επεκταμένου συσσωρευτή ή καταχωρητών ειδικού σκοπού (</a:t>
            </a:r>
            <a:r>
              <a:rPr lang="en-US" altLang="el-GR" sz="2400" b="0">
                <a:latin typeface="Calibri" panose="020F0502020204030204" pitchFamily="34" charset="0"/>
              </a:rPr>
              <a:t>extended accumulator </a:t>
            </a:r>
            <a:r>
              <a:rPr lang="el-GR" altLang="el-GR" sz="2400" b="0">
                <a:latin typeface="Calibri" panose="020F0502020204030204" pitchFamily="34" charset="0"/>
              </a:rPr>
              <a:t>ή </a:t>
            </a:r>
            <a:r>
              <a:rPr lang="en-US" altLang="el-GR" sz="2400" b="0">
                <a:latin typeface="Calibri" panose="020F0502020204030204" pitchFamily="34" charset="0"/>
              </a:rPr>
              <a:t>special purpose register)</a:t>
            </a:r>
          </a:p>
          <a:p>
            <a:pPr eaLnBrk="1" hangingPunct="1">
              <a:spcBef>
                <a:spcPct val="50000"/>
              </a:spcBef>
              <a:buFontTx/>
              <a:buAutoNum type="arabicPeriod" startAt="2"/>
            </a:pPr>
            <a:r>
              <a:rPr lang="el-GR" altLang="el-GR" sz="2400" b="0">
                <a:latin typeface="Calibri" panose="020F0502020204030204" pitchFamily="34" charset="0"/>
              </a:rPr>
              <a:t>Αρχιτεκτονικές Καταχωρητών Γενικού Σκοπού</a:t>
            </a:r>
          </a:p>
          <a:p>
            <a:pPr lvl="2" eaLnBrk="1" hangingPunct="1">
              <a:spcBef>
                <a:spcPct val="50000"/>
              </a:spcBef>
              <a:buFontTx/>
              <a:buNone/>
            </a:pPr>
            <a:r>
              <a:rPr lang="el-GR" altLang="el-GR" b="0">
                <a:latin typeface="Calibri" panose="020F0502020204030204" pitchFamily="34" charset="0"/>
              </a:rPr>
              <a:t>3α. </a:t>
            </a:r>
            <a:r>
              <a:rPr lang="en-US" altLang="el-GR" b="0">
                <a:latin typeface="Calibri" panose="020F0502020204030204" pitchFamily="34" charset="0"/>
              </a:rPr>
              <a:t>register-memory</a:t>
            </a:r>
          </a:p>
          <a:p>
            <a:pPr lvl="2" eaLnBrk="1" hangingPunct="1">
              <a:spcBef>
                <a:spcPct val="50000"/>
              </a:spcBef>
              <a:buFontTx/>
              <a:buNone/>
            </a:pPr>
            <a:r>
              <a:rPr lang="en-US" altLang="el-GR" b="0">
                <a:latin typeface="Calibri" panose="020F0502020204030204" pitchFamily="34" charset="0"/>
              </a:rPr>
              <a:t>3b. register-register</a:t>
            </a:r>
            <a:r>
              <a:rPr lang="el-GR" altLang="el-GR" b="0">
                <a:latin typeface="Calibri" panose="020F0502020204030204" pitchFamily="34" charset="0"/>
              </a:rPr>
              <a:t> </a:t>
            </a:r>
            <a:r>
              <a:rPr lang="en-US" altLang="el-GR" b="0">
                <a:latin typeface="Calibri" panose="020F0502020204030204" pitchFamily="34" charset="0"/>
              </a:rPr>
              <a:t> </a:t>
            </a:r>
            <a:r>
              <a:rPr lang="el-GR" altLang="el-GR" b="0">
                <a:latin typeface="Calibri" panose="020F0502020204030204" pitchFamily="34" charset="0"/>
              </a:rPr>
              <a:t>(</a:t>
            </a:r>
            <a:r>
              <a:rPr lang="en-US" altLang="el-GR" b="0">
                <a:latin typeface="Calibri" panose="020F0502020204030204" pitchFamily="34" charset="0"/>
              </a:rPr>
              <a:t>RISC)</a:t>
            </a:r>
            <a:endParaRPr lang="en-GB" altLang="el-GR" b="0">
              <a:latin typeface="Calibri" panose="020F0502020204030204" pitchFamily="34" charset="0"/>
            </a:endParaRPr>
          </a:p>
        </p:txBody>
      </p:sp>
      <p:sp>
        <p:nvSpPr>
          <p:cNvPr id="17413"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BA09556-F8D5-41A6-89AC-1F0BE79EB76D}" type="slidenum">
              <a:rPr lang="en-GB" altLang="el-GR" sz="1400"/>
              <a:pPr>
                <a:spcBef>
                  <a:spcPct val="0"/>
                </a:spcBef>
                <a:buFontTx/>
                <a:buNone/>
              </a:pPr>
              <a:t>3</a:t>
            </a:fld>
            <a:endParaRPr lang="en-GB" altLang="el-GR"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grpSp>
        <p:nvGrpSpPr>
          <p:cNvPr id="45059" name="Group 6"/>
          <p:cNvGrpSpPr>
            <a:grpSpLocks/>
          </p:cNvGrpSpPr>
          <p:nvPr/>
        </p:nvGrpSpPr>
        <p:grpSpPr bwMode="auto">
          <a:xfrm>
            <a:off x="1587500" y="1760538"/>
            <a:ext cx="6184900" cy="735012"/>
            <a:chOff x="904" y="1122"/>
            <a:chExt cx="3896" cy="463"/>
          </a:xfrm>
        </p:grpSpPr>
        <p:grpSp>
          <p:nvGrpSpPr>
            <p:cNvPr id="45070" name="Group 7"/>
            <p:cNvGrpSpPr>
              <a:grpSpLocks/>
            </p:cNvGrpSpPr>
            <p:nvPr/>
          </p:nvGrpSpPr>
          <p:grpSpPr bwMode="auto">
            <a:xfrm>
              <a:off x="904" y="1122"/>
              <a:ext cx="3896" cy="219"/>
              <a:chOff x="1290" y="597"/>
              <a:chExt cx="3896" cy="219"/>
            </a:xfrm>
          </p:grpSpPr>
          <p:sp>
            <p:nvSpPr>
              <p:cNvPr id="45072" name="Rectangle 8"/>
              <p:cNvSpPr>
                <a:spLocks noChangeArrowheads="1"/>
              </p:cNvSpPr>
              <p:nvPr/>
            </p:nvSpPr>
            <p:spPr bwMode="auto">
              <a:xfrm>
                <a:off x="1290" y="597"/>
                <a:ext cx="792"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5073" name="Rectangle 9"/>
              <p:cNvSpPr>
                <a:spLocks noChangeArrowheads="1"/>
              </p:cNvSpPr>
              <p:nvPr/>
            </p:nvSpPr>
            <p:spPr bwMode="auto">
              <a:xfrm>
                <a:off x="1482" y="621"/>
                <a:ext cx="25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OP</a:t>
                </a:r>
              </a:p>
            </p:txBody>
          </p:sp>
          <p:sp>
            <p:nvSpPr>
              <p:cNvPr id="45074" name="Rectangle 10"/>
              <p:cNvSpPr>
                <a:spLocks noChangeArrowheads="1"/>
              </p:cNvSpPr>
              <p:nvPr/>
            </p:nvSpPr>
            <p:spPr bwMode="auto">
              <a:xfrm>
                <a:off x="2090" y="597"/>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5075" name="Rectangle 11"/>
              <p:cNvSpPr>
                <a:spLocks noChangeArrowheads="1"/>
              </p:cNvSpPr>
              <p:nvPr/>
            </p:nvSpPr>
            <p:spPr bwMode="auto">
              <a:xfrm>
                <a:off x="2698" y="597"/>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5076" name="Rectangle 12"/>
              <p:cNvSpPr>
                <a:spLocks noChangeArrowheads="1"/>
              </p:cNvSpPr>
              <p:nvPr/>
            </p:nvSpPr>
            <p:spPr bwMode="auto">
              <a:xfrm>
                <a:off x="3306" y="597"/>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5077" name="Rectangle 13"/>
              <p:cNvSpPr>
                <a:spLocks noChangeArrowheads="1"/>
              </p:cNvSpPr>
              <p:nvPr/>
            </p:nvSpPr>
            <p:spPr bwMode="auto">
              <a:xfrm>
                <a:off x="3914" y="597"/>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5078" name="Rectangle 14"/>
              <p:cNvSpPr>
                <a:spLocks noChangeArrowheads="1"/>
              </p:cNvSpPr>
              <p:nvPr/>
            </p:nvSpPr>
            <p:spPr bwMode="auto">
              <a:xfrm>
                <a:off x="4522" y="597"/>
                <a:ext cx="664"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5079" name="Rectangle 15"/>
              <p:cNvSpPr>
                <a:spLocks noChangeArrowheads="1"/>
              </p:cNvSpPr>
              <p:nvPr/>
            </p:nvSpPr>
            <p:spPr bwMode="auto">
              <a:xfrm>
                <a:off x="2170" y="621"/>
                <a:ext cx="18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rs</a:t>
                </a:r>
              </a:p>
            </p:txBody>
          </p:sp>
          <p:sp>
            <p:nvSpPr>
              <p:cNvPr id="45080" name="Rectangle 16"/>
              <p:cNvSpPr>
                <a:spLocks noChangeArrowheads="1"/>
              </p:cNvSpPr>
              <p:nvPr/>
            </p:nvSpPr>
            <p:spPr bwMode="auto">
              <a:xfrm>
                <a:off x="2826" y="637"/>
                <a:ext cx="18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rt</a:t>
                </a:r>
              </a:p>
            </p:txBody>
          </p:sp>
          <p:sp>
            <p:nvSpPr>
              <p:cNvPr id="45081" name="Rectangle 17"/>
              <p:cNvSpPr>
                <a:spLocks noChangeArrowheads="1"/>
              </p:cNvSpPr>
              <p:nvPr/>
            </p:nvSpPr>
            <p:spPr bwMode="auto">
              <a:xfrm>
                <a:off x="3450" y="621"/>
                <a:ext cx="20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rd</a:t>
                </a:r>
              </a:p>
            </p:txBody>
          </p:sp>
          <p:sp>
            <p:nvSpPr>
              <p:cNvPr id="45082" name="Rectangle 18"/>
              <p:cNvSpPr>
                <a:spLocks noChangeArrowheads="1"/>
              </p:cNvSpPr>
              <p:nvPr/>
            </p:nvSpPr>
            <p:spPr bwMode="auto">
              <a:xfrm>
                <a:off x="3970" y="621"/>
                <a:ext cx="45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shamt</a:t>
                </a:r>
              </a:p>
            </p:txBody>
          </p:sp>
          <p:sp>
            <p:nvSpPr>
              <p:cNvPr id="45083" name="Rectangle 19"/>
              <p:cNvSpPr>
                <a:spLocks noChangeArrowheads="1"/>
              </p:cNvSpPr>
              <p:nvPr/>
            </p:nvSpPr>
            <p:spPr bwMode="auto">
              <a:xfrm>
                <a:off x="4602" y="621"/>
                <a:ext cx="39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funct</a:t>
                </a:r>
              </a:p>
            </p:txBody>
          </p:sp>
        </p:grpSp>
        <p:sp>
          <p:nvSpPr>
            <p:cNvPr id="45071" name="Text Box 20"/>
            <p:cNvSpPr txBox="1">
              <a:spLocks noChangeArrowheads="1"/>
            </p:cNvSpPr>
            <p:nvPr/>
          </p:nvSpPr>
          <p:spPr bwMode="auto">
            <a:xfrm>
              <a:off x="1038" y="1372"/>
              <a:ext cx="368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600">
                  <a:latin typeface="Calibri" panose="020F0502020204030204" pitchFamily="34" charset="0"/>
                </a:rPr>
                <a:t>   6 bits             5 bits           5 bits           5 bits            5 bits            6 bits</a:t>
              </a:r>
              <a:endParaRPr lang="en-US" altLang="el-GR" sz="2000">
                <a:latin typeface="Calibri" panose="020F0502020204030204" pitchFamily="34" charset="0"/>
              </a:endParaRPr>
            </a:p>
          </p:txBody>
        </p:sp>
      </p:grpSp>
      <p:sp>
        <p:nvSpPr>
          <p:cNvPr id="45060" name="Text Box 21"/>
          <p:cNvSpPr txBox="1">
            <a:spLocks noChangeArrowheads="1"/>
          </p:cNvSpPr>
          <p:nvPr/>
        </p:nvSpPr>
        <p:spPr bwMode="auto">
          <a:xfrm>
            <a:off x="827088" y="1150938"/>
            <a:ext cx="7397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u="sng">
                <a:latin typeface="Calibri" panose="020F0502020204030204" pitchFamily="34" charset="0"/>
              </a:rPr>
              <a:t>R-Type</a:t>
            </a:r>
            <a:r>
              <a:rPr lang="en-US" altLang="el-GR" sz="2000" b="0">
                <a:latin typeface="Calibri" panose="020F0502020204030204" pitchFamily="34" charset="0"/>
              </a:rPr>
              <a:t>:  </a:t>
            </a:r>
            <a:r>
              <a:rPr lang="el-GR" altLang="el-GR" sz="2000" b="0">
                <a:latin typeface="Calibri" panose="020F0502020204030204" pitchFamily="34" charset="0"/>
              </a:rPr>
              <a:t>Όλες οι εντολές της</a:t>
            </a:r>
            <a:r>
              <a:rPr lang="en-US" altLang="el-GR" sz="2000" b="0">
                <a:latin typeface="Calibri" panose="020F0502020204030204" pitchFamily="34" charset="0"/>
              </a:rPr>
              <a:t> ALU </a:t>
            </a:r>
            <a:r>
              <a:rPr lang="el-GR" altLang="el-GR" sz="2000" b="0">
                <a:latin typeface="Calibri" panose="020F0502020204030204" pitchFamily="34" charset="0"/>
              </a:rPr>
              <a:t>που χρησιμοποιούν 3 καταχωρητές</a:t>
            </a:r>
            <a:endParaRPr lang="en-US" altLang="el-GR" sz="2000" b="0">
              <a:latin typeface="Calibri" panose="020F0502020204030204" pitchFamily="34" charset="0"/>
            </a:endParaRPr>
          </a:p>
        </p:txBody>
      </p:sp>
      <p:sp>
        <p:nvSpPr>
          <p:cNvPr id="45061" name="Line 25"/>
          <p:cNvSpPr>
            <a:spLocks noChangeShapeType="1"/>
          </p:cNvSpPr>
          <p:nvPr/>
        </p:nvSpPr>
        <p:spPr bwMode="auto">
          <a:xfrm flipH="1" flipV="1">
            <a:off x="5572125" y="4967288"/>
            <a:ext cx="1465263" cy="58737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5062" name="Text Box 26"/>
          <p:cNvSpPr txBox="1">
            <a:spLocks noChangeArrowheads="1"/>
          </p:cNvSpPr>
          <p:nvPr/>
        </p:nvSpPr>
        <p:spPr bwMode="auto">
          <a:xfrm>
            <a:off x="2586038" y="5554663"/>
            <a:ext cx="22304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Destination register in rd</a:t>
            </a:r>
            <a:endParaRPr lang="en-US" altLang="el-GR" sz="2000">
              <a:latin typeface="Calibri" panose="020F0502020204030204" pitchFamily="34" charset="0"/>
            </a:endParaRPr>
          </a:p>
        </p:txBody>
      </p:sp>
      <p:sp>
        <p:nvSpPr>
          <p:cNvPr id="45063" name="Line 27"/>
          <p:cNvSpPr>
            <a:spLocks noChangeShapeType="1"/>
          </p:cNvSpPr>
          <p:nvPr/>
        </p:nvSpPr>
        <p:spPr bwMode="auto">
          <a:xfrm flipV="1">
            <a:off x="4143375" y="5000625"/>
            <a:ext cx="609600" cy="55403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5064" name="Text Box 28"/>
          <p:cNvSpPr txBox="1">
            <a:spLocks noChangeArrowheads="1"/>
          </p:cNvSpPr>
          <p:nvPr/>
        </p:nvSpPr>
        <p:spPr bwMode="auto">
          <a:xfrm>
            <a:off x="6473825" y="5554663"/>
            <a:ext cx="18986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Operand register in rt</a:t>
            </a:r>
          </a:p>
        </p:txBody>
      </p:sp>
      <p:sp>
        <p:nvSpPr>
          <p:cNvPr id="45065" name="Text Box 29"/>
          <p:cNvSpPr txBox="1">
            <a:spLocks noChangeArrowheads="1"/>
          </p:cNvSpPr>
          <p:nvPr/>
        </p:nvSpPr>
        <p:spPr bwMode="auto">
          <a:xfrm>
            <a:off x="4673600" y="5988050"/>
            <a:ext cx="1905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Operand register in rs</a:t>
            </a:r>
          </a:p>
        </p:txBody>
      </p:sp>
      <p:sp>
        <p:nvSpPr>
          <p:cNvPr id="45066" name="Line 30"/>
          <p:cNvSpPr>
            <a:spLocks noChangeShapeType="1"/>
          </p:cNvSpPr>
          <p:nvPr/>
        </p:nvSpPr>
        <p:spPr bwMode="auto">
          <a:xfrm>
            <a:off x="5214938" y="4967288"/>
            <a:ext cx="46037" cy="9112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5067" name="Rectangle 31"/>
          <p:cNvSpPr>
            <a:spLocks noGrp="1" noChangeArrowheads="1"/>
          </p:cNvSpPr>
          <p:nvPr>
            <p:ph type="body" idx="1"/>
          </p:nvPr>
        </p:nvSpPr>
        <p:spPr>
          <a:xfrm>
            <a:off x="684213" y="2925763"/>
            <a:ext cx="7772400" cy="2232025"/>
          </a:xfrm>
        </p:spPr>
        <p:txBody>
          <a:bodyPr/>
          <a:lstStyle/>
          <a:p>
            <a:pPr eaLnBrk="1" hangingPunct="1">
              <a:lnSpc>
                <a:spcPct val="80000"/>
              </a:lnSpc>
            </a:pPr>
            <a:r>
              <a:rPr lang="el-GR" altLang="el-GR" sz="2800">
                <a:latin typeface="Calibri" panose="020F0502020204030204" pitchFamily="34" charset="0"/>
              </a:rPr>
              <a:t>Παραδείγματα :</a:t>
            </a:r>
          </a:p>
          <a:p>
            <a:pPr eaLnBrk="1" hangingPunct="1">
              <a:lnSpc>
                <a:spcPct val="80000"/>
              </a:lnSpc>
            </a:pPr>
            <a:endParaRPr lang="el-GR" altLang="el-GR" sz="2800">
              <a:latin typeface="Calibri" panose="020F0502020204030204" pitchFamily="34" charset="0"/>
            </a:endParaRPr>
          </a:p>
          <a:p>
            <a:pPr lvl="1" eaLnBrk="1" hangingPunct="1">
              <a:lnSpc>
                <a:spcPct val="80000"/>
              </a:lnSpc>
            </a:pPr>
            <a:r>
              <a:rPr lang="en-US" altLang="el-GR" sz="2000">
                <a:latin typeface="Calibri" panose="020F0502020204030204" pitchFamily="34" charset="0"/>
              </a:rPr>
              <a:t>add $1,$2,$3	</a:t>
            </a:r>
            <a:r>
              <a:rPr lang="el-GR" altLang="el-GR" sz="2000">
                <a:latin typeface="Calibri" panose="020F0502020204030204" pitchFamily="34" charset="0"/>
              </a:rPr>
              <a:t>	</a:t>
            </a:r>
            <a:r>
              <a:rPr lang="en-US" altLang="el-GR" sz="2000">
                <a:latin typeface="Calibri" panose="020F0502020204030204" pitchFamily="34" charset="0"/>
              </a:rPr>
              <a:t>and $1,$2,$3</a:t>
            </a:r>
            <a:endParaRPr lang="el-GR" altLang="el-GR" sz="2000">
              <a:latin typeface="Calibri" panose="020F0502020204030204" pitchFamily="34" charset="0"/>
            </a:endParaRPr>
          </a:p>
          <a:p>
            <a:pPr lvl="1" eaLnBrk="1" hangingPunct="1">
              <a:lnSpc>
                <a:spcPct val="80000"/>
              </a:lnSpc>
            </a:pPr>
            <a:endParaRPr lang="el-GR" altLang="el-GR" sz="2000">
              <a:latin typeface="Calibri" panose="020F0502020204030204" pitchFamily="34" charset="0"/>
            </a:endParaRPr>
          </a:p>
          <a:p>
            <a:pPr lvl="1" eaLnBrk="1" hangingPunct="1">
              <a:lnSpc>
                <a:spcPct val="80000"/>
              </a:lnSpc>
            </a:pPr>
            <a:endParaRPr lang="en-US" altLang="el-GR" sz="2000">
              <a:latin typeface="Calibri" panose="020F0502020204030204" pitchFamily="34" charset="0"/>
            </a:endParaRPr>
          </a:p>
          <a:p>
            <a:pPr lvl="1" eaLnBrk="1" hangingPunct="1">
              <a:lnSpc>
                <a:spcPct val="80000"/>
              </a:lnSpc>
            </a:pPr>
            <a:r>
              <a:rPr lang="en-US" altLang="el-GR" sz="2000">
                <a:latin typeface="Calibri" panose="020F0502020204030204" pitchFamily="34" charset="0"/>
              </a:rPr>
              <a:t>sub $1,$2,$3</a:t>
            </a:r>
            <a:r>
              <a:rPr lang="el-GR" altLang="el-GR" sz="2000">
                <a:latin typeface="Calibri" panose="020F0502020204030204" pitchFamily="34" charset="0"/>
              </a:rPr>
              <a:t>		</a:t>
            </a:r>
            <a:r>
              <a:rPr lang="en-US" altLang="el-GR" sz="2000">
                <a:latin typeface="Calibri" panose="020F0502020204030204" pitchFamily="34" charset="0"/>
              </a:rPr>
              <a:t>or $1,$2,$3</a:t>
            </a:r>
          </a:p>
          <a:p>
            <a:pPr lvl="1" eaLnBrk="1" hangingPunct="1">
              <a:lnSpc>
                <a:spcPct val="80000"/>
              </a:lnSpc>
            </a:pPr>
            <a:endParaRPr lang="el-GR" altLang="el-GR" sz="2000">
              <a:latin typeface="Calibri" panose="020F0502020204030204" pitchFamily="34" charset="0"/>
            </a:endParaRPr>
          </a:p>
        </p:txBody>
      </p:sp>
      <p:sp>
        <p:nvSpPr>
          <p:cNvPr id="45068" name="27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9FE586A-0CF4-4919-9A91-446F78C95FEB}" type="slidenum">
              <a:rPr lang="en-GB" altLang="el-GR" sz="1400">
                <a:latin typeface="Calibri" panose="020F0502020204030204" pitchFamily="34" charset="0"/>
              </a:rPr>
              <a:pPr>
                <a:spcBef>
                  <a:spcPct val="0"/>
                </a:spcBef>
                <a:buFontTx/>
                <a:buNone/>
              </a:pPr>
              <a:t>30</a:t>
            </a:fld>
            <a:endParaRPr lang="en-GB" altLang="el-GR" sz="1400">
              <a:latin typeface="Calibri" panose="020F0502020204030204" pitchFamily="34" charset="0"/>
            </a:endParaRPr>
          </a:p>
        </p:txBody>
      </p:sp>
      <p:sp>
        <p:nvSpPr>
          <p:cNvPr id="28"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R-Type (ALU)</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6083" name="Rectangle 3"/>
          <p:cNvSpPr>
            <a:spLocks noChangeArrowheads="1"/>
          </p:cNvSpPr>
          <p:nvPr/>
        </p:nvSpPr>
        <p:spPr bwMode="auto">
          <a:xfrm>
            <a:off x="685800" y="1196975"/>
            <a:ext cx="77724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endParaRPr lang="el-GR" altLang="el-GR" b="0">
              <a:latin typeface="Calibri" panose="020F0502020204030204" pitchFamily="34" charset="0"/>
            </a:endParaRPr>
          </a:p>
        </p:txBody>
      </p:sp>
      <p:graphicFrame>
        <p:nvGraphicFramePr>
          <p:cNvPr id="99332" name="Group 4"/>
          <p:cNvGraphicFramePr>
            <a:graphicFrameLocks noGrp="1"/>
          </p:cNvGraphicFramePr>
          <p:nvPr/>
        </p:nvGraphicFramePr>
        <p:xfrm>
          <a:off x="755650" y="1484313"/>
          <a:ext cx="7705725" cy="576262"/>
        </p:xfrm>
        <a:graphic>
          <a:graphicData uri="http://schemas.openxmlformats.org/drawingml/2006/table">
            <a:tbl>
              <a:tblPr/>
              <a:tblGrid>
                <a:gridCol w="1284288">
                  <a:extLst>
                    <a:ext uri="{9D8B030D-6E8A-4147-A177-3AD203B41FA5}">
                      <a16:colId xmlns:a16="http://schemas.microsoft.com/office/drawing/2014/main" xmlns="" val="20000"/>
                    </a:ext>
                  </a:extLst>
                </a:gridCol>
                <a:gridCol w="1284287">
                  <a:extLst>
                    <a:ext uri="{9D8B030D-6E8A-4147-A177-3AD203B41FA5}">
                      <a16:colId xmlns:a16="http://schemas.microsoft.com/office/drawing/2014/main" xmlns="" val="20001"/>
                    </a:ext>
                  </a:extLst>
                </a:gridCol>
                <a:gridCol w="1284288">
                  <a:extLst>
                    <a:ext uri="{9D8B030D-6E8A-4147-A177-3AD203B41FA5}">
                      <a16:colId xmlns:a16="http://schemas.microsoft.com/office/drawing/2014/main" xmlns="" val="20002"/>
                    </a:ext>
                  </a:extLst>
                </a:gridCol>
                <a:gridCol w="1284287">
                  <a:extLst>
                    <a:ext uri="{9D8B030D-6E8A-4147-A177-3AD203B41FA5}">
                      <a16:colId xmlns:a16="http://schemas.microsoft.com/office/drawing/2014/main" xmlns="" val="20003"/>
                    </a:ext>
                  </a:extLst>
                </a:gridCol>
                <a:gridCol w="1284288">
                  <a:extLst>
                    <a:ext uri="{9D8B030D-6E8A-4147-A177-3AD203B41FA5}">
                      <a16:colId xmlns:a16="http://schemas.microsoft.com/office/drawing/2014/main" xmlns="" val="20004"/>
                    </a:ext>
                  </a:extLst>
                </a:gridCol>
                <a:gridCol w="1284287">
                  <a:extLst>
                    <a:ext uri="{9D8B030D-6E8A-4147-A177-3AD203B41FA5}">
                      <a16:colId xmlns:a16="http://schemas.microsoft.com/office/drawing/2014/main" xmlns="" val="20005"/>
                    </a:ext>
                  </a:extLst>
                </a:gridCol>
              </a:tblGrid>
              <a:tr h="5762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op</a:t>
                      </a:r>
                      <a:endParaRPr kumimoji="0" lang="el-GR"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rs</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rt</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rd</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shamt</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funct</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46100" name="Text Box 20"/>
          <p:cNvSpPr txBox="1">
            <a:spLocks noChangeArrowheads="1"/>
          </p:cNvSpPr>
          <p:nvPr/>
        </p:nvSpPr>
        <p:spPr bwMode="auto">
          <a:xfrm>
            <a:off x="1087438" y="2060575"/>
            <a:ext cx="744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6 bit</a:t>
            </a:r>
            <a:endParaRPr lang="el-GR" altLang="el-GR" sz="2400" b="0">
              <a:latin typeface="Calibri" panose="020F0502020204030204" pitchFamily="34" charset="0"/>
            </a:endParaRPr>
          </a:p>
        </p:txBody>
      </p:sp>
      <p:sp>
        <p:nvSpPr>
          <p:cNvPr id="46101" name="Text Box 21"/>
          <p:cNvSpPr txBox="1">
            <a:spLocks noChangeArrowheads="1"/>
          </p:cNvSpPr>
          <p:nvPr/>
        </p:nvSpPr>
        <p:spPr bwMode="auto">
          <a:xfrm>
            <a:off x="2339975" y="2060575"/>
            <a:ext cx="744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6102" name="Text Box 22"/>
          <p:cNvSpPr txBox="1">
            <a:spLocks noChangeArrowheads="1"/>
          </p:cNvSpPr>
          <p:nvPr/>
        </p:nvSpPr>
        <p:spPr bwMode="auto">
          <a:xfrm>
            <a:off x="3636963" y="2060575"/>
            <a:ext cx="744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6103" name="Text Box 23"/>
          <p:cNvSpPr txBox="1">
            <a:spLocks noChangeArrowheads="1"/>
          </p:cNvSpPr>
          <p:nvPr/>
        </p:nvSpPr>
        <p:spPr bwMode="auto">
          <a:xfrm>
            <a:off x="4860925" y="2060575"/>
            <a:ext cx="744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6104" name="Text Box 24"/>
          <p:cNvSpPr txBox="1">
            <a:spLocks noChangeArrowheads="1"/>
          </p:cNvSpPr>
          <p:nvPr/>
        </p:nvSpPr>
        <p:spPr bwMode="auto">
          <a:xfrm>
            <a:off x="6156325" y="2060575"/>
            <a:ext cx="744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6105" name="Text Box 25"/>
          <p:cNvSpPr txBox="1">
            <a:spLocks noChangeArrowheads="1"/>
          </p:cNvSpPr>
          <p:nvPr/>
        </p:nvSpPr>
        <p:spPr bwMode="auto">
          <a:xfrm>
            <a:off x="7453313" y="2060575"/>
            <a:ext cx="744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6 bit</a:t>
            </a:r>
            <a:endParaRPr lang="el-GR" altLang="el-GR" sz="2400" b="0">
              <a:latin typeface="Calibri" panose="020F0502020204030204" pitchFamily="34" charset="0"/>
            </a:endParaRPr>
          </a:p>
        </p:txBody>
      </p:sp>
      <p:sp>
        <p:nvSpPr>
          <p:cNvPr id="46106" name="Rectangle 26"/>
          <p:cNvSpPr>
            <a:spLocks noChangeArrowheads="1"/>
          </p:cNvSpPr>
          <p:nvPr/>
        </p:nvSpPr>
        <p:spPr bwMode="auto">
          <a:xfrm>
            <a:off x="611188" y="2827338"/>
            <a:ext cx="7772400" cy="345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buFontTx/>
              <a:buNone/>
            </a:pPr>
            <a:r>
              <a:rPr lang="el-GR" altLang="el-GR" b="0">
                <a:latin typeface="Calibri" panose="020F0502020204030204" pitchFamily="34" charset="0"/>
              </a:rPr>
              <a:t>Τι γίνεται με τη </a:t>
            </a:r>
            <a:r>
              <a:rPr lang="en-US" altLang="el-GR" b="0">
                <a:latin typeface="Calibri" panose="020F0502020204030204" pitchFamily="34" charset="0"/>
              </a:rPr>
              <a:t>load?</a:t>
            </a:r>
          </a:p>
          <a:p>
            <a:pPr eaLnBrk="1" hangingPunct="1">
              <a:lnSpc>
                <a:spcPct val="90000"/>
              </a:lnSpc>
              <a:buFontTx/>
              <a:buNone/>
            </a:pPr>
            <a:r>
              <a:rPr lang="el-GR" altLang="el-GR" b="0">
                <a:latin typeface="Calibri" panose="020F0502020204030204" pitchFamily="34" charset="0"/>
              </a:rPr>
              <a:t>Πώς χωράνε οι τελεστές της στα παραπάνω πεδία? Π.χ. η σταθερά της </a:t>
            </a:r>
            <a:r>
              <a:rPr lang="en-US" altLang="el-GR" b="0">
                <a:latin typeface="Calibri" panose="020F0502020204030204" pitchFamily="34" charset="0"/>
              </a:rPr>
              <a:t>lw.</a:t>
            </a:r>
          </a:p>
          <a:p>
            <a:pPr eaLnBrk="1" hangingPunct="1">
              <a:lnSpc>
                <a:spcPct val="90000"/>
              </a:lnSpc>
              <a:buFontTx/>
              <a:buNone/>
            </a:pPr>
            <a:endParaRPr lang="el-GR" altLang="el-GR" b="0">
              <a:latin typeface="Calibri" panose="020F0502020204030204" pitchFamily="34" charset="0"/>
            </a:endParaRPr>
          </a:p>
          <a:p>
            <a:pPr eaLnBrk="1" hangingPunct="1">
              <a:lnSpc>
                <a:spcPct val="90000"/>
              </a:lnSpc>
              <a:buFontTx/>
              <a:buNone/>
            </a:pPr>
            <a:r>
              <a:rPr lang="en-US" altLang="el-GR" sz="2400" b="0">
                <a:latin typeface="Calibri" panose="020F0502020204030204" pitchFamily="34" charset="0"/>
              </a:rPr>
              <a:t>lw $t1, 8000($s3)</a:t>
            </a:r>
            <a:endParaRPr lang="el-GR" altLang="el-GR" sz="2400" b="0">
              <a:latin typeface="Calibri" panose="020F0502020204030204" pitchFamily="34" charset="0"/>
            </a:endParaRPr>
          </a:p>
          <a:p>
            <a:pPr eaLnBrk="1" hangingPunct="1">
              <a:lnSpc>
                <a:spcPct val="90000"/>
              </a:lnSpc>
              <a:buFontTx/>
              <a:buNone/>
            </a:pPr>
            <a:endParaRPr lang="el-GR" altLang="el-GR" b="0">
              <a:latin typeface="Calibri" panose="020F0502020204030204" pitchFamily="34" charset="0"/>
            </a:endParaRPr>
          </a:p>
        </p:txBody>
      </p:sp>
      <p:sp>
        <p:nvSpPr>
          <p:cNvPr id="46107" name="Line 27"/>
          <p:cNvSpPr>
            <a:spLocks noChangeShapeType="1"/>
          </p:cNvSpPr>
          <p:nvPr/>
        </p:nvSpPr>
        <p:spPr bwMode="auto">
          <a:xfrm>
            <a:off x="2554288" y="5214938"/>
            <a:ext cx="503237"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46108" name="Text Box 28"/>
          <p:cNvSpPr txBox="1">
            <a:spLocks noChangeArrowheads="1"/>
          </p:cNvSpPr>
          <p:nvPr/>
        </p:nvSpPr>
        <p:spPr bwMode="auto">
          <a:xfrm>
            <a:off x="3016250" y="5324475"/>
            <a:ext cx="2967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l-GR" altLang="el-GR" sz="2400" b="0">
                <a:latin typeface="Calibri" panose="020F0502020204030204" pitchFamily="34" charset="0"/>
              </a:rPr>
              <a:t>σε ποιο πεδίο χωράει;</a:t>
            </a:r>
          </a:p>
        </p:txBody>
      </p:sp>
      <p:sp>
        <p:nvSpPr>
          <p:cNvPr id="46109" name="1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1BC658D-9D81-49B3-93F6-0FAC660518FE}" type="slidenum">
              <a:rPr lang="en-GB" altLang="el-GR" sz="1400">
                <a:latin typeface="Calibri" panose="020F0502020204030204" pitchFamily="34" charset="0"/>
              </a:rPr>
              <a:pPr>
                <a:spcBef>
                  <a:spcPct val="0"/>
                </a:spcBef>
                <a:buFontTx/>
                <a:buNone/>
              </a:pPr>
              <a:t>31</a:t>
            </a:fld>
            <a:endParaRPr lang="en-GB" altLang="el-GR" sz="1400">
              <a:latin typeface="Calibri" panose="020F0502020204030204" pitchFamily="34" charset="0"/>
            </a:endParaRPr>
          </a:p>
        </p:txBody>
      </p:sp>
      <p:sp>
        <p:nvSpPr>
          <p:cNvPr id="1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Αναπαράσταση Εντολών</a:t>
            </a:r>
            <a:r>
              <a:rPr lang="en-US" sz="2800" kern="0" dirty="0">
                <a:solidFill>
                  <a:schemeClr val="tx2"/>
                </a:solidFill>
                <a:latin typeface="Calibri" pitchFamily="34" charset="0"/>
                <a:ea typeface="+mj-ea"/>
                <a:cs typeface="+mj-cs"/>
              </a:rPr>
              <a:t> </a:t>
            </a:r>
            <a:r>
              <a:rPr lang="el-GR" sz="2800" kern="0" dirty="0">
                <a:solidFill>
                  <a:schemeClr val="tx2"/>
                </a:solidFill>
                <a:latin typeface="Calibri" pitchFamily="34" charset="0"/>
                <a:ea typeface="+mj-ea"/>
                <a:cs typeface="+mj-cs"/>
              </a:rPr>
              <a:t>στον Υπολογιστή</a:t>
            </a:r>
            <a:r>
              <a:rPr lang="en-US" sz="2800" kern="0" dirty="0">
                <a:solidFill>
                  <a:schemeClr val="tx2"/>
                </a:solidFill>
                <a:latin typeface="Calibri" pitchFamily="34" charset="0"/>
                <a:ea typeface="+mj-ea"/>
                <a:cs typeface="+mj-cs"/>
              </a:rPr>
              <a:t> (R-Type)</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7107" name="Text Box 2"/>
          <p:cNvSpPr txBox="1">
            <a:spLocks noChangeArrowheads="1"/>
          </p:cNvSpPr>
          <p:nvPr/>
        </p:nvSpPr>
        <p:spPr bwMode="auto">
          <a:xfrm>
            <a:off x="214313" y="431800"/>
            <a:ext cx="8624887"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n-US" altLang="el-GR" sz="2400" b="0">
                <a:latin typeface="Calibri" panose="020F0502020204030204" pitchFamily="34" charset="0"/>
              </a:rPr>
              <a:t> </a:t>
            </a:r>
            <a:r>
              <a:rPr lang="en-US" altLang="el-GR" sz="2800" b="0">
                <a:latin typeface="Calibri" panose="020F0502020204030204" pitchFamily="34" charset="0"/>
              </a:rPr>
              <a:t> </a:t>
            </a:r>
            <a:r>
              <a:rPr lang="el-GR" altLang="el-GR" sz="2800" b="0">
                <a:latin typeface="Calibri" panose="020F0502020204030204" pitchFamily="34" charset="0"/>
              </a:rPr>
              <a:t>Δεν μας αρκεί το </a:t>
            </a:r>
            <a:r>
              <a:rPr lang="en-US" altLang="el-GR" sz="2800" b="0">
                <a:latin typeface="Calibri" panose="020F0502020204030204" pitchFamily="34" charset="0"/>
              </a:rPr>
              <a:t>R-Type</a:t>
            </a:r>
            <a:endParaRPr lang="el-GR" altLang="el-GR" sz="2800" b="0">
              <a:latin typeface="Calibri" panose="020F0502020204030204" pitchFamily="34" charset="0"/>
            </a:endParaRPr>
          </a:p>
          <a:p>
            <a:pPr lvl="1" eaLnBrk="1" hangingPunct="1">
              <a:spcBef>
                <a:spcPct val="0"/>
              </a:spcBef>
              <a:buFont typeface="Arial" panose="020B0604020202020204" pitchFamily="34" charset="0"/>
              <a:buChar char="•"/>
            </a:pPr>
            <a:r>
              <a:rPr lang="el-GR" altLang="el-GR" sz="2400" b="0">
                <a:latin typeface="Calibri" panose="020F0502020204030204" pitchFamily="34" charset="0"/>
              </a:rPr>
              <a:t>  Τι γίνεται με εντολές που θέλουν ορίσματα διευθύνσεις ή σταθερές? </a:t>
            </a:r>
          </a:p>
          <a:p>
            <a:pPr lvl="1" eaLnBrk="1" hangingPunct="1">
              <a:spcBef>
                <a:spcPct val="0"/>
              </a:spcBef>
              <a:buFont typeface="Arial" panose="020B0604020202020204" pitchFamily="34" charset="0"/>
              <a:buChar char="•"/>
            </a:pPr>
            <a:r>
              <a:rPr lang="el-GR" altLang="el-GR" sz="2400" b="0">
                <a:latin typeface="Calibri" panose="020F0502020204030204" pitchFamily="34" charset="0"/>
              </a:rPr>
              <a:t>  Θυμηθείτε, θέλουμε σταθερό μέγεθος κάθε εντολής (32 </a:t>
            </a:r>
            <a:r>
              <a:rPr lang="en-US" altLang="el-GR" sz="2400" b="0">
                <a:latin typeface="Calibri" panose="020F0502020204030204" pitchFamily="34" charset="0"/>
              </a:rPr>
              <a:t>bit</a:t>
            </a:r>
            <a:r>
              <a:rPr lang="el-GR" altLang="el-GR" sz="2400" b="0">
                <a:latin typeface="Calibri" panose="020F0502020204030204" pitchFamily="34" charset="0"/>
              </a:rPr>
              <a:t>)</a:t>
            </a:r>
          </a:p>
        </p:txBody>
      </p:sp>
      <p:sp>
        <p:nvSpPr>
          <p:cNvPr id="47108" name="Text Box 3"/>
          <p:cNvSpPr txBox="1">
            <a:spLocks noChangeArrowheads="1"/>
          </p:cNvSpPr>
          <p:nvPr/>
        </p:nvSpPr>
        <p:spPr bwMode="auto">
          <a:xfrm>
            <a:off x="214313" y="2403475"/>
            <a:ext cx="86248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el-GR" altLang="el-GR" sz="2400" b="0" i="1">
                <a:latin typeface="Calibri" panose="020F0502020204030204" pitchFamily="34" charset="0"/>
              </a:rPr>
              <a:t>  </a:t>
            </a:r>
            <a:r>
              <a:rPr lang="en-US" altLang="el-GR" sz="2800" b="0" i="1">
                <a:latin typeface="Calibri" panose="020F0502020204030204" pitchFamily="34" charset="0"/>
              </a:rPr>
              <a:t>H </a:t>
            </a:r>
            <a:r>
              <a:rPr lang="el-GR" altLang="el-GR" sz="2800" b="0" i="1">
                <a:latin typeface="Calibri" panose="020F0502020204030204" pitchFamily="34" charset="0"/>
              </a:rPr>
              <a:t>καλή σχεδίαση απαιτεί σημαντικούς συμβιβασμούς (3η αρχή)</a:t>
            </a:r>
            <a:r>
              <a:rPr lang="el-GR" altLang="el-GR" sz="2800" b="0">
                <a:latin typeface="Calibri" panose="020F0502020204030204" pitchFamily="34" charset="0"/>
              </a:rPr>
              <a:t> </a:t>
            </a:r>
            <a:endParaRPr lang="en-GB" altLang="el-GR" sz="2800" b="0">
              <a:latin typeface="Calibri" panose="020F0502020204030204" pitchFamily="34" charset="0"/>
            </a:endParaRPr>
          </a:p>
        </p:txBody>
      </p:sp>
      <p:sp>
        <p:nvSpPr>
          <p:cNvPr id="47109" name="Text Box 4"/>
          <p:cNvSpPr txBox="1">
            <a:spLocks noChangeArrowheads="1"/>
          </p:cNvSpPr>
          <p:nvPr/>
        </p:nvSpPr>
        <p:spPr bwMode="auto">
          <a:xfrm>
            <a:off x="457200" y="3429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a:latin typeface="Calibri" panose="020F0502020204030204" pitchFamily="34" charset="0"/>
              </a:rPr>
              <a:t>Ι-</a:t>
            </a:r>
            <a:r>
              <a:rPr lang="en-US" altLang="el-GR" sz="2400">
                <a:latin typeface="Calibri" panose="020F0502020204030204" pitchFamily="34" charset="0"/>
              </a:rPr>
              <a:t>Type</a:t>
            </a:r>
            <a:r>
              <a:rPr lang="en-US" altLang="el-GR" sz="2400" b="0">
                <a:latin typeface="Calibri" panose="020F0502020204030204" pitchFamily="34" charset="0"/>
              </a:rPr>
              <a:t>:</a:t>
            </a:r>
            <a:endParaRPr lang="en-GB" altLang="el-GR" sz="2400" b="0">
              <a:latin typeface="Calibri" panose="020F0502020204030204" pitchFamily="34" charset="0"/>
            </a:endParaRPr>
          </a:p>
        </p:txBody>
      </p:sp>
      <p:graphicFrame>
        <p:nvGraphicFramePr>
          <p:cNvPr id="20518" name="Group 38"/>
          <p:cNvGraphicFramePr>
            <a:graphicFrameLocks noGrp="1"/>
          </p:cNvGraphicFramePr>
          <p:nvPr/>
        </p:nvGraphicFramePr>
        <p:xfrm>
          <a:off x="1828800" y="3657600"/>
          <a:ext cx="6781800" cy="617538"/>
        </p:xfrm>
        <a:graphic>
          <a:graphicData uri="http://schemas.openxmlformats.org/drawingml/2006/table">
            <a:tbl>
              <a:tblPr/>
              <a:tblGrid>
                <a:gridCol w="1130300">
                  <a:extLst>
                    <a:ext uri="{9D8B030D-6E8A-4147-A177-3AD203B41FA5}">
                      <a16:colId xmlns:a16="http://schemas.microsoft.com/office/drawing/2014/main" xmlns="" val="20000"/>
                    </a:ext>
                  </a:extLst>
                </a:gridCol>
                <a:gridCol w="1130300">
                  <a:extLst>
                    <a:ext uri="{9D8B030D-6E8A-4147-A177-3AD203B41FA5}">
                      <a16:colId xmlns:a16="http://schemas.microsoft.com/office/drawing/2014/main" xmlns="" val="20001"/>
                    </a:ext>
                  </a:extLst>
                </a:gridCol>
                <a:gridCol w="1130300">
                  <a:extLst>
                    <a:ext uri="{9D8B030D-6E8A-4147-A177-3AD203B41FA5}">
                      <a16:colId xmlns:a16="http://schemas.microsoft.com/office/drawing/2014/main" xmlns="" val="20002"/>
                    </a:ext>
                  </a:extLst>
                </a:gridCol>
                <a:gridCol w="3390900">
                  <a:extLst>
                    <a:ext uri="{9D8B030D-6E8A-4147-A177-3AD203B41FA5}">
                      <a16:colId xmlns:a16="http://schemas.microsoft.com/office/drawing/2014/main" xmlns="" val="20003"/>
                    </a:ext>
                  </a:extLst>
                </a:gridCol>
              </a:tblGrid>
              <a:tr h="3125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charset="0"/>
                        </a:rPr>
                        <a:t>op</a:t>
                      </a:r>
                      <a:endParaRPr kumimoji="0" lang="en-GB" sz="1800" b="1" i="0" u="none" strike="noStrike" cap="none" normalizeH="0" baseline="0">
                        <a:ln>
                          <a:noFill/>
                        </a:ln>
                        <a:solidFill>
                          <a:schemeClr val="tx1"/>
                        </a:solidFill>
                        <a:effectLst/>
                        <a:latin typeface="Times New Roman"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charset="0"/>
                        </a:rPr>
                        <a:t>rs</a:t>
                      </a:r>
                      <a:endParaRPr kumimoji="0" lang="en-GB" sz="1800" b="1" i="0" u="none" strike="noStrike" cap="none" normalizeH="0" baseline="0">
                        <a:ln>
                          <a:noFill/>
                        </a:ln>
                        <a:solidFill>
                          <a:schemeClr val="tx1"/>
                        </a:solidFill>
                        <a:effectLst/>
                        <a:latin typeface="Times New Roman"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charset="0"/>
                        </a:rPr>
                        <a:t>rt</a:t>
                      </a:r>
                      <a:endParaRPr kumimoji="0" lang="en-GB" sz="1800" b="1" i="0" u="none" strike="noStrike" cap="none" normalizeH="0" baseline="0">
                        <a:ln>
                          <a:noFill/>
                        </a:ln>
                        <a:solidFill>
                          <a:schemeClr val="tx1"/>
                        </a:solidFill>
                        <a:effectLst/>
                        <a:latin typeface="Times New Roman"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charset="0"/>
                        </a:rPr>
                        <a:t>address_offset</a:t>
                      </a:r>
                      <a:endParaRPr kumimoji="0" lang="en-GB" sz="1800" b="1" i="0" u="none" strike="noStrike" cap="none" normalizeH="0" baseline="0">
                        <a:ln>
                          <a:noFill/>
                        </a:ln>
                        <a:solidFill>
                          <a:schemeClr val="tx1"/>
                        </a:solidFill>
                        <a:effectLst/>
                        <a:latin typeface="Times New Roman" charset="0"/>
                      </a:endParaRPr>
                    </a:p>
                  </a:txBody>
                  <a:tcPr marL="19050" marR="19050" marT="19060" marB="190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049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6 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5 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5 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a:ln>
                            <a:noFill/>
                          </a:ln>
                          <a:solidFill>
                            <a:schemeClr val="tx1"/>
                          </a:solidFill>
                          <a:effectLst/>
                          <a:latin typeface="Times New Roman" charset="0"/>
                        </a:rPr>
                        <a:t>16 bits</a:t>
                      </a:r>
                      <a:endParaRPr kumimoji="0" lang="en-GB" sz="1600" b="0" i="1" u="none" strike="noStrike" cap="none" normalizeH="0" baseline="0">
                        <a:ln>
                          <a:noFill/>
                        </a:ln>
                        <a:solidFill>
                          <a:schemeClr val="tx1"/>
                        </a:solidFill>
                        <a:effectLst/>
                        <a:latin typeface="Times New Roman" charset="0"/>
                      </a:endParaRPr>
                    </a:p>
                  </a:txBody>
                  <a:tcPr marL="19050" marR="19050" marT="19060" marB="1906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47126" name="Text Box 39"/>
          <p:cNvSpPr txBox="1">
            <a:spLocks noChangeArrowheads="1"/>
          </p:cNvSpPr>
          <p:nvPr/>
        </p:nvSpPr>
        <p:spPr bwMode="auto">
          <a:xfrm>
            <a:off x="533400" y="5486400"/>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a:latin typeface="Calibri" panose="020F0502020204030204" pitchFamily="34" charset="0"/>
              </a:rPr>
              <a:t>Τα 3 πρώτα πεδία </a:t>
            </a:r>
            <a:r>
              <a:rPr lang="en-US" altLang="el-GR" sz="2400">
                <a:latin typeface="Calibri" panose="020F0502020204030204" pitchFamily="34" charset="0"/>
              </a:rPr>
              <a:t>(op,rs, rt) </a:t>
            </a:r>
            <a:r>
              <a:rPr lang="el-GR" altLang="el-GR" sz="2400">
                <a:latin typeface="Calibri" panose="020F0502020204030204" pitchFamily="34" charset="0"/>
              </a:rPr>
              <a:t>έχουν το ίδιο όνομα και μέγεθος όπως και πριν</a:t>
            </a:r>
            <a:endParaRPr lang="en-GB" altLang="el-GR" sz="2400">
              <a:latin typeface="Calibri" panose="020F0502020204030204" pitchFamily="34" charset="0"/>
            </a:endParaRPr>
          </a:p>
        </p:txBody>
      </p:sp>
      <p:sp>
        <p:nvSpPr>
          <p:cNvPr id="47127" name="Text Box 40"/>
          <p:cNvSpPr txBox="1">
            <a:spLocks noChangeArrowheads="1"/>
          </p:cNvSpPr>
          <p:nvPr/>
        </p:nvSpPr>
        <p:spPr bwMode="auto">
          <a:xfrm>
            <a:off x="2590800" y="44958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a:latin typeface="Calibri" panose="020F0502020204030204" pitchFamily="34" charset="0"/>
              </a:rPr>
              <a:t>lw $rt, address_offset($rs)</a:t>
            </a:r>
            <a:endParaRPr lang="en-GB" altLang="el-GR" sz="2400">
              <a:latin typeface="Calibri" panose="020F0502020204030204" pitchFamily="34" charset="0"/>
            </a:endParaRPr>
          </a:p>
        </p:txBody>
      </p:sp>
      <p:sp>
        <p:nvSpPr>
          <p:cNvPr id="47128" name="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EA0512F-2F7E-44ED-BAE8-C9D34BCF7825}" type="slidenum">
              <a:rPr lang="en-GB" altLang="el-GR" sz="1400">
                <a:latin typeface="Calibri" panose="020F0502020204030204" pitchFamily="34" charset="0"/>
              </a:rPr>
              <a:pPr>
                <a:spcBef>
                  <a:spcPct val="0"/>
                </a:spcBef>
                <a:buFontTx/>
                <a:buNone/>
              </a:pPr>
              <a:t>32</a:t>
            </a:fld>
            <a:endParaRPr lang="en-GB" altLang="el-GR" sz="1400">
              <a:latin typeface="Calibri" panose="020F0502020204030204" pitchFamily="34" charset="0"/>
            </a:endParaRPr>
          </a:p>
        </p:txBody>
      </p:sp>
      <p:sp>
        <p:nvSpPr>
          <p:cNvPr id="10"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I-Type</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8131" name="Rectangle 3"/>
          <p:cNvSpPr>
            <a:spLocks noChangeArrowheads="1"/>
          </p:cNvSpPr>
          <p:nvPr/>
        </p:nvSpPr>
        <p:spPr bwMode="auto">
          <a:xfrm>
            <a:off x="685800" y="1196975"/>
            <a:ext cx="3022600"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b="0" u="sng">
                <a:latin typeface="Calibri" panose="020F0502020204030204" pitchFamily="34" charset="0"/>
              </a:rPr>
              <a:t>Παράδειγμα</a:t>
            </a:r>
            <a:r>
              <a:rPr lang="el-GR" altLang="el-GR" b="0">
                <a:latin typeface="Calibri" panose="020F0502020204030204" pitchFamily="34" charset="0"/>
              </a:rPr>
              <a:t>:</a:t>
            </a:r>
          </a:p>
          <a:p>
            <a:pPr eaLnBrk="1" hangingPunct="1">
              <a:buFontTx/>
              <a:buNone/>
            </a:pPr>
            <a:r>
              <a:rPr lang="en-US" altLang="el-GR" sz="2400">
                <a:latin typeface="Calibri" panose="020F0502020204030204" pitchFamily="34" charset="0"/>
              </a:rPr>
              <a:t>lw $t0, 32($s3)</a:t>
            </a:r>
            <a:endParaRPr lang="el-GR" altLang="el-GR" sz="2400">
              <a:latin typeface="Calibri" panose="020F0502020204030204" pitchFamily="34" charset="0"/>
            </a:endParaRPr>
          </a:p>
        </p:txBody>
      </p:sp>
      <p:graphicFrame>
        <p:nvGraphicFramePr>
          <p:cNvPr id="101380" name="Group 4"/>
          <p:cNvGraphicFramePr>
            <a:graphicFrameLocks noGrp="1"/>
          </p:cNvGraphicFramePr>
          <p:nvPr/>
        </p:nvGraphicFramePr>
        <p:xfrm>
          <a:off x="611188" y="4292600"/>
          <a:ext cx="7705725" cy="576263"/>
        </p:xfrm>
        <a:graphic>
          <a:graphicData uri="http://schemas.openxmlformats.org/drawingml/2006/table">
            <a:tbl>
              <a:tblPr/>
              <a:tblGrid>
                <a:gridCol w="1284287">
                  <a:extLst>
                    <a:ext uri="{9D8B030D-6E8A-4147-A177-3AD203B41FA5}">
                      <a16:colId xmlns:a16="http://schemas.microsoft.com/office/drawing/2014/main" xmlns="" val="20000"/>
                    </a:ext>
                  </a:extLst>
                </a:gridCol>
                <a:gridCol w="1284288">
                  <a:extLst>
                    <a:ext uri="{9D8B030D-6E8A-4147-A177-3AD203B41FA5}">
                      <a16:colId xmlns:a16="http://schemas.microsoft.com/office/drawing/2014/main" xmlns="" val="20001"/>
                    </a:ext>
                  </a:extLst>
                </a:gridCol>
                <a:gridCol w="1284287">
                  <a:extLst>
                    <a:ext uri="{9D8B030D-6E8A-4147-A177-3AD203B41FA5}">
                      <a16:colId xmlns:a16="http://schemas.microsoft.com/office/drawing/2014/main" xmlns="" val="20002"/>
                    </a:ext>
                  </a:extLst>
                </a:gridCol>
                <a:gridCol w="3852863">
                  <a:extLst>
                    <a:ext uri="{9D8B030D-6E8A-4147-A177-3AD203B41FA5}">
                      <a16:colId xmlns:a16="http://schemas.microsoft.com/office/drawing/2014/main" xmlns="" val="20003"/>
                    </a:ext>
                  </a:extLst>
                </a:gridCol>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op</a:t>
                      </a:r>
                      <a:endParaRPr kumimoji="0" lang="el-GR"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rs</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rt</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σταθερά ή διεύθυνση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48144" name="Text Box 16"/>
          <p:cNvSpPr txBox="1">
            <a:spLocks noChangeArrowheads="1"/>
          </p:cNvSpPr>
          <p:nvPr/>
        </p:nvSpPr>
        <p:spPr bwMode="auto">
          <a:xfrm>
            <a:off x="942975" y="4868863"/>
            <a:ext cx="7445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6 bit</a:t>
            </a:r>
            <a:endParaRPr lang="el-GR" altLang="el-GR" sz="2400" b="0">
              <a:latin typeface="Calibri" panose="020F0502020204030204" pitchFamily="34" charset="0"/>
            </a:endParaRPr>
          </a:p>
        </p:txBody>
      </p:sp>
      <p:sp>
        <p:nvSpPr>
          <p:cNvPr id="48145" name="Text Box 17"/>
          <p:cNvSpPr txBox="1">
            <a:spLocks noChangeArrowheads="1"/>
          </p:cNvSpPr>
          <p:nvPr/>
        </p:nvSpPr>
        <p:spPr bwMode="auto">
          <a:xfrm>
            <a:off x="2195513" y="4868863"/>
            <a:ext cx="7445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8146" name="Text Box 18"/>
          <p:cNvSpPr txBox="1">
            <a:spLocks noChangeArrowheads="1"/>
          </p:cNvSpPr>
          <p:nvPr/>
        </p:nvSpPr>
        <p:spPr bwMode="auto">
          <a:xfrm>
            <a:off x="3492500" y="4868863"/>
            <a:ext cx="7445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5 bit</a:t>
            </a:r>
            <a:endParaRPr lang="el-GR" altLang="el-GR" sz="2400" b="0">
              <a:latin typeface="Calibri" panose="020F0502020204030204" pitchFamily="34" charset="0"/>
            </a:endParaRPr>
          </a:p>
        </p:txBody>
      </p:sp>
      <p:sp>
        <p:nvSpPr>
          <p:cNvPr id="48147" name="Text Box 19"/>
          <p:cNvSpPr txBox="1">
            <a:spLocks noChangeArrowheads="1"/>
          </p:cNvSpPr>
          <p:nvPr/>
        </p:nvSpPr>
        <p:spPr bwMode="auto">
          <a:xfrm>
            <a:off x="6011863" y="4868863"/>
            <a:ext cx="9001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l-GR" altLang="el-GR" sz="2400" b="0">
                <a:latin typeface="Calibri" panose="020F0502020204030204" pitchFamily="34" charset="0"/>
              </a:rPr>
              <a:t>16</a:t>
            </a:r>
            <a:r>
              <a:rPr lang="en-US" altLang="el-GR" sz="2400" b="0">
                <a:latin typeface="Calibri" panose="020F0502020204030204" pitchFamily="34" charset="0"/>
              </a:rPr>
              <a:t> bit</a:t>
            </a:r>
            <a:endParaRPr lang="el-GR" altLang="el-GR" sz="2400" b="0">
              <a:latin typeface="Calibri" panose="020F0502020204030204" pitchFamily="34" charset="0"/>
            </a:endParaRPr>
          </a:p>
        </p:txBody>
      </p:sp>
      <p:graphicFrame>
        <p:nvGraphicFramePr>
          <p:cNvPr id="101396" name="Group 20"/>
          <p:cNvGraphicFramePr>
            <a:graphicFrameLocks noGrp="1"/>
          </p:cNvGraphicFramePr>
          <p:nvPr/>
        </p:nvGraphicFramePr>
        <p:xfrm>
          <a:off x="611188" y="5300663"/>
          <a:ext cx="7705725" cy="576262"/>
        </p:xfrm>
        <a:graphic>
          <a:graphicData uri="http://schemas.openxmlformats.org/drawingml/2006/table">
            <a:tbl>
              <a:tblPr/>
              <a:tblGrid>
                <a:gridCol w="1284287">
                  <a:extLst>
                    <a:ext uri="{9D8B030D-6E8A-4147-A177-3AD203B41FA5}">
                      <a16:colId xmlns:a16="http://schemas.microsoft.com/office/drawing/2014/main" xmlns="" val="20000"/>
                    </a:ext>
                  </a:extLst>
                </a:gridCol>
                <a:gridCol w="1284288">
                  <a:extLst>
                    <a:ext uri="{9D8B030D-6E8A-4147-A177-3AD203B41FA5}">
                      <a16:colId xmlns:a16="http://schemas.microsoft.com/office/drawing/2014/main" xmlns="" val="20001"/>
                    </a:ext>
                  </a:extLst>
                </a:gridCol>
                <a:gridCol w="1284287">
                  <a:extLst>
                    <a:ext uri="{9D8B030D-6E8A-4147-A177-3AD203B41FA5}">
                      <a16:colId xmlns:a16="http://schemas.microsoft.com/office/drawing/2014/main" xmlns="" val="20002"/>
                    </a:ext>
                  </a:extLst>
                </a:gridCol>
                <a:gridCol w="3852863">
                  <a:extLst>
                    <a:ext uri="{9D8B030D-6E8A-4147-A177-3AD203B41FA5}">
                      <a16:colId xmlns:a16="http://schemas.microsoft.com/office/drawing/2014/main" xmlns="" val="20003"/>
                    </a:ext>
                  </a:extLst>
                </a:gridCol>
              </a:tblGrid>
              <a:tr h="5762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xxxxxx</a:t>
                      </a:r>
                      <a:endParaRPr kumimoji="0" lang="el-GR" sz="2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19</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8</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32</a:t>
                      </a:r>
                      <a:endParaRPr kumimoji="0" lang="el-GR" sz="2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48160" name="Rectangle 32"/>
          <p:cNvSpPr>
            <a:spLocks noChangeArrowheads="1"/>
          </p:cNvSpPr>
          <p:nvPr/>
        </p:nvSpPr>
        <p:spPr bwMode="auto">
          <a:xfrm>
            <a:off x="3492500" y="1557338"/>
            <a:ext cx="554355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u="sng">
                <a:latin typeface="Calibri" panose="020F0502020204030204" pitchFamily="34" charset="0"/>
              </a:rPr>
              <a:t>K</a:t>
            </a:r>
            <a:r>
              <a:rPr lang="el-GR" altLang="el-GR" sz="2400" b="0" u="sng">
                <a:latin typeface="Calibri" panose="020F0502020204030204" pitchFamily="34" charset="0"/>
              </a:rPr>
              <a:t>αταχωρητές</a:t>
            </a:r>
            <a:r>
              <a:rPr lang="en-US" altLang="el-GR" sz="2400" b="0" u="sng">
                <a:latin typeface="Calibri" panose="020F0502020204030204" pitchFamily="34" charset="0"/>
              </a:rPr>
              <a:t> (</a:t>
            </a:r>
            <a:r>
              <a:rPr lang="el-GR" altLang="el-GR" sz="2400" b="0" u="sng">
                <a:latin typeface="Calibri" panose="020F0502020204030204" pitchFamily="34" charset="0"/>
              </a:rPr>
              <a:t>σκονάκι </a:t>
            </a:r>
            <a:r>
              <a:rPr lang="el-GR" altLang="el-GR" sz="2400" b="0" u="sng">
                <a:latin typeface="Calibri" panose="020F0502020204030204" pitchFamily="34" charset="0"/>
                <a:sym typeface="Wingdings" panose="05000000000000000000" pitchFamily="2" charset="2"/>
              </a:rPr>
              <a:t>)</a:t>
            </a:r>
            <a:endParaRPr lang="el-GR" altLang="el-GR" sz="2400" b="0" u="sng">
              <a:latin typeface="Calibri" panose="020F0502020204030204" pitchFamily="34" charset="0"/>
            </a:endParaRPr>
          </a:p>
          <a:p>
            <a:pPr eaLnBrk="1" hangingPunct="1">
              <a:spcBef>
                <a:spcPct val="0"/>
              </a:spcBef>
              <a:buFontTx/>
              <a:buNone/>
            </a:pPr>
            <a:r>
              <a:rPr lang="el-GR" altLang="el-GR" sz="2400" b="0">
                <a:latin typeface="Calibri" panose="020F0502020204030204" pitchFamily="34" charset="0"/>
              </a:rPr>
              <a:t>$</a:t>
            </a:r>
            <a:r>
              <a:rPr lang="en-US" altLang="el-GR" sz="2400" b="0">
                <a:latin typeface="Calibri" panose="020F0502020204030204" pitchFamily="34" charset="0"/>
              </a:rPr>
              <a:t>s0, ..., $s7 </a:t>
            </a:r>
            <a:r>
              <a:rPr lang="el-GR" altLang="el-GR" sz="2400" b="0">
                <a:latin typeface="Calibri" panose="020F0502020204030204" pitchFamily="34" charset="0"/>
              </a:rPr>
              <a:t>αντιστοιχίζονται στους 16</a:t>
            </a:r>
            <a:r>
              <a:rPr lang="en-US" altLang="el-GR" sz="2400" b="0">
                <a:latin typeface="Calibri" panose="020F0502020204030204" pitchFamily="34" charset="0"/>
              </a:rPr>
              <a:t> - </a:t>
            </a:r>
            <a:r>
              <a:rPr lang="el-GR" altLang="el-GR" sz="2400" b="0">
                <a:latin typeface="Calibri" panose="020F0502020204030204" pitchFamily="34" charset="0"/>
              </a:rPr>
              <a:t>23</a:t>
            </a:r>
          </a:p>
          <a:p>
            <a:pPr eaLnBrk="1" hangingPunct="1">
              <a:spcBef>
                <a:spcPct val="0"/>
              </a:spcBef>
              <a:buFontTx/>
              <a:buNone/>
            </a:pPr>
            <a:r>
              <a:rPr lang="el-GR" altLang="el-GR" sz="2400" b="0">
                <a:latin typeface="Calibri" panose="020F0502020204030204" pitchFamily="34" charset="0"/>
              </a:rPr>
              <a:t>$</a:t>
            </a:r>
            <a:r>
              <a:rPr lang="en-US" altLang="el-GR" sz="2400" b="0">
                <a:latin typeface="Calibri" panose="020F0502020204030204" pitchFamily="34" charset="0"/>
              </a:rPr>
              <a:t>t0, ..., $t7 </a:t>
            </a:r>
            <a:r>
              <a:rPr lang="el-GR" altLang="el-GR" sz="2400" b="0">
                <a:latin typeface="Calibri" panose="020F0502020204030204" pitchFamily="34" charset="0"/>
              </a:rPr>
              <a:t>αντιστοιχίζονται στους </a:t>
            </a:r>
            <a:r>
              <a:rPr lang="en-US" altLang="el-GR" sz="2400" b="0">
                <a:latin typeface="Calibri" panose="020F0502020204030204" pitchFamily="34" charset="0"/>
              </a:rPr>
              <a:t>8 - 15</a:t>
            </a:r>
            <a:endParaRPr lang="el-GR" altLang="el-GR" sz="2400" b="0">
              <a:latin typeface="Calibri" panose="020F0502020204030204" pitchFamily="34" charset="0"/>
            </a:endParaRPr>
          </a:p>
        </p:txBody>
      </p:sp>
      <p:sp>
        <p:nvSpPr>
          <p:cNvPr id="48161" name="Text Box 33"/>
          <p:cNvSpPr txBox="1">
            <a:spLocks noChangeArrowheads="1"/>
          </p:cNvSpPr>
          <p:nvPr/>
        </p:nvSpPr>
        <p:spPr bwMode="auto">
          <a:xfrm>
            <a:off x="3419475" y="3716338"/>
            <a:ext cx="1235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a:latin typeface="Calibri" panose="020F0502020204030204" pitchFamily="34" charset="0"/>
              </a:rPr>
              <a:t>I-format</a:t>
            </a:r>
            <a:endParaRPr lang="el-GR" altLang="el-GR" sz="2400">
              <a:latin typeface="Calibri" panose="020F0502020204030204" pitchFamily="34" charset="0"/>
            </a:endParaRPr>
          </a:p>
        </p:txBody>
      </p:sp>
      <p:sp>
        <p:nvSpPr>
          <p:cNvPr id="48162" name="1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D24D55E-3010-4BE8-9CC1-B8F27C7AD785}" type="slidenum">
              <a:rPr lang="en-GB" altLang="el-GR" sz="1400">
                <a:latin typeface="Calibri" panose="020F0502020204030204" pitchFamily="34" charset="0"/>
              </a:rPr>
              <a:pPr>
                <a:spcBef>
                  <a:spcPct val="0"/>
                </a:spcBef>
                <a:buFontTx/>
                <a:buNone/>
              </a:pPr>
              <a:t>33</a:t>
            </a:fld>
            <a:endParaRPr lang="en-GB" altLang="el-GR" sz="1400">
              <a:latin typeface="Calibri" panose="020F0502020204030204" pitchFamily="34" charset="0"/>
            </a:endParaRPr>
          </a:p>
        </p:txBody>
      </p:sp>
      <p:sp>
        <p:nvSpPr>
          <p:cNvPr id="14"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Αναπαράσταση Εντολών</a:t>
            </a:r>
            <a:r>
              <a:rPr lang="en-US" sz="2800" kern="0" dirty="0">
                <a:solidFill>
                  <a:schemeClr val="tx2"/>
                </a:solidFill>
                <a:latin typeface="Calibri" pitchFamily="34" charset="0"/>
                <a:ea typeface="+mj-ea"/>
                <a:cs typeface="+mj-cs"/>
              </a:rPr>
              <a:t> </a:t>
            </a:r>
            <a:r>
              <a:rPr lang="el-GR" sz="2800" kern="0" dirty="0">
                <a:solidFill>
                  <a:schemeClr val="tx2"/>
                </a:solidFill>
                <a:latin typeface="Calibri" pitchFamily="34" charset="0"/>
                <a:ea typeface="+mj-ea"/>
                <a:cs typeface="+mj-cs"/>
              </a:rPr>
              <a:t>στον Υπολογιστή</a:t>
            </a:r>
            <a:r>
              <a:rPr lang="en-US" sz="2800" kern="0" dirty="0">
                <a:solidFill>
                  <a:schemeClr val="tx2"/>
                </a:solidFill>
                <a:latin typeface="Calibri" pitchFamily="34" charset="0"/>
                <a:ea typeface="+mj-ea"/>
                <a:cs typeface="+mj-cs"/>
              </a:rPr>
              <a:t> (I-Type)</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49155" name="Rectangle 3"/>
          <p:cNvSpPr>
            <a:spLocks noGrp="1" noChangeArrowheads="1"/>
          </p:cNvSpPr>
          <p:nvPr>
            <p:ph type="body" idx="1"/>
          </p:nvPr>
        </p:nvSpPr>
        <p:spPr>
          <a:xfrm>
            <a:off x="685800" y="2133600"/>
            <a:ext cx="7772400" cy="3962400"/>
          </a:xfrm>
        </p:spPr>
        <p:txBody>
          <a:bodyPr/>
          <a:lstStyle/>
          <a:p>
            <a:pPr lvl="1" eaLnBrk="1" hangingPunct="1"/>
            <a:r>
              <a:rPr lang="en-US" altLang="el-GR" sz="2000" i="1">
                <a:latin typeface="Calibri" panose="020F0502020204030204" pitchFamily="34" charset="0"/>
              </a:rPr>
              <a:t>address:  16-bit memory address offset in bytes added to base register.</a:t>
            </a:r>
            <a:endParaRPr lang="el-GR" altLang="el-GR" sz="2000" i="1">
              <a:latin typeface="Calibri" panose="020F0502020204030204" pitchFamily="34" charset="0"/>
            </a:endParaRPr>
          </a:p>
          <a:p>
            <a:pPr lvl="1" eaLnBrk="1" hangingPunct="1"/>
            <a:endParaRPr lang="en-US" altLang="el-GR" sz="2000" i="1">
              <a:latin typeface="Calibri" panose="020F0502020204030204" pitchFamily="34" charset="0"/>
            </a:endParaRPr>
          </a:p>
          <a:p>
            <a:pPr eaLnBrk="1" hangingPunct="1"/>
            <a:r>
              <a:rPr lang="el-GR" altLang="el-GR" sz="2800">
                <a:latin typeface="Calibri" panose="020F0502020204030204" pitchFamily="34" charset="0"/>
              </a:rPr>
              <a:t>Παραδείγματα :</a:t>
            </a:r>
          </a:p>
          <a:p>
            <a:pPr eaLnBrk="1" hangingPunct="1"/>
            <a:endParaRPr lang="el-GR" altLang="el-GR" sz="2800">
              <a:latin typeface="Calibri" panose="020F0502020204030204" pitchFamily="34" charset="0"/>
            </a:endParaRPr>
          </a:p>
          <a:p>
            <a:pPr lvl="3" eaLnBrk="1" hangingPunct="1"/>
            <a:r>
              <a:rPr lang="en-US" altLang="el-GR">
                <a:latin typeface="Calibri" panose="020F0502020204030204" pitchFamily="34" charset="0"/>
              </a:rPr>
              <a:t>Store word:           sw  $3, 500($4)</a:t>
            </a:r>
          </a:p>
          <a:p>
            <a:pPr eaLnBrk="1" hangingPunct="1"/>
            <a:endParaRPr lang="en-US" altLang="el-GR" sz="2000">
              <a:latin typeface="Calibri" panose="020F0502020204030204" pitchFamily="34" charset="0"/>
            </a:endParaRPr>
          </a:p>
          <a:p>
            <a:pPr lvl="3" eaLnBrk="1" hangingPunct="1"/>
            <a:r>
              <a:rPr lang="en-US" altLang="el-GR">
                <a:latin typeface="Calibri" panose="020F0502020204030204" pitchFamily="34" charset="0"/>
              </a:rPr>
              <a:t>Load word:           lw $1, 30($2)</a:t>
            </a:r>
          </a:p>
          <a:p>
            <a:pPr>
              <a:spcBef>
                <a:spcPct val="0"/>
              </a:spcBef>
              <a:buFontTx/>
              <a:buNone/>
            </a:pPr>
            <a:endParaRPr lang="el-GR" altLang="el-GR" sz="2000">
              <a:latin typeface="Calibri" panose="020F0502020204030204" pitchFamily="34" charset="0"/>
            </a:endParaRPr>
          </a:p>
          <a:p>
            <a:pPr eaLnBrk="1" hangingPunct="1"/>
            <a:endParaRPr lang="en-US" altLang="el-GR">
              <a:latin typeface="Calibri" panose="020F0502020204030204" pitchFamily="34" charset="0"/>
            </a:endParaRPr>
          </a:p>
        </p:txBody>
      </p:sp>
      <p:grpSp>
        <p:nvGrpSpPr>
          <p:cNvPr id="49156" name="Group 6"/>
          <p:cNvGrpSpPr>
            <a:grpSpLocks/>
          </p:cNvGrpSpPr>
          <p:nvPr/>
        </p:nvGrpSpPr>
        <p:grpSpPr bwMode="auto">
          <a:xfrm>
            <a:off x="1587500" y="1249363"/>
            <a:ext cx="6184900" cy="800100"/>
            <a:chOff x="960" y="1029"/>
            <a:chExt cx="3896" cy="504"/>
          </a:xfrm>
        </p:grpSpPr>
        <p:grpSp>
          <p:nvGrpSpPr>
            <p:cNvPr id="49171" name="Group 7"/>
            <p:cNvGrpSpPr>
              <a:grpSpLocks/>
            </p:cNvGrpSpPr>
            <p:nvPr/>
          </p:nvGrpSpPr>
          <p:grpSpPr bwMode="auto">
            <a:xfrm>
              <a:off x="960" y="1029"/>
              <a:ext cx="3896" cy="219"/>
              <a:chOff x="1480" y="3341"/>
              <a:chExt cx="3896" cy="219"/>
            </a:xfrm>
          </p:grpSpPr>
          <p:sp>
            <p:nvSpPr>
              <p:cNvPr id="49173" name="Rectangle 8"/>
              <p:cNvSpPr>
                <a:spLocks noChangeArrowheads="1"/>
              </p:cNvSpPr>
              <p:nvPr/>
            </p:nvSpPr>
            <p:spPr bwMode="auto">
              <a:xfrm>
                <a:off x="1480" y="3341"/>
                <a:ext cx="792"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9174" name="Rectangle 9"/>
              <p:cNvSpPr>
                <a:spLocks noChangeArrowheads="1"/>
              </p:cNvSpPr>
              <p:nvPr/>
            </p:nvSpPr>
            <p:spPr bwMode="auto">
              <a:xfrm>
                <a:off x="1672" y="3365"/>
                <a:ext cx="25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OP</a:t>
                </a:r>
              </a:p>
            </p:txBody>
          </p:sp>
          <p:sp>
            <p:nvSpPr>
              <p:cNvPr id="49175" name="Rectangle 10"/>
              <p:cNvSpPr>
                <a:spLocks noChangeArrowheads="1"/>
              </p:cNvSpPr>
              <p:nvPr/>
            </p:nvSpPr>
            <p:spPr bwMode="auto">
              <a:xfrm>
                <a:off x="2280" y="3341"/>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9176" name="Rectangle 11"/>
              <p:cNvSpPr>
                <a:spLocks noChangeArrowheads="1"/>
              </p:cNvSpPr>
              <p:nvPr/>
            </p:nvSpPr>
            <p:spPr bwMode="auto">
              <a:xfrm>
                <a:off x="2888" y="3341"/>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9177" name="Rectangle 12"/>
              <p:cNvSpPr>
                <a:spLocks noChangeArrowheads="1"/>
              </p:cNvSpPr>
              <p:nvPr/>
            </p:nvSpPr>
            <p:spPr bwMode="auto">
              <a:xfrm>
                <a:off x="3496" y="3341"/>
                <a:ext cx="188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49178" name="Rectangle 13"/>
              <p:cNvSpPr>
                <a:spLocks noChangeArrowheads="1"/>
              </p:cNvSpPr>
              <p:nvPr/>
            </p:nvSpPr>
            <p:spPr bwMode="auto">
              <a:xfrm>
                <a:off x="2376" y="3365"/>
                <a:ext cx="18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rs</a:t>
                </a:r>
              </a:p>
            </p:txBody>
          </p:sp>
          <p:sp>
            <p:nvSpPr>
              <p:cNvPr id="49179" name="Rectangle 14"/>
              <p:cNvSpPr>
                <a:spLocks noChangeArrowheads="1"/>
              </p:cNvSpPr>
              <p:nvPr/>
            </p:nvSpPr>
            <p:spPr bwMode="auto">
              <a:xfrm>
                <a:off x="3032" y="3381"/>
                <a:ext cx="18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rt</a:t>
                </a:r>
              </a:p>
            </p:txBody>
          </p:sp>
          <p:sp>
            <p:nvSpPr>
              <p:cNvPr id="49180" name="Rectangle 15"/>
              <p:cNvSpPr>
                <a:spLocks noChangeArrowheads="1"/>
              </p:cNvSpPr>
              <p:nvPr/>
            </p:nvSpPr>
            <p:spPr bwMode="auto">
              <a:xfrm>
                <a:off x="3736" y="3373"/>
                <a:ext cx="712"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     address</a:t>
                </a:r>
              </a:p>
            </p:txBody>
          </p:sp>
        </p:grpSp>
        <p:sp>
          <p:nvSpPr>
            <p:cNvPr id="49172" name="Text Box 16"/>
            <p:cNvSpPr txBox="1">
              <a:spLocks noChangeArrowheads="1"/>
            </p:cNvSpPr>
            <p:nvPr/>
          </p:nvSpPr>
          <p:spPr bwMode="auto">
            <a:xfrm>
              <a:off x="1078" y="1320"/>
              <a:ext cx="29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600">
                  <a:latin typeface="Calibri" panose="020F0502020204030204" pitchFamily="34" charset="0"/>
                </a:rPr>
                <a:t>  6 bits              5 bits           5 bits                          16  bits</a:t>
              </a:r>
              <a:endParaRPr lang="en-US" altLang="el-GR" sz="2000">
                <a:latin typeface="Calibri" panose="020F0502020204030204" pitchFamily="34" charset="0"/>
              </a:endParaRPr>
            </a:p>
          </p:txBody>
        </p:sp>
      </p:grpSp>
      <p:sp>
        <p:nvSpPr>
          <p:cNvPr id="49157" name="Line 19"/>
          <p:cNvSpPr>
            <a:spLocks noChangeShapeType="1"/>
          </p:cNvSpPr>
          <p:nvPr/>
        </p:nvSpPr>
        <p:spPr bwMode="auto">
          <a:xfrm flipH="1">
            <a:off x="5286375" y="3986213"/>
            <a:ext cx="152400" cy="228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9158" name="Line 20"/>
          <p:cNvSpPr>
            <a:spLocks noChangeShapeType="1"/>
          </p:cNvSpPr>
          <p:nvPr/>
        </p:nvSpPr>
        <p:spPr bwMode="auto">
          <a:xfrm>
            <a:off x="4500563" y="3929063"/>
            <a:ext cx="2286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9159" name="Text Box 21"/>
          <p:cNvSpPr txBox="1">
            <a:spLocks noChangeArrowheads="1"/>
          </p:cNvSpPr>
          <p:nvPr/>
        </p:nvSpPr>
        <p:spPr bwMode="auto">
          <a:xfrm>
            <a:off x="5214938" y="3676650"/>
            <a:ext cx="6810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Offset</a:t>
            </a:r>
          </a:p>
        </p:txBody>
      </p:sp>
      <p:sp>
        <p:nvSpPr>
          <p:cNvPr id="49160" name="Text Box 22"/>
          <p:cNvSpPr txBox="1">
            <a:spLocks noChangeArrowheads="1"/>
          </p:cNvSpPr>
          <p:nvPr/>
        </p:nvSpPr>
        <p:spPr bwMode="auto">
          <a:xfrm>
            <a:off x="6958013" y="4108450"/>
            <a:ext cx="16287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base register in rs</a:t>
            </a:r>
            <a:endParaRPr lang="en-US" altLang="el-GR" sz="1400">
              <a:latin typeface="Calibri" panose="020F0502020204030204" pitchFamily="34" charset="0"/>
            </a:endParaRPr>
          </a:p>
        </p:txBody>
      </p:sp>
      <p:sp>
        <p:nvSpPr>
          <p:cNvPr id="49161" name="Line 23"/>
          <p:cNvSpPr>
            <a:spLocks noChangeShapeType="1"/>
          </p:cNvSpPr>
          <p:nvPr/>
        </p:nvSpPr>
        <p:spPr bwMode="auto">
          <a:xfrm flipV="1">
            <a:off x="5929313" y="4276725"/>
            <a:ext cx="990600" cy="152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9162" name="Text Box 24"/>
          <p:cNvSpPr txBox="1">
            <a:spLocks noChangeArrowheads="1"/>
          </p:cNvSpPr>
          <p:nvPr/>
        </p:nvSpPr>
        <p:spPr bwMode="auto">
          <a:xfrm>
            <a:off x="2786063" y="3751263"/>
            <a:ext cx="17843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source register in rt</a:t>
            </a:r>
            <a:endParaRPr lang="en-US" altLang="el-GR" sz="2000">
              <a:latin typeface="Calibri" panose="020F0502020204030204" pitchFamily="34" charset="0"/>
            </a:endParaRPr>
          </a:p>
        </p:txBody>
      </p:sp>
      <p:sp>
        <p:nvSpPr>
          <p:cNvPr id="49163" name="Line 25"/>
          <p:cNvSpPr>
            <a:spLocks noChangeShapeType="1"/>
          </p:cNvSpPr>
          <p:nvPr/>
        </p:nvSpPr>
        <p:spPr bwMode="auto">
          <a:xfrm flipH="1">
            <a:off x="3586163" y="5338763"/>
            <a:ext cx="9144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9164" name="Text Box 26"/>
          <p:cNvSpPr txBox="1">
            <a:spLocks noChangeArrowheads="1"/>
          </p:cNvSpPr>
          <p:nvPr/>
        </p:nvSpPr>
        <p:spPr bwMode="auto">
          <a:xfrm>
            <a:off x="1984375" y="5675313"/>
            <a:ext cx="21875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Destination register in rt</a:t>
            </a:r>
            <a:endParaRPr lang="en-US" altLang="el-GR" sz="2000">
              <a:latin typeface="Calibri" panose="020F0502020204030204" pitchFamily="34" charset="0"/>
            </a:endParaRPr>
          </a:p>
        </p:txBody>
      </p:sp>
      <p:sp>
        <p:nvSpPr>
          <p:cNvPr id="49165" name="Line 27"/>
          <p:cNvSpPr>
            <a:spLocks noChangeShapeType="1"/>
          </p:cNvSpPr>
          <p:nvPr/>
        </p:nvSpPr>
        <p:spPr bwMode="auto">
          <a:xfrm>
            <a:off x="5072063" y="5286375"/>
            <a:ext cx="357187" cy="41433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9166" name="Text Box 28"/>
          <p:cNvSpPr txBox="1">
            <a:spLocks noChangeArrowheads="1"/>
          </p:cNvSpPr>
          <p:nvPr/>
        </p:nvSpPr>
        <p:spPr bwMode="auto">
          <a:xfrm>
            <a:off x="5105400" y="5700713"/>
            <a:ext cx="6810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Offset</a:t>
            </a:r>
            <a:endParaRPr lang="en-US" altLang="el-GR" sz="2000">
              <a:latin typeface="Calibri" panose="020F0502020204030204" pitchFamily="34" charset="0"/>
            </a:endParaRPr>
          </a:p>
        </p:txBody>
      </p:sp>
      <p:sp>
        <p:nvSpPr>
          <p:cNvPr id="49167" name="Line 29"/>
          <p:cNvSpPr>
            <a:spLocks noChangeShapeType="1"/>
          </p:cNvSpPr>
          <p:nvPr/>
        </p:nvSpPr>
        <p:spPr bwMode="auto">
          <a:xfrm>
            <a:off x="5572125" y="5214938"/>
            <a:ext cx="12954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49168" name="Text Box 30"/>
          <p:cNvSpPr txBox="1">
            <a:spLocks noChangeArrowheads="1"/>
          </p:cNvSpPr>
          <p:nvPr/>
        </p:nvSpPr>
        <p:spPr bwMode="auto">
          <a:xfrm>
            <a:off x="6858000" y="5357813"/>
            <a:ext cx="16271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base register in rs</a:t>
            </a:r>
            <a:endParaRPr lang="en-US" altLang="el-GR" sz="1400">
              <a:latin typeface="Calibri" panose="020F0502020204030204" pitchFamily="34" charset="0"/>
            </a:endParaRPr>
          </a:p>
        </p:txBody>
      </p:sp>
      <p:sp>
        <p:nvSpPr>
          <p:cNvPr id="49169" name="28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575993A-A08F-4E9E-B7D3-D993CF64E3E2}" type="slidenum">
              <a:rPr lang="en-GB" altLang="el-GR" sz="1400">
                <a:latin typeface="Calibri" panose="020F0502020204030204" pitchFamily="34" charset="0"/>
              </a:rPr>
              <a:pPr>
                <a:spcBef>
                  <a:spcPct val="0"/>
                </a:spcBef>
                <a:buFontTx/>
                <a:buNone/>
              </a:pPr>
              <a:t>34</a:t>
            </a:fld>
            <a:endParaRPr lang="en-GB" altLang="el-GR" sz="1400">
              <a:latin typeface="Calibri" panose="020F0502020204030204" pitchFamily="34" charset="0"/>
            </a:endParaRPr>
          </a:p>
        </p:txBody>
      </p:sp>
      <p:sp>
        <p:nvSpPr>
          <p:cNvPr id="29"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I-Type : Load/Store</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50179" name="Rectangle 3"/>
          <p:cNvSpPr>
            <a:spLocks noGrp="1" noChangeArrowheads="1"/>
          </p:cNvSpPr>
          <p:nvPr>
            <p:ph type="body" idx="1"/>
          </p:nvPr>
        </p:nvSpPr>
        <p:spPr>
          <a:xfrm>
            <a:off x="831850" y="2997200"/>
            <a:ext cx="7772400" cy="2519363"/>
          </a:xfrm>
        </p:spPr>
        <p:txBody>
          <a:bodyPr/>
          <a:lstStyle/>
          <a:p>
            <a:pPr lvl="1" eaLnBrk="1" hangingPunct="1">
              <a:lnSpc>
                <a:spcPct val="80000"/>
              </a:lnSpc>
            </a:pPr>
            <a:r>
              <a:rPr lang="en-US" altLang="el-GR" sz="2000" i="1">
                <a:latin typeface="Calibri" panose="020F0502020204030204" pitchFamily="34" charset="0"/>
              </a:rPr>
              <a:t>immediate:  Constant second operand for ALU instruction.</a:t>
            </a:r>
          </a:p>
          <a:p>
            <a:pPr eaLnBrk="1" hangingPunct="1">
              <a:lnSpc>
                <a:spcPct val="80000"/>
              </a:lnSpc>
            </a:pPr>
            <a:endParaRPr lang="el-GR" altLang="el-GR" sz="2400">
              <a:latin typeface="Calibri" panose="020F0502020204030204" pitchFamily="34" charset="0"/>
            </a:endParaRPr>
          </a:p>
          <a:p>
            <a:pPr eaLnBrk="1" hangingPunct="1">
              <a:lnSpc>
                <a:spcPct val="80000"/>
              </a:lnSpc>
            </a:pPr>
            <a:r>
              <a:rPr lang="el-GR" altLang="el-GR" sz="2800">
                <a:latin typeface="Calibri" panose="020F0502020204030204" pitchFamily="34" charset="0"/>
              </a:rPr>
              <a:t>Παραδείγματα :</a:t>
            </a:r>
          </a:p>
          <a:p>
            <a:pPr eaLnBrk="1" hangingPunct="1">
              <a:lnSpc>
                <a:spcPct val="80000"/>
              </a:lnSpc>
            </a:pPr>
            <a:endParaRPr lang="el-GR" altLang="el-GR" sz="2800">
              <a:latin typeface="Calibri" panose="020F0502020204030204" pitchFamily="34" charset="0"/>
            </a:endParaRPr>
          </a:p>
          <a:p>
            <a:pPr lvl="3" eaLnBrk="1" hangingPunct="1">
              <a:lnSpc>
                <a:spcPct val="80000"/>
              </a:lnSpc>
            </a:pPr>
            <a:r>
              <a:rPr lang="en-US" altLang="el-GR">
                <a:latin typeface="Calibri" panose="020F0502020204030204" pitchFamily="34" charset="0"/>
              </a:rPr>
              <a:t>add immediate:	addi $1,$2,100</a:t>
            </a:r>
          </a:p>
          <a:p>
            <a:pPr eaLnBrk="1" hangingPunct="1">
              <a:lnSpc>
                <a:spcPct val="80000"/>
              </a:lnSpc>
            </a:pPr>
            <a:endParaRPr lang="en-US" altLang="el-GR" sz="2000">
              <a:latin typeface="Calibri" panose="020F0502020204030204" pitchFamily="34" charset="0"/>
            </a:endParaRPr>
          </a:p>
          <a:p>
            <a:pPr lvl="3" eaLnBrk="1" hangingPunct="1">
              <a:lnSpc>
                <a:spcPct val="80000"/>
              </a:lnSpc>
            </a:pPr>
            <a:r>
              <a:rPr lang="en-US" altLang="el-GR">
                <a:latin typeface="Calibri" panose="020F0502020204030204" pitchFamily="34" charset="0"/>
              </a:rPr>
              <a:t>and immediate	andi $1,$2,10</a:t>
            </a:r>
          </a:p>
          <a:p>
            <a:pPr lvl="1" eaLnBrk="1" hangingPunct="1">
              <a:lnSpc>
                <a:spcPct val="80000"/>
              </a:lnSpc>
            </a:pPr>
            <a:endParaRPr lang="en-US" altLang="el-GR" sz="2000">
              <a:latin typeface="Calibri" panose="020F0502020204030204" pitchFamily="34" charset="0"/>
            </a:endParaRPr>
          </a:p>
        </p:txBody>
      </p:sp>
      <p:sp>
        <p:nvSpPr>
          <p:cNvPr id="50180" name="Text Box 5"/>
          <p:cNvSpPr txBox="1">
            <a:spLocks noChangeArrowheads="1"/>
          </p:cNvSpPr>
          <p:nvPr/>
        </p:nvSpPr>
        <p:spPr bwMode="auto">
          <a:xfrm>
            <a:off x="465138" y="981075"/>
            <a:ext cx="84994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l-GR" altLang="el-GR" sz="2000" b="0">
                <a:latin typeface="Calibri" panose="020F0502020204030204" pitchFamily="34" charset="0"/>
              </a:rPr>
              <a:t>Οι </a:t>
            </a:r>
            <a:r>
              <a:rPr lang="en-US" altLang="el-GR" sz="2000" b="0">
                <a:latin typeface="Calibri" panose="020F0502020204030204" pitchFamily="34" charset="0"/>
              </a:rPr>
              <a:t>I-Type </a:t>
            </a:r>
            <a:r>
              <a:rPr lang="el-GR" altLang="el-GR" sz="2000" b="0">
                <a:latin typeface="Calibri" panose="020F0502020204030204" pitchFamily="34" charset="0"/>
              </a:rPr>
              <a:t>εντολές της </a:t>
            </a:r>
            <a:r>
              <a:rPr lang="en-US" altLang="el-GR" sz="2000" b="0">
                <a:latin typeface="Calibri" panose="020F0502020204030204" pitchFamily="34" charset="0"/>
              </a:rPr>
              <a:t>ALU </a:t>
            </a:r>
            <a:r>
              <a:rPr lang="el-GR" altLang="el-GR" sz="2000" b="0">
                <a:latin typeface="Calibri" panose="020F0502020204030204" pitchFamily="34" charset="0"/>
              </a:rPr>
              <a:t>χρησιμοποιούν 2 καταχωρητές και μία σταθερή τιμή</a:t>
            </a:r>
            <a:endParaRPr lang="en-US" altLang="el-GR" sz="2000" b="0">
              <a:latin typeface="Calibri" panose="020F0502020204030204" pitchFamily="34" charset="0"/>
            </a:endParaRPr>
          </a:p>
          <a:p>
            <a:pPr>
              <a:spcBef>
                <a:spcPct val="0"/>
              </a:spcBef>
              <a:buFontTx/>
              <a:buNone/>
            </a:pPr>
            <a:r>
              <a:rPr lang="en-US" altLang="el-GR" sz="2000" b="0">
                <a:latin typeface="Calibri" panose="020F0502020204030204" pitchFamily="34" charset="0"/>
              </a:rPr>
              <a:t>I-Type </a:t>
            </a:r>
            <a:r>
              <a:rPr lang="el-GR" altLang="el-GR" sz="2000" b="0">
                <a:latin typeface="Calibri" panose="020F0502020204030204" pitchFamily="34" charset="0"/>
              </a:rPr>
              <a:t>είναι και οι εντολές </a:t>
            </a:r>
            <a:r>
              <a:rPr lang="en-US" altLang="el-GR" sz="2000" b="0">
                <a:latin typeface="Calibri" panose="020F0502020204030204" pitchFamily="34" charset="0"/>
              </a:rPr>
              <a:t>Loads/stores, conditional branches.</a:t>
            </a:r>
          </a:p>
        </p:txBody>
      </p:sp>
      <p:grpSp>
        <p:nvGrpSpPr>
          <p:cNvPr id="50181" name="Group 7"/>
          <p:cNvGrpSpPr>
            <a:grpSpLocks/>
          </p:cNvGrpSpPr>
          <p:nvPr/>
        </p:nvGrpSpPr>
        <p:grpSpPr bwMode="auto">
          <a:xfrm>
            <a:off x="1524000" y="1989138"/>
            <a:ext cx="6184900" cy="800100"/>
            <a:chOff x="960" y="1029"/>
            <a:chExt cx="3896" cy="504"/>
          </a:xfrm>
        </p:grpSpPr>
        <p:grpSp>
          <p:nvGrpSpPr>
            <p:cNvPr id="50190" name="Group 8"/>
            <p:cNvGrpSpPr>
              <a:grpSpLocks/>
            </p:cNvGrpSpPr>
            <p:nvPr/>
          </p:nvGrpSpPr>
          <p:grpSpPr bwMode="auto">
            <a:xfrm>
              <a:off x="960" y="1029"/>
              <a:ext cx="3896" cy="219"/>
              <a:chOff x="1480" y="3341"/>
              <a:chExt cx="3896" cy="219"/>
            </a:xfrm>
          </p:grpSpPr>
          <p:sp>
            <p:nvSpPr>
              <p:cNvPr id="50192" name="Rectangle 9"/>
              <p:cNvSpPr>
                <a:spLocks noChangeArrowheads="1"/>
              </p:cNvSpPr>
              <p:nvPr/>
            </p:nvSpPr>
            <p:spPr bwMode="auto">
              <a:xfrm>
                <a:off x="1480" y="3341"/>
                <a:ext cx="792"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0193" name="Rectangle 10"/>
              <p:cNvSpPr>
                <a:spLocks noChangeArrowheads="1"/>
              </p:cNvSpPr>
              <p:nvPr/>
            </p:nvSpPr>
            <p:spPr bwMode="auto">
              <a:xfrm>
                <a:off x="1672" y="3365"/>
                <a:ext cx="25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OP</a:t>
                </a:r>
              </a:p>
            </p:txBody>
          </p:sp>
          <p:sp>
            <p:nvSpPr>
              <p:cNvPr id="50194" name="Rectangle 11"/>
              <p:cNvSpPr>
                <a:spLocks noChangeArrowheads="1"/>
              </p:cNvSpPr>
              <p:nvPr/>
            </p:nvSpPr>
            <p:spPr bwMode="auto">
              <a:xfrm>
                <a:off x="2280" y="3341"/>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0195" name="Rectangle 12"/>
              <p:cNvSpPr>
                <a:spLocks noChangeArrowheads="1"/>
              </p:cNvSpPr>
              <p:nvPr/>
            </p:nvSpPr>
            <p:spPr bwMode="auto">
              <a:xfrm>
                <a:off x="2888" y="3341"/>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0196" name="Rectangle 13"/>
              <p:cNvSpPr>
                <a:spLocks noChangeArrowheads="1"/>
              </p:cNvSpPr>
              <p:nvPr/>
            </p:nvSpPr>
            <p:spPr bwMode="auto">
              <a:xfrm>
                <a:off x="3496" y="3341"/>
                <a:ext cx="188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0197" name="Rectangle 14"/>
              <p:cNvSpPr>
                <a:spLocks noChangeArrowheads="1"/>
              </p:cNvSpPr>
              <p:nvPr/>
            </p:nvSpPr>
            <p:spPr bwMode="auto">
              <a:xfrm>
                <a:off x="2376" y="3365"/>
                <a:ext cx="18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rs</a:t>
                </a:r>
              </a:p>
            </p:txBody>
          </p:sp>
          <p:sp>
            <p:nvSpPr>
              <p:cNvPr id="50198" name="Rectangle 15"/>
              <p:cNvSpPr>
                <a:spLocks noChangeArrowheads="1"/>
              </p:cNvSpPr>
              <p:nvPr/>
            </p:nvSpPr>
            <p:spPr bwMode="auto">
              <a:xfrm>
                <a:off x="3032" y="3381"/>
                <a:ext cx="18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rt</a:t>
                </a:r>
              </a:p>
            </p:txBody>
          </p:sp>
          <p:sp>
            <p:nvSpPr>
              <p:cNvPr id="50199" name="Rectangle 16"/>
              <p:cNvSpPr>
                <a:spLocks noChangeArrowheads="1"/>
              </p:cNvSpPr>
              <p:nvPr/>
            </p:nvSpPr>
            <p:spPr bwMode="auto">
              <a:xfrm>
                <a:off x="3736" y="3373"/>
                <a:ext cx="73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1800">
                    <a:latin typeface="Calibri" panose="020F0502020204030204" pitchFamily="34" charset="0"/>
                  </a:rPr>
                  <a:t>immediate</a:t>
                </a:r>
              </a:p>
            </p:txBody>
          </p:sp>
        </p:grpSp>
        <p:sp>
          <p:nvSpPr>
            <p:cNvPr id="50191" name="Text Box 17"/>
            <p:cNvSpPr txBox="1">
              <a:spLocks noChangeArrowheads="1"/>
            </p:cNvSpPr>
            <p:nvPr/>
          </p:nvSpPr>
          <p:spPr bwMode="auto">
            <a:xfrm>
              <a:off x="1078" y="1320"/>
              <a:ext cx="29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600">
                  <a:latin typeface="Calibri" panose="020F0502020204030204" pitchFamily="34" charset="0"/>
                </a:rPr>
                <a:t>  6 bits              5 bits           5 bits                         16  bits</a:t>
              </a:r>
              <a:endParaRPr lang="en-US" altLang="el-GR" sz="2000">
                <a:latin typeface="Calibri" panose="020F0502020204030204" pitchFamily="34" charset="0"/>
              </a:endParaRPr>
            </a:p>
          </p:txBody>
        </p:sp>
      </p:grpSp>
      <p:sp>
        <p:nvSpPr>
          <p:cNvPr id="50182" name="Text Box 21"/>
          <p:cNvSpPr txBox="1">
            <a:spLocks noChangeArrowheads="1"/>
          </p:cNvSpPr>
          <p:nvPr/>
        </p:nvSpPr>
        <p:spPr bwMode="auto">
          <a:xfrm>
            <a:off x="3071813" y="5749925"/>
            <a:ext cx="1701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Result register in rt</a:t>
            </a:r>
          </a:p>
        </p:txBody>
      </p:sp>
      <p:sp>
        <p:nvSpPr>
          <p:cNvPr id="50183" name="Text Box 22"/>
          <p:cNvSpPr txBox="1">
            <a:spLocks noChangeArrowheads="1"/>
          </p:cNvSpPr>
          <p:nvPr/>
        </p:nvSpPr>
        <p:spPr bwMode="auto">
          <a:xfrm>
            <a:off x="4429125" y="6132513"/>
            <a:ext cx="25527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Source operand register in rs</a:t>
            </a:r>
            <a:endParaRPr lang="en-US" altLang="el-GR" sz="2000">
              <a:latin typeface="Calibri" panose="020F0502020204030204" pitchFamily="34" charset="0"/>
            </a:endParaRPr>
          </a:p>
        </p:txBody>
      </p:sp>
      <p:sp>
        <p:nvSpPr>
          <p:cNvPr id="50184" name="Text Box 23"/>
          <p:cNvSpPr txBox="1">
            <a:spLocks noChangeArrowheads="1"/>
          </p:cNvSpPr>
          <p:nvPr/>
        </p:nvSpPr>
        <p:spPr bwMode="auto">
          <a:xfrm>
            <a:off x="7023100" y="5357813"/>
            <a:ext cx="16525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500">
                <a:latin typeface="Calibri" panose="020F0502020204030204" pitchFamily="34" charset="0"/>
              </a:rPr>
              <a:t>Constant operand</a:t>
            </a:r>
          </a:p>
          <a:p>
            <a:pPr>
              <a:spcBef>
                <a:spcPct val="0"/>
              </a:spcBef>
              <a:buFontTx/>
              <a:buNone/>
            </a:pPr>
            <a:r>
              <a:rPr lang="en-US" altLang="el-GR" sz="1500">
                <a:latin typeface="Calibri" panose="020F0502020204030204" pitchFamily="34" charset="0"/>
              </a:rPr>
              <a:t> in immediate</a:t>
            </a:r>
          </a:p>
        </p:txBody>
      </p:sp>
      <p:sp>
        <p:nvSpPr>
          <p:cNvPr id="50185" name="Line 24"/>
          <p:cNvSpPr>
            <a:spLocks noChangeShapeType="1"/>
          </p:cNvSpPr>
          <p:nvPr/>
        </p:nvSpPr>
        <p:spPr bwMode="auto">
          <a:xfrm>
            <a:off x="6105525" y="5348288"/>
            <a:ext cx="681038" cy="29527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50186" name="Line 25"/>
          <p:cNvSpPr>
            <a:spLocks noChangeShapeType="1"/>
          </p:cNvSpPr>
          <p:nvPr/>
        </p:nvSpPr>
        <p:spPr bwMode="auto">
          <a:xfrm flipH="1">
            <a:off x="5429250" y="5534025"/>
            <a:ext cx="73025" cy="57626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50187" name="Line 26"/>
          <p:cNvSpPr>
            <a:spLocks noChangeShapeType="1"/>
          </p:cNvSpPr>
          <p:nvPr/>
        </p:nvSpPr>
        <p:spPr bwMode="auto">
          <a:xfrm flipH="1">
            <a:off x="4371975" y="5462588"/>
            <a:ext cx="771525" cy="28733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50188" name="2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D4EC718-57A4-4FBB-B73A-34F7727236D5}" type="slidenum">
              <a:rPr lang="en-GB" altLang="el-GR" sz="1400">
                <a:latin typeface="Calibri" panose="020F0502020204030204" pitchFamily="34" charset="0"/>
              </a:rPr>
              <a:pPr>
                <a:spcBef>
                  <a:spcPct val="0"/>
                </a:spcBef>
                <a:buFontTx/>
                <a:buNone/>
              </a:pPr>
              <a:t>35</a:t>
            </a:fld>
            <a:endParaRPr lang="en-GB" altLang="el-GR" sz="1400">
              <a:latin typeface="Calibri" panose="020F0502020204030204" pitchFamily="34" charset="0"/>
            </a:endParaRPr>
          </a:p>
        </p:txBody>
      </p:sp>
      <p:sp>
        <p:nvSpPr>
          <p:cNvPr id="24"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I-Type : ALU</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51203" name="Rectangle 3"/>
          <p:cNvSpPr>
            <a:spLocks noGrp="1" noChangeArrowheads="1"/>
          </p:cNvSpPr>
          <p:nvPr>
            <p:ph type="body" idx="1"/>
          </p:nvPr>
        </p:nvSpPr>
        <p:spPr>
          <a:xfrm>
            <a:off x="323850" y="1412875"/>
            <a:ext cx="8424863" cy="3600450"/>
          </a:xfrm>
        </p:spPr>
        <p:txBody>
          <a:bodyPr/>
          <a:lstStyle/>
          <a:p>
            <a:pPr eaLnBrk="1" hangingPunct="1">
              <a:lnSpc>
                <a:spcPct val="80000"/>
              </a:lnSpc>
              <a:buFontTx/>
              <a:buNone/>
            </a:pPr>
            <a:r>
              <a:rPr lang="en-US" altLang="el-GR" sz="1800" i="1" u="sng">
                <a:latin typeface="Calibri" panose="020F0502020204030204" pitchFamily="34" charset="0"/>
              </a:rPr>
              <a:t>Instruction	</a:t>
            </a:r>
            <a:r>
              <a:rPr lang="el-GR" altLang="el-GR" sz="1800" i="1" u="sng">
                <a:latin typeface="Calibri" panose="020F0502020204030204" pitchFamily="34" charset="0"/>
              </a:rPr>
              <a:t>Σχόλια	</a:t>
            </a:r>
            <a:r>
              <a:rPr lang="en-US" altLang="el-GR" sz="1800" i="1" u="sng">
                <a:latin typeface="Calibri" panose="020F0502020204030204" pitchFamily="34" charset="0"/>
              </a:rPr>
              <a:t>	</a:t>
            </a:r>
            <a:r>
              <a:rPr lang="en-US" altLang="el-GR" sz="1800">
                <a:latin typeface="Calibri" panose="020F0502020204030204" pitchFamily="34" charset="0"/>
              </a:rPr>
              <a:t>		</a:t>
            </a:r>
          </a:p>
          <a:p>
            <a:pPr eaLnBrk="1" hangingPunct="1">
              <a:lnSpc>
                <a:spcPct val="80000"/>
              </a:lnSpc>
              <a:buFontTx/>
              <a:buNone/>
            </a:pPr>
            <a:r>
              <a:rPr lang="en-US" altLang="el-GR" sz="1800">
                <a:latin typeface="Calibri" panose="020F0502020204030204" pitchFamily="34" charset="0"/>
              </a:rPr>
              <a:t>sw  </a:t>
            </a:r>
            <a:r>
              <a:rPr lang="el-GR" altLang="el-GR" sz="1800">
                <a:latin typeface="Calibri" panose="020F0502020204030204" pitchFamily="34" charset="0"/>
              </a:rPr>
              <a:t>$3, </a:t>
            </a:r>
            <a:r>
              <a:rPr lang="en-US" altLang="el-GR" sz="1800">
                <a:latin typeface="Calibri" panose="020F0502020204030204" pitchFamily="34" charset="0"/>
              </a:rPr>
              <a:t>500($4)	Store word</a:t>
            </a:r>
          </a:p>
          <a:p>
            <a:pPr eaLnBrk="1" hangingPunct="1">
              <a:lnSpc>
                <a:spcPct val="80000"/>
              </a:lnSpc>
              <a:buFontTx/>
              <a:buNone/>
            </a:pPr>
            <a:r>
              <a:rPr lang="en-US" altLang="el-GR" sz="1800">
                <a:latin typeface="Calibri" panose="020F0502020204030204" pitchFamily="34" charset="0"/>
              </a:rPr>
              <a:t>sh  </a:t>
            </a:r>
            <a:r>
              <a:rPr lang="el-GR" altLang="el-GR" sz="1800">
                <a:latin typeface="Calibri" panose="020F0502020204030204" pitchFamily="34" charset="0"/>
              </a:rPr>
              <a:t>$3, </a:t>
            </a:r>
            <a:r>
              <a:rPr lang="en-US" altLang="el-GR" sz="1800">
                <a:latin typeface="Calibri" panose="020F0502020204030204" pitchFamily="34" charset="0"/>
              </a:rPr>
              <a:t>502($2),	Store half</a:t>
            </a:r>
          </a:p>
          <a:p>
            <a:pPr eaLnBrk="1" hangingPunct="1">
              <a:lnSpc>
                <a:spcPct val="80000"/>
              </a:lnSpc>
              <a:buFontTx/>
              <a:buNone/>
            </a:pPr>
            <a:r>
              <a:rPr lang="en-US" altLang="el-GR" sz="1800">
                <a:latin typeface="Calibri" panose="020F0502020204030204" pitchFamily="34" charset="0"/>
              </a:rPr>
              <a:t>sb  </a:t>
            </a:r>
            <a:r>
              <a:rPr lang="el-GR" altLang="el-GR" sz="1800">
                <a:latin typeface="Calibri" panose="020F0502020204030204" pitchFamily="34" charset="0"/>
              </a:rPr>
              <a:t>$2, </a:t>
            </a:r>
            <a:r>
              <a:rPr lang="en-US" altLang="el-GR" sz="1800">
                <a:latin typeface="Calibri" panose="020F0502020204030204" pitchFamily="34" charset="0"/>
              </a:rPr>
              <a:t>41($3)	Store byte</a:t>
            </a:r>
          </a:p>
          <a:p>
            <a:pPr eaLnBrk="1" hangingPunct="1">
              <a:lnSpc>
                <a:spcPct val="80000"/>
              </a:lnSpc>
              <a:buFontTx/>
              <a:buNone/>
            </a:pPr>
            <a:endParaRPr lang="en-US" altLang="el-GR" sz="1800">
              <a:latin typeface="Calibri" panose="020F0502020204030204" pitchFamily="34" charset="0"/>
            </a:endParaRPr>
          </a:p>
          <a:p>
            <a:pPr eaLnBrk="1" hangingPunct="1">
              <a:lnSpc>
                <a:spcPct val="80000"/>
              </a:lnSpc>
              <a:buFontTx/>
              <a:buNone/>
            </a:pPr>
            <a:r>
              <a:rPr lang="en-US" altLang="el-GR" sz="1800">
                <a:latin typeface="Calibri" panose="020F0502020204030204" pitchFamily="34" charset="0"/>
              </a:rPr>
              <a:t>lw $1, 30($2)	Load word</a:t>
            </a:r>
          </a:p>
          <a:p>
            <a:pPr eaLnBrk="1" hangingPunct="1">
              <a:lnSpc>
                <a:spcPct val="80000"/>
              </a:lnSpc>
              <a:buFontTx/>
              <a:buNone/>
            </a:pPr>
            <a:r>
              <a:rPr lang="en-US" altLang="el-GR" sz="1800">
                <a:latin typeface="Calibri" panose="020F0502020204030204" pitchFamily="34" charset="0"/>
              </a:rPr>
              <a:t>lh  $1, 40($3)	Load halfword</a:t>
            </a:r>
          </a:p>
          <a:p>
            <a:pPr eaLnBrk="1" hangingPunct="1">
              <a:lnSpc>
                <a:spcPct val="80000"/>
              </a:lnSpc>
              <a:buFontTx/>
              <a:buNone/>
            </a:pPr>
            <a:r>
              <a:rPr lang="en-US" altLang="el-GR" sz="1800">
                <a:latin typeface="Calibri" panose="020F0502020204030204" pitchFamily="34" charset="0"/>
              </a:rPr>
              <a:t>lhu  $1, 40($3)	Load halfword unsigned</a:t>
            </a:r>
          </a:p>
          <a:p>
            <a:pPr eaLnBrk="1" hangingPunct="1">
              <a:lnSpc>
                <a:spcPct val="80000"/>
              </a:lnSpc>
              <a:buFontTx/>
              <a:buNone/>
            </a:pPr>
            <a:r>
              <a:rPr lang="en-US" altLang="el-GR" sz="1800">
                <a:latin typeface="Calibri" panose="020F0502020204030204" pitchFamily="34" charset="0"/>
              </a:rPr>
              <a:t>lb  $1, 40($3)	Load byte</a:t>
            </a:r>
          </a:p>
          <a:p>
            <a:pPr eaLnBrk="1" hangingPunct="1">
              <a:lnSpc>
                <a:spcPct val="80000"/>
              </a:lnSpc>
              <a:buFontTx/>
              <a:buNone/>
            </a:pPr>
            <a:r>
              <a:rPr lang="en-US" altLang="el-GR" sz="1800">
                <a:latin typeface="Calibri" panose="020F0502020204030204" pitchFamily="34" charset="0"/>
              </a:rPr>
              <a:t>lbu $1, 40($3)	Load byte unsigned</a:t>
            </a:r>
          </a:p>
          <a:p>
            <a:pPr eaLnBrk="1" hangingPunct="1">
              <a:lnSpc>
                <a:spcPct val="80000"/>
              </a:lnSpc>
              <a:buFontTx/>
              <a:buNone/>
            </a:pPr>
            <a:endParaRPr lang="en-US" altLang="el-GR" sz="1800">
              <a:latin typeface="Calibri" panose="020F0502020204030204" pitchFamily="34" charset="0"/>
            </a:endParaRPr>
          </a:p>
          <a:p>
            <a:pPr eaLnBrk="1" hangingPunct="1">
              <a:lnSpc>
                <a:spcPct val="80000"/>
              </a:lnSpc>
              <a:buFontTx/>
              <a:buNone/>
            </a:pPr>
            <a:r>
              <a:rPr lang="en-US" altLang="el-GR" sz="1800">
                <a:latin typeface="Calibri" panose="020F0502020204030204" pitchFamily="34" charset="0"/>
              </a:rPr>
              <a:t>lui $1, 40		Load Upper Immediate (16 bits shifted left by 16)</a:t>
            </a:r>
          </a:p>
        </p:txBody>
      </p:sp>
      <p:grpSp>
        <p:nvGrpSpPr>
          <p:cNvPr id="51204" name="Group 14"/>
          <p:cNvGrpSpPr>
            <a:grpSpLocks/>
          </p:cNvGrpSpPr>
          <p:nvPr/>
        </p:nvGrpSpPr>
        <p:grpSpPr bwMode="auto">
          <a:xfrm>
            <a:off x="3851275" y="5229225"/>
            <a:ext cx="3741738" cy="1011238"/>
            <a:chOff x="2426" y="3294"/>
            <a:chExt cx="2357" cy="637"/>
          </a:xfrm>
        </p:grpSpPr>
        <p:sp>
          <p:nvSpPr>
            <p:cNvPr id="51207" name="Rectangle 6"/>
            <p:cNvSpPr>
              <a:spLocks noChangeArrowheads="1"/>
            </p:cNvSpPr>
            <p:nvPr/>
          </p:nvSpPr>
          <p:spPr bwMode="auto">
            <a:xfrm>
              <a:off x="2783" y="3294"/>
              <a:ext cx="2000" cy="224"/>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1208" name="Rectangle 7"/>
            <p:cNvSpPr>
              <a:spLocks noChangeArrowheads="1"/>
            </p:cNvSpPr>
            <p:nvPr/>
          </p:nvSpPr>
          <p:spPr bwMode="auto">
            <a:xfrm>
              <a:off x="2783" y="3678"/>
              <a:ext cx="2000" cy="224"/>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1209" name="Rectangle 8"/>
            <p:cNvSpPr>
              <a:spLocks noChangeArrowheads="1"/>
            </p:cNvSpPr>
            <p:nvPr/>
          </p:nvSpPr>
          <p:spPr bwMode="auto">
            <a:xfrm>
              <a:off x="3791" y="3294"/>
              <a:ext cx="992" cy="224"/>
            </a:xfrm>
            <a:prstGeom prst="rect">
              <a:avLst/>
            </a:prstGeom>
            <a:solidFill>
              <a:schemeClr val="hlink"/>
            </a:solidFill>
            <a:ln w="25400">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1210" name="Rectangle 9"/>
            <p:cNvSpPr>
              <a:spLocks noChangeArrowheads="1"/>
            </p:cNvSpPr>
            <p:nvPr/>
          </p:nvSpPr>
          <p:spPr bwMode="auto">
            <a:xfrm>
              <a:off x="2783" y="3678"/>
              <a:ext cx="992" cy="224"/>
            </a:xfrm>
            <a:prstGeom prst="rect">
              <a:avLst/>
            </a:prstGeom>
            <a:solidFill>
              <a:schemeClr val="hlink"/>
            </a:solidFill>
            <a:ln w="25400">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1211" name="Line 10"/>
            <p:cNvSpPr>
              <a:spLocks noChangeShapeType="1"/>
            </p:cNvSpPr>
            <p:nvPr/>
          </p:nvSpPr>
          <p:spPr bwMode="auto">
            <a:xfrm flipH="1">
              <a:off x="3391" y="3534"/>
              <a:ext cx="688" cy="12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1212" name="Rectangle 11"/>
            <p:cNvSpPr>
              <a:spLocks noChangeArrowheads="1"/>
            </p:cNvSpPr>
            <p:nvPr/>
          </p:nvSpPr>
          <p:spPr bwMode="auto">
            <a:xfrm>
              <a:off x="3818" y="3700"/>
              <a:ext cx="87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800">
                  <a:latin typeface="Calibri" panose="020F0502020204030204" pitchFamily="34" charset="0"/>
                </a:rPr>
                <a:t>0000 … 0000</a:t>
              </a:r>
            </a:p>
          </p:txBody>
        </p:sp>
        <p:sp>
          <p:nvSpPr>
            <p:cNvPr id="51213" name="Rectangle 12"/>
            <p:cNvSpPr>
              <a:spLocks noChangeArrowheads="1"/>
            </p:cNvSpPr>
            <p:nvPr/>
          </p:nvSpPr>
          <p:spPr bwMode="auto">
            <a:xfrm>
              <a:off x="2906" y="3316"/>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800">
                  <a:latin typeface="Calibri" panose="020F0502020204030204" pitchFamily="34" charset="0"/>
                </a:rPr>
                <a:t>LUI     R5</a:t>
              </a:r>
            </a:p>
          </p:txBody>
        </p:sp>
        <p:sp>
          <p:nvSpPr>
            <p:cNvPr id="51214" name="Rectangle 13"/>
            <p:cNvSpPr>
              <a:spLocks noChangeArrowheads="1"/>
            </p:cNvSpPr>
            <p:nvPr/>
          </p:nvSpPr>
          <p:spPr bwMode="auto">
            <a:xfrm>
              <a:off x="2426" y="3700"/>
              <a:ext cx="2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800">
                  <a:latin typeface="Calibri" panose="020F0502020204030204" pitchFamily="34" charset="0"/>
                </a:rPr>
                <a:t>R5</a:t>
              </a:r>
            </a:p>
          </p:txBody>
        </p:sp>
      </p:grpSp>
      <p:sp>
        <p:nvSpPr>
          <p:cNvPr id="51205" name="1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4B97BAF-51B8-4270-8731-68A1EF76ED19}" type="slidenum">
              <a:rPr lang="en-GB" altLang="el-GR" sz="1400">
                <a:latin typeface="Calibri" panose="020F0502020204030204" pitchFamily="34" charset="0"/>
              </a:rPr>
              <a:pPr>
                <a:spcBef>
                  <a:spcPct val="0"/>
                </a:spcBef>
                <a:buFontTx/>
                <a:buNone/>
              </a:pPr>
              <a:t>36</a:t>
            </a:fld>
            <a:endParaRPr lang="en-GB" altLang="el-GR" sz="1400">
              <a:latin typeface="Calibri" panose="020F0502020204030204" pitchFamily="34" charset="0"/>
            </a:endParaRPr>
          </a:p>
        </p:txBody>
      </p:sp>
      <p:sp>
        <p:nvSpPr>
          <p:cNvPr id="15"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data transfer instructions : </a:t>
            </a:r>
            <a:r>
              <a:rPr lang="el-GR" sz="2800" kern="0" dirty="0">
                <a:solidFill>
                  <a:schemeClr val="tx2"/>
                </a:solidFill>
                <a:latin typeface="Calibri" pitchFamily="34" charset="0"/>
                <a:ea typeface="+mj-ea"/>
                <a:cs typeface="+mj-cs"/>
              </a:rPr>
              <a:t>Παραδείγματα (1)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55300" name="Rectangle 5"/>
          <p:cNvSpPr>
            <a:spLocks noChangeArrowheads="1"/>
          </p:cNvSpPr>
          <p:nvPr/>
        </p:nvSpPr>
        <p:spPr bwMode="auto">
          <a:xfrm>
            <a:off x="142875" y="785813"/>
            <a:ext cx="8839200"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buFontTx/>
              <a:buNone/>
            </a:pPr>
            <a:r>
              <a:rPr lang="el-GR" altLang="el-GR" sz="2400" b="0">
                <a:latin typeface="Calibri" panose="020F0502020204030204" pitchFamily="34" charset="0"/>
              </a:rPr>
              <a:t>Τι γίνεται με τις μεγαλύτερες σταθερές;</a:t>
            </a:r>
          </a:p>
          <a:p>
            <a:pPr eaLnBrk="1" hangingPunct="1">
              <a:lnSpc>
                <a:spcPct val="90000"/>
              </a:lnSpc>
            </a:pPr>
            <a:r>
              <a:rPr lang="el-GR" altLang="el-GR" sz="2400" b="0">
                <a:latin typeface="Calibri" panose="020F0502020204030204" pitchFamily="34" charset="0"/>
              </a:rPr>
              <a:t>Έστω ότι θέλουμε να φορτώσουμε μια 32-</a:t>
            </a:r>
            <a:r>
              <a:rPr lang="en-US" altLang="el-GR" sz="2400" b="0">
                <a:latin typeface="Calibri" panose="020F0502020204030204" pitchFamily="34" charset="0"/>
              </a:rPr>
              <a:t>bit </a:t>
            </a:r>
            <a:r>
              <a:rPr lang="el-GR" altLang="el-GR" sz="2400" b="0">
                <a:latin typeface="Calibri" panose="020F0502020204030204" pitchFamily="34" charset="0"/>
              </a:rPr>
              <a:t>σταθερά σε κάποιο καταχωρητή</a:t>
            </a:r>
            <a:r>
              <a:rPr lang="en-US" altLang="el-GR" sz="2400" b="0">
                <a:latin typeface="Calibri" panose="020F0502020204030204" pitchFamily="34" charset="0"/>
              </a:rPr>
              <a:t>, </a:t>
            </a:r>
            <a:r>
              <a:rPr lang="el-GR" altLang="el-GR" sz="2400" b="0">
                <a:latin typeface="Calibri" panose="020F0502020204030204" pitchFamily="34" charset="0"/>
              </a:rPr>
              <a:t>π.χ. </a:t>
            </a:r>
            <a:r>
              <a:rPr lang="el-GR" altLang="el-GR" sz="2400" b="0">
                <a:solidFill>
                  <a:srgbClr val="FF0000"/>
                </a:solidFill>
                <a:latin typeface="Calibri" panose="020F0502020204030204" pitchFamily="34" charset="0"/>
              </a:rPr>
              <a:t>1010101010101010 1010101010101010</a:t>
            </a:r>
            <a:endParaRPr lang="en-US" altLang="el-GR" sz="2400" b="0">
              <a:solidFill>
                <a:srgbClr val="FF0000"/>
              </a:solidFill>
              <a:latin typeface="Calibri" panose="020F0502020204030204" pitchFamily="34" charset="0"/>
            </a:endParaRPr>
          </a:p>
          <a:p>
            <a:pPr eaLnBrk="1" hangingPunct="1">
              <a:lnSpc>
                <a:spcPct val="90000"/>
              </a:lnSpc>
            </a:pPr>
            <a:r>
              <a:rPr lang="el-GR" altLang="el-GR" sz="2400" b="0">
                <a:latin typeface="Calibri" panose="020F0502020204030204" pitchFamily="34" charset="0"/>
              </a:rPr>
              <a:t>Θα χρησιμοποιήσουμε την </a:t>
            </a:r>
            <a:r>
              <a:rPr lang="en-US" altLang="el-GR" sz="2400" b="0">
                <a:latin typeface="Calibri" panose="020F0502020204030204" pitchFamily="34" charset="0"/>
              </a:rPr>
              <a:t> “Load Upper Immediate“ </a:t>
            </a:r>
            <a:r>
              <a:rPr lang="el-GR" altLang="el-GR" sz="2400" b="0">
                <a:latin typeface="Calibri" panose="020F0502020204030204" pitchFamily="34" charset="0"/>
              </a:rPr>
              <a:t>εντολή</a:t>
            </a:r>
            <a:r>
              <a:rPr lang="en-US" altLang="el-GR" sz="2400" b="0">
                <a:latin typeface="Calibri" panose="020F0502020204030204" pitchFamily="34" charset="0"/>
              </a:rPr>
              <a:t/>
            </a:r>
            <a:br>
              <a:rPr lang="en-US" altLang="el-GR" sz="2400" b="0">
                <a:latin typeface="Calibri" panose="020F0502020204030204" pitchFamily="34" charset="0"/>
              </a:rPr>
            </a:br>
            <a:r>
              <a:rPr lang="el-GR" altLang="el-GR" sz="2400" b="0">
                <a:latin typeface="Calibri" panose="020F0502020204030204" pitchFamily="34" charset="0"/>
              </a:rPr>
              <a:t>π.χ.</a:t>
            </a:r>
            <a:r>
              <a:rPr lang="en-US" altLang="el-GR" sz="2400" b="0">
                <a:latin typeface="Calibri" panose="020F0502020204030204" pitchFamily="34" charset="0"/>
              </a:rPr>
              <a:t>      lui $t0, 101010101010101</a:t>
            </a:r>
            <a:r>
              <a:rPr lang="el-GR" altLang="el-GR" sz="2400" b="0">
                <a:latin typeface="Calibri" panose="020F0502020204030204" pitchFamily="34" charset="0"/>
              </a:rPr>
              <a:t>0</a:t>
            </a:r>
            <a:r>
              <a:rPr lang="en-US" altLang="el-GR" sz="2400" b="0">
                <a:latin typeface="Calibri" panose="020F0502020204030204" pitchFamily="34" charset="0"/>
              </a:rPr>
              <a:t/>
            </a:r>
            <a:br>
              <a:rPr lang="en-US" altLang="el-GR" sz="2400" b="0">
                <a:latin typeface="Calibri" panose="020F0502020204030204" pitchFamily="34" charset="0"/>
              </a:rPr>
            </a:br>
            <a:r>
              <a:rPr lang="en-US" altLang="el-GR" sz="2400" b="0">
                <a:latin typeface="Calibri" panose="020F0502020204030204" pitchFamily="34" charset="0"/>
              </a:rPr>
              <a:t/>
            </a:r>
            <a:br>
              <a:rPr lang="en-US" altLang="el-GR" sz="2400" b="0">
                <a:latin typeface="Calibri" panose="020F0502020204030204" pitchFamily="34" charset="0"/>
              </a:rPr>
            </a:br>
            <a:r>
              <a:rPr lang="el-GR" altLang="el-GR" sz="2400" b="0">
                <a:latin typeface="Calibri" panose="020F0502020204030204" pitchFamily="34" charset="0"/>
              </a:rPr>
              <a:t> </a:t>
            </a:r>
            <a:r>
              <a:rPr lang="en-US" altLang="el-GR" sz="2400" b="0">
                <a:latin typeface="Calibri" panose="020F0502020204030204" pitchFamily="34" charset="0"/>
              </a:rPr>
              <a:t>$t0</a:t>
            </a:r>
          </a:p>
          <a:p>
            <a:pPr eaLnBrk="1" hangingPunct="1">
              <a:lnSpc>
                <a:spcPct val="90000"/>
              </a:lnSpc>
            </a:pPr>
            <a:endParaRPr lang="en-US" altLang="el-GR" sz="2400" b="0">
              <a:latin typeface="Calibri" panose="020F0502020204030204" pitchFamily="34" charset="0"/>
            </a:endParaRPr>
          </a:p>
          <a:p>
            <a:pPr eaLnBrk="1" hangingPunct="1">
              <a:lnSpc>
                <a:spcPct val="90000"/>
              </a:lnSpc>
            </a:pPr>
            <a:r>
              <a:rPr lang="el-GR" altLang="el-GR" sz="2400" b="0">
                <a:latin typeface="Calibri" panose="020F0502020204030204" pitchFamily="34" charset="0"/>
              </a:rPr>
              <a:t>Στη συνέχεια πρέπει να θέσουμε σωστά τα </a:t>
            </a:r>
            <a:r>
              <a:rPr lang="en-US" altLang="el-GR" sz="2400" b="0">
                <a:latin typeface="Calibri" panose="020F0502020204030204" pitchFamily="34" charset="0"/>
              </a:rPr>
              <a:t>lower order bits</a:t>
            </a:r>
            <a:br>
              <a:rPr lang="en-US" altLang="el-GR" sz="2400" b="0">
                <a:latin typeface="Calibri" panose="020F0502020204030204" pitchFamily="34" charset="0"/>
              </a:rPr>
            </a:br>
            <a:r>
              <a:rPr lang="el-GR" altLang="el-GR" sz="2400" b="0">
                <a:latin typeface="Calibri" panose="020F0502020204030204" pitchFamily="34" charset="0"/>
              </a:rPr>
              <a:t>π.χ. </a:t>
            </a:r>
            <a:r>
              <a:rPr lang="en-US" altLang="el-GR" sz="2400" b="0">
                <a:latin typeface="Calibri" panose="020F0502020204030204" pitchFamily="34" charset="0"/>
              </a:rPr>
              <a:t>    ori $t0, 1010101010101010</a:t>
            </a:r>
          </a:p>
        </p:txBody>
      </p:sp>
      <p:grpSp>
        <p:nvGrpSpPr>
          <p:cNvPr id="2" name="34 - Ομάδα"/>
          <p:cNvGrpSpPr>
            <a:grpSpLocks/>
          </p:cNvGrpSpPr>
          <p:nvPr/>
        </p:nvGrpSpPr>
        <p:grpSpPr bwMode="auto">
          <a:xfrm>
            <a:off x="693738" y="4572000"/>
            <a:ext cx="5878512" cy="1538288"/>
            <a:chOff x="693738" y="4572008"/>
            <a:chExt cx="5878526" cy="1538295"/>
          </a:xfrm>
        </p:grpSpPr>
        <p:grpSp>
          <p:nvGrpSpPr>
            <p:cNvPr id="52240" name="Group 6"/>
            <p:cNvGrpSpPr>
              <a:grpSpLocks/>
            </p:cNvGrpSpPr>
            <p:nvPr/>
          </p:nvGrpSpPr>
          <p:grpSpPr bwMode="auto">
            <a:xfrm>
              <a:off x="1776413" y="4572008"/>
              <a:ext cx="4510087" cy="325438"/>
              <a:chOff x="1124" y="3036"/>
              <a:chExt cx="2841" cy="205"/>
            </a:xfrm>
          </p:grpSpPr>
          <p:sp>
            <p:nvSpPr>
              <p:cNvPr id="52255" name="Rectangle 7"/>
              <p:cNvSpPr>
                <a:spLocks noChangeArrowheads="1"/>
              </p:cNvSpPr>
              <p:nvPr/>
            </p:nvSpPr>
            <p:spPr bwMode="auto">
              <a:xfrm>
                <a:off x="1124" y="3036"/>
                <a:ext cx="1377" cy="20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2256" name="Rectangle 8"/>
              <p:cNvSpPr>
                <a:spLocks noChangeArrowheads="1"/>
              </p:cNvSpPr>
              <p:nvPr/>
            </p:nvSpPr>
            <p:spPr bwMode="auto">
              <a:xfrm>
                <a:off x="2501" y="3036"/>
                <a:ext cx="1464" cy="20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52241" name="Rectangle 9"/>
            <p:cNvSpPr>
              <a:spLocks noChangeArrowheads="1"/>
            </p:cNvSpPr>
            <p:nvPr/>
          </p:nvSpPr>
          <p:spPr bwMode="auto">
            <a:xfrm>
              <a:off x="1933575" y="4572008"/>
              <a:ext cx="2630488"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000000"/>
                  </a:solidFill>
                  <a:latin typeface="Calibri" panose="020F0502020204030204" pitchFamily="34" charset="0"/>
                </a:rPr>
                <a:t>1010101010101010</a:t>
              </a:r>
            </a:p>
          </p:txBody>
        </p:sp>
        <p:sp>
          <p:nvSpPr>
            <p:cNvPr id="52242" name="Rectangle 10"/>
            <p:cNvSpPr>
              <a:spLocks noChangeArrowheads="1"/>
            </p:cNvSpPr>
            <p:nvPr/>
          </p:nvSpPr>
          <p:spPr bwMode="auto">
            <a:xfrm>
              <a:off x="4041785" y="4572008"/>
              <a:ext cx="2030413"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000000"/>
                  </a:solidFill>
                  <a:latin typeface="Calibri" panose="020F0502020204030204" pitchFamily="34" charset="0"/>
                </a:rPr>
                <a:t>0000000000000000</a:t>
              </a:r>
            </a:p>
          </p:txBody>
        </p:sp>
        <p:grpSp>
          <p:nvGrpSpPr>
            <p:cNvPr id="52243" name="Group 11"/>
            <p:cNvGrpSpPr>
              <a:grpSpLocks/>
            </p:cNvGrpSpPr>
            <p:nvPr/>
          </p:nvGrpSpPr>
          <p:grpSpPr bwMode="auto">
            <a:xfrm>
              <a:off x="1776413" y="5000636"/>
              <a:ext cx="4510087" cy="325437"/>
              <a:chOff x="1124" y="3281"/>
              <a:chExt cx="2841" cy="205"/>
            </a:xfrm>
          </p:grpSpPr>
          <p:sp>
            <p:nvSpPr>
              <p:cNvPr id="52253" name="Rectangle 12"/>
              <p:cNvSpPr>
                <a:spLocks noChangeArrowheads="1"/>
              </p:cNvSpPr>
              <p:nvPr/>
            </p:nvSpPr>
            <p:spPr bwMode="auto">
              <a:xfrm>
                <a:off x="1124" y="3281"/>
                <a:ext cx="1377" cy="20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2254" name="Rectangle 13"/>
              <p:cNvSpPr>
                <a:spLocks noChangeArrowheads="1"/>
              </p:cNvSpPr>
              <p:nvPr/>
            </p:nvSpPr>
            <p:spPr bwMode="auto">
              <a:xfrm>
                <a:off x="2501" y="3281"/>
                <a:ext cx="1464" cy="20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52244" name="Rectangle 14"/>
            <p:cNvSpPr>
              <a:spLocks noChangeArrowheads="1"/>
            </p:cNvSpPr>
            <p:nvPr/>
          </p:nvSpPr>
          <p:spPr bwMode="auto">
            <a:xfrm>
              <a:off x="1933575" y="5033977"/>
              <a:ext cx="2630488"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000000"/>
                  </a:solidFill>
                  <a:latin typeface="Calibri" panose="020F0502020204030204" pitchFamily="34" charset="0"/>
                </a:rPr>
                <a:t>0000000000000000</a:t>
              </a:r>
            </a:p>
          </p:txBody>
        </p:sp>
        <p:sp>
          <p:nvSpPr>
            <p:cNvPr id="52245" name="Rectangle 15"/>
            <p:cNvSpPr>
              <a:spLocks noChangeArrowheads="1"/>
            </p:cNvSpPr>
            <p:nvPr/>
          </p:nvSpPr>
          <p:spPr bwMode="auto">
            <a:xfrm>
              <a:off x="4041785" y="5033977"/>
              <a:ext cx="2030413"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000000"/>
                  </a:solidFill>
                  <a:latin typeface="Calibri" panose="020F0502020204030204" pitchFamily="34" charset="0"/>
                </a:rPr>
                <a:t>1010101010101010</a:t>
              </a:r>
            </a:p>
          </p:txBody>
        </p:sp>
        <p:grpSp>
          <p:nvGrpSpPr>
            <p:cNvPr id="52246" name="Group 16"/>
            <p:cNvGrpSpPr>
              <a:grpSpLocks/>
            </p:cNvGrpSpPr>
            <p:nvPr/>
          </p:nvGrpSpPr>
          <p:grpSpPr bwMode="auto">
            <a:xfrm>
              <a:off x="1773247" y="5532454"/>
              <a:ext cx="4513262" cy="325438"/>
              <a:chOff x="1124" y="3716"/>
              <a:chExt cx="2843" cy="205"/>
            </a:xfrm>
          </p:grpSpPr>
          <p:sp>
            <p:nvSpPr>
              <p:cNvPr id="52251" name="Rectangle 17"/>
              <p:cNvSpPr>
                <a:spLocks noChangeArrowheads="1"/>
              </p:cNvSpPr>
              <p:nvPr/>
            </p:nvSpPr>
            <p:spPr bwMode="auto">
              <a:xfrm>
                <a:off x="1124" y="3716"/>
                <a:ext cx="1379" cy="20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2252" name="Rectangle 18"/>
              <p:cNvSpPr>
                <a:spLocks noChangeArrowheads="1"/>
              </p:cNvSpPr>
              <p:nvPr/>
            </p:nvSpPr>
            <p:spPr bwMode="auto">
              <a:xfrm>
                <a:off x="2503" y="3716"/>
                <a:ext cx="1464" cy="20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52247" name="Rectangle 19"/>
            <p:cNvSpPr>
              <a:spLocks noChangeArrowheads="1"/>
            </p:cNvSpPr>
            <p:nvPr/>
          </p:nvSpPr>
          <p:spPr bwMode="auto">
            <a:xfrm>
              <a:off x="1905000" y="5572140"/>
              <a:ext cx="2630488"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FF0000"/>
                  </a:solidFill>
                  <a:latin typeface="Calibri" panose="020F0502020204030204" pitchFamily="34" charset="0"/>
                </a:rPr>
                <a:t>1010101010101010</a:t>
              </a:r>
            </a:p>
          </p:txBody>
        </p:sp>
        <p:sp>
          <p:nvSpPr>
            <p:cNvPr id="52248" name="Rectangle 20"/>
            <p:cNvSpPr>
              <a:spLocks noChangeArrowheads="1"/>
            </p:cNvSpPr>
            <p:nvPr/>
          </p:nvSpPr>
          <p:spPr bwMode="auto">
            <a:xfrm>
              <a:off x="4041785" y="5572140"/>
              <a:ext cx="2030413"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FF0000"/>
                  </a:solidFill>
                  <a:latin typeface="Calibri" panose="020F0502020204030204" pitchFamily="34" charset="0"/>
                </a:rPr>
                <a:t>1010101010101010</a:t>
              </a:r>
            </a:p>
          </p:txBody>
        </p:sp>
        <p:sp>
          <p:nvSpPr>
            <p:cNvPr id="52249" name="Line 21"/>
            <p:cNvSpPr>
              <a:spLocks noChangeShapeType="1"/>
            </p:cNvSpPr>
            <p:nvPr/>
          </p:nvSpPr>
          <p:spPr bwMode="auto">
            <a:xfrm>
              <a:off x="1625614" y="5429264"/>
              <a:ext cx="494665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52250" name="Rectangle 22"/>
            <p:cNvSpPr>
              <a:spLocks noChangeArrowheads="1"/>
            </p:cNvSpPr>
            <p:nvPr/>
          </p:nvSpPr>
          <p:spPr bwMode="auto">
            <a:xfrm>
              <a:off x="693738" y="5000636"/>
              <a:ext cx="11398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gn="ctr">
                <a:lnSpc>
                  <a:spcPts val="1600"/>
                </a:lnSpc>
                <a:spcBef>
                  <a:spcPct val="0"/>
                </a:spcBef>
                <a:buFontTx/>
                <a:buNone/>
              </a:pPr>
              <a:r>
                <a:rPr kumimoji="1" lang="en-US" altLang="el-GR" sz="1800">
                  <a:solidFill>
                    <a:srgbClr val="000000"/>
                  </a:solidFill>
                  <a:latin typeface="Calibri" panose="020F0502020204030204" pitchFamily="34" charset="0"/>
                </a:rPr>
                <a:t>ori</a:t>
              </a:r>
            </a:p>
          </p:txBody>
        </p:sp>
      </p:grpSp>
      <p:grpSp>
        <p:nvGrpSpPr>
          <p:cNvPr id="6" name="Group 23"/>
          <p:cNvGrpSpPr>
            <a:grpSpLocks/>
          </p:cNvGrpSpPr>
          <p:nvPr/>
        </p:nvGrpSpPr>
        <p:grpSpPr bwMode="auto">
          <a:xfrm>
            <a:off x="1165225" y="2349500"/>
            <a:ext cx="7335838" cy="1079500"/>
            <a:chOff x="548" y="1443"/>
            <a:chExt cx="5401" cy="680"/>
          </a:xfrm>
        </p:grpSpPr>
        <p:grpSp>
          <p:nvGrpSpPr>
            <p:cNvPr id="52232" name="Group 24"/>
            <p:cNvGrpSpPr>
              <a:grpSpLocks/>
            </p:cNvGrpSpPr>
            <p:nvPr/>
          </p:nvGrpSpPr>
          <p:grpSpPr bwMode="auto">
            <a:xfrm>
              <a:off x="548" y="1794"/>
              <a:ext cx="3350" cy="206"/>
              <a:chOff x="548" y="1794"/>
              <a:chExt cx="3350" cy="206"/>
            </a:xfrm>
          </p:grpSpPr>
          <p:sp>
            <p:nvSpPr>
              <p:cNvPr id="52238" name="Rectangle 25"/>
              <p:cNvSpPr>
                <a:spLocks noChangeArrowheads="1"/>
              </p:cNvSpPr>
              <p:nvPr/>
            </p:nvSpPr>
            <p:spPr bwMode="auto">
              <a:xfrm>
                <a:off x="548" y="1794"/>
                <a:ext cx="1667" cy="206"/>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52239" name="Rectangle 26"/>
              <p:cNvSpPr>
                <a:spLocks noChangeArrowheads="1"/>
              </p:cNvSpPr>
              <p:nvPr/>
            </p:nvSpPr>
            <p:spPr bwMode="auto">
              <a:xfrm>
                <a:off x="2215" y="1794"/>
                <a:ext cx="1683" cy="206"/>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52233" name="Line 27"/>
            <p:cNvSpPr>
              <a:spLocks noChangeShapeType="1"/>
            </p:cNvSpPr>
            <p:nvPr/>
          </p:nvSpPr>
          <p:spPr bwMode="auto">
            <a:xfrm flipH="1">
              <a:off x="1323" y="1598"/>
              <a:ext cx="606" cy="165"/>
            </a:xfrm>
            <a:prstGeom prst="line">
              <a:avLst/>
            </a:prstGeom>
            <a:noFill/>
            <a:ln w="12700">
              <a:solidFill>
                <a:srgbClr val="000000"/>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2234" name="Rectangle 28"/>
            <p:cNvSpPr>
              <a:spLocks noChangeArrowheads="1"/>
            </p:cNvSpPr>
            <p:nvPr/>
          </p:nvSpPr>
          <p:spPr bwMode="auto">
            <a:xfrm>
              <a:off x="647" y="1783"/>
              <a:ext cx="1657"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000000"/>
                  </a:solidFill>
                  <a:latin typeface="Calibri" panose="020F0502020204030204" pitchFamily="34" charset="0"/>
                </a:rPr>
                <a:t>1010101010101010</a:t>
              </a:r>
            </a:p>
          </p:txBody>
        </p:sp>
        <p:sp>
          <p:nvSpPr>
            <p:cNvPr id="52235" name="Rectangle 29"/>
            <p:cNvSpPr>
              <a:spLocks noChangeArrowheads="1"/>
            </p:cNvSpPr>
            <p:nvPr/>
          </p:nvSpPr>
          <p:spPr bwMode="auto">
            <a:xfrm>
              <a:off x="2303" y="1783"/>
              <a:ext cx="1279"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100"/>
                </a:lnSpc>
                <a:spcBef>
                  <a:spcPts val="600"/>
                </a:spcBef>
                <a:spcAft>
                  <a:spcPts val="600"/>
                </a:spcAft>
                <a:buFontTx/>
                <a:buNone/>
              </a:pPr>
              <a:r>
                <a:rPr kumimoji="1" lang="en-US" altLang="el-GR" sz="1800">
                  <a:solidFill>
                    <a:srgbClr val="000000"/>
                  </a:solidFill>
                  <a:latin typeface="Calibri" panose="020F0502020204030204" pitchFamily="34" charset="0"/>
                </a:rPr>
                <a:t>0000000000000000</a:t>
              </a:r>
            </a:p>
          </p:txBody>
        </p:sp>
        <p:sp>
          <p:nvSpPr>
            <p:cNvPr id="52236" name="Line 30"/>
            <p:cNvSpPr>
              <a:spLocks noChangeShapeType="1"/>
            </p:cNvSpPr>
            <p:nvPr/>
          </p:nvSpPr>
          <p:spPr bwMode="auto">
            <a:xfrm flipH="1">
              <a:off x="2972" y="1630"/>
              <a:ext cx="606" cy="165"/>
            </a:xfrm>
            <a:prstGeom prst="line">
              <a:avLst/>
            </a:prstGeom>
            <a:noFill/>
            <a:ln w="12700">
              <a:solidFill>
                <a:srgbClr val="000000"/>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l-GR"/>
            </a:p>
          </p:txBody>
        </p:sp>
        <p:sp>
          <p:nvSpPr>
            <p:cNvPr id="52237" name="Rectangle 31"/>
            <p:cNvSpPr>
              <a:spLocks noChangeArrowheads="1"/>
            </p:cNvSpPr>
            <p:nvPr/>
          </p:nvSpPr>
          <p:spPr bwMode="auto">
            <a:xfrm>
              <a:off x="3661" y="1443"/>
              <a:ext cx="2288"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har char="•"/>
                <a:tabLst>
                  <a:tab pos="452438" algn="l"/>
                  <a:tab pos="904875" algn="l"/>
                  <a:tab pos="1357313" algn="l"/>
                </a:tabLst>
                <a:defRPr sz="3200">
                  <a:solidFill>
                    <a:schemeClr val="tx1"/>
                  </a:solidFill>
                  <a:latin typeface="Times New Roman" panose="02020603050405020304" pitchFamily="18" charset="0"/>
                </a:defRPr>
              </a:lvl1pPr>
              <a:lvl2pPr marL="742950" indent="-285750" defTabSz="904875">
                <a:spcBef>
                  <a:spcPct val="20000"/>
                </a:spcBef>
                <a:buChar char="–"/>
                <a:tabLst>
                  <a:tab pos="452438" algn="l"/>
                  <a:tab pos="904875" algn="l"/>
                  <a:tab pos="1357313" algn="l"/>
                </a:tabLst>
                <a:defRPr sz="2800">
                  <a:solidFill>
                    <a:schemeClr val="tx1"/>
                  </a:solidFill>
                  <a:latin typeface="Times New Roman" panose="02020603050405020304" pitchFamily="18" charset="0"/>
                </a:defRPr>
              </a:lvl2pPr>
              <a:lvl3pPr marL="1143000" indent="-228600" defTabSz="904875">
                <a:spcBef>
                  <a:spcPct val="20000"/>
                </a:spcBef>
                <a:buChar char="•"/>
                <a:tabLst>
                  <a:tab pos="452438" algn="l"/>
                  <a:tab pos="904875" algn="l"/>
                  <a:tab pos="1357313" algn="l"/>
                </a:tabLst>
                <a:defRPr sz="2400">
                  <a:solidFill>
                    <a:schemeClr val="tx1"/>
                  </a:solidFill>
                  <a:latin typeface="Times New Roman" panose="02020603050405020304" pitchFamily="18" charset="0"/>
                </a:defRPr>
              </a:lvl3pPr>
              <a:lvl4pPr marL="16002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4pPr>
              <a:lvl5pPr marL="2057400" indent="-228600" defTabSz="904875">
                <a:spcBef>
                  <a:spcPct val="20000"/>
                </a:spcBef>
                <a:buChar char="»"/>
                <a:tabLst>
                  <a:tab pos="452438" algn="l"/>
                  <a:tab pos="904875" algn="l"/>
                  <a:tab pos="1357313" algn="l"/>
                </a:tabLst>
                <a:defRPr sz="2000">
                  <a:solidFill>
                    <a:schemeClr val="tx1"/>
                  </a:solidFill>
                  <a:latin typeface="Times New Roman" panose="02020603050405020304" pitchFamily="18" charset="0"/>
                </a:defRPr>
              </a:lvl5pPr>
              <a:lvl6pPr marL="25146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6pPr>
              <a:lvl7pPr marL="29718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7pPr>
              <a:lvl8pPr marL="34290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8pPr>
              <a:lvl9pPr marL="3886200" indent="-228600" defTabSz="904875" eaLnBrk="0" fontAlgn="base" hangingPunct="0">
                <a:spcBef>
                  <a:spcPct val="20000"/>
                </a:spcBef>
                <a:spcAft>
                  <a:spcPct val="0"/>
                </a:spcAft>
                <a:buChar char="»"/>
                <a:tabLst>
                  <a:tab pos="452438" algn="l"/>
                  <a:tab pos="904875" algn="l"/>
                  <a:tab pos="1357313" algn="l"/>
                </a:tabLst>
                <a:defRPr sz="2000">
                  <a:solidFill>
                    <a:schemeClr val="tx1"/>
                  </a:solidFill>
                  <a:latin typeface="Times New Roman" panose="02020603050405020304" pitchFamily="18" charset="0"/>
                </a:defRPr>
              </a:lvl9pPr>
            </a:lstStyle>
            <a:p>
              <a:pPr>
                <a:lnSpc>
                  <a:spcPts val="2700"/>
                </a:lnSpc>
                <a:spcBef>
                  <a:spcPts val="600"/>
                </a:spcBef>
                <a:spcAft>
                  <a:spcPts val="600"/>
                </a:spcAft>
                <a:buFontTx/>
                <a:buNone/>
              </a:pPr>
              <a:r>
                <a:rPr kumimoji="1" lang="el-GR" altLang="el-GR" sz="1800">
                  <a:solidFill>
                    <a:srgbClr val="000000"/>
                  </a:solidFill>
                  <a:latin typeface="Calibri" panose="020F0502020204030204" pitchFamily="34" charset="0"/>
                </a:rPr>
                <a:t>Μηδενικά</a:t>
              </a:r>
              <a:endParaRPr kumimoji="1" lang="en-US" altLang="el-GR" sz="1800">
                <a:solidFill>
                  <a:srgbClr val="000000"/>
                </a:solidFill>
                <a:latin typeface="Calibri" panose="020F0502020204030204" pitchFamily="34" charset="0"/>
              </a:endParaRPr>
            </a:p>
          </p:txBody>
        </p:sp>
      </p:grpSp>
      <p:sp>
        <p:nvSpPr>
          <p:cNvPr id="52230" name="3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96A257E-ABE3-41D6-9D91-2526E8BC0E01}" type="slidenum">
              <a:rPr lang="en-GB" altLang="el-GR" sz="1400">
                <a:latin typeface="Calibri" panose="020F0502020204030204" pitchFamily="34" charset="0"/>
              </a:rPr>
              <a:pPr>
                <a:spcBef>
                  <a:spcPct val="0"/>
                </a:spcBef>
                <a:buFontTx/>
                <a:buNone/>
              </a:pPr>
              <a:t>37</a:t>
            </a:fld>
            <a:endParaRPr lang="en-GB" altLang="el-GR" sz="1400">
              <a:latin typeface="Calibri" panose="020F0502020204030204" pitchFamily="34" charset="0"/>
            </a:endParaRPr>
          </a:p>
        </p:txBody>
      </p:sp>
      <p:sp>
        <p:nvSpPr>
          <p:cNvPr id="34"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data transfer instructions</a:t>
            </a:r>
            <a:r>
              <a:rPr lang="el-GR" sz="2800" kern="0" dirty="0">
                <a:solidFill>
                  <a:schemeClr val="tx2"/>
                </a:solidFill>
                <a:latin typeface="Calibri" pitchFamily="34" charset="0"/>
                <a:ea typeface="+mj-ea"/>
                <a:cs typeface="+mj-cs"/>
              </a:rPr>
              <a:t> </a:t>
            </a:r>
            <a:r>
              <a:rPr lang="en-US" sz="2800" kern="0" dirty="0">
                <a:solidFill>
                  <a:schemeClr val="tx2"/>
                </a:solidFill>
                <a:latin typeface="Calibri" pitchFamily="34" charset="0"/>
                <a:ea typeface="+mj-ea"/>
                <a:cs typeface="+mj-cs"/>
              </a:rPr>
              <a:t>: </a:t>
            </a:r>
            <a:r>
              <a:rPr lang="el-GR" sz="2800" kern="0" dirty="0">
                <a:solidFill>
                  <a:schemeClr val="tx2"/>
                </a:solidFill>
                <a:latin typeface="Calibri" pitchFamily="34" charset="0"/>
                <a:ea typeface="+mj-ea"/>
                <a:cs typeface="+mj-cs"/>
              </a:rPr>
              <a:t>Παραδείγματα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0">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30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graphicFrame>
        <p:nvGraphicFramePr>
          <p:cNvPr id="102403" name="Group 3"/>
          <p:cNvGraphicFramePr>
            <a:graphicFrameLocks noGrp="1"/>
          </p:cNvGraphicFramePr>
          <p:nvPr/>
        </p:nvGraphicFramePr>
        <p:xfrm>
          <a:off x="71438" y="1397000"/>
          <a:ext cx="8964612" cy="4408489"/>
        </p:xfrm>
        <a:graphic>
          <a:graphicData uri="http://schemas.openxmlformats.org/drawingml/2006/table">
            <a:tbl>
              <a:tblPr/>
              <a:tblGrid>
                <a:gridCol w="996950">
                  <a:extLst>
                    <a:ext uri="{9D8B030D-6E8A-4147-A177-3AD203B41FA5}">
                      <a16:colId xmlns:a16="http://schemas.microsoft.com/office/drawing/2014/main" xmlns="" val="20000"/>
                    </a:ext>
                  </a:extLst>
                </a:gridCol>
                <a:gridCol w="993775">
                  <a:extLst>
                    <a:ext uri="{9D8B030D-6E8A-4147-A177-3AD203B41FA5}">
                      <a16:colId xmlns:a16="http://schemas.microsoft.com/office/drawing/2014/main" xmlns="" val="20001"/>
                    </a:ext>
                  </a:extLst>
                </a:gridCol>
                <a:gridCol w="996950">
                  <a:extLst>
                    <a:ext uri="{9D8B030D-6E8A-4147-A177-3AD203B41FA5}">
                      <a16:colId xmlns:a16="http://schemas.microsoft.com/office/drawing/2014/main" xmlns="" val="20002"/>
                    </a:ext>
                  </a:extLst>
                </a:gridCol>
                <a:gridCol w="996950">
                  <a:extLst>
                    <a:ext uri="{9D8B030D-6E8A-4147-A177-3AD203B41FA5}">
                      <a16:colId xmlns:a16="http://schemas.microsoft.com/office/drawing/2014/main" xmlns="" val="20003"/>
                    </a:ext>
                  </a:extLst>
                </a:gridCol>
                <a:gridCol w="995362">
                  <a:extLst>
                    <a:ext uri="{9D8B030D-6E8A-4147-A177-3AD203B41FA5}">
                      <a16:colId xmlns:a16="http://schemas.microsoft.com/office/drawing/2014/main" xmlns="" val="20004"/>
                    </a:ext>
                  </a:extLst>
                </a:gridCol>
                <a:gridCol w="996950">
                  <a:extLst>
                    <a:ext uri="{9D8B030D-6E8A-4147-A177-3AD203B41FA5}">
                      <a16:colId xmlns:a16="http://schemas.microsoft.com/office/drawing/2014/main" xmlns="" val="20005"/>
                    </a:ext>
                  </a:extLst>
                </a:gridCol>
                <a:gridCol w="996950">
                  <a:extLst>
                    <a:ext uri="{9D8B030D-6E8A-4147-A177-3AD203B41FA5}">
                      <a16:colId xmlns:a16="http://schemas.microsoft.com/office/drawing/2014/main" xmlns="" val="20006"/>
                    </a:ext>
                  </a:extLst>
                </a:gridCol>
                <a:gridCol w="993775">
                  <a:extLst>
                    <a:ext uri="{9D8B030D-6E8A-4147-A177-3AD203B41FA5}">
                      <a16:colId xmlns:a16="http://schemas.microsoft.com/office/drawing/2014/main" xmlns="" val="20007"/>
                    </a:ext>
                  </a:extLst>
                </a:gridCol>
                <a:gridCol w="996950">
                  <a:extLst>
                    <a:ext uri="{9D8B030D-6E8A-4147-A177-3AD203B41FA5}">
                      <a16:colId xmlns:a16="http://schemas.microsoft.com/office/drawing/2014/main" xmlns="" val="20008"/>
                    </a:ext>
                  </a:extLst>
                </a:gridCol>
              </a:tblGrid>
              <a:tr h="735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Times New Roman" charset="0"/>
                        </a:rPr>
                        <a:t>εντολή</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Times New Roman" charset="0"/>
                        </a:rPr>
                        <a:t>μορφή</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op</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rs</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rt</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rd</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shamt</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funct</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address</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xmlns="" val="10000"/>
                  </a:ext>
                </a:extLst>
              </a:tr>
              <a:tr h="733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ourier New" pitchFamily="49" charset="0"/>
                        </a:rPr>
                        <a:t>add</a:t>
                      </a:r>
                      <a:endParaRPr kumimoji="0" lang="el-GR" sz="24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0</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32</a:t>
                      </a:r>
                      <a:r>
                        <a:rPr kumimoji="0" lang="en-US" sz="2400" b="0" i="0" u="none" strike="noStrike" cap="none" normalizeH="0" baseline="-10000">
                          <a:ln>
                            <a:noFill/>
                          </a:ln>
                          <a:solidFill>
                            <a:schemeClr val="tx1"/>
                          </a:solidFill>
                          <a:effectLst/>
                          <a:latin typeface="Times New Roman" charset="0"/>
                        </a:rPr>
                        <a:t>ten</a:t>
                      </a:r>
                      <a:endParaRPr kumimoji="0" lang="el-GR" sz="2400" b="0" i="0" u="none" strike="noStrike" cap="none" normalizeH="0" baseline="-1000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ourier New" pitchFamily="49" charset="0"/>
                        </a:rPr>
                        <a:t>sub</a:t>
                      </a:r>
                      <a:endParaRPr kumimoji="0" lang="el-GR" sz="24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0</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34</a:t>
                      </a:r>
                      <a:r>
                        <a:rPr kumimoji="0" lang="en-US" sz="2400" b="0" i="0" u="none" strike="noStrike" cap="none" normalizeH="0" baseline="-10000">
                          <a:ln>
                            <a:noFill/>
                          </a:ln>
                          <a:solidFill>
                            <a:schemeClr val="tx1"/>
                          </a:solidFill>
                          <a:effectLst/>
                          <a:latin typeface="Times New Roman" charset="0"/>
                        </a:rPr>
                        <a:t>ten</a:t>
                      </a:r>
                      <a:endParaRPr kumimoji="0" lang="el-GR" sz="2400" b="0" i="0" u="none" strike="noStrike" cap="none" normalizeH="0" baseline="-1000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5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ourier New" pitchFamily="49" charset="0"/>
                        </a:rPr>
                        <a:t>addi</a:t>
                      </a:r>
                      <a:endParaRPr kumimoji="0" lang="el-GR" sz="24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8</a:t>
                      </a:r>
                      <a:r>
                        <a:rPr kumimoji="0" lang="en-US" sz="2400" b="0" i="0" u="none" strike="noStrike" cap="none" normalizeH="0" baseline="-10000">
                          <a:ln>
                            <a:noFill/>
                          </a:ln>
                          <a:solidFill>
                            <a:schemeClr val="tx1"/>
                          </a:solidFill>
                          <a:effectLst/>
                          <a:latin typeface="Times New Roman" charset="0"/>
                        </a:rPr>
                        <a:t>ten</a:t>
                      </a:r>
                      <a:endParaRPr kumimoji="0" lang="el-GR" sz="2400" b="0" i="0" u="none" strike="noStrike" cap="none" normalizeH="0" baseline="-1000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σταθ.</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33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ourier New" pitchFamily="49" charset="0"/>
                        </a:rPr>
                        <a:t>lw</a:t>
                      </a:r>
                      <a:endParaRPr kumimoji="0" lang="el-GR" sz="24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35</a:t>
                      </a:r>
                      <a:r>
                        <a:rPr kumimoji="0" lang="en-US" sz="2400" b="0" i="0" u="none" strike="noStrike" cap="none" normalizeH="0" baseline="-10000">
                          <a:ln>
                            <a:noFill/>
                          </a:ln>
                          <a:solidFill>
                            <a:schemeClr val="tx1"/>
                          </a:solidFill>
                          <a:effectLst/>
                          <a:latin typeface="Times New Roman" charset="0"/>
                        </a:rPr>
                        <a:t>ten</a:t>
                      </a:r>
                      <a:endParaRPr kumimoji="0" lang="el-GR" sz="2400" b="0" i="0" u="none" strike="noStrike" cap="none" normalizeH="0" baseline="-1000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διευθ.</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35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ourier New" pitchFamily="49" charset="0"/>
                        </a:rPr>
                        <a:t>sw</a:t>
                      </a:r>
                      <a:endParaRPr kumimoji="0" lang="el-GR" sz="24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43</a:t>
                      </a:r>
                      <a:r>
                        <a:rPr kumimoji="0" lang="en-US" sz="2400" b="0" i="0" u="none" strike="noStrike" cap="none" normalizeH="0" baseline="-10000">
                          <a:ln>
                            <a:noFill/>
                          </a:ln>
                          <a:solidFill>
                            <a:schemeClr val="tx1"/>
                          </a:solidFill>
                          <a:effectLst/>
                          <a:latin typeface="Times New Roman" charset="0"/>
                        </a:rPr>
                        <a:t>ten</a:t>
                      </a:r>
                      <a:endParaRPr kumimoji="0" lang="el-GR" sz="2400" b="0" i="0" u="none" strike="noStrike" cap="none" normalizeH="0" baseline="-1000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reg</a:t>
                      </a:r>
                      <a:endParaRPr kumimoji="0" lang="el-GR" sz="24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δ.ε.</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400" b="0" i="0" u="none" strike="noStrike" cap="none" normalizeH="0" baseline="0">
                          <a:ln>
                            <a:noFill/>
                          </a:ln>
                          <a:solidFill>
                            <a:schemeClr val="tx1"/>
                          </a:solidFill>
                          <a:effectLst/>
                          <a:latin typeface="Times New Roman" charset="0"/>
                        </a:rPr>
                        <a:t>διευθ.</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53323"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27D7D61-B064-4414-8347-12DBE808B7AF}" type="slidenum">
              <a:rPr lang="en-GB" altLang="el-GR" sz="1400">
                <a:latin typeface="Calibri" panose="020F0502020204030204" pitchFamily="34" charset="0"/>
              </a:rPr>
              <a:pPr>
                <a:spcBef>
                  <a:spcPct val="0"/>
                </a:spcBef>
                <a:buFontTx/>
                <a:buNone/>
              </a:pPr>
              <a:t>38</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Αναπαράσταση Εντολών στον Υπολογιστή</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54275" name="Rectangle 2"/>
          <p:cNvSpPr>
            <a:spLocks noGrp="1" noChangeArrowheads="1"/>
          </p:cNvSpPr>
          <p:nvPr>
            <p:ph type="body" idx="1"/>
          </p:nvPr>
        </p:nvSpPr>
        <p:spPr>
          <a:xfrm>
            <a:off x="157163" y="500063"/>
            <a:ext cx="8629650" cy="5111750"/>
          </a:xfrm>
        </p:spPr>
        <p:txBody>
          <a:bodyPr/>
          <a:lstStyle/>
          <a:p>
            <a:pPr eaLnBrk="1" hangingPunct="1">
              <a:buFontTx/>
              <a:buNone/>
            </a:pPr>
            <a:r>
              <a:rPr lang="el-GR" altLang="el-GR" sz="2400" u="sng">
                <a:latin typeface="Calibri" panose="020F0502020204030204" pitchFamily="34" charset="0"/>
              </a:rPr>
              <a:t>Παράδειγμα</a:t>
            </a:r>
            <a:r>
              <a:rPr lang="el-GR" altLang="el-GR" sz="2400">
                <a:latin typeface="Calibri" panose="020F0502020204030204" pitchFamily="34" charset="0"/>
              </a:rPr>
              <a:t>: </a:t>
            </a:r>
            <a:r>
              <a:rPr lang="el-GR" altLang="el-GR" sz="2400" b="1">
                <a:latin typeface="Calibri" panose="020F0502020204030204" pitchFamily="34" charset="0"/>
              </a:rPr>
              <a:t>Μεταγλωττίστε το </a:t>
            </a:r>
            <a:r>
              <a:rPr lang="en-US" altLang="el-GR" sz="2400" b="1">
                <a:latin typeface="Calibri" panose="020F0502020204030204" pitchFamily="34" charset="0"/>
              </a:rPr>
              <a:t>A[300] = h + A[300]</a:t>
            </a:r>
            <a:endParaRPr lang="el-GR" altLang="el-GR" sz="2400">
              <a:latin typeface="Calibri" panose="020F0502020204030204" pitchFamily="34" charset="0"/>
            </a:endParaRPr>
          </a:p>
          <a:p>
            <a:pPr eaLnBrk="1" hangingPunct="1">
              <a:buFontTx/>
              <a:buNone/>
            </a:pPr>
            <a:r>
              <a:rPr lang="el-GR" altLang="el-GR" sz="2400">
                <a:latin typeface="Calibri" panose="020F0502020204030204" pitchFamily="34" charset="0"/>
              </a:rPr>
              <a:t>$</a:t>
            </a:r>
            <a:r>
              <a:rPr lang="en-US" altLang="el-GR" sz="2400">
                <a:latin typeface="Calibri" panose="020F0502020204030204" pitchFamily="34" charset="0"/>
              </a:rPr>
              <a:t>t1 </a:t>
            </a:r>
            <a:r>
              <a:rPr lang="el-GR" altLang="el-GR" sz="2400">
                <a:latin typeface="Calibri" panose="020F0502020204030204" pitchFamily="34" charset="0"/>
              </a:rPr>
              <a:t>δνση βάσης πίνακα Α (32 </a:t>
            </a:r>
            <a:r>
              <a:rPr lang="en-US" altLang="el-GR" sz="2400">
                <a:latin typeface="Calibri" panose="020F0502020204030204" pitchFamily="34" charset="0"/>
              </a:rPr>
              <a:t>bit/</a:t>
            </a:r>
            <a:r>
              <a:rPr lang="el-GR" altLang="el-GR" sz="2400">
                <a:latin typeface="Calibri" panose="020F0502020204030204" pitchFamily="34" charset="0"/>
              </a:rPr>
              <a:t>στοιχείο Α[</a:t>
            </a:r>
            <a:r>
              <a:rPr lang="en-US" altLang="el-GR" sz="2400">
                <a:latin typeface="Calibri" panose="020F0502020204030204" pitchFamily="34" charset="0"/>
              </a:rPr>
              <a:t>i])</a:t>
            </a:r>
            <a:r>
              <a:rPr lang="el-GR" altLang="el-GR" sz="2400">
                <a:latin typeface="Calibri" panose="020F0502020204030204" pitchFamily="34" charset="0"/>
              </a:rPr>
              <a:t>, $</a:t>
            </a:r>
            <a:r>
              <a:rPr lang="en-US" altLang="el-GR" sz="2400">
                <a:latin typeface="Calibri" panose="020F0502020204030204" pitchFamily="34" charset="0"/>
              </a:rPr>
              <a:t>s2 </a:t>
            </a:r>
            <a:r>
              <a:rPr lang="el-GR" altLang="el-GR" sz="2400">
                <a:latin typeface="Calibri" panose="020F0502020204030204" pitchFamily="34" charset="0"/>
              </a:rPr>
              <a:t>μεταβλητή </a:t>
            </a:r>
            <a:r>
              <a:rPr lang="en-US" altLang="el-GR" sz="2400">
                <a:latin typeface="Calibri" panose="020F0502020204030204" pitchFamily="34" charset="0"/>
              </a:rPr>
              <a:t>h</a:t>
            </a:r>
          </a:p>
          <a:p>
            <a:pPr eaLnBrk="1" hangingPunct="1">
              <a:buFontTx/>
              <a:buNone/>
            </a:pPr>
            <a:endParaRPr lang="en-US" altLang="el-GR" sz="800">
              <a:latin typeface="Calibri" panose="020F0502020204030204" pitchFamily="34" charset="0"/>
            </a:endParaRPr>
          </a:p>
          <a:p>
            <a:pPr eaLnBrk="1" hangingPunct="1">
              <a:buFontTx/>
              <a:buNone/>
            </a:pPr>
            <a:r>
              <a:rPr lang="en-US" altLang="el-GR" sz="2000">
                <a:latin typeface="Calibri" panose="020F0502020204030204" pitchFamily="34" charset="0"/>
              </a:rPr>
              <a:t>lw</a:t>
            </a:r>
            <a:r>
              <a:rPr lang="el-GR" altLang="el-GR" sz="2000">
                <a:latin typeface="Calibri" panose="020F0502020204030204" pitchFamily="34" charset="0"/>
              </a:rPr>
              <a:t>	</a:t>
            </a:r>
            <a:r>
              <a:rPr lang="en-US" altLang="el-GR" sz="2000">
                <a:latin typeface="Calibri" panose="020F0502020204030204" pitchFamily="34" charset="0"/>
              </a:rPr>
              <a:t> </a:t>
            </a:r>
            <a:r>
              <a:rPr lang="el-GR" altLang="el-GR" sz="2000">
                <a:latin typeface="Calibri" panose="020F0502020204030204" pitchFamily="34" charset="0"/>
              </a:rPr>
              <a:t> </a:t>
            </a:r>
            <a:r>
              <a:rPr lang="en-US" altLang="el-GR" sz="2000">
                <a:latin typeface="Calibri" panose="020F0502020204030204" pitchFamily="34" charset="0"/>
              </a:rPr>
              <a:t>$t0, 1200($t1)</a:t>
            </a:r>
          </a:p>
          <a:p>
            <a:pPr eaLnBrk="1" hangingPunct="1">
              <a:buFontTx/>
              <a:buNone/>
            </a:pPr>
            <a:r>
              <a:rPr lang="en-US" altLang="el-GR" sz="2000">
                <a:latin typeface="Calibri" panose="020F0502020204030204" pitchFamily="34" charset="0"/>
              </a:rPr>
              <a:t>add</a:t>
            </a:r>
            <a:r>
              <a:rPr lang="el-GR" altLang="el-GR" sz="2000">
                <a:latin typeface="Calibri" panose="020F0502020204030204" pitchFamily="34" charset="0"/>
              </a:rPr>
              <a:t> </a:t>
            </a:r>
            <a:r>
              <a:rPr lang="en-US" altLang="el-GR" sz="2000">
                <a:latin typeface="Calibri" panose="020F0502020204030204" pitchFamily="34" charset="0"/>
              </a:rPr>
              <a:t>$t0, $s2, $t0</a:t>
            </a:r>
          </a:p>
          <a:p>
            <a:pPr eaLnBrk="1" hangingPunct="1">
              <a:buFontTx/>
              <a:buNone/>
            </a:pPr>
            <a:r>
              <a:rPr lang="en-US" altLang="el-GR" sz="2000">
                <a:latin typeface="Calibri" panose="020F0502020204030204" pitchFamily="34" charset="0"/>
              </a:rPr>
              <a:t>sw</a:t>
            </a:r>
            <a:r>
              <a:rPr lang="el-GR" altLang="el-GR" sz="2000">
                <a:latin typeface="Calibri" panose="020F0502020204030204" pitchFamily="34" charset="0"/>
              </a:rPr>
              <a:t>	 </a:t>
            </a:r>
            <a:r>
              <a:rPr lang="en-US" altLang="el-GR" sz="2000">
                <a:latin typeface="Calibri" panose="020F0502020204030204" pitchFamily="34" charset="0"/>
              </a:rPr>
              <a:t> $t0, 1200($t1)</a:t>
            </a:r>
            <a:endParaRPr lang="el-GR" altLang="el-GR" sz="2000">
              <a:latin typeface="Calibri" panose="020F0502020204030204" pitchFamily="34" charset="0"/>
            </a:endParaRPr>
          </a:p>
        </p:txBody>
      </p:sp>
      <p:sp>
        <p:nvSpPr>
          <p:cNvPr id="54276"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19C7946-4A23-4203-80B7-8BA2D33BC3D1}" type="slidenum">
              <a:rPr lang="en-GB" altLang="el-GR" sz="1400">
                <a:latin typeface="Calibri" panose="020F0502020204030204" pitchFamily="34" charset="0"/>
              </a:rPr>
              <a:pPr>
                <a:spcBef>
                  <a:spcPct val="0"/>
                </a:spcBef>
                <a:buFontTx/>
                <a:buNone/>
              </a:pPr>
              <a:t>39</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Αναπαράσταση Εντολών στον Υπολογιστή</a:t>
            </a:r>
          </a:p>
        </p:txBody>
      </p:sp>
      <p:graphicFrame>
        <p:nvGraphicFramePr>
          <p:cNvPr id="7" name="Group 4"/>
          <p:cNvGraphicFramePr>
            <a:graphicFrameLocks noGrp="1"/>
          </p:cNvGraphicFramePr>
          <p:nvPr/>
        </p:nvGraphicFramePr>
        <p:xfrm>
          <a:off x="250825" y="2928938"/>
          <a:ext cx="8535987" cy="1463676"/>
        </p:xfrm>
        <a:graphic>
          <a:graphicData uri="http://schemas.openxmlformats.org/drawingml/2006/table">
            <a:tbl>
              <a:tblPr/>
              <a:tblGrid>
                <a:gridCol w="1421611">
                  <a:extLst>
                    <a:ext uri="{9D8B030D-6E8A-4147-A177-3AD203B41FA5}">
                      <a16:colId xmlns:a16="http://schemas.microsoft.com/office/drawing/2014/main" xmlns="" val="20000"/>
                    </a:ext>
                  </a:extLst>
                </a:gridCol>
                <a:gridCol w="1424772">
                  <a:extLst>
                    <a:ext uri="{9D8B030D-6E8A-4147-A177-3AD203B41FA5}">
                      <a16:colId xmlns:a16="http://schemas.microsoft.com/office/drawing/2014/main" xmlns="" val="20001"/>
                    </a:ext>
                  </a:extLst>
                </a:gridCol>
                <a:gridCol w="1421611">
                  <a:extLst>
                    <a:ext uri="{9D8B030D-6E8A-4147-A177-3AD203B41FA5}">
                      <a16:colId xmlns:a16="http://schemas.microsoft.com/office/drawing/2014/main" xmlns="" val="20002"/>
                    </a:ext>
                  </a:extLst>
                </a:gridCol>
                <a:gridCol w="1421610">
                  <a:extLst>
                    <a:ext uri="{9D8B030D-6E8A-4147-A177-3AD203B41FA5}">
                      <a16:colId xmlns:a16="http://schemas.microsoft.com/office/drawing/2014/main" xmlns="" val="20003"/>
                    </a:ext>
                  </a:extLst>
                </a:gridCol>
                <a:gridCol w="1424773">
                  <a:extLst>
                    <a:ext uri="{9D8B030D-6E8A-4147-A177-3AD203B41FA5}">
                      <a16:colId xmlns:a16="http://schemas.microsoft.com/office/drawing/2014/main" xmlns="" val="20004"/>
                    </a:ext>
                  </a:extLst>
                </a:gridCol>
                <a:gridCol w="1421610">
                  <a:extLst>
                    <a:ext uri="{9D8B030D-6E8A-4147-A177-3AD203B41FA5}">
                      <a16:colId xmlns:a16="http://schemas.microsoft.com/office/drawing/2014/main" xmlns="" val="20005"/>
                    </a:ext>
                  </a:extLst>
                </a:gridCol>
              </a:tblGrid>
              <a:tr h="365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rPr>
                        <a:t>op</a:t>
                      </a:r>
                      <a:endParaRPr kumimoji="0" lang="el-GR" sz="1800" b="0" i="0" u="none" strike="noStrike" cap="none" normalizeH="0" baseline="0" dirty="0">
                        <a:ln>
                          <a:noFill/>
                        </a:ln>
                        <a:solidFill>
                          <a:schemeClr val="tx1"/>
                        </a:solidFill>
                        <a:effectLst/>
                        <a:latin typeface="Times New Roman"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rs</a:t>
                      </a:r>
                      <a:endParaRPr kumimoji="0" lang="el-GR" sz="1800" b="0" i="0" u="none" strike="noStrike" cap="none" normalizeH="0" baseline="0">
                        <a:ln>
                          <a:noFill/>
                        </a:ln>
                        <a:solidFill>
                          <a:schemeClr val="tx1"/>
                        </a:solidFill>
                        <a:effectLst/>
                        <a:latin typeface="Times New Roman" charset="0"/>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rt</a:t>
                      </a:r>
                      <a:endParaRPr kumimoji="0" lang="el-GR" sz="1800" b="0" i="0" u="none" strike="noStrike" cap="none" normalizeH="0" baseline="0">
                        <a:ln>
                          <a:noFill/>
                        </a:ln>
                        <a:solidFill>
                          <a:schemeClr val="tx1"/>
                        </a:solidFill>
                        <a:effectLst/>
                        <a:latin typeface="Times New Roman" charset="0"/>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rd</a:t>
                      </a:r>
                      <a:endParaRPr kumimoji="0" lang="el-GR" sz="1800" b="0" i="0" u="none" strike="noStrike" cap="none" normalizeH="0" baseline="0">
                        <a:ln>
                          <a:noFill/>
                        </a:ln>
                        <a:solidFill>
                          <a:schemeClr val="tx1"/>
                        </a:solidFill>
                        <a:effectLst/>
                        <a:latin typeface="Times New Roman" charset="0"/>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charset="0"/>
                        </a:rPr>
                        <a:t>shamt</a:t>
                      </a:r>
                      <a:endParaRPr kumimoji="0" lang="el-GR" sz="1800" b="0" i="0" u="none" strike="noStrike" cap="none" normalizeH="0" baseline="0" dirty="0">
                        <a:ln>
                          <a:noFill/>
                        </a:ln>
                        <a:solidFill>
                          <a:schemeClr val="tx1"/>
                        </a:solidFill>
                        <a:effectLst/>
                        <a:latin typeface="Times New Roman" charset="0"/>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funct</a:t>
                      </a:r>
                      <a:endParaRPr kumimoji="0" lang="el-GR" sz="1800" b="0" i="0" u="none" strike="noStrike" cap="none" normalizeH="0" baseline="0">
                        <a:ln>
                          <a:noFill/>
                        </a:ln>
                        <a:solidFill>
                          <a:schemeClr val="tx1"/>
                        </a:solidFill>
                        <a:effectLst/>
                        <a:latin typeface="Times New Roman"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xmlns="" val="10000"/>
                  </a:ext>
                </a:extLst>
              </a:tr>
              <a:tr h="365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35</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9</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8</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1200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1"/>
                  </a:ext>
                </a:extLst>
              </a:tr>
              <a:tr h="365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18</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8</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8</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32</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5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43</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9</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8</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1200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3"/>
                  </a:ext>
                </a:extLst>
              </a:tr>
            </a:tbl>
          </a:graphicData>
        </a:graphic>
      </p:graphicFrame>
      <p:graphicFrame>
        <p:nvGraphicFramePr>
          <p:cNvPr id="8" name="Group 39"/>
          <p:cNvGraphicFramePr>
            <a:graphicFrameLocks noGrp="1"/>
          </p:cNvGraphicFramePr>
          <p:nvPr/>
        </p:nvGraphicFramePr>
        <p:xfrm>
          <a:off x="250825" y="4500563"/>
          <a:ext cx="8569325" cy="1879600"/>
        </p:xfrm>
        <a:graphic>
          <a:graphicData uri="http://schemas.openxmlformats.org/drawingml/2006/table">
            <a:tbl>
              <a:tblPr/>
              <a:tblGrid>
                <a:gridCol w="1427163">
                  <a:extLst>
                    <a:ext uri="{9D8B030D-6E8A-4147-A177-3AD203B41FA5}">
                      <a16:colId xmlns:a16="http://schemas.microsoft.com/office/drawing/2014/main" xmlns="" val="20000"/>
                    </a:ext>
                  </a:extLst>
                </a:gridCol>
                <a:gridCol w="1430337">
                  <a:extLst>
                    <a:ext uri="{9D8B030D-6E8A-4147-A177-3AD203B41FA5}">
                      <a16:colId xmlns:a16="http://schemas.microsoft.com/office/drawing/2014/main" xmlns="" val="20001"/>
                    </a:ext>
                  </a:extLst>
                </a:gridCol>
                <a:gridCol w="1427163">
                  <a:extLst>
                    <a:ext uri="{9D8B030D-6E8A-4147-A177-3AD203B41FA5}">
                      <a16:colId xmlns:a16="http://schemas.microsoft.com/office/drawing/2014/main" xmlns="" val="20002"/>
                    </a:ext>
                  </a:extLst>
                </a:gridCol>
                <a:gridCol w="1427162">
                  <a:extLst>
                    <a:ext uri="{9D8B030D-6E8A-4147-A177-3AD203B41FA5}">
                      <a16:colId xmlns:a16="http://schemas.microsoft.com/office/drawing/2014/main" xmlns="" val="20003"/>
                    </a:ext>
                  </a:extLst>
                </a:gridCol>
                <a:gridCol w="1430338">
                  <a:extLst>
                    <a:ext uri="{9D8B030D-6E8A-4147-A177-3AD203B41FA5}">
                      <a16:colId xmlns:a16="http://schemas.microsoft.com/office/drawing/2014/main" xmlns="" val="20004"/>
                    </a:ext>
                  </a:extLst>
                </a:gridCol>
                <a:gridCol w="1427162">
                  <a:extLst>
                    <a:ext uri="{9D8B030D-6E8A-4147-A177-3AD203B41FA5}">
                      <a16:colId xmlns:a16="http://schemas.microsoft.com/office/drawing/2014/main" xmlns="" val="20005"/>
                    </a:ext>
                  </a:extLst>
                </a:gridCol>
              </a:tblGrid>
              <a:tr h="469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op</a:t>
                      </a:r>
                      <a:endParaRPr kumimoji="0" lang="el-GR" sz="18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rs</a:t>
                      </a:r>
                      <a:endParaRPr kumimoji="0" lang="el-GR"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rt</a:t>
                      </a:r>
                      <a:endParaRPr kumimoji="0" lang="el-GR"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rd</a:t>
                      </a:r>
                      <a:endParaRPr kumimoji="0" lang="el-GR"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shamt</a:t>
                      </a:r>
                      <a:endParaRPr kumimoji="0" lang="el-GR"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charset="0"/>
                        </a:rPr>
                        <a:t>funct</a:t>
                      </a:r>
                      <a:endParaRPr kumimoji="0" lang="el-GR" sz="18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xmlns="" val="10000"/>
                  </a:ext>
                </a:extLst>
              </a:tr>
              <a:tr h="469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10</a:t>
                      </a:r>
                      <a:r>
                        <a:rPr kumimoji="0" lang="el-GR" sz="1800" b="1" i="0" u="sng" strike="noStrike" cap="none" normalizeH="0" baseline="0">
                          <a:ln>
                            <a:noFill/>
                          </a:ln>
                          <a:solidFill>
                            <a:schemeClr val="tx1"/>
                          </a:solidFill>
                          <a:effectLst/>
                          <a:latin typeface="Times New Roman" charset="0"/>
                        </a:rPr>
                        <a:t>0</a:t>
                      </a:r>
                      <a:r>
                        <a:rPr kumimoji="0" lang="el-GR" sz="1800" b="0" i="0" u="none" strike="noStrike" cap="none" normalizeH="0" baseline="0">
                          <a:ln>
                            <a:noFill/>
                          </a:ln>
                          <a:solidFill>
                            <a:schemeClr val="tx1"/>
                          </a:solidFill>
                          <a:effectLst/>
                          <a:latin typeface="Times New Roman" charset="0"/>
                        </a:rPr>
                        <a:t>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01001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0000 0100 1011 0000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1"/>
                  </a:ext>
                </a:extLst>
              </a:tr>
              <a:tr h="469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10010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a:ln>
                            <a:noFill/>
                          </a:ln>
                          <a:solidFill>
                            <a:schemeClr val="tx1"/>
                          </a:solidFill>
                          <a:effectLst/>
                          <a:latin typeface="Times New Roman"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9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10</a:t>
                      </a:r>
                      <a:r>
                        <a:rPr kumimoji="0" lang="el-GR" sz="1800" b="1" i="0" u="sng" strike="noStrike" cap="none" normalizeH="0" baseline="0" dirty="0">
                          <a:ln>
                            <a:noFill/>
                          </a:ln>
                          <a:solidFill>
                            <a:schemeClr val="tx1"/>
                          </a:solidFill>
                          <a:effectLst/>
                          <a:latin typeface="Times New Roman" charset="0"/>
                        </a:rPr>
                        <a:t>1</a:t>
                      </a:r>
                      <a:r>
                        <a:rPr kumimoji="0" lang="el-GR" sz="1800" b="0" i="0" u="none" strike="noStrike" cap="none" normalizeH="0" baseline="0" dirty="0">
                          <a:ln>
                            <a:noFill/>
                          </a:ln>
                          <a:solidFill>
                            <a:schemeClr val="tx1"/>
                          </a:solidFill>
                          <a:effectLst/>
                          <a:latin typeface="Times New Roman" charset="0"/>
                        </a:rPr>
                        <a:t>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01001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charset="0"/>
                        </a:rPr>
                        <a:t>0000 0100 1011 0000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8435" name="Text Box 2"/>
          <p:cNvSpPr txBox="1">
            <a:spLocks noChangeArrowheads="1"/>
          </p:cNvSpPr>
          <p:nvPr/>
        </p:nvSpPr>
        <p:spPr bwMode="auto">
          <a:xfrm>
            <a:off x="958850" y="-71438"/>
            <a:ext cx="678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Αρχιτεκτονικές Συσσωρευτή (1)</a:t>
            </a:r>
            <a:endParaRPr lang="en-GB" altLang="el-GR" sz="2800">
              <a:latin typeface="Calibri" panose="020F0502020204030204" pitchFamily="34" charset="0"/>
            </a:endParaRPr>
          </a:p>
        </p:txBody>
      </p:sp>
      <p:sp>
        <p:nvSpPr>
          <p:cNvPr id="18436" name="Text Box 3"/>
          <p:cNvSpPr txBox="1">
            <a:spLocks noChangeArrowheads="1"/>
          </p:cNvSpPr>
          <p:nvPr/>
        </p:nvSpPr>
        <p:spPr bwMode="auto">
          <a:xfrm>
            <a:off x="381000" y="571500"/>
            <a:ext cx="82296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1η γενιά υπολογιστών: </a:t>
            </a:r>
            <a:r>
              <a:rPr lang="en-US" altLang="el-GR" sz="2400" b="0">
                <a:latin typeface="Calibri" panose="020F0502020204030204" pitchFamily="34" charset="0"/>
              </a:rPr>
              <a:t>h/w </a:t>
            </a:r>
            <a:r>
              <a:rPr lang="el-GR" altLang="el-GR" sz="2400" b="0">
                <a:latin typeface="Calibri" panose="020F0502020204030204" pitchFamily="34" charset="0"/>
              </a:rPr>
              <a:t>ακριβό, μεγάλο μέγεθος καταχωρητή.</a:t>
            </a:r>
          </a:p>
          <a:p>
            <a:pPr eaLnBrk="1" hangingPunct="1">
              <a:spcBef>
                <a:spcPct val="50000"/>
              </a:spcBef>
              <a:buFontTx/>
              <a:buNone/>
            </a:pPr>
            <a:r>
              <a:rPr lang="el-GR" altLang="el-GR" sz="2400" b="0">
                <a:latin typeface="Calibri" panose="020F0502020204030204" pitchFamily="34" charset="0"/>
              </a:rPr>
              <a:t>Ένας καταχωρητής για όλες τις αριθμητικές εντολές (</a:t>
            </a:r>
            <a:r>
              <a:rPr lang="el-GR" altLang="el-GR" sz="2400" b="0" i="1">
                <a:latin typeface="Calibri" panose="020F0502020204030204" pitchFamily="34" charset="0"/>
              </a:rPr>
              <a:t>συσσώρευε</a:t>
            </a:r>
            <a:r>
              <a:rPr lang="el-GR" altLang="el-GR" sz="2400" b="0">
                <a:latin typeface="Calibri" panose="020F0502020204030204" pitchFamily="34" charset="0"/>
              </a:rPr>
              <a:t> όλες τις λειτουργίες </a:t>
            </a:r>
            <a:r>
              <a:rPr lang="el-GR" altLang="el-GR" sz="2400" b="0">
                <a:latin typeface="Calibri" panose="020F0502020204030204" pitchFamily="34" charset="0"/>
                <a:sym typeface="Symbol" panose="05050102010706020507" pitchFamily="18" charset="2"/>
              </a:rPr>
              <a:t> </a:t>
            </a:r>
            <a:r>
              <a:rPr lang="el-GR" altLang="el-GR" sz="2400" b="0" i="1">
                <a:latin typeface="Calibri" panose="020F0502020204030204" pitchFamily="34" charset="0"/>
                <a:sym typeface="Symbol" panose="05050102010706020507" pitchFamily="18" charset="2"/>
              </a:rPr>
              <a:t>Συσσωρευτής</a:t>
            </a:r>
            <a:r>
              <a:rPr lang="en-US" altLang="el-GR" sz="2400" b="0" i="1">
                <a:latin typeface="Calibri" panose="020F0502020204030204" pitchFamily="34" charset="0"/>
                <a:sym typeface="Symbol" panose="05050102010706020507" pitchFamily="18" charset="2"/>
              </a:rPr>
              <a:t> (Accum)</a:t>
            </a:r>
            <a:endParaRPr lang="el-GR" altLang="el-GR" sz="2400" b="0" i="1">
              <a:latin typeface="Calibri" panose="020F0502020204030204" pitchFamily="34" charset="0"/>
              <a:sym typeface="Symbol" panose="05050102010706020507" pitchFamily="18" charset="2"/>
            </a:endParaRPr>
          </a:p>
          <a:p>
            <a:pPr eaLnBrk="1" hangingPunct="1">
              <a:spcBef>
                <a:spcPct val="50000"/>
              </a:spcBef>
              <a:buFontTx/>
              <a:buNone/>
            </a:pPr>
            <a:r>
              <a:rPr lang="el-GR" altLang="el-GR" sz="2400" b="0" i="1">
                <a:latin typeface="Calibri" panose="020F0502020204030204" pitchFamily="34" charset="0"/>
              </a:rPr>
              <a:t>Σύνηθες: 1ο όρισμα είναι ο Α</a:t>
            </a:r>
            <a:r>
              <a:rPr lang="en-US" altLang="el-GR" sz="2400" b="0" i="1">
                <a:latin typeface="Calibri" panose="020F0502020204030204" pitchFamily="34" charset="0"/>
              </a:rPr>
              <a:t>ccum, 2o </a:t>
            </a:r>
            <a:r>
              <a:rPr lang="el-GR" altLang="el-GR" sz="2400" b="0" i="1">
                <a:latin typeface="Calibri" panose="020F0502020204030204" pitchFamily="34" charset="0"/>
              </a:rPr>
              <a:t>η μνήμη, αποτέλεσμα στον </a:t>
            </a:r>
            <a:r>
              <a:rPr lang="en-US" altLang="el-GR" sz="2400" b="0" i="1">
                <a:latin typeface="Calibri" panose="020F0502020204030204" pitchFamily="34" charset="0"/>
              </a:rPr>
              <a:t>Accum</a:t>
            </a:r>
            <a:r>
              <a:rPr lang="el-GR" altLang="el-GR" sz="2400" b="0" i="1">
                <a:latin typeface="Calibri" panose="020F0502020204030204" pitchFamily="34" charset="0"/>
              </a:rPr>
              <a:t> π.χ. </a:t>
            </a:r>
            <a:r>
              <a:rPr lang="en-US" altLang="el-GR" sz="2400" b="0" i="1">
                <a:latin typeface="Calibri" panose="020F0502020204030204" pitchFamily="34" charset="0"/>
              </a:rPr>
              <a:t>add 200</a:t>
            </a:r>
            <a:endParaRPr lang="el-GR" altLang="el-GR" sz="2400" b="0" i="1">
              <a:latin typeface="Calibri" panose="020F0502020204030204" pitchFamily="34" charset="0"/>
            </a:endParaRPr>
          </a:p>
          <a:p>
            <a:pPr eaLnBrk="1" hangingPunct="1">
              <a:spcBef>
                <a:spcPct val="50000"/>
              </a:spcBef>
              <a:buFontTx/>
              <a:buNone/>
            </a:pPr>
            <a:r>
              <a:rPr lang="el-GR" altLang="el-GR" sz="2400" b="0" i="1">
                <a:latin typeface="Calibri" panose="020F0502020204030204" pitchFamily="34" charset="0"/>
              </a:rPr>
              <a:t>Παράδειγμα:</a:t>
            </a:r>
            <a:endParaRPr lang="en-GB" altLang="el-GR" sz="2400" b="0" i="1">
              <a:latin typeface="Calibri" panose="020F0502020204030204" pitchFamily="34" charset="0"/>
            </a:endParaRPr>
          </a:p>
        </p:txBody>
      </p:sp>
      <p:sp>
        <p:nvSpPr>
          <p:cNvPr id="18437" name="Text Box 4"/>
          <p:cNvSpPr txBox="1">
            <a:spLocks noChangeArrowheads="1"/>
          </p:cNvSpPr>
          <p:nvPr/>
        </p:nvSpPr>
        <p:spPr bwMode="auto">
          <a:xfrm>
            <a:off x="2395538" y="3286125"/>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t>A = B + C</a:t>
            </a:r>
            <a:endParaRPr lang="en-GB" altLang="el-GR" sz="2400" b="0"/>
          </a:p>
        </p:txBody>
      </p:sp>
      <p:grpSp>
        <p:nvGrpSpPr>
          <p:cNvPr id="18438" name="9 - Ομάδα"/>
          <p:cNvGrpSpPr>
            <a:grpSpLocks/>
          </p:cNvGrpSpPr>
          <p:nvPr/>
        </p:nvGrpSpPr>
        <p:grpSpPr bwMode="auto">
          <a:xfrm>
            <a:off x="414338" y="3643313"/>
            <a:ext cx="8229600" cy="1646237"/>
            <a:chOff x="500034" y="3932628"/>
            <a:chExt cx="8229600" cy="1645860"/>
          </a:xfrm>
        </p:grpSpPr>
        <p:sp>
          <p:nvSpPr>
            <p:cNvPr id="18441" name="Text Box 5"/>
            <p:cNvSpPr txBox="1">
              <a:spLocks noChangeArrowheads="1"/>
            </p:cNvSpPr>
            <p:nvPr/>
          </p:nvSpPr>
          <p:spPr bwMode="auto">
            <a:xfrm>
              <a:off x="500034" y="4008828"/>
              <a:ext cx="5410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Calibri" panose="020F0502020204030204" pitchFamily="34" charset="0"/>
                </a:rPr>
                <a:t>Accum = Memory(AddressB);</a:t>
              </a:r>
            </a:p>
            <a:p>
              <a:pPr eaLnBrk="1" hangingPunct="1">
                <a:spcBef>
                  <a:spcPct val="50000"/>
                </a:spcBef>
                <a:buFontTx/>
                <a:buNone/>
              </a:pPr>
              <a:r>
                <a:rPr lang="en-US" altLang="el-GR" sz="2400" b="0">
                  <a:latin typeface="Calibri" panose="020F0502020204030204" pitchFamily="34" charset="0"/>
                </a:rPr>
                <a:t>Accum = Accum + Memory(AddressC);</a:t>
              </a:r>
            </a:p>
            <a:p>
              <a:pPr eaLnBrk="1" hangingPunct="1">
                <a:spcBef>
                  <a:spcPct val="50000"/>
                </a:spcBef>
                <a:buFontTx/>
                <a:buNone/>
              </a:pPr>
              <a:r>
                <a:rPr lang="en-US" altLang="el-GR" sz="2400" b="0">
                  <a:latin typeface="Calibri" panose="020F0502020204030204" pitchFamily="34" charset="0"/>
                </a:rPr>
                <a:t>Memory(AddressA) = Accum;</a:t>
              </a:r>
              <a:endParaRPr lang="en-GB" altLang="el-GR" sz="2400" b="0">
                <a:latin typeface="Calibri" panose="020F0502020204030204" pitchFamily="34" charset="0"/>
              </a:endParaRPr>
            </a:p>
          </p:txBody>
        </p:sp>
        <p:sp>
          <p:nvSpPr>
            <p:cNvPr id="18442" name="Text Box 6"/>
            <p:cNvSpPr txBox="1">
              <a:spLocks noChangeArrowheads="1"/>
            </p:cNvSpPr>
            <p:nvPr/>
          </p:nvSpPr>
          <p:spPr bwMode="auto">
            <a:xfrm>
              <a:off x="5834034" y="3932628"/>
              <a:ext cx="2895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a:latin typeface="Calibri" panose="020F0502020204030204" pitchFamily="34" charset="0"/>
                </a:rPr>
                <a:t>Load AddressB</a:t>
              </a:r>
            </a:p>
            <a:p>
              <a:pPr eaLnBrk="1" hangingPunct="1">
                <a:spcBef>
                  <a:spcPct val="50000"/>
                </a:spcBef>
                <a:buFontTx/>
                <a:buNone/>
              </a:pPr>
              <a:r>
                <a:rPr lang="en-US" altLang="el-GR" sz="2400">
                  <a:latin typeface="Calibri" panose="020F0502020204030204" pitchFamily="34" charset="0"/>
                </a:rPr>
                <a:t>Add AddressC</a:t>
              </a:r>
            </a:p>
            <a:p>
              <a:pPr eaLnBrk="1" hangingPunct="1">
                <a:spcBef>
                  <a:spcPct val="50000"/>
                </a:spcBef>
                <a:buFontTx/>
                <a:buNone/>
              </a:pPr>
              <a:r>
                <a:rPr lang="en-US" altLang="el-GR" sz="2400">
                  <a:latin typeface="Calibri" panose="020F0502020204030204" pitchFamily="34" charset="0"/>
                </a:rPr>
                <a:t>Store AddressA</a:t>
              </a:r>
              <a:endParaRPr lang="en-GB" altLang="el-GR" sz="2400">
                <a:latin typeface="Calibri" panose="020F0502020204030204" pitchFamily="34" charset="0"/>
              </a:endParaRPr>
            </a:p>
          </p:txBody>
        </p:sp>
      </p:grpSp>
      <p:sp>
        <p:nvSpPr>
          <p:cNvPr id="18439" name="Text Box 8"/>
          <p:cNvSpPr txBox="1">
            <a:spLocks noChangeArrowheads="1"/>
          </p:cNvSpPr>
          <p:nvPr/>
        </p:nvSpPr>
        <p:spPr bwMode="auto">
          <a:xfrm>
            <a:off x="428625" y="5392738"/>
            <a:ext cx="8077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Όλες οι μεταβλητές αποθηκεύονται στη μνήμη. Δεν υπάρχουν βοηθητικοί καταχωρητές</a:t>
            </a:r>
            <a:endParaRPr lang="en-GB" altLang="el-GR" sz="2400" b="0">
              <a:latin typeface="Calibri" panose="020F0502020204030204" pitchFamily="34" charset="0"/>
            </a:endParaRPr>
          </a:p>
        </p:txBody>
      </p:sp>
      <p:sp>
        <p:nvSpPr>
          <p:cNvPr id="18440" name="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E4C1B6F-6CF8-4B29-9252-F74636FEC38D}" type="slidenum">
              <a:rPr lang="en-GB" altLang="el-GR" sz="1400"/>
              <a:pPr>
                <a:spcBef>
                  <a:spcPct val="0"/>
                </a:spcBef>
                <a:buFontTx/>
                <a:buNone/>
              </a:pPr>
              <a:t>4</a:t>
            </a:fld>
            <a:endParaRPr lang="en-GB" altLang="el-GR" sz="1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graphicFrame>
        <p:nvGraphicFramePr>
          <p:cNvPr id="107556" name="Group 36"/>
          <p:cNvGraphicFramePr>
            <a:graphicFrameLocks noGrp="1"/>
          </p:cNvGraphicFramePr>
          <p:nvPr>
            <p:ph/>
          </p:nvPr>
        </p:nvGraphicFramePr>
        <p:xfrm>
          <a:off x="571500" y="1214438"/>
          <a:ext cx="8208963" cy="4465639"/>
        </p:xfrm>
        <a:graphic>
          <a:graphicData uri="http://schemas.openxmlformats.org/drawingml/2006/table">
            <a:tbl>
              <a:tblPr/>
              <a:tblGrid>
                <a:gridCol w="2736850">
                  <a:extLst>
                    <a:ext uri="{9D8B030D-6E8A-4147-A177-3AD203B41FA5}">
                      <a16:colId xmlns:a16="http://schemas.microsoft.com/office/drawing/2014/main" xmlns="" val="20000"/>
                    </a:ext>
                  </a:extLst>
                </a:gridCol>
                <a:gridCol w="2735263">
                  <a:extLst>
                    <a:ext uri="{9D8B030D-6E8A-4147-A177-3AD203B41FA5}">
                      <a16:colId xmlns:a16="http://schemas.microsoft.com/office/drawing/2014/main" xmlns="" val="20001"/>
                    </a:ext>
                  </a:extLst>
                </a:gridCol>
                <a:gridCol w="2736850">
                  <a:extLst>
                    <a:ext uri="{9D8B030D-6E8A-4147-A177-3AD203B41FA5}">
                      <a16:colId xmlns:a16="http://schemas.microsoft.com/office/drawing/2014/main" xmlns="" val="20002"/>
                    </a:ext>
                  </a:extLst>
                </a:gridCol>
              </a:tblGrid>
              <a:tr h="74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Times New Roman" charset="0"/>
                        </a:rPr>
                        <a:t>Λογικές Λειτουργίες</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Times New Roman" charset="0"/>
                        </a:rPr>
                        <a:t>Τελεστές </a:t>
                      </a:r>
                      <a:r>
                        <a:rPr kumimoji="0" lang="en-US" sz="2000" b="0" i="0" u="none" strike="noStrike" cap="none" normalizeH="0" baseline="0">
                          <a:ln>
                            <a:noFill/>
                          </a:ln>
                          <a:solidFill>
                            <a:schemeClr val="tx1"/>
                          </a:solidFill>
                          <a:effectLst/>
                          <a:latin typeface="Times New Roman" charset="0"/>
                        </a:rPr>
                        <a:t>C</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Times New Roman" charset="0"/>
                        </a:rPr>
                        <a:t>Εντολές </a:t>
                      </a:r>
                      <a:r>
                        <a:rPr kumimoji="0" lang="en-US" sz="2000" b="0" i="0" u="none" strike="noStrike" cap="none" normalizeH="0" baseline="0">
                          <a:ln>
                            <a:noFill/>
                          </a:ln>
                          <a:solidFill>
                            <a:schemeClr val="tx1"/>
                          </a:solidFill>
                          <a:effectLst/>
                          <a:latin typeface="Times New Roman" charset="0"/>
                        </a:rPr>
                        <a:t>MIPS</a:t>
                      </a:r>
                      <a:endParaRPr kumimoji="0" lang="el-GR" sz="20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xmlns="" val="10000"/>
                  </a:ext>
                </a:extLst>
              </a:tr>
              <a:tr h="742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Shift left</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&lt;&lt;</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urier New" pitchFamily="49" charset="0"/>
                        </a:rPr>
                        <a:t>Sll (shift left logical)</a:t>
                      </a:r>
                      <a:endParaRPr kumimoji="0" lang="el-GR" sz="20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46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Shift right</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&gt;&gt;</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urier New" pitchFamily="49" charset="0"/>
                        </a:rPr>
                        <a:t>Srl (shift right logical)</a:t>
                      </a:r>
                      <a:endParaRPr kumimoji="0" lang="el-GR" sz="20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4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AND</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&amp;</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ourier New" pitchFamily="49" charset="0"/>
                        </a:rPr>
                        <a:t>and, andi</a:t>
                      </a:r>
                      <a:endParaRPr kumimoji="0" lang="el-GR" sz="24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42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OR</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ourier New" pitchFamily="49" charset="0"/>
                        </a:rPr>
                        <a:t>or, ori</a:t>
                      </a:r>
                      <a:endParaRPr kumimoji="0" lang="el-GR" sz="2400" b="0" i="0" u="none" strike="noStrike" cap="none" normalizeH="0" baseline="0">
                        <a:ln>
                          <a:noFill/>
                        </a:ln>
                        <a:solidFill>
                          <a:schemeClr val="tx1"/>
                        </a:solidFill>
                        <a:effectLst/>
                        <a:latin typeface="Courier New" pitchFamily="49"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44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NOT</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a:t>
                      </a:r>
                      <a:endParaRPr kumimoji="0" lang="el-GR" sz="2800" b="0" i="0" u="none" strike="noStrike" cap="none" normalizeH="0" baseline="0">
                        <a:ln>
                          <a:noFill/>
                        </a:ln>
                        <a:solidFill>
                          <a:schemeClr val="tx1"/>
                        </a:solidFill>
                        <a:effectLst/>
                        <a:latin typeface="Times New Roman"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ourier New" pitchFamily="49" charset="0"/>
                        </a:rPr>
                        <a:t>nor</a:t>
                      </a:r>
                      <a:endParaRPr kumimoji="0" lang="el-GR" sz="2400" b="0" i="0" u="none" strike="noStrike" cap="none" normalizeH="0" baseline="0" dirty="0">
                        <a:ln>
                          <a:noFill/>
                        </a:ln>
                        <a:solidFill>
                          <a:schemeClr val="tx1"/>
                        </a:solidFill>
                        <a:effectLst/>
                        <a:latin typeface="Courier New" pitchFamily="49"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55329"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685126A-9D85-4344-8707-2277856E61C4}" type="slidenum">
              <a:rPr lang="en-GB" altLang="el-GR" sz="1400"/>
              <a:pPr>
                <a:spcBef>
                  <a:spcPct val="0"/>
                </a:spcBef>
                <a:buFontTx/>
                <a:buNone/>
              </a:pPr>
              <a:t>40</a:t>
            </a:fld>
            <a:endParaRPr lang="en-GB" altLang="el-GR" sz="1400"/>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Λογικές Λειτουργίες (Πράξεις) (1)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56323" name="Rectangle 2"/>
          <p:cNvSpPr>
            <a:spLocks noGrp="1" noChangeArrowheads="1"/>
          </p:cNvSpPr>
          <p:nvPr>
            <p:ph type="body" idx="1"/>
          </p:nvPr>
        </p:nvSpPr>
        <p:spPr>
          <a:xfrm>
            <a:off x="457200" y="785813"/>
            <a:ext cx="8229600" cy="5073650"/>
          </a:xfrm>
        </p:spPr>
        <p:txBody>
          <a:bodyPr/>
          <a:lstStyle/>
          <a:p>
            <a:pPr eaLnBrk="1" hangingPunct="1">
              <a:buFontTx/>
              <a:buNone/>
            </a:pPr>
            <a:r>
              <a:rPr lang="en-US" altLang="el-GR" u="sng">
                <a:latin typeface="Calibri" panose="020F0502020204030204" pitchFamily="34" charset="0"/>
              </a:rPr>
              <a:t>SHIFT</a:t>
            </a:r>
          </a:p>
          <a:p>
            <a:pPr eaLnBrk="1" hangingPunct="1">
              <a:buFontTx/>
              <a:buNone/>
            </a:pPr>
            <a:r>
              <a:rPr lang="en-US" altLang="el-GR" sz="2400">
                <a:latin typeface="Calibri" panose="020F0502020204030204" pitchFamily="34" charset="0"/>
              </a:rPr>
              <a:t>$s0: 0000 0000 0000 0000 0000 0000 0000 1001 = 9</a:t>
            </a:r>
            <a:r>
              <a:rPr lang="en-US" altLang="el-GR" sz="2400" baseline="-10000">
                <a:latin typeface="Calibri" panose="020F0502020204030204" pitchFamily="34" charset="0"/>
              </a:rPr>
              <a:t>ten</a:t>
            </a:r>
            <a:r>
              <a:rPr lang="en-US" altLang="el-GR" sz="2400">
                <a:latin typeface="Calibri" panose="020F0502020204030204" pitchFamily="34" charset="0"/>
              </a:rPr>
              <a:t> </a:t>
            </a:r>
            <a:r>
              <a:rPr lang="en-US" altLang="el-GR" sz="2400">
                <a:latin typeface="Calibri" panose="020F0502020204030204" pitchFamily="34" charset="0"/>
                <a:sym typeface="Wingdings" panose="05000000000000000000" pitchFamily="2" charset="2"/>
              </a:rPr>
              <a:t></a:t>
            </a:r>
          </a:p>
          <a:p>
            <a:pPr eaLnBrk="1" hangingPunct="1">
              <a:buFontTx/>
              <a:buNone/>
            </a:pPr>
            <a:endParaRPr lang="en-US" altLang="el-GR" sz="2400">
              <a:latin typeface="Calibri" panose="020F0502020204030204" pitchFamily="34" charset="0"/>
            </a:endParaRPr>
          </a:p>
          <a:p>
            <a:pPr eaLnBrk="1" hangingPunct="1">
              <a:buFontTx/>
              <a:buNone/>
            </a:pPr>
            <a:r>
              <a:rPr lang="en-US" altLang="el-GR" sz="2400" b="1">
                <a:latin typeface="Calibri" panose="020F0502020204030204" pitchFamily="34" charset="0"/>
              </a:rPr>
              <a:t>sll $t2, $s0, 4</a:t>
            </a:r>
          </a:p>
          <a:p>
            <a:pPr eaLnBrk="1" hangingPunct="1">
              <a:buFontTx/>
              <a:buNone/>
            </a:pPr>
            <a:r>
              <a:rPr lang="el-GR" altLang="el-GR" sz="2800">
                <a:latin typeface="Calibri" panose="020F0502020204030204" pitchFamily="34" charset="0"/>
              </a:rPr>
              <a:t>Κάνουμε </a:t>
            </a:r>
            <a:r>
              <a:rPr lang="en-US" altLang="el-GR" sz="2800">
                <a:latin typeface="Calibri" panose="020F0502020204030204" pitchFamily="34" charset="0"/>
              </a:rPr>
              <a:t>shift </a:t>
            </a:r>
            <a:r>
              <a:rPr lang="el-GR" altLang="el-GR" sz="2800">
                <a:latin typeface="Calibri" panose="020F0502020204030204" pitchFamily="34" charset="0"/>
              </a:rPr>
              <a:t>αριστερά το περιεχόμενο του $</a:t>
            </a:r>
            <a:r>
              <a:rPr lang="en-US" altLang="el-GR" sz="2800">
                <a:latin typeface="Calibri" panose="020F0502020204030204" pitchFamily="34" charset="0"/>
              </a:rPr>
              <a:t>s0 </a:t>
            </a:r>
            <a:r>
              <a:rPr lang="el-GR" altLang="el-GR" sz="2800">
                <a:latin typeface="Calibri" panose="020F0502020204030204" pitchFamily="34" charset="0"/>
              </a:rPr>
              <a:t>κατά 4 θέσεις</a:t>
            </a:r>
          </a:p>
          <a:p>
            <a:pPr eaLnBrk="1" hangingPunct="1">
              <a:buFontTx/>
              <a:buNone/>
            </a:pPr>
            <a:r>
              <a:rPr lang="en-US" altLang="el-GR" sz="2400">
                <a:latin typeface="Calibri" panose="020F0502020204030204" pitchFamily="34" charset="0"/>
              </a:rPr>
              <a:t>0000 0000 0000 0000 0000 0000 1001 0000</a:t>
            </a:r>
            <a:r>
              <a:rPr lang="el-GR" altLang="el-GR" sz="2400">
                <a:latin typeface="Calibri" panose="020F0502020204030204" pitchFamily="34" charset="0"/>
              </a:rPr>
              <a:t> = 144</a:t>
            </a:r>
            <a:r>
              <a:rPr lang="en-US" altLang="el-GR" sz="2400" baseline="-10000">
                <a:latin typeface="Calibri" panose="020F0502020204030204" pitchFamily="34" charset="0"/>
              </a:rPr>
              <a:t>ten</a:t>
            </a:r>
            <a:endParaRPr lang="el-GR" altLang="el-GR" sz="2400" baseline="-10000">
              <a:latin typeface="Calibri" panose="020F0502020204030204" pitchFamily="34" charset="0"/>
            </a:endParaRPr>
          </a:p>
          <a:p>
            <a:pPr eaLnBrk="1" hangingPunct="1">
              <a:buFontTx/>
              <a:buNone/>
            </a:pPr>
            <a:r>
              <a:rPr lang="el-GR" altLang="el-GR" sz="2800">
                <a:latin typeface="Calibri" panose="020F0502020204030204" pitchFamily="34" charset="0"/>
              </a:rPr>
              <a:t>και τοποθετούμε το αποτέλεσμα στον </a:t>
            </a:r>
            <a:r>
              <a:rPr lang="en-US" altLang="el-GR" sz="2800">
                <a:latin typeface="Calibri" panose="020F0502020204030204" pitchFamily="34" charset="0"/>
              </a:rPr>
              <a:t>$t2.</a:t>
            </a:r>
            <a:endParaRPr lang="el-GR" altLang="el-GR" sz="2800">
              <a:latin typeface="Calibri" panose="020F0502020204030204" pitchFamily="34" charset="0"/>
            </a:endParaRPr>
          </a:p>
          <a:p>
            <a:pPr eaLnBrk="1" hangingPunct="1">
              <a:buFontTx/>
              <a:buNone/>
            </a:pPr>
            <a:endParaRPr lang="en-US" altLang="el-GR" sz="2800">
              <a:latin typeface="Calibri" panose="020F0502020204030204" pitchFamily="34" charset="0"/>
            </a:endParaRPr>
          </a:p>
          <a:p>
            <a:pPr algn="ctr" eaLnBrk="1" hangingPunct="1">
              <a:buFontTx/>
              <a:buNone/>
            </a:pPr>
            <a:r>
              <a:rPr lang="en-US" altLang="el-GR" sz="2800" b="1">
                <a:latin typeface="Calibri" panose="020F0502020204030204" pitchFamily="34" charset="0"/>
              </a:rPr>
              <a:t>!!</a:t>
            </a:r>
            <a:r>
              <a:rPr lang="el-GR" altLang="el-GR" sz="2800" b="1">
                <a:latin typeface="Calibri" panose="020F0502020204030204" pitchFamily="34" charset="0"/>
              </a:rPr>
              <a:t>Το περιεχόμενο του $</a:t>
            </a:r>
            <a:r>
              <a:rPr lang="en-US" altLang="el-GR" sz="2800" b="1">
                <a:latin typeface="Calibri" panose="020F0502020204030204" pitchFamily="34" charset="0"/>
              </a:rPr>
              <a:t>s0 </a:t>
            </a:r>
            <a:r>
              <a:rPr lang="el-GR" altLang="el-GR" sz="2800" b="1">
                <a:latin typeface="Calibri" panose="020F0502020204030204" pitchFamily="34" charset="0"/>
              </a:rPr>
              <a:t>μένει αμετάβλητο!!</a:t>
            </a:r>
            <a:endParaRPr lang="el-GR" altLang="el-GR" sz="2800">
              <a:latin typeface="Calibri" panose="020F0502020204030204" pitchFamily="34" charset="0"/>
            </a:endParaRPr>
          </a:p>
        </p:txBody>
      </p:sp>
      <p:sp>
        <p:nvSpPr>
          <p:cNvPr id="56324"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CE4A797-752A-40A5-8D8E-A93B9C6D2148}" type="slidenum">
              <a:rPr lang="en-GB" altLang="el-GR" sz="1400">
                <a:latin typeface="Calibri" panose="020F0502020204030204" pitchFamily="34" charset="0"/>
              </a:rPr>
              <a:pPr>
                <a:spcBef>
                  <a:spcPct val="0"/>
                </a:spcBef>
                <a:buFontTx/>
                <a:buNone/>
              </a:pPr>
              <a:t>41</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Λογικές Λειτουργίες (Πράξεις) (2)</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57347" name="Rectangle 2"/>
          <p:cNvSpPr>
            <a:spLocks noChangeArrowheads="1"/>
          </p:cNvSpPr>
          <p:nvPr/>
        </p:nvSpPr>
        <p:spPr bwMode="auto">
          <a:xfrm>
            <a:off x="457200" y="1052513"/>
            <a:ext cx="29622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l-GR" b="0" u="sng"/>
              <a:t>SHIFT</a:t>
            </a:r>
          </a:p>
          <a:p>
            <a:pPr eaLnBrk="1" hangingPunct="1">
              <a:buFontTx/>
              <a:buNone/>
            </a:pPr>
            <a:r>
              <a:rPr lang="en-US" altLang="el-GR" sz="2400">
                <a:latin typeface="Courier New" panose="02070309020205020404" pitchFamily="49" charset="0"/>
              </a:rPr>
              <a:t>sll $t2, $s0, 4</a:t>
            </a:r>
          </a:p>
          <a:p>
            <a:pPr eaLnBrk="1" hangingPunct="1">
              <a:buFontTx/>
              <a:buNone/>
            </a:pPr>
            <a:endParaRPr lang="el-GR" altLang="el-GR" sz="2800" b="0"/>
          </a:p>
        </p:txBody>
      </p:sp>
      <p:graphicFrame>
        <p:nvGraphicFramePr>
          <p:cNvPr id="109572" name="Group 4"/>
          <p:cNvGraphicFramePr>
            <a:graphicFrameLocks noGrp="1"/>
          </p:cNvGraphicFramePr>
          <p:nvPr/>
        </p:nvGraphicFramePr>
        <p:xfrm>
          <a:off x="287338" y="3617913"/>
          <a:ext cx="8569325" cy="1554264"/>
        </p:xfrm>
        <a:graphic>
          <a:graphicData uri="http://schemas.openxmlformats.org/drawingml/2006/table">
            <a:tbl>
              <a:tblPr/>
              <a:tblGrid>
                <a:gridCol w="1427162">
                  <a:extLst>
                    <a:ext uri="{9D8B030D-6E8A-4147-A177-3AD203B41FA5}">
                      <a16:colId xmlns:a16="http://schemas.microsoft.com/office/drawing/2014/main" xmlns="" val="20000"/>
                    </a:ext>
                  </a:extLst>
                </a:gridCol>
                <a:gridCol w="1430338">
                  <a:extLst>
                    <a:ext uri="{9D8B030D-6E8A-4147-A177-3AD203B41FA5}">
                      <a16:colId xmlns:a16="http://schemas.microsoft.com/office/drawing/2014/main" xmlns="" val="20001"/>
                    </a:ext>
                  </a:extLst>
                </a:gridCol>
                <a:gridCol w="1427162">
                  <a:extLst>
                    <a:ext uri="{9D8B030D-6E8A-4147-A177-3AD203B41FA5}">
                      <a16:colId xmlns:a16="http://schemas.microsoft.com/office/drawing/2014/main" xmlns="" val="20002"/>
                    </a:ext>
                  </a:extLst>
                </a:gridCol>
                <a:gridCol w="1427163">
                  <a:extLst>
                    <a:ext uri="{9D8B030D-6E8A-4147-A177-3AD203B41FA5}">
                      <a16:colId xmlns:a16="http://schemas.microsoft.com/office/drawing/2014/main" xmlns="" val="20003"/>
                    </a:ext>
                  </a:extLst>
                </a:gridCol>
                <a:gridCol w="1430337">
                  <a:extLst>
                    <a:ext uri="{9D8B030D-6E8A-4147-A177-3AD203B41FA5}">
                      <a16:colId xmlns:a16="http://schemas.microsoft.com/office/drawing/2014/main" xmlns="" val="20004"/>
                    </a:ext>
                  </a:extLst>
                </a:gridCol>
                <a:gridCol w="1427163">
                  <a:extLst>
                    <a:ext uri="{9D8B030D-6E8A-4147-A177-3AD203B41FA5}">
                      <a16:colId xmlns:a16="http://schemas.microsoft.com/office/drawing/2014/main" xmlns="" val="20005"/>
                    </a:ext>
                  </a:extLst>
                </a:gridCol>
              </a:tblGrid>
              <a:tr h="5180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op</a:t>
                      </a:r>
                      <a:endParaRPr kumimoji="0" lang="el-GR" sz="2800" b="0" i="0" u="none" strike="noStrike" cap="none" normalizeH="0" baseline="0">
                        <a:ln>
                          <a:noFill/>
                        </a:ln>
                        <a:solidFill>
                          <a:schemeClr val="tx1"/>
                        </a:solidFill>
                        <a:effectLst/>
                        <a:latin typeface="Times New Roman"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rs</a:t>
                      </a:r>
                      <a:endParaRPr kumimoji="0" lang="el-GR" sz="2800" b="0" i="0" u="none" strike="noStrike" cap="none" normalizeH="0" baseline="0">
                        <a:ln>
                          <a:noFill/>
                        </a:ln>
                        <a:solidFill>
                          <a:schemeClr val="tx1"/>
                        </a:solidFill>
                        <a:effectLst/>
                        <a:latin typeface="Times New Roman"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rt</a:t>
                      </a:r>
                      <a:endParaRPr kumimoji="0" lang="el-GR" sz="2800" b="0" i="0" u="none" strike="noStrike" cap="none" normalizeH="0" baseline="0">
                        <a:ln>
                          <a:noFill/>
                        </a:ln>
                        <a:solidFill>
                          <a:schemeClr val="tx1"/>
                        </a:solidFill>
                        <a:effectLst/>
                        <a:latin typeface="Times New Roman"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rd</a:t>
                      </a:r>
                      <a:endParaRPr kumimoji="0" lang="el-GR" sz="2800" b="0" i="0" u="none" strike="noStrike" cap="none" normalizeH="0" baseline="0">
                        <a:ln>
                          <a:noFill/>
                        </a:ln>
                        <a:solidFill>
                          <a:schemeClr val="tx1"/>
                        </a:solidFill>
                        <a:effectLst/>
                        <a:latin typeface="Times New Roman"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shamt</a:t>
                      </a:r>
                      <a:endParaRPr kumimoji="0" lang="el-GR" sz="2800" b="0" i="0" u="none" strike="noStrike" cap="none" normalizeH="0" baseline="0">
                        <a:ln>
                          <a:noFill/>
                        </a:ln>
                        <a:solidFill>
                          <a:schemeClr val="tx1"/>
                        </a:solidFill>
                        <a:effectLst/>
                        <a:latin typeface="Times New Roman"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funct</a:t>
                      </a:r>
                      <a:endParaRPr kumimoji="0" lang="el-GR" sz="2800" b="0" i="0" u="none" strike="noStrike" cap="none" normalizeH="0" baseline="0">
                        <a:ln>
                          <a:noFill/>
                        </a:ln>
                        <a:solidFill>
                          <a:schemeClr val="tx1"/>
                        </a:solidFill>
                        <a:effectLst/>
                        <a:latin typeface="Times New Roman"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xmlns="" val="10000"/>
                  </a:ext>
                </a:extLst>
              </a:tr>
              <a:tr h="5180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16</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10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4</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180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000000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00000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10000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01010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00100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a:ln>
                            <a:noFill/>
                          </a:ln>
                          <a:solidFill>
                            <a:schemeClr val="tx1"/>
                          </a:solidFill>
                          <a:effectLst/>
                          <a:latin typeface="Times New Roman" charset="0"/>
                        </a:rPr>
                        <a:t>000000</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57378" name="Text Box 34"/>
          <p:cNvSpPr txBox="1">
            <a:spLocks noChangeArrowheads="1"/>
          </p:cNvSpPr>
          <p:nvPr/>
        </p:nvSpPr>
        <p:spPr bwMode="auto">
          <a:xfrm>
            <a:off x="655638" y="3098800"/>
            <a:ext cx="73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t>6 bit</a:t>
            </a:r>
            <a:endParaRPr lang="el-GR" altLang="el-GR" sz="2400" b="0"/>
          </a:p>
        </p:txBody>
      </p:sp>
      <p:sp>
        <p:nvSpPr>
          <p:cNvPr id="57379" name="Text Box 35"/>
          <p:cNvSpPr txBox="1">
            <a:spLocks noChangeArrowheads="1"/>
          </p:cNvSpPr>
          <p:nvPr/>
        </p:nvSpPr>
        <p:spPr bwMode="auto">
          <a:xfrm>
            <a:off x="2109788" y="3098800"/>
            <a:ext cx="73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t>5 bit</a:t>
            </a:r>
            <a:endParaRPr lang="el-GR" altLang="el-GR" sz="2400" b="0"/>
          </a:p>
        </p:txBody>
      </p:sp>
      <p:sp>
        <p:nvSpPr>
          <p:cNvPr id="57380" name="Text Box 36"/>
          <p:cNvSpPr txBox="1">
            <a:spLocks noChangeArrowheads="1"/>
          </p:cNvSpPr>
          <p:nvPr/>
        </p:nvSpPr>
        <p:spPr bwMode="auto">
          <a:xfrm>
            <a:off x="3478213" y="3098800"/>
            <a:ext cx="73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t>5 bit</a:t>
            </a:r>
            <a:endParaRPr lang="el-GR" altLang="el-GR" sz="2400" b="0"/>
          </a:p>
        </p:txBody>
      </p:sp>
      <p:sp>
        <p:nvSpPr>
          <p:cNvPr id="57381" name="Text Box 37"/>
          <p:cNvSpPr txBox="1">
            <a:spLocks noChangeArrowheads="1"/>
          </p:cNvSpPr>
          <p:nvPr/>
        </p:nvSpPr>
        <p:spPr bwMode="auto">
          <a:xfrm>
            <a:off x="4918075" y="3098800"/>
            <a:ext cx="73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t>5 bit</a:t>
            </a:r>
            <a:endParaRPr lang="el-GR" altLang="el-GR" sz="2400" b="0"/>
          </a:p>
        </p:txBody>
      </p:sp>
      <p:sp>
        <p:nvSpPr>
          <p:cNvPr id="57382" name="Text Box 38"/>
          <p:cNvSpPr txBox="1">
            <a:spLocks noChangeArrowheads="1"/>
          </p:cNvSpPr>
          <p:nvPr/>
        </p:nvSpPr>
        <p:spPr bwMode="auto">
          <a:xfrm>
            <a:off x="6359525" y="3098800"/>
            <a:ext cx="73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t>5 bit</a:t>
            </a:r>
            <a:endParaRPr lang="el-GR" altLang="el-GR" sz="2400" b="0"/>
          </a:p>
        </p:txBody>
      </p:sp>
      <p:sp>
        <p:nvSpPr>
          <p:cNvPr id="57383" name="Text Box 39"/>
          <p:cNvSpPr txBox="1">
            <a:spLocks noChangeArrowheads="1"/>
          </p:cNvSpPr>
          <p:nvPr/>
        </p:nvSpPr>
        <p:spPr bwMode="auto">
          <a:xfrm>
            <a:off x="7799388" y="3098800"/>
            <a:ext cx="73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t>6 bit</a:t>
            </a:r>
            <a:endParaRPr lang="el-GR" altLang="el-GR" sz="2400" b="0"/>
          </a:p>
        </p:txBody>
      </p:sp>
      <p:sp>
        <p:nvSpPr>
          <p:cNvPr id="57384" name="Rectangle 40"/>
          <p:cNvSpPr>
            <a:spLocks noChangeArrowheads="1"/>
          </p:cNvSpPr>
          <p:nvPr/>
        </p:nvSpPr>
        <p:spPr bwMode="auto">
          <a:xfrm>
            <a:off x="3643313" y="1125538"/>
            <a:ext cx="5500687"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u="sng"/>
              <a:t>K</a:t>
            </a:r>
            <a:r>
              <a:rPr lang="el-GR" altLang="el-GR" sz="2400" b="0" u="sng"/>
              <a:t>αταχωρητές</a:t>
            </a:r>
            <a:r>
              <a:rPr lang="en-US" altLang="el-GR" sz="2400" b="0" u="sng"/>
              <a:t> (</a:t>
            </a:r>
            <a:r>
              <a:rPr lang="el-GR" altLang="el-GR" sz="2400" b="0" u="sng"/>
              <a:t>σκονάκι </a:t>
            </a:r>
            <a:r>
              <a:rPr lang="el-GR" altLang="el-GR" sz="2400" b="0" u="sng">
                <a:sym typeface="Wingdings" panose="05000000000000000000" pitchFamily="2" charset="2"/>
              </a:rPr>
              <a:t>)</a:t>
            </a:r>
            <a:endParaRPr lang="el-GR" altLang="el-GR" sz="2400" b="0" u="sng"/>
          </a:p>
          <a:p>
            <a:pPr eaLnBrk="1" hangingPunct="1">
              <a:spcBef>
                <a:spcPct val="0"/>
              </a:spcBef>
              <a:buFontTx/>
              <a:buNone/>
            </a:pPr>
            <a:r>
              <a:rPr lang="el-GR" altLang="el-GR" sz="2400" b="0"/>
              <a:t>$</a:t>
            </a:r>
            <a:r>
              <a:rPr lang="en-US" altLang="el-GR" sz="2400" b="0"/>
              <a:t>s0, ..., $s7 </a:t>
            </a:r>
            <a:r>
              <a:rPr lang="el-GR" altLang="el-GR" sz="2400" b="0"/>
              <a:t>αντιστοιχίζονται στους 16 - 23</a:t>
            </a:r>
          </a:p>
          <a:p>
            <a:pPr eaLnBrk="1" hangingPunct="1">
              <a:spcBef>
                <a:spcPct val="0"/>
              </a:spcBef>
              <a:buFontTx/>
              <a:buNone/>
            </a:pPr>
            <a:r>
              <a:rPr lang="el-GR" altLang="el-GR" sz="2400" b="0"/>
              <a:t>$</a:t>
            </a:r>
            <a:r>
              <a:rPr lang="en-US" altLang="el-GR" sz="2400" b="0"/>
              <a:t>t0, ..., $t7 </a:t>
            </a:r>
            <a:r>
              <a:rPr lang="el-GR" altLang="el-GR" sz="2400" b="0"/>
              <a:t>αντιστοιχίζονται στους </a:t>
            </a:r>
            <a:r>
              <a:rPr lang="en-US" altLang="el-GR" sz="2400" b="0"/>
              <a:t>8</a:t>
            </a:r>
            <a:r>
              <a:rPr lang="el-GR" altLang="el-GR" sz="2400" b="0"/>
              <a:t> - </a:t>
            </a:r>
            <a:r>
              <a:rPr lang="en-US" altLang="el-GR" sz="2400" b="0"/>
              <a:t>15</a:t>
            </a:r>
            <a:endParaRPr lang="el-GR" altLang="el-GR" sz="2400" b="0"/>
          </a:p>
        </p:txBody>
      </p:sp>
      <p:sp>
        <p:nvSpPr>
          <p:cNvPr id="57385" name="Text Box 41"/>
          <p:cNvSpPr txBox="1">
            <a:spLocks noChangeArrowheads="1"/>
          </p:cNvSpPr>
          <p:nvPr/>
        </p:nvSpPr>
        <p:spPr bwMode="auto">
          <a:xfrm>
            <a:off x="539750" y="5589588"/>
            <a:ext cx="3240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Arial" panose="020B0604020202020204" pitchFamily="34" charset="0"/>
              </a:rPr>
              <a:t>sll: opcode=0, funct=0</a:t>
            </a:r>
            <a:endParaRPr lang="el-GR" altLang="el-GR" sz="2400" b="0">
              <a:latin typeface="Arial" panose="020B0604020202020204" pitchFamily="34" charset="0"/>
            </a:endParaRPr>
          </a:p>
        </p:txBody>
      </p:sp>
      <p:sp>
        <p:nvSpPr>
          <p:cNvPr id="57386" name="Line 42"/>
          <p:cNvSpPr>
            <a:spLocks noChangeShapeType="1"/>
          </p:cNvSpPr>
          <p:nvPr/>
        </p:nvSpPr>
        <p:spPr bwMode="auto">
          <a:xfrm>
            <a:off x="971550" y="5173663"/>
            <a:ext cx="647700" cy="560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57387" name="Line 43"/>
          <p:cNvSpPr>
            <a:spLocks noChangeShapeType="1"/>
          </p:cNvSpPr>
          <p:nvPr/>
        </p:nvSpPr>
        <p:spPr bwMode="auto">
          <a:xfrm flipH="1">
            <a:off x="2987675" y="5167313"/>
            <a:ext cx="5113338" cy="4937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57388" name="1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C6B2712-E427-4138-A1B1-00C06B2F9188}" type="slidenum">
              <a:rPr lang="en-GB" altLang="el-GR" sz="1400"/>
              <a:pPr>
                <a:spcBef>
                  <a:spcPct val="0"/>
                </a:spcBef>
                <a:buFontTx/>
                <a:buNone/>
              </a:pPr>
              <a:t>42</a:t>
            </a:fld>
            <a:endParaRPr lang="en-GB" altLang="el-GR" sz="1400"/>
          </a:p>
        </p:txBody>
      </p:sp>
      <p:sp>
        <p:nvSpPr>
          <p:cNvPr id="1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Λογικές Λειτουργίες (Πράξεις) (3)</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58371" name="Rectangle 2"/>
          <p:cNvSpPr>
            <a:spLocks noChangeArrowheads="1"/>
          </p:cNvSpPr>
          <p:nvPr/>
        </p:nvSpPr>
        <p:spPr bwMode="auto">
          <a:xfrm>
            <a:off x="457200" y="1052513"/>
            <a:ext cx="8229600"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l-GR" b="0" u="sng" dirty="0">
                <a:latin typeface="Calibri" panose="020F0502020204030204" pitchFamily="34" charset="0"/>
              </a:rPr>
              <a:t>AND, OR</a:t>
            </a:r>
          </a:p>
          <a:p>
            <a:pPr eaLnBrk="1" hangingPunct="1">
              <a:buFontTx/>
              <a:buNone/>
            </a:pPr>
            <a:r>
              <a:rPr lang="en-US" altLang="el-GR" sz="2400" b="0" dirty="0">
                <a:latin typeface="Calibri" panose="020F0502020204030204" pitchFamily="34" charset="0"/>
              </a:rPr>
              <a:t>$t2: 0000 0000 0000 0000 00</a:t>
            </a:r>
            <a:r>
              <a:rPr lang="en-US" altLang="el-GR" sz="2400" dirty="0">
                <a:solidFill>
                  <a:srgbClr val="FF0000"/>
                </a:solidFill>
                <a:latin typeface="Calibri" panose="020F0502020204030204" pitchFamily="34" charset="0"/>
              </a:rPr>
              <a:t>00 11</a:t>
            </a:r>
            <a:r>
              <a:rPr lang="en-US" altLang="el-GR" sz="2400" b="0" dirty="0">
                <a:latin typeface="Calibri" panose="020F0502020204030204" pitchFamily="34" charset="0"/>
              </a:rPr>
              <a:t>0</a:t>
            </a:r>
            <a:r>
              <a:rPr lang="en-US" altLang="el-GR" sz="2400" dirty="0">
                <a:solidFill>
                  <a:srgbClr val="FF0000"/>
                </a:solidFill>
                <a:latin typeface="Calibri" panose="020F0502020204030204" pitchFamily="34" charset="0"/>
              </a:rPr>
              <a:t>1</a:t>
            </a:r>
            <a:r>
              <a:rPr lang="en-US" altLang="el-GR" sz="2400" b="0" dirty="0">
                <a:latin typeface="Calibri" panose="020F0502020204030204" pitchFamily="34" charset="0"/>
              </a:rPr>
              <a:t> 0000 0000</a:t>
            </a:r>
            <a:endParaRPr lang="en-US" altLang="el-GR" sz="2400" b="0" dirty="0">
              <a:latin typeface="Calibri" panose="020F0502020204030204" pitchFamily="34" charset="0"/>
              <a:sym typeface="Wingdings" panose="05000000000000000000" pitchFamily="2" charset="2"/>
            </a:endParaRPr>
          </a:p>
          <a:p>
            <a:pPr eaLnBrk="1" hangingPunct="1">
              <a:buFontTx/>
              <a:buNone/>
            </a:pPr>
            <a:r>
              <a:rPr lang="en-US" altLang="el-GR" sz="2400" b="0" dirty="0">
                <a:latin typeface="Calibri" panose="020F0502020204030204" pitchFamily="34" charset="0"/>
              </a:rPr>
              <a:t>$t1: 0000 0000 0000 0000 00</a:t>
            </a:r>
            <a:r>
              <a:rPr lang="en-US" altLang="el-GR" sz="2400" dirty="0">
                <a:solidFill>
                  <a:srgbClr val="FF0000"/>
                </a:solidFill>
                <a:latin typeface="Calibri" panose="020F0502020204030204" pitchFamily="34" charset="0"/>
              </a:rPr>
              <a:t>11 11</a:t>
            </a:r>
            <a:r>
              <a:rPr lang="en-US" altLang="el-GR" sz="2400" b="0" dirty="0">
                <a:latin typeface="Calibri" panose="020F0502020204030204" pitchFamily="34" charset="0"/>
              </a:rPr>
              <a:t>00 0000 0000</a:t>
            </a:r>
          </a:p>
          <a:p>
            <a:pPr eaLnBrk="1" hangingPunct="1">
              <a:buFontTx/>
              <a:buNone/>
            </a:pPr>
            <a:endParaRPr lang="el-GR" altLang="el-GR" dirty="0">
              <a:latin typeface="Calibri" panose="020F0502020204030204" pitchFamily="34" charset="0"/>
            </a:endParaRPr>
          </a:p>
          <a:p>
            <a:pPr eaLnBrk="1" hangingPunct="1">
              <a:buFontTx/>
              <a:buNone/>
            </a:pPr>
            <a:r>
              <a:rPr lang="en-US" altLang="el-GR" sz="2400" dirty="0">
                <a:latin typeface="Calibri" panose="020F0502020204030204" pitchFamily="34" charset="0"/>
              </a:rPr>
              <a:t>and $t0, $t1, $t2</a:t>
            </a:r>
            <a:r>
              <a:rPr lang="el-GR" altLang="el-GR" dirty="0">
                <a:latin typeface="Calibri" panose="020F0502020204030204" pitchFamily="34" charset="0"/>
              </a:rPr>
              <a:t>		</a:t>
            </a:r>
            <a:r>
              <a:rPr lang="el-GR" altLang="el-GR" sz="2400" dirty="0">
                <a:latin typeface="Calibri" panose="020F0502020204030204" pitchFamily="34" charset="0"/>
              </a:rPr>
              <a:t># Μάσκα</a:t>
            </a:r>
            <a:endParaRPr lang="en-US" altLang="el-GR" sz="2400" dirty="0">
              <a:latin typeface="Calibri" panose="020F0502020204030204" pitchFamily="34" charset="0"/>
            </a:endParaRPr>
          </a:p>
          <a:p>
            <a:pPr eaLnBrk="1" hangingPunct="1">
              <a:buFontTx/>
              <a:buNone/>
            </a:pPr>
            <a:r>
              <a:rPr lang="en-US" altLang="el-GR" sz="2400" b="0" dirty="0">
                <a:latin typeface="Calibri" panose="020F0502020204030204" pitchFamily="34" charset="0"/>
              </a:rPr>
              <a:t>$t0: 0000 0000 0000 0000 0000 </a:t>
            </a:r>
            <a:r>
              <a:rPr lang="en-US" altLang="el-GR" sz="2400" dirty="0">
                <a:solidFill>
                  <a:srgbClr val="FF0000"/>
                </a:solidFill>
                <a:latin typeface="Calibri" panose="020F0502020204030204" pitchFamily="34" charset="0"/>
              </a:rPr>
              <a:t>11</a:t>
            </a:r>
            <a:r>
              <a:rPr lang="en-US" altLang="el-GR" sz="2400" b="0" dirty="0">
                <a:latin typeface="Calibri" panose="020F0502020204030204" pitchFamily="34" charset="0"/>
              </a:rPr>
              <a:t>00 0000 0000</a:t>
            </a:r>
          </a:p>
          <a:p>
            <a:pPr eaLnBrk="1" hangingPunct="1">
              <a:buFontTx/>
              <a:buNone/>
            </a:pPr>
            <a:endParaRPr lang="en-US" altLang="el-GR" sz="2400" b="0" dirty="0">
              <a:latin typeface="Calibri" panose="020F0502020204030204" pitchFamily="34" charset="0"/>
            </a:endParaRPr>
          </a:p>
          <a:p>
            <a:pPr eaLnBrk="1" hangingPunct="1">
              <a:buFontTx/>
              <a:buNone/>
            </a:pPr>
            <a:r>
              <a:rPr lang="en-US" altLang="el-GR" sz="2400" dirty="0">
                <a:latin typeface="Calibri" panose="020F0502020204030204" pitchFamily="34" charset="0"/>
              </a:rPr>
              <a:t>or $t0, $t1, $t2</a:t>
            </a:r>
          </a:p>
          <a:p>
            <a:pPr eaLnBrk="1" hangingPunct="1">
              <a:buFontTx/>
              <a:buNone/>
            </a:pPr>
            <a:r>
              <a:rPr lang="en-US" altLang="el-GR" sz="2400" b="0" dirty="0">
                <a:latin typeface="Calibri" panose="020F0502020204030204" pitchFamily="34" charset="0"/>
              </a:rPr>
              <a:t>$t0: 0000 0000 0000 0000 00</a:t>
            </a:r>
            <a:r>
              <a:rPr lang="en-US" altLang="el-GR" sz="2400" dirty="0">
                <a:solidFill>
                  <a:srgbClr val="FF0000"/>
                </a:solidFill>
                <a:latin typeface="Calibri" panose="020F0502020204030204" pitchFamily="34" charset="0"/>
              </a:rPr>
              <a:t>11 11</a:t>
            </a:r>
            <a:r>
              <a:rPr lang="en-US" altLang="el-GR" sz="2400" b="0" dirty="0">
                <a:latin typeface="Calibri" panose="020F0502020204030204" pitchFamily="34" charset="0"/>
              </a:rPr>
              <a:t>0</a:t>
            </a:r>
            <a:r>
              <a:rPr lang="en-US" altLang="el-GR" sz="2400" dirty="0">
                <a:solidFill>
                  <a:srgbClr val="FF0000"/>
                </a:solidFill>
                <a:latin typeface="Calibri" panose="020F0502020204030204" pitchFamily="34" charset="0"/>
              </a:rPr>
              <a:t>1</a:t>
            </a:r>
            <a:r>
              <a:rPr lang="en-US" altLang="el-GR" sz="2400" b="0" dirty="0">
                <a:latin typeface="Calibri" panose="020F0502020204030204" pitchFamily="34" charset="0"/>
              </a:rPr>
              <a:t> 0000 0000</a:t>
            </a:r>
            <a:endParaRPr lang="el-GR" altLang="el-GR" sz="2400" b="0" dirty="0">
              <a:latin typeface="Calibri" panose="020F0502020204030204" pitchFamily="34" charset="0"/>
            </a:endParaRPr>
          </a:p>
        </p:txBody>
      </p:sp>
      <p:sp>
        <p:nvSpPr>
          <p:cNvPr id="58372"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02C2116-D3D3-400F-B6D9-3E57ADD12977}" type="slidenum">
              <a:rPr lang="en-GB" altLang="el-GR" sz="1400">
                <a:latin typeface="Calibri" panose="020F0502020204030204" pitchFamily="34" charset="0"/>
              </a:rPr>
              <a:pPr>
                <a:spcBef>
                  <a:spcPct val="0"/>
                </a:spcBef>
                <a:buFontTx/>
                <a:buNone/>
              </a:pPr>
              <a:t>43</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Λογικές Λειτουργίες (Πράξεις) (4)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8307" name="Rectangle 2"/>
          <p:cNvSpPr>
            <a:spLocks noChangeArrowheads="1"/>
          </p:cNvSpPr>
          <p:nvPr/>
        </p:nvSpPr>
        <p:spPr bwMode="auto">
          <a:xfrm>
            <a:off x="457200" y="714375"/>
            <a:ext cx="8229600" cy="5329238"/>
          </a:xfrm>
          <a:prstGeom prst="rect">
            <a:avLst/>
          </a:prstGeom>
          <a:noFill/>
          <a:ln w="9525">
            <a:noFill/>
            <a:miter lim="800000"/>
            <a:headEnd/>
            <a:tailEnd/>
          </a:ln>
        </p:spPr>
        <p:txBody>
          <a:bodyPr/>
          <a:lstStyle/>
          <a:p>
            <a:pPr marL="342900" indent="-342900" eaLnBrk="1" hangingPunct="1">
              <a:spcBef>
                <a:spcPct val="20000"/>
              </a:spcBef>
              <a:defRPr/>
            </a:pPr>
            <a:r>
              <a:rPr lang="en-US" sz="3200" b="0" u="sng" dirty="0">
                <a:latin typeface="Calibri" pitchFamily="34" charset="0"/>
              </a:rPr>
              <a:t>NOT, NOR</a:t>
            </a:r>
          </a:p>
          <a:p>
            <a:pPr marL="342900" indent="-342900" eaLnBrk="1" hangingPunct="1">
              <a:spcBef>
                <a:spcPct val="20000"/>
              </a:spcBef>
              <a:defRPr/>
            </a:pPr>
            <a:r>
              <a:rPr lang="en-US" b="0" dirty="0">
                <a:latin typeface="Calibri" pitchFamily="34" charset="0"/>
              </a:rPr>
              <a:t>$t1: 0000 0000 0000 0000 00</a:t>
            </a:r>
            <a:r>
              <a:rPr lang="en-US" dirty="0">
                <a:solidFill>
                  <a:srgbClr val="FF0000"/>
                </a:solidFill>
                <a:latin typeface="Calibri" pitchFamily="34" charset="0"/>
              </a:rPr>
              <a:t>11</a:t>
            </a:r>
            <a:r>
              <a:rPr lang="en-US" b="0" dirty="0">
                <a:latin typeface="Calibri" pitchFamily="34" charset="0"/>
              </a:rPr>
              <a:t> </a:t>
            </a:r>
            <a:r>
              <a:rPr lang="en-US" dirty="0">
                <a:solidFill>
                  <a:srgbClr val="FF0000"/>
                </a:solidFill>
                <a:latin typeface="Calibri" pitchFamily="34" charset="0"/>
              </a:rPr>
              <a:t>11</a:t>
            </a:r>
            <a:r>
              <a:rPr lang="en-US" b="0" dirty="0">
                <a:latin typeface="Calibri" pitchFamily="34" charset="0"/>
              </a:rPr>
              <a:t>00 0000 0000</a:t>
            </a:r>
          </a:p>
          <a:p>
            <a:pPr marL="342900" indent="-342900" eaLnBrk="1" hangingPunct="1">
              <a:spcBef>
                <a:spcPct val="20000"/>
              </a:spcBef>
              <a:defRPr/>
            </a:pPr>
            <a:r>
              <a:rPr lang="en-US" b="0" dirty="0">
                <a:latin typeface="Calibri" pitchFamily="34" charset="0"/>
              </a:rPr>
              <a:t>$t3: 0000 0000 0000 0000 0000 0000 0000 0000</a:t>
            </a:r>
          </a:p>
          <a:p>
            <a:pPr marL="342900" indent="-342900" eaLnBrk="1" hangingPunct="1">
              <a:spcBef>
                <a:spcPct val="20000"/>
              </a:spcBef>
              <a:defRPr/>
            </a:pPr>
            <a:endParaRPr lang="en-US" sz="1800" dirty="0">
              <a:latin typeface="Calibri" pitchFamily="34" charset="0"/>
            </a:endParaRPr>
          </a:p>
          <a:p>
            <a:pPr indent="-342900" eaLnBrk="1" hangingPunct="1">
              <a:spcBef>
                <a:spcPts val="0"/>
              </a:spcBef>
              <a:defRPr/>
            </a:pPr>
            <a:r>
              <a:rPr lang="en-US" dirty="0">
                <a:latin typeface="Calibri" pitchFamily="34" charset="0"/>
              </a:rPr>
              <a:t>not $t0, $t1</a:t>
            </a:r>
            <a:r>
              <a:rPr lang="en-US" sz="3200" dirty="0">
                <a:latin typeface="Calibri" pitchFamily="34" charset="0"/>
              </a:rPr>
              <a:t> </a:t>
            </a:r>
            <a:r>
              <a:rPr lang="el-GR" sz="3200" dirty="0">
                <a:latin typeface="Calibri" pitchFamily="34" charset="0"/>
              </a:rPr>
              <a:t>δεν χρειάζεται </a:t>
            </a:r>
            <a:r>
              <a:rPr lang="el-GR" sz="3200" b="0" dirty="0">
                <a:latin typeface="Calibri" pitchFamily="34" charset="0"/>
              </a:rPr>
              <a:t>γιατί μπορούμε να χρησιμοποιούμε τη </a:t>
            </a:r>
            <a:r>
              <a:rPr lang="en-US" sz="3200" dirty="0">
                <a:latin typeface="Calibri" pitchFamily="34" charset="0"/>
              </a:rPr>
              <a:t>nor:</a:t>
            </a:r>
          </a:p>
          <a:p>
            <a:pPr marL="342900" indent="-342900" algn="ctr" eaLnBrk="1" hangingPunct="1">
              <a:spcBef>
                <a:spcPct val="20000"/>
              </a:spcBef>
              <a:defRPr/>
            </a:pPr>
            <a:r>
              <a:rPr lang="en-US" sz="3200" u="sng" dirty="0">
                <a:latin typeface="Calibri" pitchFamily="34" charset="0"/>
              </a:rPr>
              <a:t>A NOR 0 = NOT (A OR 0) = NOT A</a:t>
            </a:r>
            <a:endParaRPr lang="el-GR" sz="3200" u="sng" dirty="0">
              <a:latin typeface="Calibri" pitchFamily="34" charset="0"/>
            </a:endParaRPr>
          </a:p>
          <a:p>
            <a:pPr marL="342900" indent="-342900" eaLnBrk="1" hangingPunct="1">
              <a:spcBef>
                <a:spcPct val="20000"/>
              </a:spcBef>
              <a:defRPr/>
            </a:pPr>
            <a:endParaRPr lang="en-US" sz="3200" dirty="0">
              <a:latin typeface="Calibri" pitchFamily="34" charset="0"/>
            </a:endParaRPr>
          </a:p>
          <a:p>
            <a:pPr marL="342900" indent="-342900" eaLnBrk="1" hangingPunct="1">
              <a:spcBef>
                <a:spcPct val="20000"/>
              </a:spcBef>
              <a:defRPr/>
            </a:pPr>
            <a:r>
              <a:rPr lang="en-US" dirty="0">
                <a:latin typeface="Calibri" pitchFamily="34" charset="0"/>
              </a:rPr>
              <a:t>nor $t0, $t1, $t3</a:t>
            </a:r>
            <a:r>
              <a:rPr lang="el-GR" sz="3200" dirty="0">
                <a:latin typeface="Calibri" pitchFamily="34" charset="0"/>
              </a:rPr>
              <a:t>		</a:t>
            </a:r>
            <a:endParaRPr lang="en-US" sz="3200" dirty="0">
              <a:latin typeface="Calibri" pitchFamily="34" charset="0"/>
            </a:endParaRPr>
          </a:p>
          <a:p>
            <a:pPr marL="342900" indent="-342900" eaLnBrk="1" hangingPunct="1">
              <a:spcBef>
                <a:spcPct val="20000"/>
              </a:spcBef>
              <a:defRPr/>
            </a:pPr>
            <a:r>
              <a:rPr lang="en-US" b="0" dirty="0">
                <a:latin typeface="Calibri" pitchFamily="34" charset="0"/>
              </a:rPr>
              <a:t>$t0: 1111 1111 1111 1111 11</a:t>
            </a:r>
            <a:r>
              <a:rPr lang="en-US" dirty="0">
                <a:solidFill>
                  <a:srgbClr val="FF0000"/>
                </a:solidFill>
                <a:latin typeface="Calibri" pitchFamily="34" charset="0"/>
              </a:rPr>
              <a:t>00</a:t>
            </a:r>
            <a:r>
              <a:rPr lang="en-US" b="0" dirty="0">
                <a:latin typeface="Calibri" pitchFamily="34" charset="0"/>
              </a:rPr>
              <a:t> </a:t>
            </a:r>
            <a:r>
              <a:rPr lang="en-US" dirty="0">
                <a:solidFill>
                  <a:srgbClr val="FF0000"/>
                </a:solidFill>
                <a:latin typeface="Calibri" pitchFamily="34" charset="0"/>
              </a:rPr>
              <a:t>00</a:t>
            </a:r>
            <a:r>
              <a:rPr lang="en-US" b="0" dirty="0">
                <a:latin typeface="Calibri" pitchFamily="34" charset="0"/>
              </a:rPr>
              <a:t>11 1111 1111</a:t>
            </a:r>
          </a:p>
        </p:txBody>
      </p:sp>
      <p:sp>
        <p:nvSpPr>
          <p:cNvPr id="59396"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E5657B5-9FD8-45BA-8C1D-1F4B35BF8BFA}" type="slidenum">
              <a:rPr lang="en-GB" altLang="el-GR" sz="1400">
                <a:latin typeface="Calibri" panose="020F0502020204030204" pitchFamily="34" charset="0"/>
              </a:rPr>
              <a:pPr>
                <a:spcBef>
                  <a:spcPct val="0"/>
                </a:spcBef>
                <a:buFontTx/>
                <a:buNone/>
              </a:pPr>
              <a:t>44</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Λογικές Λειτουργίες (Πράξεις) (5)</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0419" name="Rectangle 3"/>
          <p:cNvSpPr>
            <a:spLocks noGrp="1" noChangeArrowheads="1"/>
          </p:cNvSpPr>
          <p:nvPr>
            <p:ph type="body" idx="1"/>
          </p:nvPr>
        </p:nvSpPr>
        <p:spPr>
          <a:xfrm>
            <a:off x="71438" y="1071563"/>
            <a:ext cx="9144000" cy="5040312"/>
          </a:xfrm>
        </p:spPr>
        <p:txBody>
          <a:bodyPr/>
          <a:lstStyle/>
          <a:p>
            <a:pPr eaLnBrk="1" hangingPunct="1">
              <a:lnSpc>
                <a:spcPct val="80000"/>
              </a:lnSpc>
              <a:buFontTx/>
              <a:buNone/>
            </a:pPr>
            <a:r>
              <a:rPr lang="en-US" altLang="el-GR" sz="1800" i="1" u="sng" dirty="0">
                <a:latin typeface="Calibri" panose="020F0502020204030204" pitchFamily="34" charset="0"/>
              </a:rPr>
              <a:t>Instruction	</a:t>
            </a:r>
            <a:r>
              <a:rPr lang="el-GR" altLang="el-GR" sz="1800" i="1" u="sng" dirty="0">
                <a:latin typeface="Calibri" panose="020F0502020204030204" pitchFamily="34" charset="0"/>
              </a:rPr>
              <a:t>Παράδειγμα</a:t>
            </a:r>
            <a:r>
              <a:rPr lang="en-US" altLang="el-GR" sz="1800" i="1" u="sng" dirty="0">
                <a:latin typeface="Calibri" panose="020F0502020204030204" pitchFamily="34" charset="0"/>
              </a:rPr>
              <a:t>	</a:t>
            </a:r>
            <a:r>
              <a:rPr lang="el-GR" altLang="el-GR" sz="1800" i="1" u="sng" dirty="0">
                <a:latin typeface="Calibri" panose="020F0502020204030204" pitchFamily="34" charset="0"/>
              </a:rPr>
              <a:t>  </a:t>
            </a:r>
            <a:r>
              <a:rPr lang="en-US" altLang="el-GR" sz="1800" i="1" u="sng" dirty="0">
                <a:latin typeface="Calibri" panose="020F0502020204030204" pitchFamily="34" charset="0"/>
              </a:rPr>
              <a:t>  </a:t>
            </a:r>
            <a:r>
              <a:rPr lang="el-GR" altLang="el-GR" sz="1800" i="1" u="sng" dirty="0">
                <a:latin typeface="Calibri" panose="020F0502020204030204" pitchFamily="34" charset="0"/>
              </a:rPr>
              <a:t>  Έννοια</a:t>
            </a:r>
            <a:r>
              <a:rPr lang="en-US" altLang="el-GR" sz="1800" i="1" u="sng" dirty="0">
                <a:latin typeface="Calibri" panose="020F0502020204030204" pitchFamily="34" charset="0"/>
              </a:rPr>
              <a:t>	</a:t>
            </a:r>
            <a:r>
              <a:rPr lang="el-GR" altLang="el-GR" sz="1800" i="1" u="sng" dirty="0">
                <a:latin typeface="Calibri" panose="020F0502020204030204" pitchFamily="34" charset="0"/>
              </a:rPr>
              <a:t>	Σχόλια		</a:t>
            </a:r>
            <a:endParaRPr lang="en-US" altLang="el-GR" sz="1800" b="1" i="1" u="sng" dirty="0">
              <a:latin typeface="Calibri" panose="020F0502020204030204" pitchFamily="34" charset="0"/>
            </a:endParaRPr>
          </a:p>
          <a:p>
            <a:pPr eaLnBrk="1" hangingPunct="1">
              <a:lnSpc>
                <a:spcPct val="80000"/>
              </a:lnSpc>
              <a:buFontTx/>
              <a:buNone/>
            </a:pPr>
            <a:r>
              <a:rPr lang="en-US" altLang="el-GR" sz="1800" dirty="0">
                <a:latin typeface="Calibri" panose="020F0502020204030204" pitchFamily="34" charset="0"/>
              </a:rPr>
              <a:t>add 	</a:t>
            </a:r>
            <a:r>
              <a:rPr lang="el-GR" altLang="el-GR" sz="1800" dirty="0">
                <a:latin typeface="Calibri" panose="020F0502020204030204" pitchFamily="34" charset="0"/>
              </a:rPr>
              <a:t>	</a:t>
            </a:r>
            <a:r>
              <a:rPr lang="en-US" altLang="el-GR" sz="1800" dirty="0">
                <a:latin typeface="Calibri" panose="020F0502020204030204" pitchFamily="34" charset="0"/>
              </a:rPr>
              <a:t>add $1,$2,$3	   $1 = $2 + $3	 3 operands; </a:t>
            </a:r>
            <a:r>
              <a:rPr lang="en-US" altLang="el-GR" sz="1800" u="sng" dirty="0">
                <a:latin typeface="Calibri" panose="020F0502020204030204" pitchFamily="34" charset="0"/>
              </a:rPr>
              <a:t>exception possible</a:t>
            </a:r>
            <a:endParaRPr lang="en-US" altLang="el-GR" sz="1800" dirty="0">
              <a:latin typeface="Calibri" panose="020F0502020204030204" pitchFamily="34" charset="0"/>
            </a:endParaRPr>
          </a:p>
          <a:p>
            <a:pPr eaLnBrk="1" hangingPunct="1">
              <a:lnSpc>
                <a:spcPct val="80000"/>
              </a:lnSpc>
              <a:buFontTx/>
              <a:buNone/>
            </a:pPr>
            <a:r>
              <a:rPr lang="en-US" altLang="el-GR" sz="1800" dirty="0">
                <a:latin typeface="Calibri" panose="020F0502020204030204" pitchFamily="34" charset="0"/>
              </a:rPr>
              <a:t>subtract	</a:t>
            </a:r>
            <a:r>
              <a:rPr lang="el-GR" altLang="el-GR" sz="1800" dirty="0">
                <a:latin typeface="Calibri" panose="020F0502020204030204" pitchFamily="34" charset="0"/>
              </a:rPr>
              <a:t>	</a:t>
            </a:r>
            <a:r>
              <a:rPr lang="en-US" altLang="el-GR" sz="1800" dirty="0">
                <a:latin typeface="Calibri" panose="020F0502020204030204" pitchFamily="34" charset="0"/>
              </a:rPr>
              <a:t>sub $1,$2,$3	   $1 = $2 – $3  	 3 operands; </a:t>
            </a:r>
            <a:r>
              <a:rPr lang="en-US" altLang="el-GR" sz="1800" u="sng" dirty="0">
                <a:latin typeface="Calibri" panose="020F0502020204030204" pitchFamily="34" charset="0"/>
              </a:rPr>
              <a:t>exception possible</a:t>
            </a:r>
            <a:endParaRPr lang="en-US" altLang="el-GR" sz="1800" dirty="0">
              <a:latin typeface="Calibri" panose="020F0502020204030204" pitchFamily="34" charset="0"/>
            </a:endParaRPr>
          </a:p>
          <a:p>
            <a:pPr eaLnBrk="1" hangingPunct="1">
              <a:lnSpc>
                <a:spcPct val="80000"/>
              </a:lnSpc>
              <a:buFontTx/>
              <a:buNone/>
            </a:pPr>
            <a:r>
              <a:rPr lang="en-US" altLang="el-GR" sz="1800" dirty="0">
                <a:latin typeface="Calibri" panose="020F0502020204030204" pitchFamily="34" charset="0"/>
              </a:rPr>
              <a:t>add immediate	</a:t>
            </a:r>
            <a:r>
              <a:rPr lang="en-US" altLang="el-GR" sz="1800" dirty="0" err="1">
                <a:latin typeface="Calibri" panose="020F0502020204030204" pitchFamily="34" charset="0"/>
              </a:rPr>
              <a:t>addi</a:t>
            </a:r>
            <a:r>
              <a:rPr lang="en-US" altLang="el-GR" sz="1800" dirty="0">
                <a:latin typeface="Calibri" panose="020F0502020204030204" pitchFamily="34" charset="0"/>
              </a:rPr>
              <a:t> $1,$2,100 	   $1 = $2 + 100	 + constant; exception possible</a:t>
            </a:r>
          </a:p>
          <a:p>
            <a:pPr eaLnBrk="1" hangingPunct="1">
              <a:lnSpc>
                <a:spcPct val="80000"/>
              </a:lnSpc>
              <a:buFontTx/>
              <a:buNone/>
            </a:pPr>
            <a:r>
              <a:rPr lang="en-US" altLang="el-GR" sz="1800" dirty="0">
                <a:latin typeface="Calibri" panose="020F0502020204030204" pitchFamily="34" charset="0"/>
              </a:rPr>
              <a:t>add unsigned	</a:t>
            </a:r>
            <a:r>
              <a:rPr lang="en-US" altLang="el-GR" sz="1800" dirty="0" err="1">
                <a:latin typeface="Calibri" panose="020F0502020204030204" pitchFamily="34" charset="0"/>
              </a:rPr>
              <a:t>addu</a:t>
            </a:r>
            <a:r>
              <a:rPr lang="en-US" altLang="el-GR" sz="1800" dirty="0">
                <a:latin typeface="Calibri" panose="020F0502020204030204" pitchFamily="34" charset="0"/>
              </a:rPr>
              <a:t> $1,$2,$3	   $1 = $2 + $3	 3 operands; no exceptions</a:t>
            </a:r>
          </a:p>
          <a:p>
            <a:pPr eaLnBrk="1" hangingPunct="1">
              <a:lnSpc>
                <a:spcPct val="80000"/>
              </a:lnSpc>
              <a:buFontTx/>
              <a:buNone/>
            </a:pPr>
            <a:r>
              <a:rPr lang="en-US" altLang="el-GR" sz="1800" dirty="0">
                <a:latin typeface="Calibri" panose="020F0502020204030204" pitchFamily="34" charset="0"/>
              </a:rPr>
              <a:t>subtract unsigned	</a:t>
            </a:r>
            <a:r>
              <a:rPr lang="en-US" altLang="el-GR" sz="1800" dirty="0" err="1">
                <a:latin typeface="Calibri" panose="020F0502020204030204" pitchFamily="34" charset="0"/>
              </a:rPr>
              <a:t>subu</a:t>
            </a:r>
            <a:r>
              <a:rPr lang="en-US" altLang="el-GR" sz="1800" dirty="0">
                <a:latin typeface="Calibri" panose="020F0502020204030204" pitchFamily="34" charset="0"/>
              </a:rPr>
              <a:t> $1,$2,$3	   $1 = $2 – $3	 3 operands; no exceptions</a:t>
            </a:r>
          </a:p>
          <a:p>
            <a:pPr eaLnBrk="1" hangingPunct="1">
              <a:lnSpc>
                <a:spcPct val="80000"/>
              </a:lnSpc>
              <a:buFontTx/>
              <a:buNone/>
            </a:pPr>
            <a:r>
              <a:rPr lang="en-US" altLang="el-GR" sz="1800" dirty="0">
                <a:latin typeface="Calibri" panose="020F0502020204030204" pitchFamily="34" charset="0"/>
              </a:rPr>
              <a:t>add </a:t>
            </a:r>
            <a:r>
              <a:rPr lang="en-US" altLang="el-GR" sz="1800" dirty="0" err="1">
                <a:latin typeface="Calibri" panose="020F0502020204030204" pitchFamily="34" charset="0"/>
              </a:rPr>
              <a:t>imm</a:t>
            </a:r>
            <a:r>
              <a:rPr lang="en-US" altLang="el-GR" sz="1800" dirty="0">
                <a:latin typeface="Calibri" panose="020F0502020204030204" pitchFamily="34" charset="0"/>
              </a:rPr>
              <a:t>. </a:t>
            </a:r>
            <a:r>
              <a:rPr lang="en-US" altLang="el-GR" sz="1800" dirty="0" err="1">
                <a:latin typeface="Calibri" panose="020F0502020204030204" pitchFamily="34" charset="0"/>
              </a:rPr>
              <a:t>unsign</a:t>
            </a:r>
            <a:r>
              <a:rPr lang="en-US" altLang="el-GR" sz="1800" dirty="0">
                <a:latin typeface="Calibri" panose="020F0502020204030204" pitchFamily="34" charset="0"/>
              </a:rPr>
              <a:t>.    </a:t>
            </a:r>
            <a:r>
              <a:rPr lang="en-US" altLang="el-GR" sz="1800" dirty="0" err="1">
                <a:latin typeface="Calibri" panose="020F0502020204030204" pitchFamily="34" charset="0"/>
              </a:rPr>
              <a:t>addiu</a:t>
            </a:r>
            <a:r>
              <a:rPr lang="en-US" altLang="el-GR" sz="1800" dirty="0">
                <a:latin typeface="Calibri" panose="020F0502020204030204" pitchFamily="34" charset="0"/>
              </a:rPr>
              <a:t> $1,$2,100 	   $1 = $2 + 100	 + constant; no exceptions</a:t>
            </a:r>
          </a:p>
          <a:p>
            <a:pPr eaLnBrk="1" hangingPunct="1">
              <a:lnSpc>
                <a:spcPct val="80000"/>
              </a:lnSpc>
              <a:buFontTx/>
              <a:buNone/>
            </a:pPr>
            <a:r>
              <a:rPr lang="en-US" altLang="el-GR" sz="1800" dirty="0">
                <a:latin typeface="Calibri" panose="020F0502020204030204" pitchFamily="34" charset="0"/>
              </a:rPr>
              <a:t>multiply </a:t>
            </a:r>
            <a:r>
              <a:rPr lang="el-GR" altLang="el-GR" sz="1800" dirty="0">
                <a:latin typeface="Calibri" panose="020F0502020204030204" pitchFamily="34" charset="0"/>
              </a:rPr>
              <a:t>		</a:t>
            </a:r>
            <a:r>
              <a:rPr lang="en-US" altLang="el-GR" sz="1800" dirty="0" err="1">
                <a:latin typeface="Calibri" panose="020F0502020204030204" pitchFamily="34" charset="0"/>
              </a:rPr>
              <a:t>mult</a:t>
            </a:r>
            <a:r>
              <a:rPr lang="en-US" altLang="el-GR" sz="1800" dirty="0">
                <a:latin typeface="Calibri" panose="020F0502020204030204" pitchFamily="34" charset="0"/>
              </a:rPr>
              <a:t> $2,$3	   Hi, Lo = $2 x $3	 64-bit signed product</a:t>
            </a:r>
          </a:p>
          <a:p>
            <a:pPr eaLnBrk="1" hangingPunct="1">
              <a:lnSpc>
                <a:spcPct val="80000"/>
              </a:lnSpc>
              <a:buFontTx/>
              <a:buNone/>
            </a:pPr>
            <a:r>
              <a:rPr lang="en-US" altLang="el-GR" sz="1800" dirty="0">
                <a:latin typeface="Calibri" panose="020F0502020204030204" pitchFamily="34" charset="0"/>
              </a:rPr>
              <a:t>multiply unsigned	multu$2,$3	   Hi, Lo = $2 x $3	 64-bit unsigned product</a:t>
            </a:r>
          </a:p>
          <a:p>
            <a:pPr eaLnBrk="1" hangingPunct="1">
              <a:lnSpc>
                <a:spcPct val="80000"/>
              </a:lnSpc>
              <a:buFontTx/>
              <a:buNone/>
            </a:pPr>
            <a:r>
              <a:rPr lang="en-US" altLang="el-GR" sz="1800" dirty="0">
                <a:latin typeface="Calibri" panose="020F0502020204030204" pitchFamily="34" charset="0"/>
              </a:rPr>
              <a:t>divide 	</a:t>
            </a:r>
            <a:r>
              <a:rPr lang="el-GR" altLang="el-GR" sz="1800" dirty="0">
                <a:latin typeface="Calibri" panose="020F0502020204030204" pitchFamily="34" charset="0"/>
              </a:rPr>
              <a:t>	</a:t>
            </a:r>
            <a:r>
              <a:rPr lang="en-US" altLang="el-GR" sz="1800" dirty="0">
                <a:latin typeface="Calibri" panose="020F0502020204030204" pitchFamily="34" charset="0"/>
              </a:rPr>
              <a:t>div $2,$3	    	   Lo = $2 ÷ $3,	 Lo = quotient, Hi = remainder </a:t>
            </a:r>
          </a:p>
          <a:p>
            <a:pPr eaLnBrk="1" hangingPunct="1">
              <a:lnSpc>
                <a:spcPct val="80000"/>
              </a:lnSpc>
              <a:buFontTx/>
              <a:buNone/>
            </a:pPr>
            <a:r>
              <a:rPr lang="en-US" altLang="el-GR" sz="1800" dirty="0">
                <a:latin typeface="Calibri" panose="020F0502020204030204" pitchFamily="34" charset="0"/>
              </a:rPr>
              <a:t>			 </a:t>
            </a:r>
            <a:r>
              <a:rPr lang="el-GR" altLang="el-GR" sz="1800" dirty="0">
                <a:latin typeface="Calibri" panose="020F0502020204030204" pitchFamily="34" charset="0"/>
              </a:rPr>
              <a:t>		</a:t>
            </a:r>
            <a:r>
              <a:rPr lang="en-US" altLang="el-GR" sz="1800" dirty="0">
                <a:latin typeface="Calibri" panose="020F0502020204030204" pitchFamily="34" charset="0"/>
              </a:rPr>
              <a:t>   Hi = $2 mod $3 </a:t>
            </a:r>
          </a:p>
          <a:p>
            <a:pPr eaLnBrk="1" hangingPunct="1">
              <a:lnSpc>
                <a:spcPct val="80000"/>
              </a:lnSpc>
              <a:buFontTx/>
              <a:buNone/>
            </a:pPr>
            <a:r>
              <a:rPr lang="en-US" altLang="el-GR" sz="1800" dirty="0">
                <a:latin typeface="Calibri" panose="020F0502020204030204" pitchFamily="34" charset="0"/>
              </a:rPr>
              <a:t>divide unsigned 	</a:t>
            </a:r>
            <a:r>
              <a:rPr lang="en-US" altLang="el-GR" sz="1800" dirty="0" err="1">
                <a:latin typeface="Calibri" panose="020F0502020204030204" pitchFamily="34" charset="0"/>
              </a:rPr>
              <a:t>divu</a:t>
            </a:r>
            <a:r>
              <a:rPr lang="en-US" altLang="el-GR" sz="1800" dirty="0">
                <a:latin typeface="Calibri" panose="020F0502020204030204" pitchFamily="34" charset="0"/>
              </a:rPr>
              <a:t> $2,$3	   Lo = $2 ÷ $3,	 Unsigned quotient</a:t>
            </a:r>
            <a:r>
              <a:rPr lang="el-GR" altLang="el-GR" sz="1800" dirty="0">
                <a:latin typeface="Calibri" panose="020F0502020204030204" pitchFamily="34" charset="0"/>
              </a:rPr>
              <a:t> </a:t>
            </a:r>
            <a:r>
              <a:rPr lang="en-US" altLang="el-GR" sz="1800" dirty="0">
                <a:latin typeface="Calibri" panose="020F0502020204030204" pitchFamily="34" charset="0"/>
              </a:rPr>
              <a:t>&amp;</a:t>
            </a:r>
            <a:r>
              <a:rPr lang="el-GR" altLang="el-GR" sz="1800" dirty="0">
                <a:latin typeface="Calibri" panose="020F0502020204030204" pitchFamily="34" charset="0"/>
              </a:rPr>
              <a:t> </a:t>
            </a:r>
            <a:r>
              <a:rPr lang="en-US" altLang="el-GR" sz="1800" dirty="0">
                <a:latin typeface="Calibri" panose="020F0502020204030204" pitchFamily="34" charset="0"/>
              </a:rPr>
              <a:t>remainder </a:t>
            </a:r>
          </a:p>
          <a:p>
            <a:pPr eaLnBrk="1" hangingPunct="1">
              <a:lnSpc>
                <a:spcPct val="80000"/>
              </a:lnSpc>
              <a:buFontTx/>
              <a:buNone/>
            </a:pPr>
            <a:r>
              <a:rPr lang="en-US" altLang="el-GR" sz="1800" dirty="0">
                <a:latin typeface="Calibri" panose="020F0502020204030204" pitchFamily="34" charset="0"/>
              </a:rPr>
              <a:t>			 </a:t>
            </a:r>
            <a:r>
              <a:rPr lang="el-GR" altLang="el-GR" sz="1800" dirty="0">
                <a:latin typeface="Calibri" panose="020F0502020204030204" pitchFamily="34" charset="0"/>
              </a:rPr>
              <a:t>		</a:t>
            </a:r>
            <a:r>
              <a:rPr lang="en-US" altLang="el-GR" sz="1800" dirty="0">
                <a:latin typeface="Calibri" panose="020F0502020204030204" pitchFamily="34" charset="0"/>
              </a:rPr>
              <a:t>   Hi = $2 mod $3</a:t>
            </a:r>
          </a:p>
          <a:p>
            <a:pPr eaLnBrk="1" hangingPunct="1">
              <a:lnSpc>
                <a:spcPct val="80000"/>
              </a:lnSpc>
              <a:buFontTx/>
              <a:buNone/>
            </a:pPr>
            <a:r>
              <a:rPr lang="en-US" altLang="el-GR" sz="1800" dirty="0">
                <a:latin typeface="Calibri" panose="020F0502020204030204" pitchFamily="34" charset="0"/>
              </a:rPr>
              <a:t>Move from Hi	</a:t>
            </a:r>
            <a:r>
              <a:rPr lang="en-US" altLang="el-GR" sz="1800" dirty="0" err="1">
                <a:latin typeface="Calibri" panose="020F0502020204030204" pitchFamily="34" charset="0"/>
              </a:rPr>
              <a:t>mfhi</a:t>
            </a:r>
            <a:r>
              <a:rPr lang="en-US" altLang="el-GR" sz="1800" dirty="0">
                <a:latin typeface="Calibri" panose="020F0502020204030204" pitchFamily="34" charset="0"/>
              </a:rPr>
              <a:t> $1	    	   $1 = Hi		 Used to get copy of Hi</a:t>
            </a:r>
          </a:p>
          <a:p>
            <a:pPr eaLnBrk="1" hangingPunct="1">
              <a:lnSpc>
                <a:spcPct val="80000"/>
              </a:lnSpc>
              <a:buFontTx/>
              <a:buNone/>
            </a:pPr>
            <a:r>
              <a:rPr lang="en-US" altLang="el-GR" sz="1800" dirty="0">
                <a:latin typeface="Calibri" panose="020F0502020204030204" pitchFamily="34" charset="0"/>
              </a:rPr>
              <a:t>Move from Lo	</a:t>
            </a:r>
            <a:r>
              <a:rPr lang="en-US" altLang="el-GR" sz="1800" dirty="0" err="1">
                <a:latin typeface="Calibri" panose="020F0502020204030204" pitchFamily="34" charset="0"/>
              </a:rPr>
              <a:t>mflo</a:t>
            </a:r>
            <a:r>
              <a:rPr lang="en-US" altLang="el-GR" sz="1800" dirty="0">
                <a:latin typeface="Calibri" panose="020F0502020204030204" pitchFamily="34" charset="0"/>
              </a:rPr>
              <a:t> $1	  	 </a:t>
            </a:r>
            <a:r>
              <a:rPr lang="el-GR" altLang="el-GR" sz="1800" dirty="0">
                <a:latin typeface="Calibri" panose="020F0502020204030204" pitchFamily="34" charset="0"/>
              </a:rPr>
              <a:t>  </a:t>
            </a:r>
            <a:r>
              <a:rPr lang="en-US" altLang="el-GR" sz="1800" dirty="0">
                <a:latin typeface="Calibri" panose="020F0502020204030204" pitchFamily="34" charset="0"/>
              </a:rPr>
              <a:t>$1 = Lo	 	 Used to get copy of Lo</a:t>
            </a:r>
          </a:p>
          <a:p>
            <a:pPr eaLnBrk="1" hangingPunct="1">
              <a:lnSpc>
                <a:spcPct val="80000"/>
              </a:lnSpc>
            </a:pPr>
            <a:endParaRPr lang="en-US" altLang="el-GR" sz="2400" dirty="0">
              <a:latin typeface="Calibri" panose="020F0502020204030204" pitchFamily="34" charset="0"/>
            </a:endParaRPr>
          </a:p>
        </p:txBody>
      </p:sp>
      <p:sp>
        <p:nvSpPr>
          <p:cNvPr id="60420"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1585516-7B37-4D6C-9750-AD465A5A5FC6}" type="slidenum">
              <a:rPr lang="en-GB" altLang="el-GR" sz="1400">
                <a:latin typeface="Calibri" panose="020F0502020204030204" pitchFamily="34" charset="0"/>
              </a:rPr>
              <a:pPr>
                <a:spcBef>
                  <a:spcPct val="0"/>
                </a:spcBef>
                <a:buFontTx/>
                <a:buNone/>
              </a:pPr>
              <a:t>45</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Arithmetic Instructions : </a:t>
            </a:r>
            <a:r>
              <a:rPr lang="el-GR" sz="2800" kern="0" dirty="0">
                <a:solidFill>
                  <a:schemeClr val="tx2"/>
                </a:solidFill>
                <a:latin typeface="Calibri" pitchFamily="34" charset="0"/>
                <a:ea typeface="+mj-ea"/>
                <a:cs typeface="+mj-cs"/>
              </a:rPr>
              <a:t>Παραδείγματα</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1443" name="Rectangle 3"/>
          <p:cNvSpPr>
            <a:spLocks noGrp="1" noChangeArrowheads="1"/>
          </p:cNvSpPr>
          <p:nvPr>
            <p:ph type="body" idx="1"/>
          </p:nvPr>
        </p:nvSpPr>
        <p:spPr>
          <a:xfrm>
            <a:off x="179388" y="1143000"/>
            <a:ext cx="8785225" cy="4608513"/>
          </a:xfrm>
        </p:spPr>
        <p:txBody>
          <a:bodyPr/>
          <a:lstStyle/>
          <a:p>
            <a:pPr eaLnBrk="1" hangingPunct="1">
              <a:lnSpc>
                <a:spcPct val="90000"/>
              </a:lnSpc>
              <a:buFontTx/>
              <a:buNone/>
            </a:pPr>
            <a:r>
              <a:rPr lang="en-US" altLang="el-GR" sz="1800" i="1" u="sng">
                <a:latin typeface="Calibri" panose="020F0502020204030204" pitchFamily="34" charset="0"/>
              </a:rPr>
              <a:t>Instruction	</a:t>
            </a:r>
            <a:r>
              <a:rPr lang="el-GR" altLang="el-GR" sz="1800" i="1" u="sng">
                <a:latin typeface="Calibri" panose="020F0502020204030204" pitchFamily="34" charset="0"/>
              </a:rPr>
              <a:t>Παράδειγμα</a:t>
            </a:r>
            <a:r>
              <a:rPr lang="en-US" altLang="el-GR" sz="1800" i="1" u="sng">
                <a:latin typeface="Calibri" panose="020F0502020204030204" pitchFamily="34" charset="0"/>
              </a:rPr>
              <a:t>	</a:t>
            </a:r>
            <a:r>
              <a:rPr lang="el-GR" altLang="el-GR" sz="1800" i="1" u="sng">
                <a:latin typeface="Calibri" panose="020F0502020204030204" pitchFamily="34" charset="0"/>
              </a:rPr>
              <a:t>   Έννοια</a:t>
            </a:r>
            <a:r>
              <a:rPr lang="en-US" altLang="el-GR" sz="1800" i="1" u="sng">
                <a:latin typeface="Calibri" panose="020F0502020204030204" pitchFamily="34" charset="0"/>
              </a:rPr>
              <a:t>	</a:t>
            </a:r>
            <a:r>
              <a:rPr lang="el-GR" altLang="el-GR" sz="1800" i="1" u="sng">
                <a:latin typeface="Calibri" panose="020F0502020204030204" pitchFamily="34" charset="0"/>
              </a:rPr>
              <a:t>		Σχόλια		</a:t>
            </a:r>
            <a:endParaRPr lang="en-US" altLang="el-GR" sz="1800" b="1" i="1" u="sng">
              <a:latin typeface="Calibri" panose="020F0502020204030204" pitchFamily="34" charset="0"/>
            </a:endParaRPr>
          </a:p>
          <a:p>
            <a:pPr eaLnBrk="1" hangingPunct="1">
              <a:lnSpc>
                <a:spcPct val="90000"/>
              </a:lnSpc>
              <a:buFontTx/>
              <a:buNone/>
            </a:pPr>
            <a:r>
              <a:rPr lang="en-US" altLang="el-GR" sz="1800">
                <a:latin typeface="Calibri" panose="020F0502020204030204" pitchFamily="34" charset="0"/>
              </a:rPr>
              <a:t>and 	</a:t>
            </a:r>
            <a:r>
              <a:rPr lang="el-GR" altLang="el-GR" sz="1800">
                <a:latin typeface="Calibri" panose="020F0502020204030204" pitchFamily="34" charset="0"/>
              </a:rPr>
              <a:t>	</a:t>
            </a:r>
            <a:r>
              <a:rPr lang="en-US" altLang="el-GR" sz="1800">
                <a:latin typeface="Calibri" panose="020F0502020204030204" pitchFamily="34" charset="0"/>
              </a:rPr>
              <a:t>and $1,$2,$3	$1 = $2 &amp; $3	3 reg. operands; Logical AND</a:t>
            </a:r>
          </a:p>
          <a:p>
            <a:pPr eaLnBrk="1" hangingPunct="1">
              <a:lnSpc>
                <a:spcPct val="90000"/>
              </a:lnSpc>
              <a:buFontTx/>
              <a:buNone/>
            </a:pPr>
            <a:r>
              <a:rPr lang="en-US" altLang="el-GR" sz="1800">
                <a:latin typeface="Calibri" panose="020F0502020204030204" pitchFamily="34" charset="0"/>
              </a:rPr>
              <a:t>or		</a:t>
            </a:r>
            <a:r>
              <a:rPr lang="el-GR" altLang="el-GR" sz="1800">
                <a:latin typeface="Calibri" panose="020F0502020204030204" pitchFamily="34" charset="0"/>
              </a:rPr>
              <a:t>	</a:t>
            </a:r>
            <a:r>
              <a:rPr lang="en-US" altLang="el-GR" sz="1800">
                <a:latin typeface="Calibri" panose="020F0502020204030204" pitchFamily="34" charset="0"/>
              </a:rPr>
              <a:t>or $1,$2,$3	$1 = $2 | $3	3 reg. operands; Logical OR</a:t>
            </a:r>
          </a:p>
          <a:p>
            <a:pPr eaLnBrk="1" hangingPunct="1">
              <a:lnSpc>
                <a:spcPct val="90000"/>
              </a:lnSpc>
              <a:buFontTx/>
              <a:buNone/>
            </a:pPr>
            <a:r>
              <a:rPr lang="en-US" altLang="el-GR" sz="1800">
                <a:latin typeface="Calibri" panose="020F0502020204030204" pitchFamily="34" charset="0"/>
              </a:rPr>
              <a:t>xor		</a:t>
            </a:r>
            <a:r>
              <a:rPr lang="el-GR" altLang="el-GR" sz="1800">
                <a:latin typeface="Calibri" panose="020F0502020204030204" pitchFamily="34" charset="0"/>
              </a:rPr>
              <a:t>	</a:t>
            </a:r>
            <a:r>
              <a:rPr lang="en-US" altLang="el-GR" sz="1800">
                <a:latin typeface="Calibri" panose="020F0502020204030204" pitchFamily="34" charset="0"/>
              </a:rPr>
              <a:t>xor $1,$2,$3	$1 = $2 </a:t>
            </a:r>
            <a:r>
              <a:rPr lang="en-US" altLang="el-GR" sz="1800">
                <a:latin typeface="Symbol" panose="05050102010706020507" pitchFamily="18" charset="2"/>
              </a:rPr>
              <a:t> </a:t>
            </a:r>
            <a:r>
              <a:rPr lang="en-US" altLang="el-GR" sz="1800">
                <a:latin typeface="Calibri" panose="020F0502020204030204" pitchFamily="34" charset="0"/>
              </a:rPr>
              <a:t>$3	3 reg. operands; Logical XOR</a:t>
            </a:r>
          </a:p>
          <a:p>
            <a:pPr eaLnBrk="1" hangingPunct="1">
              <a:lnSpc>
                <a:spcPct val="90000"/>
              </a:lnSpc>
              <a:buFontTx/>
              <a:buNone/>
            </a:pPr>
            <a:r>
              <a:rPr lang="en-US" altLang="el-GR" sz="1800">
                <a:latin typeface="Calibri" panose="020F0502020204030204" pitchFamily="34" charset="0"/>
              </a:rPr>
              <a:t>nor			nor $1,$2,$3	$1 = ~($2 |$3)	3 reg. operands; Logical NOR</a:t>
            </a:r>
          </a:p>
          <a:p>
            <a:pPr eaLnBrk="1" hangingPunct="1">
              <a:lnSpc>
                <a:spcPct val="90000"/>
              </a:lnSpc>
              <a:buFontTx/>
              <a:buNone/>
            </a:pPr>
            <a:r>
              <a:rPr lang="en-US" altLang="el-GR" sz="1800">
                <a:latin typeface="Calibri" panose="020F0502020204030204" pitchFamily="34" charset="0"/>
              </a:rPr>
              <a:t>and immediate	andi $1,$2,10	$1 = $2 &amp; 10	Logical AND reg, constant</a:t>
            </a:r>
          </a:p>
          <a:p>
            <a:pPr eaLnBrk="1" hangingPunct="1">
              <a:lnSpc>
                <a:spcPct val="90000"/>
              </a:lnSpc>
              <a:buFontTx/>
              <a:buNone/>
            </a:pPr>
            <a:r>
              <a:rPr lang="en-US" altLang="el-GR" sz="1800">
                <a:latin typeface="Calibri" panose="020F0502020204030204" pitchFamily="34" charset="0"/>
              </a:rPr>
              <a:t>or immediate	ori $1,$2,10	$1 = $2 | 10	Logical OR reg, constant</a:t>
            </a:r>
          </a:p>
          <a:p>
            <a:pPr eaLnBrk="1" hangingPunct="1">
              <a:lnSpc>
                <a:spcPct val="90000"/>
              </a:lnSpc>
              <a:buFontTx/>
              <a:buNone/>
            </a:pPr>
            <a:r>
              <a:rPr lang="en-US" altLang="el-GR" sz="1800">
                <a:latin typeface="Calibri" panose="020F0502020204030204" pitchFamily="34" charset="0"/>
              </a:rPr>
              <a:t>xor immediate 	xori $1, $2,10 	$1 = ~$2 &amp;~10	Logical XOR reg, constant</a:t>
            </a:r>
          </a:p>
          <a:p>
            <a:pPr eaLnBrk="1" hangingPunct="1">
              <a:lnSpc>
                <a:spcPct val="90000"/>
              </a:lnSpc>
              <a:buFontTx/>
              <a:buNone/>
            </a:pPr>
            <a:r>
              <a:rPr lang="en-US" altLang="el-GR" sz="1800">
                <a:latin typeface="Calibri" panose="020F0502020204030204" pitchFamily="34" charset="0"/>
              </a:rPr>
              <a:t>shift left logical	sll $1,$2,10	$1 = $2 &lt;&lt; 10	Shift left by constant</a:t>
            </a:r>
          </a:p>
          <a:p>
            <a:pPr eaLnBrk="1" hangingPunct="1">
              <a:lnSpc>
                <a:spcPct val="90000"/>
              </a:lnSpc>
              <a:buFontTx/>
              <a:buNone/>
            </a:pPr>
            <a:r>
              <a:rPr lang="en-US" altLang="el-GR" sz="1800">
                <a:latin typeface="Calibri" panose="020F0502020204030204" pitchFamily="34" charset="0"/>
              </a:rPr>
              <a:t>shift right logical	srl $1,$2,10	$1 = $2 &gt;&gt; 10	Shift right by constant</a:t>
            </a:r>
          </a:p>
          <a:p>
            <a:pPr eaLnBrk="1" hangingPunct="1">
              <a:lnSpc>
                <a:spcPct val="90000"/>
              </a:lnSpc>
              <a:buFontTx/>
              <a:buNone/>
            </a:pPr>
            <a:r>
              <a:rPr lang="en-US" altLang="el-GR" sz="1800">
                <a:latin typeface="Calibri" panose="020F0502020204030204" pitchFamily="34" charset="0"/>
              </a:rPr>
              <a:t>shift right arithm.	sra $1,$2,10	$1 = $2 &gt;&gt; 10	Shift right (sign extend) </a:t>
            </a:r>
          </a:p>
          <a:p>
            <a:pPr eaLnBrk="1" hangingPunct="1">
              <a:lnSpc>
                <a:spcPct val="90000"/>
              </a:lnSpc>
              <a:buFontTx/>
              <a:buNone/>
            </a:pPr>
            <a:r>
              <a:rPr lang="en-US" altLang="el-GR" sz="1800">
                <a:latin typeface="Calibri" panose="020F0502020204030204" pitchFamily="34" charset="0"/>
              </a:rPr>
              <a:t>shift left logical	sllv $1,$2,$3	$1 = $2 &lt;&lt; $3 	Shift left by variable</a:t>
            </a:r>
          </a:p>
          <a:p>
            <a:pPr eaLnBrk="1" hangingPunct="1">
              <a:lnSpc>
                <a:spcPct val="90000"/>
              </a:lnSpc>
              <a:buFontTx/>
              <a:buNone/>
            </a:pPr>
            <a:r>
              <a:rPr lang="en-US" altLang="el-GR" sz="1800">
                <a:latin typeface="Calibri" panose="020F0502020204030204" pitchFamily="34" charset="0"/>
              </a:rPr>
              <a:t>shift right logical	srlv $1,$2, $3 	$1 = $2 &gt;&gt; $3 	Shift right by variable</a:t>
            </a:r>
          </a:p>
          <a:p>
            <a:pPr eaLnBrk="1" hangingPunct="1">
              <a:lnSpc>
                <a:spcPct val="90000"/>
              </a:lnSpc>
              <a:buFontTx/>
              <a:buNone/>
            </a:pPr>
            <a:r>
              <a:rPr lang="en-US" altLang="el-GR" sz="1800">
                <a:latin typeface="Calibri" panose="020F0502020204030204" pitchFamily="34" charset="0"/>
              </a:rPr>
              <a:t>shift right arithm.	srav $1,$2, $3 	$1 = $2 &gt;&gt; $3 	Shift right arith. by variable </a:t>
            </a:r>
            <a:br>
              <a:rPr lang="en-US" altLang="el-GR" sz="1800">
                <a:latin typeface="Calibri" panose="020F0502020204030204" pitchFamily="34" charset="0"/>
              </a:rPr>
            </a:br>
            <a:endParaRPr lang="en-US" altLang="el-GR" sz="1800">
              <a:latin typeface="Calibri" panose="020F0502020204030204" pitchFamily="34" charset="0"/>
            </a:endParaRPr>
          </a:p>
          <a:p>
            <a:pPr eaLnBrk="1" hangingPunct="1">
              <a:lnSpc>
                <a:spcPct val="90000"/>
              </a:lnSpc>
            </a:pPr>
            <a:endParaRPr lang="en-US" altLang="el-GR" sz="2400">
              <a:latin typeface="Calibri" panose="020F0502020204030204" pitchFamily="34" charset="0"/>
            </a:endParaRPr>
          </a:p>
        </p:txBody>
      </p:sp>
      <p:sp>
        <p:nvSpPr>
          <p:cNvPr id="61444"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EB8CB48-01D2-4DAE-ACFD-E4DA6601D5C4}" type="slidenum">
              <a:rPr lang="en-GB" altLang="el-GR" sz="1400">
                <a:latin typeface="Calibri" panose="020F0502020204030204" pitchFamily="34" charset="0"/>
              </a:rPr>
              <a:pPr>
                <a:spcBef>
                  <a:spcPct val="0"/>
                </a:spcBef>
                <a:buFontTx/>
                <a:buNone/>
              </a:pPr>
              <a:t>46</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Logic/Shift Instructions : </a:t>
            </a:r>
            <a:r>
              <a:rPr lang="el-GR" sz="2800" kern="0" dirty="0">
                <a:solidFill>
                  <a:schemeClr val="tx2"/>
                </a:solidFill>
                <a:latin typeface="Calibri" pitchFamily="34" charset="0"/>
                <a:ea typeface="+mj-ea"/>
                <a:cs typeface="+mj-cs"/>
              </a:rPr>
              <a:t>Παραδείγματα</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1379" name="Rectangle 2"/>
          <p:cNvSpPr>
            <a:spLocks noChangeArrowheads="1"/>
          </p:cNvSpPr>
          <p:nvPr/>
        </p:nvSpPr>
        <p:spPr bwMode="auto">
          <a:xfrm>
            <a:off x="428625" y="857250"/>
            <a:ext cx="8229600" cy="5329238"/>
          </a:xfrm>
          <a:prstGeom prst="rect">
            <a:avLst/>
          </a:prstGeom>
          <a:noFill/>
          <a:ln w="9525">
            <a:noFill/>
            <a:miter lim="800000"/>
            <a:headEnd/>
            <a:tailEnd/>
          </a:ln>
        </p:spPr>
        <p:txBody>
          <a:bodyPr/>
          <a:lstStyle/>
          <a:p>
            <a:pPr marL="342900" indent="-342900" eaLnBrk="1" hangingPunct="1">
              <a:spcBef>
                <a:spcPct val="20000"/>
              </a:spcBef>
              <a:defRPr/>
            </a:pPr>
            <a:r>
              <a:rPr lang="en-US" sz="3200" b="0" u="sng" dirty="0" err="1">
                <a:latin typeface="Calibri" pitchFamily="34" charset="0"/>
              </a:rPr>
              <a:t>beq</a:t>
            </a:r>
            <a:r>
              <a:rPr lang="en-US" sz="3200" b="0" u="sng" dirty="0">
                <a:latin typeface="Calibri" pitchFamily="34" charset="0"/>
              </a:rPr>
              <a:t>, </a:t>
            </a:r>
            <a:r>
              <a:rPr lang="en-US" sz="3200" b="0" u="sng" dirty="0" err="1">
                <a:latin typeface="Calibri" pitchFamily="34" charset="0"/>
              </a:rPr>
              <a:t>bne</a:t>
            </a:r>
            <a:endParaRPr lang="en-US" sz="3200" b="0" u="sng" dirty="0">
              <a:latin typeface="Calibri" pitchFamily="34" charset="0"/>
            </a:endParaRPr>
          </a:p>
          <a:p>
            <a:pPr marL="342900" indent="-342900" eaLnBrk="1" hangingPunct="1">
              <a:spcBef>
                <a:spcPct val="20000"/>
              </a:spcBef>
              <a:defRPr/>
            </a:pPr>
            <a:r>
              <a:rPr lang="en-US" dirty="0" err="1">
                <a:latin typeface="Calibri" pitchFamily="34" charset="0"/>
              </a:rPr>
              <a:t>beq</a:t>
            </a:r>
            <a:r>
              <a:rPr lang="en-US" dirty="0">
                <a:latin typeface="Calibri" pitchFamily="34" charset="0"/>
              </a:rPr>
              <a:t> reg1, reg2, L1</a:t>
            </a:r>
            <a:r>
              <a:rPr lang="el-GR" dirty="0">
                <a:latin typeface="Calibri" pitchFamily="34" charset="0"/>
              </a:rPr>
              <a:t>	#</a:t>
            </a:r>
            <a:r>
              <a:rPr lang="en-US" dirty="0">
                <a:latin typeface="Calibri" pitchFamily="34" charset="0"/>
              </a:rPr>
              <a:t>branch if equal</a:t>
            </a:r>
          </a:p>
          <a:p>
            <a:pPr indent="-342900" eaLnBrk="1" hangingPunct="1">
              <a:spcBef>
                <a:spcPts val="0"/>
              </a:spcBef>
              <a:defRPr/>
            </a:pPr>
            <a:r>
              <a:rPr lang="el-GR" sz="3200" b="0" dirty="0">
                <a:latin typeface="Calibri" pitchFamily="34" charset="0"/>
              </a:rPr>
              <a:t>Αν οι καταχωρητές </a:t>
            </a:r>
            <a:r>
              <a:rPr lang="en-US" sz="3200" b="0" dirty="0">
                <a:latin typeface="Calibri" pitchFamily="34" charset="0"/>
              </a:rPr>
              <a:t>reg1 </a:t>
            </a:r>
            <a:r>
              <a:rPr lang="el-GR" sz="3200" b="0" dirty="0">
                <a:latin typeface="Calibri" pitchFamily="34" charset="0"/>
              </a:rPr>
              <a:t>και </a:t>
            </a:r>
            <a:r>
              <a:rPr lang="en-US" sz="3200" b="0" dirty="0">
                <a:latin typeface="Calibri" pitchFamily="34" charset="0"/>
              </a:rPr>
              <a:t>reg2 </a:t>
            </a:r>
            <a:r>
              <a:rPr lang="el-GR" sz="3200" dirty="0">
                <a:latin typeface="Calibri" pitchFamily="34" charset="0"/>
              </a:rPr>
              <a:t>είναι ίσοι</a:t>
            </a:r>
            <a:r>
              <a:rPr lang="el-GR" sz="3200" b="0" dirty="0">
                <a:latin typeface="Calibri" pitchFamily="34" charset="0"/>
              </a:rPr>
              <a:t>, πήγαινε στην ετικέτα </a:t>
            </a:r>
            <a:r>
              <a:rPr lang="en-US" sz="3200" b="0" dirty="0">
                <a:latin typeface="Calibri" pitchFamily="34" charset="0"/>
              </a:rPr>
              <a:t>L1</a:t>
            </a:r>
          </a:p>
          <a:p>
            <a:pPr marL="342900" indent="-342900" eaLnBrk="1" hangingPunct="1">
              <a:spcBef>
                <a:spcPct val="20000"/>
              </a:spcBef>
              <a:defRPr/>
            </a:pPr>
            <a:endParaRPr lang="en-US" sz="3200" b="0" dirty="0">
              <a:latin typeface="Calibri" pitchFamily="34" charset="0"/>
            </a:endParaRPr>
          </a:p>
          <a:p>
            <a:pPr marL="342900" indent="-342900" eaLnBrk="1" hangingPunct="1">
              <a:spcBef>
                <a:spcPct val="20000"/>
              </a:spcBef>
              <a:defRPr/>
            </a:pPr>
            <a:r>
              <a:rPr lang="en-US" dirty="0" err="1">
                <a:latin typeface="Calibri" pitchFamily="34" charset="0"/>
              </a:rPr>
              <a:t>bne</a:t>
            </a:r>
            <a:r>
              <a:rPr lang="en-US" dirty="0">
                <a:latin typeface="Calibri" pitchFamily="34" charset="0"/>
              </a:rPr>
              <a:t> reg1, reg2, L1	</a:t>
            </a:r>
            <a:r>
              <a:rPr lang="el-GR" dirty="0">
                <a:latin typeface="Calibri" pitchFamily="34" charset="0"/>
              </a:rPr>
              <a:t>#</a:t>
            </a:r>
            <a:r>
              <a:rPr lang="en-US" dirty="0">
                <a:latin typeface="Calibri" pitchFamily="34" charset="0"/>
              </a:rPr>
              <a:t>branch if not equal</a:t>
            </a:r>
          </a:p>
          <a:p>
            <a:pPr indent="-342900" eaLnBrk="1" hangingPunct="1">
              <a:spcBef>
                <a:spcPts val="0"/>
              </a:spcBef>
              <a:defRPr/>
            </a:pPr>
            <a:r>
              <a:rPr lang="el-GR" sz="3200" b="0" dirty="0">
                <a:latin typeface="Calibri" pitchFamily="34" charset="0"/>
              </a:rPr>
              <a:t>Αν οι καταχωρητές </a:t>
            </a:r>
            <a:r>
              <a:rPr lang="en-US" sz="3200" b="0" dirty="0">
                <a:latin typeface="Calibri" pitchFamily="34" charset="0"/>
              </a:rPr>
              <a:t>reg1 </a:t>
            </a:r>
            <a:r>
              <a:rPr lang="el-GR" sz="3200" b="0" dirty="0">
                <a:latin typeface="Calibri" pitchFamily="34" charset="0"/>
              </a:rPr>
              <a:t>και </a:t>
            </a:r>
            <a:r>
              <a:rPr lang="en-US" sz="3200" b="0" dirty="0">
                <a:latin typeface="Calibri" pitchFamily="34" charset="0"/>
              </a:rPr>
              <a:t>reg2 </a:t>
            </a:r>
            <a:r>
              <a:rPr lang="el-GR" sz="3200" dirty="0">
                <a:latin typeface="Calibri" pitchFamily="34" charset="0"/>
              </a:rPr>
              <a:t>δεν είναι ίσοι</a:t>
            </a:r>
            <a:r>
              <a:rPr lang="el-GR" sz="3200" b="0" dirty="0">
                <a:latin typeface="Calibri" pitchFamily="34" charset="0"/>
              </a:rPr>
              <a:t>, πήγαινε στην ετικέτα </a:t>
            </a:r>
            <a:r>
              <a:rPr lang="en-US" sz="3200" b="0" dirty="0">
                <a:latin typeface="Calibri" pitchFamily="34" charset="0"/>
              </a:rPr>
              <a:t>L1</a:t>
            </a:r>
          </a:p>
          <a:p>
            <a:pPr marL="342900" indent="-342900" eaLnBrk="1" hangingPunct="1">
              <a:spcBef>
                <a:spcPct val="20000"/>
              </a:spcBef>
              <a:defRPr/>
            </a:pPr>
            <a:endParaRPr lang="en-US" sz="3200" b="0" dirty="0">
              <a:latin typeface="Calibri" pitchFamily="34" charset="0"/>
            </a:endParaRPr>
          </a:p>
        </p:txBody>
      </p:sp>
      <p:sp>
        <p:nvSpPr>
          <p:cNvPr id="62468"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D580B9F-BE94-4688-85E7-732010F79C02}" type="slidenum">
              <a:rPr lang="en-GB" altLang="el-GR" sz="1400">
                <a:latin typeface="Calibri" panose="020F0502020204030204" pitchFamily="34" charset="0"/>
              </a:rPr>
              <a:pPr>
                <a:spcBef>
                  <a:spcPct val="0"/>
                </a:spcBef>
                <a:buFontTx/>
                <a:buNone/>
              </a:pPr>
              <a:t>47</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Λήψης Αποφάσεων (1)</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3491" name="Rectangle 2"/>
          <p:cNvSpPr>
            <a:spLocks noChangeArrowheads="1"/>
          </p:cNvSpPr>
          <p:nvPr/>
        </p:nvSpPr>
        <p:spPr bwMode="auto">
          <a:xfrm>
            <a:off x="285750" y="571500"/>
            <a:ext cx="822960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b="0" u="sng">
                <a:latin typeface="Calibri" panose="020F0502020204030204" pitchFamily="34" charset="0"/>
              </a:rPr>
              <a:t>Παράδειγμα</a:t>
            </a:r>
            <a:r>
              <a:rPr lang="el-GR" altLang="el-GR" b="0">
                <a:latin typeface="Calibri" panose="020F0502020204030204" pitchFamily="34" charset="0"/>
              </a:rPr>
              <a:t>:</a:t>
            </a:r>
          </a:p>
          <a:p>
            <a:pPr eaLnBrk="1" hangingPunct="1">
              <a:buFontTx/>
              <a:buNone/>
            </a:pPr>
            <a:r>
              <a:rPr lang="en-US" altLang="el-GR">
                <a:latin typeface="Calibri" panose="020F0502020204030204" pitchFamily="34" charset="0"/>
              </a:rPr>
              <a:t>if(i == j) f = g + h; else f = g – h;</a:t>
            </a:r>
          </a:p>
          <a:p>
            <a:pPr eaLnBrk="1" hangingPunct="1">
              <a:buFontTx/>
              <a:buNone/>
            </a:pPr>
            <a:r>
              <a:rPr lang="el-GR" altLang="el-GR" b="0">
                <a:latin typeface="Calibri" panose="020F0502020204030204" pitchFamily="34" charset="0"/>
              </a:rPr>
              <a:t>με </a:t>
            </a:r>
            <a:r>
              <a:rPr lang="en-US" altLang="el-GR" b="0">
                <a:latin typeface="Calibri" panose="020F0502020204030204" pitchFamily="34" charset="0"/>
              </a:rPr>
              <a:t>f, g, h, i, j </a:t>
            </a:r>
            <a:r>
              <a:rPr lang="el-GR" altLang="el-GR" b="0">
                <a:latin typeface="Calibri" panose="020F0502020204030204" pitchFamily="34" charset="0"/>
              </a:rPr>
              <a:t>αντιστοιχούνται σε </a:t>
            </a:r>
            <a:r>
              <a:rPr lang="en-US" altLang="el-GR" b="0">
                <a:latin typeface="Calibri" panose="020F0502020204030204" pitchFamily="34" charset="0"/>
              </a:rPr>
              <a:t>$s0, ..., $s4</a:t>
            </a:r>
          </a:p>
        </p:txBody>
      </p:sp>
      <p:sp>
        <p:nvSpPr>
          <p:cNvPr id="63492" name="Text Box 4"/>
          <p:cNvSpPr txBox="1">
            <a:spLocks noChangeArrowheads="1"/>
          </p:cNvSpPr>
          <p:nvPr/>
        </p:nvSpPr>
        <p:spPr bwMode="auto">
          <a:xfrm>
            <a:off x="665163" y="2857500"/>
            <a:ext cx="3335337" cy="3133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l-GR" sz="2800">
                <a:latin typeface="Calibri" panose="020F0502020204030204" pitchFamily="34" charset="0"/>
              </a:rPr>
              <a:t>version 1</a:t>
            </a:r>
          </a:p>
          <a:p>
            <a:pPr eaLnBrk="1" hangingPunct="1">
              <a:buFontTx/>
              <a:buNone/>
            </a:pPr>
            <a:r>
              <a:rPr lang="en-US" altLang="el-GR" sz="2800" b="0">
                <a:latin typeface="Calibri" panose="020F0502020204030204" pitchFamily="34" charset="0"/>
              </a:rPr>
              <a:t>	</a:t>
            </a:r>
            <a:r>
              <a:rPr lang="en-US" altLang="el-GR" sz="2400">
                <a:latin typeface="Calibri" panose="020F0502020204030204" pitchFamily="34" charset="0"/>
              </a:rPr>
              <a:t>bne $s3, $s4, Else</a:t>
            </a:r>
          </a:p>
          <a:p>
            <a:pPr eaLnBrk="1" hangingPunct="1">
              <a:buFontTx/>
              <a:buNone/>
            </a:pPr>
            <a:r>
              <a:rPr lang="en-US" altLang="el-GR" sz="2400">
                <a:latin typeface="Calibri" panose="020F0502020204030204" pitchFamily="34" charset="0"/>
              </a:rPr>
              <a:t>	add $s0, $s1, $s2</a:t>
            </a:r>
          </a:p>
          <a:p>
            <a:pPr eaLnBrk="1" hangingPunct="1">
              <a:buFontTx/>
              <a:buNone/>
            </a:pPr>
            <a:r>
              <a:rPr lang="en-US" altLang="el-GR" sz="2400">
                <a:latin typeface="Calibri" panose="020F0502020204030204" pitchFamily="34" charset="0"/>
              </a:rPr>
              <a:t>	j Exit</a:t>
            </a:r>
          </a:p>
          <a:p>
            <a:pPr eaLnBrk="1" hangingPunct="1">
              <a:buFontTx/>
              <a:buNone/>
            </a:pPr>
            <a:r>
              <a:rPr lang="en-US" altLang="el-GR" sz="2400">
                <a:latin typeface="Calibri" panose="020F0502020204030204" pitchFamily="34" charset="0"/>
              </a:rPr>
              <a:t>Else:	sub $s0, $s1, $s2</a:t>
            </a:r>
          </a:p>
          <a:p>
            <a:pPr eaLnBrk="1" hangingPunct="1">
              <a:buFontTx/>
              <a:buNone/>
            </a:pPr>
            <a:r>
              <a:rPr lang="en-US" altLang="el-GR" sz="2400">
                <a:latin typeface="Calibri" panose="020F0502020204030204" pitchFamily="34" charset="0"/>
              </a:rPr>
              <a:t>Exit:</a:t>
            </a:r>
            <a:r>
              <a:rPr lang="en-US" altLang="el-GR" sz="2800" b="0">
                <a:latin typeface="Calibri" panose="020F0502020204030204" pitchFamily="34" charset="0"/>
              </a:rPr>
              <a:t>	</a:t>
            </a:r>
          </a:p>
          <a:p>
            <a:pPr eaLnBrk="1" hangingPunct="1">
              <a:spcBef>
                <a:spcPct val="0"/>
              </a:spcBef>
              <a:buFontTx/>
              <a:buNone/>
            </a:pPr>
            <a:endParaRPr lang="el-GR" altLang="el-GR" sz="1600" b="0">
              <a:latin typeface="Calibri" panose="020F0502020204030204" pitchFamily="34" charset="0"/>
            </a:endParaRPr>
          </a:p>
        </p:txBody>
      </p:sp>
      <p:sp>
        <p:nvSpPr>
          <p:cNvPr id="63493" name="Text Box 5"/>
          <p:cNvSpPr txBox="1">
            <a:spLocks noChangeArrowheads="1"/>
          </p:cNvSpPr>
          <p:nvPr/>
        </p:nvSpPr>
        <p:spPr bwMode="auto">
          <a:xfrm>
            <a:off x="4605338" y="2857500"/>
            <a:ext cx="3467100" cy="3133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l-GR" sz="2800">
                <a:latin typeface="Calibri" panose="020F0502020204030204" pitchFamily="34" charset="0"/>
              </a:rPr>
              <a:t>version 2</a:t>
            </a:r>
          </a:p>
          <a:p>
            <a:pPr eaLnBrk="1" hangingPunct="1">
              <a:buFontTx/>
              <a:buNone/>
            </a:pPr>
            <a:r>
              <a:rPr lang="en-US" altLang="el-GR" sz="2800" b="0">
                <a:latin typeface="Calibri" panose="020F0502020204030204" pitchFamily="34" charset="0"/>
              </a:rPr>
              <a:t>	</a:t>
            </a:r>
            <a:r>
              <a:rPr lang="en-US" altLang="el-GR" sz="2400">
                <a:latin typeface="Calibri" panose="020F0502020204030204" pitchFamily="34" charset="0"/>
              </a:rPr>
              <a:t>beq $s3, $s4, Then</a:t>
            </a:r>
          </a:p>
          <a:p>
            <a:pPr eaLnBrk="1" hangingPunct="1">
              <a:buFontTx/>
              <a:buNone/>
            </a:pPr>
            <a:r>
              <a:rPr lang="en-US" altLang="el-GR" sz="2400">
                <a:latin typeface="Calibri" panose="020F0502020204030204" pitchFamily="34" charset="0"/>
              </a:rPr>
              <a:t>	sub $s0, $s1, $s2</a:t>
            </a:r>
          </a:p>
          <a:p>
            <a:pPr eaLnBrk="1" hangingPunct="1">
              <a:buFontTx/>
              <a:buNone/>
            </a:pPr>
            <a:r>
              <a:rPr lang="en-US" altLang="el-GR" sz="2400">
                <a:latin typeface="Calibri" panose="020F0502020204030204" pitchFamily="34" charset="0"/>
              </a:rPr>
              <a:t>	j Exit</a:t>
            </a:r>
          </a:p>
          <a:p>
            <a:pPr eaLnBrk="1" hangingPunct="1">
              <a:buFontTx/>
              <a:buNone/>
            </a:pPr>
            <a:r>
              <a:rPr lang="en-US" altLang="el-GR" sz="2400">
                <a:latin typeface="Calibri" panose="020F0502020204030204" pitchFamily="34" charset="0"/>
              </a:rPr>
              <a:t>Then: add $s0, $s1, $s2</a:t>
            </a:r>
          </a:p>
          <a:p>
            <a:pPr eaLnBrk="1" hangingPunct="1">
              <a:buFontTx/>
              <a:buNone/>
            </a:pPr>
            <a:r>
              <a:rPr lang="en-US" altLang="el-GR" sz="2400">
                <a:latin typeface="Calibri" panose="020F0502020204030204" pitchFamily="34" charset="0"/>
              </a:rPr>
              <a:t>Exit:</a:t>
            </a:r>
            <a:r>
              <a:rPr lang="en-US" altLang="el-GR" sz="2800" b="0">
                <a:latin typeface="Calibri" panose="020F0502020204030204" pitchFamily="34" charset="0"/>
              </a:rPr>
              <a:t>	</a:t>
            </a:r>
          </a:p>
          <a:p>
            <a:pPr eaLnBrk="1" hangingPunct="1">
              <a:spcBef>
                <a:spcPct val="0"/>
              </a:spcBef>
              <a:buFontTx/>
              <a:buNone/>
            </a:pPr>
            <a:endParaRPr lang="el-GR" altLang="el-GR" sz="1600" b="0">
              <a:latin typeface="Calibri" panose="020F0502020204030204" pitchFamily="34" charset="0"/>
            </a:endParaRPr>
          </a:p>
        </p:txBody>
      </p:sp>
      <p:sp>
        <p:nvSpPr>
          <p:cNvPr id="63494" name="7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B98F945-50FF-4019-9959-4A5B20469009}" type="slidenum">
              <a:rPr lang="en-GB" altLang="el-GR" sz="1400">
                <a:latin typeface="Calibri" panose="020F0502020204030204" pitchFamily="34" charset="0"/>
              </a:rPr>
              <a:pPr>
                <a:spcBef>
                  <a:spcPct val="0"/>
                </a:spcBef>
                <a:buFontTx/>
                <a:buNone/>
              </a:pPr>
              <a:t>48</a:t>
            </a:fld>
            <a:endParaRPr lang="en-GB" altLang="el-GR" sz="1400">
              <a:latin typeface="Calibri" panose="020F0502020204030204" pitchFamily="34" charset="0"/>
            </a:endParaRPr>
          </a:p>
        </p:txBody>
      </p:sp>
      <p:sp>
        <p:nvSpPr>
          <p:cNvPr id="8"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Λήψης Αποφάσεων (2)</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4515" name="Rectangle 2"/>
          <p:cNvSpPr>
            <a:spLocks noChangeArrowheads="1"/>
          </p:cNvSpPr>
          <p:nvPr/>
        </p:nvSpPr>
        <p:spPr bwMode="auto">
          <a:xfrm>
            <a:off x="214313" y="714375"/>
            <a:ext cx="82296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l-GR" altLang="el-GR" sz="2800" b="0" u="sng">
                <a:latin typeface="Calibri" panose="020F0502020204030204" pitchFamily="34" charset="0"/>
              </a:rPr>
              <a:t>Βρόχοι (</a:t>
            </a:r>
            <a:r>
              <a:rPr lang="en-US" altLang="el-GR" sz="2800" b="0" u="sng">
                <a:latin typeface="Calibri" panose="020F0502020204030204" pitchFamily="34" charset="0"/>
              </a:rPr>
              <a:t>Loops)</a:t>
            </a:r>
          </a:p>
          <a:p>
            <a:pPr eaLnBrk="1" hangingPunct="1">
              <a:buFontTx/>
              <a:buNone/>
            </a:pPr>
            <a:r>
              <a:rPr lang="en-US" altLang="el-GR" sz="2800" b="0">
                <a:latin typeface="Calibri" panose="020F0502020204030204" pitchFamily="34" charset="0"/>
              </a:rPr>
              <a:t>while (save[i] == k) i += 1;</a:t>
            </a:r>
          </a:p>
          <a:p>
            <a:pPr eaLnBrk="1" hangingPunct="1">
              <a:buFontTx/>
              <a:buNone/>
            </a:pPr>
            <a:r>
              <a:rPr lang="el-GR" altLang="el-GR" sz="2800" b="0">
                <a:latin typeface="Calibri" panose="020F0502020204030204" pitchFamily="34" charset="0"/>
              </a:rPr>
              <a:t>με </a:t>
            </a:r>
            <a:r>
              <a:rPr lang="en-US" altLang="el-GR" sz="2800" b="0">
                <a:latin typeface="Calibri" panose="020F0502020204030204" pitchFamily="34" charset="0"/>
              </a:rPr>
              <a:t>i = $s3, k = $s5, save base addr = $s6</a:t>
            </a:r>
          </a:p>
          <a:p>
            <a:pPr eaLnBrk="1" hangingPunct="1">
              <a:buFontTx/>
              <a:buNone/>
            </a:pPr>
            <a:endParaRPr lang="en-US" altLang="el-GR" sz="2800" b="0">
              <a:latin typeface="Calibri" panose="020F0502020204030204" pitchFamily="34" charset="0"/>
            </a:endParaRPr>
          </a:p>
          <a:p>
            <a:pPr eaLnBrk="1" hangingPunct="1">
              <a:buFontTx/>
              <a:buNone/>
            </a:pPr>
            <a:r>
              <a:rPr lang="en-US" altLang="el-GR" sz="2400">
                <a:latin typeface="Calibri" panose="020F0502020204030204" pitchFamily="34" charset="0"/>
              </a:rPr>
              <a:t>Loop:		sll	$t1, $s3, 2 #</a:t>
            </a:r>
            <a:r>
              <a:rPr lang="el-GR" altLang="el-GR" sz="2400">
                <a:latin typeface="Calibri" panose="020F0502020204030204" pitchFamily="34" charset="0"/>
              </a:rPr>
              <a:t>πολ/ζω </a:t>
            </a:r>
            <a:r>
              <a:rPr lang="en-US" altLang="el-GR" sz="2400">
                <a:latin typeface="Calibri" panose="020F0502020204030204" pitchFamily="34" charset="0"/>
              </a:rPr>
              <a:t>i </a:t>
            </a:r>
            <a:r>
              <a:rPr lang="el-GR" altLang="el-GR" sz="2400">
                <a:latin typeface="Calibri" panose="020F0502020204030204" pitchFamily="34" charset="0"/>
              </a:rPr>
              <a:t>επί 4</a:t>
            </a:r>
            <a:endParaRPr lang="en-US" altLang="el-GR" sz="2400">
              <a:latin typeface="Calibri" panose="020F0502020204030204" pitchFamily="34" charset="0"/>
            </a:endParaRPr>
          </a:p>
          <a:p>
            <a:pPr eaLnBrk="1" hangingPunct="1">
              <a:buFontTx/>
              <a:buNone/>
            </a:pPr>
            <a:r>
              <a:rPr lang="en-US" altLang="el-GR" sz="2400">
                <a:latin typeface="Calibri" panose="020F0502020204030204" pitchFamily="34" charset="0"/>
              </a:rPr>
              <a:t>			add	$t1, $t1, $s6</a:t>
            </a:r>
          </a:p>
          <a:p>
            <a:pPr eaLnBrk="1" hangingPunct="1">
              <a:buFontTx/>
              <a:buNone/>
            </a:pPr>
            <a:r>
              <a:rPr lang="en-US" altLang="el-GR" sz="2400">
                <a:latin typeface="Calibri" panose="020F0502020204030204" pitchFamily="34" charset="0"/>
              </a:rPr>
              <a:t>			lw 	$t0, 0($t1)</a:t>
            </a:r>
          </a:p>
          <a:p>
            <a:pPr eaLnBrk="1" hangingPunct="1">
              <a:buFontTx/>
              <a:buNone/>
            </a:pPr>
            <a:r>
              <a:rPr lang="en-US" altLang="el-GR" sz="2400">
                <a:latin typeface="Calibri" panose="020F0502020204030204" pitchFamily="34" charset="0"/>
              </a:rPr>
              <a:t>			bne	$t0, $s5, Exit</a:t>
            </a:r>
          </a:p>
          <a:p>
            <a:pPr eaLnBrk="1" hangingPunct="1">
              <a:buFontTx/>
              <a:buNone/>
            </a:pPr>
            <a:r>
              <a:rPr lang="en-US" altLang="el-GR" sz="2400">
                <a:latin typeface="Calibri" panose="020F0502020204030204" pitchFamily="34" charset="0"/>
              </a:rPr>
              <a:t>			addi 	$s3, $s3, 1</a:t>
            </a:r>
          </a:p>
          <a:p>
            <a:pPr eaLnBrk="1" hangingPunct="1">
              <a:buFontTx/>
              <a:buNone/>
            </a:pPr>
            <a:r>
              <a:rPr lang="en-US" altLang="el-GR" sz="2400">
                <a:latin typeface="Calibri" panose="020F0502020204030204" pitchFamily="34" charset="0"/>
              </a:rPr>
              <a:t>			j 	Loop</a:t>
            </a:r>
          </a:p>
          <a:p>
            <a:pPr eaLnBrk="1" hangingPunct="1">
              <a:buFontTx/>
              <a:buNone/>
            </a:pPr>
            <a:r>
              <a:rPr lang="en-US" altLang="el-GR" sz="2400">
                <a:latin typeface="Calibri" panose="020F0502020204030204" pitchFamily="34" charset="0"/>
              </a:rPr>
              <a:t>Exit:</a:t>
            </a:r>
            <a:endParaRPr lang="el-GR" altLang="el-GR" sz="2400">
              <a:latin typeface="Calibri" panose="020F0502020204030204" pitchFamily="34" charset="0"/>
            </a:endParaRPr>
          </a:p>
        </p:txBody>
      </p:sp>
      <p:sp>
        <p:nvSpPr>
          <p:cNvPr id="64516"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BE05BEA-CAAD-4CD7-98E0-CCF66945EACB}" type="slidenum">
              <a:rPr lang="en-GB" altLang="el-GR" sz="1400">
                <a:latin typeface="Calibri" panose="020F0502020204030204" pitchFamily="34" charset="0"/>
              </a:rPr>
              <a:pPr>
                <a:spcBef>
                  <a:spcPct val="0"/>
                </a:spcBef>
                <a:buFontTx/>
                <a:buNone/>
              </a:pPr>
              <a:t>49</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Λήψης Αποφάσεων (3)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9459" name="Text Box 2"/>
          <p:cNvSpPr txBox="1">
            <a:spLocks noChangeArrowheads="1"/>
          </p:cNvSpPr>
          <p:nvPr/>
        </p:nvSpPr>
        <p:spPr bwMode="auto">
          <a:xfrm>
            <a:off x="928688" y="-71438"/>
            <a:ext cx="678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Αρχιτεκτονικές Συσσωρευτή (2)</a:t>
            </a:r>
            <a:endParaRPr lang="en-GB" altLang="el-GR" sz="2800">
              <a:latin typeface="Calibri" panose="020F0502020204030204" pitchFamily="34" charset="0"/>
            </a:endParaRPr>
          </a:p>
        </p:txBody>
      </p:sp>
      <p:sp>
        <p:nvSpPr>
          <p:cNvPr id="19460" name="Text Box 3"/>
          <p:cNvSpPr txBox="1">
            <a:spLocks noChangeArrowheads="1"/>
          </p:cNvSpPr>
          <p:nvPr/>
        </p:nvSpPr>
        <p:spPr bwMode="auto">
          <a:xfrm>
            <a:off x="457200" y="714375"/>
            <a:ext cx="8305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a:latin typeface="Calibri" panose="020F0502020204030204" pitchFamily="34" charset="0"/>
              </a:rPr>
              <a:t>Κατά:</a:t>
            </a:r>
            <a:r>
              <a:rPr lang="el-GR" altLang="el-GR" sz="2400" b="0">
                <a:latin typeface="Calibri" panose="020F0502020204030204" pitchFamily="34" charset="0"/>
              </a:rPr>
              <a:t> </a:t>
            </a:r>
          </a:p>
          <a:p>
            <a:pPr eaLnBrk="1" hangingPunct="1">
              <a:spcBef>
                <a:spcPct val="50000"/>
              </a:spcBef>
              <a:buFontTx/>
              <a:buNone/>
            </a:pPr>
            <a:r>
              <a:rPr lang="el-GR" altLang="el-GR" sz="2400" b="0">
                <a:latin typeface="Calibri" panose="020F0502020204030204" pitchFamily="34" charset="0"/>
              </a:rPr>
              <a:t>	Χρειάζονται πολλές εντολές για ένα πρόγραμμα 	</a:t>
            </a:r>
          </a:p>
          <a:p>
            <a:pPr eaLnBrk="1" hangingPunct="1">
              <a:spcBef>
                <a:spcPct val="50000"/>
              </a:spcBef>
              <a:buFontTx/>
              <a:buNone/>
            </a:pPr>
            <a:r>
              <a:rPr lang="el-GR" altLang="el-GR" sz="2400" b="0">
                <a:latin typeface="Calibri" panose="020F0502020204030204" pitchFamily="34" charset="0"/>
              </a:rPr>
              <a:t>	Κάθε φορά πήγαινε-φέρε από τη μνήμη </a:t>
            </a:r>
          </a:p>
          <a:p>
            <a:pPr eaLnBrk="1" hangingPunct="1">
              <a:spcBef>
                <a:spcPct val="0"/>
              </a:spcBef>
              <a:buFontTx/>
              <a:buNone/>
            </a:pPr>
            <a:r>
              <a:rPr lang="el-GR" altLang="el-GR" sz="2400" b="0">
                <a:latin typeface="Calibri" panose="020F0502020204030204" pitchFamily="34" charset="0"/>
              </a:rPr>
              <a:t>	(? Κακό είναι αυτό)</a:t>
            </a:r>
          </a:p>
          <a:p>
            <a:pPr eaLnBrk="1" hangingPunct="1">
              <a:spcBef>
                <a:spcPct val="0"/>
              </a:spcBef>
              <a:buFontTx/>
              <a:buNone/>
            </a:pPr>
            <a:r>
              <a:rPr lang="el-GR" altLang="el-GR" sz="2400" b="0">
                <a:latin typeface="Calibri" panose="020F0502020204030204" pitchFamily="34" charset="0"/>
              </a:rPr>
              <a:t>	</a:t>
            </a:r>
            <a:r>
              <a:rPr lang="en-US" altLang="el-GR" sz="2400" b="0">
                <a:latin typeface="Calibri" panose="020F0502020204030204" pitchFamily="34" charset="0"/>
              </a:rPr>
              <a:t>Bottleneck o Accum!</a:t>
            </a:r>
            <a:endParaRPr lang="en-GB" altLang="el-GR" sz="2400" b="0">
              <a:latin typeface="Calibri" panose="020F0502020204030204" pitchFamily="34" charset="0"/>
            </a:endParaRPr>
          </a:p>
        </p:txBody>
      </p:sp>
      <p:sp>
        <p:nvSpPr>
          <p:cNvPr id="19461" name="Text Box 4"/>
          <p:cNvSpPr txBox="1">
            <a:spLocks noChangeArrowheads="1"/>
          </p:cNvSpPr>
          <p:nvPr/>
        </p:nvSpPr>
        <p:spPr bwMode="auto">
          <a:xfrm>
            <a:off x="533400" y="3286125"/>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a:latin typeface="Calibri" panose="020F0502020204030204" pitchFamily="34" charset="0"/>
              </a:rPr>
              <a:t>Υπέρ:</a:t>
            </a:r>
          </a:p>
          <a:p>
            <a:pPr eaLnBrk="1" hangingPunct="1">
              <a:spcBef>
                <a:spcPct val="50000"/>
              </a:spcBef>
              <a:buFontTx/>
              <a:buNone/>
            </a:pPr>
            <a:r>
              <a:rPr lang="el-GR" altLang="el-GR" sz="2400" b="0">
                <a:latin typeface="Calibri" panose="020F0502020204030204" pitchFamily="34" charset="0"/>
              </a:rPr>
              <a:t>	Εύκολοι </a:t>
            </a:r>
            <a:r>
              <a:rPr lang="en-US" altLang="el-GR" sz="2400" b="0">
                <a:latin typeface="Calibri" panose="020F0502020204030204" pitchFamily="34" charset="0"/>
              </a:rPr>
              <a:t>compilers, </a:t>
            </a:r>
            <a:r>
              <a:rPr lang="el-GR" altLang="el-GR" sz="2400" b="0">
                <a:latin typeface="Calibri" panose="020F0502020204030204" pitchFamily="34" charset="0"/>
              </a:rPr>
              <a:t>κατανοητός προγραμματισμός, 	εύκολη σχεδίαση </a:t>
            </a:r>
            <a:r>
              <a:rPr lang="en-US" altLang="el-GR" sz="2400" b="0">
                <a:latin typeface="Calibri" panose="020F0502020204030204" pitchFamily="34" charset="0"/>
              </a:rPr>
              <a:t>h/w</a:t>
            </a:r>
            <a:endParaRPr lang="en-GB" altLang="el-GR" sz="2400" b="0">
              <a:latin typeface="Calibri" panose="020F0502020204030204" pitchFamily="34" charset="0"/>
            </a:endParaRPr>
          </a:p>
        </p:txBody>
      </p:sp>
      <p:sp>
        <p:nvSpPr>
          <p:cNvPr id="19462" name="Text Box 5"/>
          <p:cNvSpPr txBox="1">
            <a:spLocks noChangeArrowheads="1"/>
          </p:cNvSpPr>
          <p:nvPr/>
        </p:nvSpPr>
        <p:spPr bwMode="auto">
          <a:xfrm>
            <a:off x="533400" y="5072063"/>
            <a:ext cx="8077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a:latin typeface="Calibri" panose="020F0502020204030204" pitchFamily="34" charset="0"/>
              </a:rPr>
              <a:t>Λύση</a:t>
            </a:r>
            <a:r>
              <a:rPr lang="en-US" altLang="el-GR" sz="2400">
                <a:latin typeface="Calibri" panose="020F0502020204030204" pitchFamily="34" charset="0"/>
              </a:rPr>
              <a:t>;</a:t>
            </a:r>
            <a:r>
              <a:rPr lang="el-GR" altLang="el-GR" sz="2400" b="0">
                <a:latin typeface="Calibri" panose="020F0502020204030204" pitchFamily="34" charset="0"/>
              </a:rPr>
              <a:t> Πρόσθεση καταχωρητών για συγκεκριμένες λειτουργίες (</a:t>
            </a:r>
            <a:r>
              <a:rPr lang="en-US" altLang="el-GR" sz="2400" b="0">
                <a:latin typeface="Calibri" panose="020F0502020204030204" pitchFamily="34" charset="0"/>
              </a:rPr>
              <a:t>ISAs </a:t>
            </a:r>
            <a:r>
              <a:rPr lang="el-GR" altLang="el-GR" sz="2400" b="0">
                <a:latin typeface="Calibri" panose="020F0502020204030204" pitchFamily="34" charset="0"/>
              </a:rPr>
              <a:t>καταχωρητών ειδικού σκοπού)</a:t>
            </a:r>
            <a:endParaRPr lang="en-GB" altLang="el-GR" sz="2400" b="0">
              <a:latin typeface="Calibri" panose="020F0502020204030204" pitchFamily="34" charset="0"/>
            </a:endParaRPr>
          </a:p>
        </p:txBody>
      </p:sp>
      <p:sp>
        <p:nvSpPr>
          <p:cNvPr id="19463" name="7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FFB1B7D-1E36-41F6-A43C-D2722964D5C7}" type="slidenum">
              <a:rPr lang="en-GB" altLang="el-GR" sz="1400">
                <a:latin typeface="Calibri" panose="020F0502020204030204" pitchFamily="34" charset="0"/>
              </a:rPr>
              <a:pPr>
                <a:spcBef>
                  <a:spcPct val="0"/>
                </a:spcBef>
                <a:buFontTx/>
                <a:buNone/>
              </a:pPr>
              <a:t>5</a:t>
            </a:fld>
            <a:endParaRPr lang="en-GB" altLang="el-GR" sz="1400">
              <a:latin typeface="Calibri" panose="020F050202020403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4451" name="Rectangle 4"/>
          <p:cNvSpPr>
            <a:spLocks noChangeArrowheads="1"/>
          </p:cNvSpPr>
          <p:nvPr/>
        </p:nvSpPr>
        <p:spPr bwMode="auto">
          <a:xfrm>
            <a:off x="142875" y="714375"/>
            <a:ext cx="8715375" cy="5616575"/>
          </a:xfrm>
          <a:prstGeom prst="rect">
            <a:avLst/>
          </a:prstGeom>
          <a:noFill/>
          <a:ln w="9525">
            <a:noFill/>
            <a:miter lim="800000"/>
            <a:headEnd/>
            <a:tailEnd/>
          </a:ln>
        </p:spPr>
        <p:txBody>
          <a:bodyPr/>
          <a:lstStyle/>
          <a:p>
            <a:pPr indent="-342900" eaLnBrk="1" hangingPunct="1">
              <a:spcBef>
                <a:spcPts val="0"/>
              </a:spcBef>
              <a:defRPr/>
            </a:pPr>
            <a:r>
              <a:rPr lang="el-GR" sz="2800" b="0" u="sng" dirty="0">
                <a:latin typeface="Calibri" pitchFamily="34" charset="0"/>
              </a:rPr>
              <a:t>Συγκρίσεις</a:t>
            </a:r>
            <a:endParaRPr lang="en-US" sz="2800" b="0" u="sng" dirty="0">
              <a:latin typeface="Calibri" pitchFamily="34" charset="0"/>
            </a:endParaRPr>
          </a:p>
          <a:p>
            <a:pPr indent="-342900" eaLnBrk="1" hangingPunct="1">
              <a:spcBef>
                <a:spcPts val="0"/>
              </a:spcBef>
              <a:defRPr/>
            </a:pPr>
            <a:r>
              <a:rPr lang="en-US" b="0" dirty="0" err="1">
                <a:latin typeface="Calibri" pitchFamily="34" charset="0"/>
              </a:rPr>
              <a:t>slt</a:t>
            </a:r>
            <a:r>
              <a:rPr lang="en-US" b="0" dirty="0">
                <a:latin typeface="Calibri" pitchFamily="34" charset="0"/>
              </a:rPr>
              <a:t> $t0, $s3, $s4 	# set on less than</a:t>
            </a:r>
          </a:p>
          <a:p>
            <a:pPr indent="-342900" eaLnBrk="1" hangingPunct="1">
              <a:spcBef>
                <a:spcPts val="0"/>
              </a:spcBef>
              <a:defRPr/>
            </a:pPr>
            <a:r>
              <a:rPr lang="el-GR" sz="2800" b="0" dirty="0">
                <a:latin typeface="Calibri" pitchFamily="34" charset="0"/>
              </a:rPr>
              <a:t>Ο καταχωρητής $</a:t>
            </a:r>
            <a:r>
              <a:rPr lang="en-US" sz="2800" b="0" dirty="0">
                <a:latin typeface="Calibri" pitchFamily="34" charset="0"/>
              </a:rPr>
              <a:t>t0 </a:t>
            </a:r>
            <a:r>
              <a:rPr lang="el-GR" sz="2800" b="0" dirty="0">
                <a:latin typeface="Calibri" pitchFamily="34" charset="0"/>
              </a:rPr>
              <a:t>τίθεται με 1 αν η τιμή στον $</a:t>
            </a:r>
            <a:r>
              <a:rPr lang="en-US" sz="2800" b="0" dirty="0">
                <a:latin typeface="Calibri" pitchFamily="34" charset="0"/>
              </a:rPr>
              <a:t>s3 </a:t>
            </a:r>
            <a:r>
              <a:rPr lang="el-GR" sz="2800" b="0" dirty="0">
                <a:latin typeface="Calibri" pitchFamily="34" charset="0"/>
              </a:rPr>
              <a:t>είναι μικρότερη από την τιμή στο </a:t>
            </a:r>
            <a:r>
              <a:rPr lang="en-US" sz="2800" b="0" dirty="0">
                <a:latin typeface="Calibri" pitchFamily="34" charset="0"/>
              </a:rPr>
              <a:t>$s4.</a:t>
            </a:r>
          </a:p>
          <a:p>
            <a:pPr indent="-342900" eaLnBrk="1" hangingPunct="1">
              <a:spcBef>
                <a:spcPts val="0"/>
              </a:spcBef>
              <a:defRPr/>
            </a:pPr>
            <a:endParaRPr lang="en-US" sz="2800" b="0" dirty="0">
              <a:latin typeface="Calibri" pitchFamily="34" charset="0"/>
            </a:endParaRPr>
          </a:p>
          <a:p>
            <a:pPr indent="-342900" eaLnBrk="1" hangingPunct="1">
              <a:spcBef>
                <a:spcPts val="0"/>
              </a:spcBef>
              <a:buFont typeface="Arial" pitchFamily="34" charset="0"/>
              <a:buChar char="•"/>
              <a:defRPr/>
            </a:pPr>
            <a:r>
              <a:rPr lang="el-GR" sz="2800" b="0" dirty="0">
                <a:latin typeface="Calibri" pitchFamily="34" charset="0"/>
              </a:rPr>
              <a:t>Σταθερές ως </a:t>
            </a:r>
            <a:r>
              <a:rPr lang="el-GR" sz="2800" b="0" dirty="0" err="1">
                <a:latin typeface="Calibri" pitchFamily="34" charset="0"/>
              </a:rPr>
              <a:t>τελεστέοι</a:t>
            </a:r>
            <a:r>
              <a:rPr lang="el-GR" sz="2800" b="0" dirty="0">
                <a:latin typeface="Calibri" pitchFamily="34" charset="0"/>
              </a:rPr>
              <a:t> είναι δημοφιλείς στις συγκρίσεις</a:t>
            </a:r>
          </a:p>
          <a:p>
            <a:pPr indent="-342900" eaLnBrk="1" hangingPunct="1">
              <a:spcBef>
                <a:spcPts val="0"/>
              </a:spcBef>
              <a:defRPr/>
            </a:pPr>
            <a:endParaRPr lang="en-US" b="0" dirty="0">
              <a:latin typeface="Calibri" pitchFamily="34" charset="0"/>
            </a:endParaRPr>
          </a:p>
          <a:p>
            <a:pPr indent="-342900" eaLnBrk="1" hangingPunct="1">
              <a:spcBef>
                <a:spcPts val="0"/>
              </a:spcBef>
              <a:defRPr/>
            </a:pPr>
            <a:r>
              <a:rPr lang="en-US" b="0" dirty="0" err="1">
                <a:latin typeface="Calibri" pitchFamily="34" charset="0"/>
              </a:rPr>
              <a:t>slti</a:t>
            </a:r>
            <a:r>
              <a:rPr lang="en-US" b="0" dirty="0">
                <a:latin typeface="Calibri" pitchFamily="34" charset="0"/>
              </a:rPr>
              <a:t> $t0, $s2, 10 	# set on less than immediate</a:t>
            </a:r>
          </a:p>
          <a:p>
            <a:pPr indent="-342900" eaLnBrk="1" hangingPunct="1">
              <a:spcBef>
                <a:spcPts val="0"/>
              </a:spcBef>
              <a:defRPr/>
            </a:pPr>
            <a:r>
              <a:rPr lang="el-GR" sz="2800" b="0" dirty="0">
                <a:latin typeface="Calibri" pitchFamily="34" charset="0"/>
              </a:rPr>
              <a:t>Ο καταχωρητής $</a:t>
            </a:r>
            <a:r>
              <a:rPr lang="en-US" sz="2800" b="0" dirty="0">
                <a:latin typeface="Calibri" pitchFamily="34" charset="0"/>
              </a:rPr>
              <a:t>t0 </a:t>
            </a:r>
            <a:r>
              <a:rPr lang="el-GR" sz="2800" b="0" dirty="0">
                <a:latin typeface="Calibri" pitchFamily="34" charset="0"/>
              </a:rPr>
              <a:t>τίθεται με 1 αν η τιμή στον $</a:t>
            </a:r>
            <a:r>
              <a:rPr lang="en-US" sz="2800" b="0" dirty="0">
                <a:latin typeface="Calibri" pitchFamily="34" charset="0"/>
              </a:rPr>
              <a:t>s2 </a:t>
            </a:r>
            <a:r>
              <a:rPr lang="el-GR" sz="2800" b="0" dirty="0">
                <a:latin typeface="Calibri" pitchFamily="34" charset="0"/>
              </a:rPr>
              <a:t>είναι μικρότερη από την τιμή </a:t>
            </a:r>
            <a:r>
              <a:rPr lang="en-US" sz="2800" b="0" dirty="0">
                <a:latin typeface="Calibri" pitchFamily="34" charset="0"/>
              </a:rPr>
              <a:t>10.</a:t>
            </a:r>
          </a:p>
          <a:p>
            <a:pPr marL="342900" indent="-342900" eaLnBrk="1" hangingPunct="1">
              <a:spcBef>
                <a:spcPct val="20000"/>
              </a:spcBef>
              <a:defRPr/>
            </a:pPr>
            <a:endParaRPr lang="en-US" sz="2800" b="0" dirty="0">
              <a:latin typeface="Calibri" pitchFamily="34" charset="0"/>
            </a:endParaRPr>
          </a:p>
        </p:txBody>
      </p:sp>
      <p:sp>
        <p:nvSpPr>
          <p:cNvPr id="65540"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94A3416-B975-44A9-A8C9-9CFC98FF0227}" type="slidenum">
              <a:rPr lang="en-GB" altLang="el-GR" sz="1400">
                <a:latin typeface="Calibri" panose="020F0502020204030204" pitchFamily="34" charset="0"/>
              </a:rPr>
              <a:pPr>
                <a:spcBef>
                  <a:spcPct val="0"/>
                </a:spcBef>
                <a:buFontTx/>
                <a:buNone/>
              </a:pPr>
              <a:t>50</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Λήψης Αποφάσεων (4)</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6563" name="Rectangle 4"/>
          <p:cNvSpPr>
            <a:spLocks noChangeArrowheads="1"/>
          </p:cNvSpPr>
          <p:nvPr/>
        </p:nvSpPr>
        <p:spPr bwMode="auto">
          <a:xfrm>
            <a:off x="142875" y="714375"/>
            <a:ext cx="8715375"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indent="-3429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el-GR" altLang="el-GR" sz="2800" b="0">
                <a:latin typeface="Calibri" panose="020F0502020204030204" pitchFamily="34" charset="0"/>
              </a:rPr>
              <a:t>Γιατί όχι </a:t>
            </a:r>
            <a:r>
              <a:rPr lang="en-US" altLang="el-GR" sz="2800" b="0">
                <a:latin typeface="Calibri" panose="020F0502020204030204" pitchFamily="34" charset="0"/>
              </a:rPr>
              <a:t>blt, bge </a:t>
            </a:r>
            <a:r>
              <a:rPr lang="el-GR" altLang="el-GR" sz="2800" b="0">
                <a:latin typeface="Calibri" panose="020F0502020204030204" pitchFamily="34" charset="0"/>
              </a:rPr>
              <a:t>κτλ;</a:t>
            </a:r>
          </a:p>
          <a:p>
            <a:pPr eaLnBrk="1" hangingPunct="1">
              <a:spcBef>
                <a:spcPct val="0"/>
              </a:spcBef>
            </a:pPr>
            <a:r>
              <a:rPr lang="el-GR" altLang="el-GR" sz="2800" b="0">
                <a:latin typeface="Calibri" panose="020F0502020204030204" pitchFamily="34" charset="0"/>
              </a:rPr>
              <a:t>Το υλικό για τις &lt;, ≥, … είναι πιο αργό από αυτό για τις =, ≠</a:t>
            </a:r>
          </a:p>
          <a:p>
            <a:pPr lvl="2" eaLnBrk="1" hangingPunct="1">
              <a:spcBef>
                <a:spcPct val="0"/>
              </a:spcBef>
            </a:pPr>
            <a:r>
              <a:rPr lang="el-GR" altLang="el-GR" b="0">
                <a:latin typeface="Calibri" panose="020F0502020204030204" pitchFamily="34" charset="0"/>
              </a:rPr>
              <a:t>Ο συνδυασμός συνθηκών για μια διακλάδωση περιλαμβάνει περισσότερη δουλειά ανά εντολή.</a:t>
            </a:r>
          </a:p>
          <a:p>
            <a:pPr lvl="2" eaLnBrk="1" hangingPunct="1">
              <a:spcBef>
                <a:spcPct val="0"/>
              </a:spcBef>
            </a:pPr>
            <a:r>
              <a:rPr lang="el-GR" altLang="el-GR" b="0">
                <a:latin typeface="Calibri" panose="020F0502020204030204" pitchFamily="34" charset="0"/>
              </a:rPr>
              <a:t>Πιο αργό ρολόι</a:t>
            </a:r>
          </a:p>
          <a:p>
            <a:pPr lvl="2" eaLnBrk="1" hangingPunct="1">
              <a:spcBef>
                <a:spcPct val="0"/>
              </a:spcBef>
            </a:pPr>
            <a:r>
              <a:rPr lang="el-GR" altLang="el-GR" b="0">
                <a:latin typeface="Calibri" panose="020F0502020204030204" pitchFamily="34" charset="0"/>
              </a:rPr>
              <a:t>Επιβαρύνονται όλες οι εντολές!</a:t>
            </a:r>
            <a:endParaRPr lang="en-US" altLang="el-GR" b="0">
              <a:latin typeface="Calibri" panose="020F0502020204030204" pitchFamily="34" charset="0"/>
            </a:endParaRPr>
          </a:p>
          <a:p>
            <a:pPr eaLnBrk="1" hangingPunct="1">
              <a:spcBef>
                <a:spcPct val="0"/>
              </a:spcBef>
              <a:buFontTx/>
              <a:buNone/>
            </a:pPr>
            <a:endParaRPr lang="en-US" altLang="el-GR" sz="2800" b="0">
              <a:latin typeface="Calibri" panose="020F0502020204030204" pitchFamily="34" charset="0"/>
            </a:endParaRPr>
          </a:p>
          <a:p>
            <a:pPr eaLnBrk="1" hangingPunct="1">
              <a:spcBef>
                <a:spcPct val="0"/>
              </a:spcBef>
            </a:pPr>
            <a:r>
              <a:rPr lang="el-GR" altLang="el-GR" sz="2800" b="0">
                <a:latin typeface="Calibri" panose="020F0502020204030204" pitchFamily="34" charset="0"/>
              </a:rPr>
              <a:t>Οι </a:t>
            </a:r>
            <a:r>
              <a:rPr lang="en-US" altLang="el-GR" sz="2800" b="0">
                <a:latin typeface="Calibri" panose="020F0502020204030204" pitchFamily="34" charset="0"/>
              </a:rPr>
              <a:t>beq, bne</a:t>
            </a:r>
            <a:r>
              <a:rPr lang="el-GR" altLang="el-GR" sz="2800" b="0">
                <a:latin typeface="Calibri" panose="020F0502020204030204" pitchFamily="34" charset="0"/>
              </a:rPr>
              <a:t> είναι η συνήθης περίπτωση</a:t>
            </a:r>
          </a:p>
          <a:p>
            <a:pPr eaLnBrk="1" hangingPunct="1">
              <a:spcBef>
                <a:spcPct val="0"/>
              </a:spcBef>
            </a:pPr>
            <a:r>
              <a:rPr lang="el-GR" altLang="el-GR" sz="2800" b="0">
                <a:latin typeface="Calibri" panose="020F0502020204030204" pitchFamily="34" charset="0"/>
              </a:rPr>
              <a:t>Καλός σχεδιαστικός συμβιβασμός.</a:t>
            </a:r>
            <a:endParaRPr lang="en-US" altLang="el-GR" sz="2800" b="0">
              <a:latin typeface="Calibri" panose="020F0502020204030204" pitchFamily="34" charset="0"/>
            </a:endParaRPr>
          </a:p>
        </p:txBody>
      </p:sp>
      <p:sp>
        <p:nvSpPr>
          <p:cNvPr id="66564"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03C0235-E982-4AF7-9404-4723576F08B0}" type="slidenum">
              <a:rPr lang="en-GB" altLang="el-GR" sz="1400">
                <a:latin typeface="Calibri" panose="020F0502020204030204" pitchFamily="34" charset="0"/>
              </a:rPr>
              <a:pPr>
                <a:spcBef>
                  <a:spcPct val="0"/>
                </a:spcBef>
                <a:buFontTx/>
                <a:buNone/>
              </a:pPr>
              <a:t>51</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Λήψης Αποφάσεων (5)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7587" name="Rectangle 3"/>
          <p:cNvSpPr>
            <a:spLocks noGrp="1" noChangeArrowheads="1"/>
          </p:cNvSpPr>
          <p:nvPr>
            <p:ph type="body" idx="1"/>
          </p:nvPr>
        </p:nvSpPr>
        <p:spPr>
          <a:xfrm>
            <a:off x="251520" y="548680"/>
            <a:ext cx="8712968" cy="5040312"/>
          </a:xfrm>
        </p:spPr>
        <p:txBody>
          <a:bodyPr/>
          <a:lstStyle/>
          <a:p>
            <a:pPr eaLnBrk="1" hangingPunct="1">
              <a:lnSpc>
                <a:spcPct val="80000"/>
              </a:lnSpc>
              <a:buFontTx/>
              <a:buNone/>
            </a:pPr>
            <a:r>
              <a:rPr lang="en-US" altLang="el-GR" sz="2000" i="1" u="sng" dirty="0">
                <a:latin typeface="Calibri" panose="020F0502020204030204" pitchFamily="34" charset="0"/>
              </a:rPr>
              <a:t>Instruction	</a:t>
            </a:r>
            <a:r>
              <a:rPr lang="el-GR" altLang="el-GR" sz="2000" i="1" u="sng" dirty="0">
                <a:latin typeface="Calibri" panose="020F0502020204030204" pitchFamily="34" charset="0"/>
              </a:rPr>
              <a:t>Παράδειγμα</a:t>
            </a:r>
            <a:r>
              <a:rPr lang="en-US" altLang="el-GR" sz="2000" i="1" u="sng" dirty="0">
                <a:latin typeface="Calibri" panose="020F0502020204030204" pitchFamily="34" charset="0"/>
              </a:rPr>
              <a:t>	</a:t>
            </a:r>
            <a:r>
              <a:rPr lang="el-GR" altLang="el-GR" sz="2000" i="1" u="sng" dirty="0">
                <a:latin typeface="Calibri" panose="020F0502020204030204" pitchFamily="34" charset="0"/>
              </a:rPr>
              <a:t>                        Έννοια 		                 </a:t>
            </a:r>
            <a:r>
              <a:rPr lang="en-US" altLang="el-GR" sz="2000" dirty="0">
                <a:latin typeface="Calibri" panose="020F0502020204030204" pitchFamily="34" charset="0"/>
              </a:rPr>
              <a:t>	</a:t>
            </a:r>
          </a:p>
          <a:p>
            <a:pPr eaLnBrk="1" hangingPunct="1">
              <a:lnSpc>
                <a:spcPct val="80000"/>
              </a:lnSpc>
              <a:buFontTx/>
              <a:buNone/>
            </a:pPr>
            <a:r>
              <a:rPr lang="en-US" altLang="el-GR" sz="2000" dirty="0">
                <a:latin typeface="Calibri" panose="020F0502020204030204" pitchFamily="34" charset="0"/>
              </a:rPr>
              <a:t>branch on equal	</a:t>
            </a:r>
            <a:r>
              <a:rPr lang="en-US" altLang="el-GR" sz="2000" dirty="0" err="1">
                <a:latin typeface="Calibri" panose="020F0502020204030204" pitchFamily="34" charset="0"/>
              </a:rPr>
              <a:t>beq</a:t>
            </a:r>
            <a:r>
              <a:rPr lang="en-US" altLang="el-GR" sz="2000" dirty="0">
                <a:latin typeface="Calibri" panose="020F0502020204030204" pitchFamily="34" charset="0"/>
              </a:rPr>
              <a:t> $1,$2,100</a:t>
            </a:r>
            <a:r>
              <a:rPr lang="el-GR" altLang="el-GR" sz="2000" dirty="0">
                <a:latin typeface="Calibri" panose="020F0502020204030204" pitchFamily="34" charset="0"/>
              </a:rPr>
              <a:t>    	</a:t>
            </a:r>
            <a:r>
              <a:rPr lang="en-US" altLang="el-GR" sz="2000" dirty="0">
                <a:latin typeface="Calibri" panose="020F0502020204030204" pitchFamily="34" charset="0"/>
              </a:rPr>
              <a:t>if ($1 == $2) go to PC+4+10</a:t>
            </a:r>
            <a:r>
              <a:rPr lang="el-GR" altLang="el-GR" sz="2000" dirty="0">
                <a:latin typeface="Calibri" panose="020F0502020204030204" pitchFamily="34" charset="0"/>
              </a:rPr>
              <a:t> </a:t>
            </a:r>
          </a:p>
          <a:p>
            <a:pPr eaLnBrk="1" hangingPunct="1">
              <a:lnSpc>
                <a:spcPct val="80000"/>
              </a:lnSpc>
              <a:buFontTx/>
              <a:buNone/>
            </a:pPr>
            <a:r>
              <a:rPr lang="el-GR" altLang="el-GR" sz="2000" dirty="0">
                <a:latin typeface="Calibri" panose="020F0502020204030204" pitchFamily="34" charset="0"/>
              </a:rPr>
              <a:t>						</a:t>
            </a:r>
            <a:r>
              <a:rPr lang="en-US" altLang="el-GR" sz="2000" i="1" dirty="0">
                <a:latin typeface="Calibri" panose="020F0502020204030204" pitchFamily="34" charset="0"/>
              </a:rPr>
              <a:t>Equal test; PC relative branch</a:t>
            </a:r>
            <a:endParaRPr lang="en-US" altLang="el-GR" sz="2000" dirty="0">
              <a:latin typeface="Calibri" panose="020F0502020204030204" pitchFamily="34" charset="0"/>
            </a:endParaRPr>
          </a:p>
          <a:p>
            <a:pPr eaLnBrk="1" hangingPunct="1">
              <a:lnSpc>
                <a:spcPct val="80000"/>
              </a:lnSpc>
              <a:buFontTx/>
              <a:buNone/>
            </a:pPr>
            <a:r>
              <a:rPr lang="en-US" altLang="el-GR" sz="2000" dirty="0">
                <a:latin typeface="Calibri" panose="020F0502020204030204" pitchFamily="34" charset="0"/>
              </a:rPr>
              <a:t>branch on not eq. </a:t>
            </a:r>
            <a:r>
              <a:rPr lang="en-US" altLang="el-GR" sz="2000" dirty="0" err="1">
                <a:latin typeface="Calibri" panose="020F0502020204030204" pitchFamily="34" charset="0"/>
              </a:rPr>
              <a:t>bne</a:t>
            </a:r>
            <a:r>
              <a:rPr lang="en-US" altLang="el-GR" sz="2000" dirty="0">
                <a:latin typeface="Calibri" panose="020F0502020204030204" pitchFamily="34" charset="0"/>
              </a:rPr>
              <a:t> $1,$2,100</a:t>
            </a:r>
            <a:r>
              <a:rPr lang="el-GR" altLang="el-GR" sz="2000" dirty="0">
                <a:latin typeface="Calibri" panose="020F0502020204030204" pitchFamily="34" charset="0"/>
              </a:rPr>
              <a:t>    	</a:t>
            </a:r>
            <a:r>
              <a:rPr lang="en-US" altLang="el-GR" sz="2000" dirty="0">
                <a:latin typeface="Calibri" panose="020F0502020204030204" pitchFamily="34" charset="0"/>
              </a:rPr>
              <a:t>if ($1!= $2) go to PC+4+100</a:t>
            </a:r>
            <a:r>
              <a:rPr lang="el-GR" altLang="el-GR" sz="2000" dirty="0">
                <a:latin typeface="Calibri" panose="020F0502020204030204" pitchFamily="34" charset="0"/>
              </a:rPr>
              <a:t>  </a:t>
            </a:r>
          </a:p>
          <a:p>
            <a:pPr eaLnBrk="1" hangingPunct="1">
              <a:lnSpc>
                <a:spcPct val="80000"/>
              </a:lnSpc>
              <a:buFontTx/>
              <a:buNone/>
            </a:pPr>
            <a:r>
              <a:rPr lang="el-GR" altLang="el-GR" sz="2000" i="1" dirty="0">
                <a:latin typeface="Calibri" panose="020F0502020204030204" pitchFamily="34" charset="0"/>
              </a:rPr>
              <a:t>						</a:t>
            </a:r>
            <a:r>
              <a:rPr lang="en-US" altLang="el-GR" sz="2000" i="1" dirty="0">
                <a:latin typeface="Calibri" panose="020F0502020204030204" pitchFamily="34" charset="0"/>
              </a:rPr>
              <a:t>Not equal test; PC relative branch </a:t>
            </a:r>
          </a:p>
          <a:p>
            <a:pPr eaLnBrk="1" hangingPunct="1">
              <a:lnSpc>
                <a:spcPct val="80000"/>
              </a:lnSpc>
              <a:buFontTx/>
              <a:buNone/>
            </a:pPr>
            <a:endParaRPr lang="en-US" altLang="el-GR" sz="500" dirty="0">
              <a:latin typeface="Calibri" panose="020F0502020204030204" pitchFamily="34" charset="0"/>
            </a:endParaRPr>
          </a:p>
          <a:p>
            <a:pPr eaLnBrk="1" hangingPunct="1">
              <a:lnSpc>
                <a:spcPct val="80000"/>
              </a:lnSpc>
              <a:spcBef>
                <a:spcPct val="0"/>
              </a:spcBef>
              <a:buFontTx/>
              <a:buNone/>
            </a:pPr>
            <a:r>
              <a:rPr lang="en-US" altLang="el-GR" sz="2000" dirty="0">
                <a:solidFill>
                  <a:srgbClr val="0066FF"/>
                </a:solidFill>
                <a:latin typeface="Calibri" panose="020F0502020204030204" pitchFamily="34" charset="0"/>
              </a:rPr>
              <a:t>set on less than	</a:t>
            </a:r>
            <a:r>
              <a:rPr lang="en-US" altLang="el-GR" sz="2000" dirty="0" err="1">
                <a:solidFill>
                  <a:srgbClr val="0066FF"/>
                </a:solidFill>
                <a:latin typeface="Calibri" panose="020F0502020204030204" pitchFamily="34" charset="0"/>
              </a:rPr>
              <a:t>slt</a:t>
            </a:r>
            <a:r>
              <a:rPr lang="en-US" altLang="el-GR" sz="2000" dirty="0">
                <a:solidFill>
                  <a:srgbClr val="0066FF"/>
                </a:solidFill>
                <a:latin typeface="Calibri" panose="020F0502020204030204" pitchFamily="34" charset="0"/>
              </a:rPr>
              <a:t> $1,$2,$3</a:t>
            </a:r>
            <a:r>
              <a:rPr lang="el-GR" altLang="el-GR" sz="2000" dirty="0">
                <a:solidFill>
                  <a:srgbClr val="0066FF"/>
                </a:solidFill>
                <a:latin typeface="Calibri" panose="020F0502020204030204" pitchFamily="34" charset="0"/>
              </a:rPr>
              <a:t>         	</a:t>
            </a:r>
            <a:r>
              <a:rPr lang="en-US" altLang="el-GR" sz="2000" dirty="0">
                <a:solidFill>
                  <a:srgbClr val="0066FF"/>
                </a:solidFill>
                <a:latin typeface="Calibri" panose="020F0502020204030204" pitchFamily="34" charset="0"/>
              </a:rPr>
              <a:t>if ($2 &lt; $3) $1=1; else $1=0</a:t>
            </a:r>
            <a:r>
              <a:rPr lang="el-GR" altLang="el-GR" sz="2000" dirty="0">
                <a:solidFill>
                  <a:srgbClr val="0066FF"/>
                </a:solidFill>
                <a:latin typeface="Calibri" panose="020F0502020204030204" pitchFamily="34" charset="0"/>
              </a:rPr>
              <a:t> </a:t>
            </a:r>
          </a:p>
          <a:p>
            <a:pPr eaLnBrk="1" hangingPunct="1">
              <a:lnSpc>
                <a:spcPct val="80000"/>
              </a:lnSpc>
              <a:spcBef>
                <a:spcPct val="0"/>
              </a:spcBef>
              <a:buFontTx/>
              <a:buNone/>
            </a:pPr>
            <a:r>
              <a:rPr lang="el-GR" altLang="el-GR" sz="2000" dirty="0">
                <a:solidFill>
                  <a:srgbClr val="0066FF"/>
                </a:solidFill>
                <a:latin typeface="Calibri" panose="020F0502020204030204" pitchFamily="34" charset="0"/>
              </a:rPr>
              <a:t>						</a:t>
            </a:r>
            <a:r>
              <a:rPr lang="en-US" altLang="el-GR" sz="2000" i="1" dirty="0">
                <a:solidFill>
                  <a:srgbClr val="0066FF"/>
                </a:solidFill>
                <a:latin typeface="Calibri" panose="020F0502020204030204" pitchFamily="34" charset="0"/>
              </a:rPr>
              <a:t>Compare less than; 2’s comp. </a:t>
            </a:r>
            <a:endParaRPr lang="en-US" altLang="el-GR" sz="2000" dirty="0">
              <a:solidFill>
                <a:srgbClr val="0066FF"/>
              </a:solidFill>
              <a:latin typeface="Calibri" panose="020F0502020204030204" pitchFamily="34" charset="0"/>
            </a:endParaRPr>
          </a:p>
          <a:p>
            <a:pPr eaLnBrk="1" hangingPunct="1">
              <a:lnSpc>
                <a:spcPct val="80000"/>
              </a:lnSpc>
              <a:spcBef>
                <a:spcPct val="0"/>
              </a:spcBef>
              <a:buFontTx/>
              <a:buNone/>
            </a:pPr>
            <a:r>
              <a:rPr lang="en-US" altLang="el-GR" sz="2000" dirty="0">
                <a:solidFill>
                  <a:srgbClr val="0066FF"/>
                </a:solidFill>
                <a:latin typeface="Calibri" panose="020F0502020204030204" pitchFamily="34" charset="0"/>
              </a:rPr>
              <a:t>set less than </a:t>
            </a:r>
            <a:r>
              <a:rPr lang="en-US" altLang="el-GR" sz="2000" dirty="0" err="1">
                <a:solidFill>
                  <a:srgbClr val="0066FF"/>
                </a:solidFill>
                <a:latin typeface="Calibri" panose="020F0502020204030204" pitchFamily="34" charset="0"/>
              </a:rPr>
              <a:t>imm</a:t>
            </a:r>
            <a:r>
              <a:rPr lang="en-US" altLang="el-GR" sz="2000" dirty="0">
                <a:solidFill>
                  <a:srgbClr val="0066FF"/>
                </a:solidFill>
                <a:latin typeface="Calibri" panose="020F0502020204030204" pitchFamily="34" charset="0"/>
              </a:rPr>
              <a:t>. </a:t>
            </a:r>
            <a:r>
              <a:rPr lang="en-US" altLang="el-GR" sz="2000" dirty="0" err="1">
                <a:solidFill>
                  <a:srgbClr val="0066FF"/>
                </a:solidFill>
                <a:latin typeface="Calibri" panose="020F0502020204030204" pitchFamily="34" charset="0"/>
              </a:rPr>
              <a:t>slti</a:t>
            </a:r>
            <a:r>
              <a:rPr lang="en-US" altLang="el-GR" sz="2000" dirty="0">
                <a:solidFill>
                  <a:srgbClr val="0066FF"/>
                </a:solidFill>
                <a:latin typeface="Calibri" panose="020F0502020204030204" pitchFamily="34" charset="0"/>
              </a:rPr>
              <a:t> $1,$2,100</a:t>
            </a:r>
            <a:r>
              <a:rPr lang="el-GR" altLang="el-GR" sz="2000" dirty="0">
                <a:solidFill>
                  <a:srgbClr val="0066FF"/>
                </a:solidFill>
                <a:latin typeface="Calibri" panose="020F0502020204030204" pitchFamily="34" charset="0"/>
              </a:rPr>
              <a:t>      </a:t>
            </a:r>
            <a:r>
              <a:rPr lang="en-US" altLang="el-GR" sz="2000" dirty="0">
                <a:solidFill>
                  <a:srgbClr val="0066FF"/>
                </a:solidFill>
                <a:latin typeface="Calibri" panose="020F0502020204030204" pitchFamily="34" charset="0"/>
              </a:rPr>
              <a:t>if ($2 &lt; 100) $1=1; else $1=0</a:t>
            </a:r>
            <a:endParaRPr lang="el-GR" altLang="el-GR" sz="2000" dirty="0">
              <a:solidFill>
                <a:srgbClr val="0066FF"/>
              </a:solidFill>
              <a:latin typeface="Calibri" panose="020F0502020204030204" pitchFamily="34" charset="0"/>
            </a:endParaRPr>
          </a:p>
          <a:p>
            <a:pPr eaLnBrk="1" hangingPunct="1">
              <a:lnSpc>
                <a:spcPct val="80000"/>
              </a:lnSpc>
              <a:spcBef>
                <a:spcPct val="0"/>
              </a:spcBef>
              <a:buFontTx/>
              <a:buNone/>
            </a:pPr>
            <a:r>
              <a:rPr lang="el-GR" altLang="el-GR" sz="2000" dirty="0">
                <a:solidFill>
                  <a:srgbClr val="0066FF"/>
                </a:solidFill>
                <a:latin typeface="Calibri" panose="020F0502020204030204" pitchFamily="34" charset="0"/>
              </a:rPr>
              <a:t>						</a:t>
            </a:r>
            <a:r>
              <a:rPr lang="en-US" altLang="el-GR" sz="2000" i="1" dirty="0">
                <a:solidFill>
                  <a:srgbClr val="0066FF"/>
                </a:solidFill>
                <a:latin typeface="Calibri" panose="020F0502020204030204" pitchFamily="34" charset="0"/>
              </a:rPr>
              <a:t>Compare &lt; constant; 2’s comp.</a:t>
            </a:r>
            <a:endParaRPr lang="en-US" altLang="el-GR" sz="2000" dirty="0">
              <a:solidFill>
                <a:srgbClr val="0066FF"/>
              </a:solidFill>
              <a:latin typeface="Calibri" panose="020F0502020204030204" pitchFamily="34" charset="0"/>
            </a:endParaRPr>
          </a:p>
          <a:p>
            <a:pPr eaLnBrk="1" hangingPunct="1">
              <a:lnSpc>
                <a:spcPct val="80000"/>
              </a:lnSpc>
              <a:spcBef>
                <a:spcPct val="0"/>
              </a:spcBef>
              <a:buFontTx/>
              <a:buNone/>
            </a:pPr>
            <a:r>
              <a:rPr lang="en-US" altLang="el-GR" sz="2000" dirty="0">
                <a:solidFill>
                  <a:srgbClr val="0066FF"/>
                </a:solidFill>
                <a:latin typeface="Calibri" panose="020F0502020204030204" pitchFamily="34" charset="0"/>
              </a:rPr>
              <a:t>set less than uns.	</a:t>
            </a:r>
            <a:r>
              <a:rPr lang="en-US" altLang="el-GR" sz="2000" dirty="0" err="1">
                <a:solidFill>
                  <a:srgbClr val="0066FF"/>
                </a:solidFill>
                <a:latin typeface="Calibri" panose="020F0502020204030204" pitchFamily="34" charset="0"/>
              </a:rPr>
              <a:t>sltu</a:t>
            </a:r>
            <a:r>
              <a:rPr lang="en-US" altLang="el-GR" sz="2000" dirty="0">
                <a:solidFill>
                  <a:srgbClr val="0066FF"/>
                </a:solidFill>
                <a:latin typeface="Calibri" panose="020F0502020204030204" pitchFamily="34" charset="0"/>
              </a:rPr>
              <a:t> $1,$2,$3</a:t>
            </a:r>
            <a:r>
              <a:rPr lang="el-GR" altLang="el-GR" sz="2000" dirty="0">
                <a:solidFill>
                  <a:srgbClr val="0066FF"/>
                </a:solidFill>
                <a:latin typeface="Calibri" panose="020F0502020204030204" pitchFamily="34" charset="0"/>
              </a:rPr>
              <a:t>       	</a:t>
            </a:r>
            <a:r>
              <a:rPr lang="en-US" altLang="el-GR" sz="2000" dirty="0">
                <a:solidFill>
                  <a:srgbClr val="0066FF"/>
                </a:solidFill>
                <a:latin typeface="Calibri" panose="020F0502020204030204" pitchFamily="34" charset="0"/>
              </a:rPr>
              <a:t>if ($2 &lt; $3) $1=1; else $1=0</a:t>
            </a:r>
            <a:r>
              <a:rPr lang="el-GR" altLang="el-GR" sz="2000" dirty="0">
                <a:solidFill>
                  <a:srgbClr val="0066FF"/>
                </a:solidFill>
                <a:latin typeface="Calibri" panose="020F0502020204030204" pitchFamily="34" charset="0"/>
              </a:rPr>
              <a:t> </a:t>
            </a:r>
          </a:p>
          <a:p>
            <a:pPr eaLnBrk="1" hangingPunct="1">
              <a:lnSpc>
                <a:spcPct val="80000"/>
              </a:lnSpc>
              <a:spcBef>
                <a:spcPct val="0"/>
              </a:spcBef>
              <a:buFontTx/>
              <a:buNone/>
            </a:pPr>
            <a:r>
              <a:rPr lang="el-GR" altLang="el-GR" sz="2000" i="1" dirty="0">
                <a:solidFill>
                  <a:srgbClr val="0066FF"/>
                </a:solidFill>
                <a:latin typeface="Calibri" panose="020F0502020204030204" pitchFamily="34" charset="0"/>
              </a:rPr>
              <a:t>						</a:t>
            </a:r>
            <a:r>
              <a:rPr lang="en-US" altLang="el-GR" sz="2000" i="1" dirty="0">
                <a:solidFill>
                  <a:srgbClr val="0066FF"/>
                </a:solidFill>
                <a:latin typeface="Calibri" panose="020F0502020204030204" pitchFamily="34" charset="0"/>
              </a:rPr>
              <a:t>Compare less than; natural numbers</a:t>
            </a:r>
            <a:endParaRPr lang="en-US" altLang="el-GR" sz="2000" dirty="0">
              <a:solidFill>
                <a:srgbClr val="0066FF"/>
              </a:solidFill>
              <a:latin typeface="Calibri" panose="020F0502020204030204" pitchFamily="34" charset="0"/>
            </a:endParaRPr>
          </a:p>
          <a:p>
            <a:pPr eaLnBrk="1" hangingPunct="1">
              <a:lnSpc>
                <a:spcPct val="80000"/>
              </a:lnSpc>
              <a:buFontTx/>
              <a:buNone/>
            </a:pPr>
            <a:r>
              <a:rPr lang="en-US" altLang="el-GR" sz="2000" dirty="0">
                <a:solidFill>
                  <a:srgbClr val="0066FF"/>
                </a:solidFill>
                <a:latin typeface="Calibri" panose="020F0502020204030204" pitchFamily="34" charset="0"/>
              </a:rPr>
              <a:t>set l. t. </a:t>
            </a:r>
            <a:r>
              <a:rPr lang="en-US" altLang="el-GR" sz="2000" dirty="0" err="1">
                <a:solidFill>
                  <a:srgbClr val="0066FF"/>
                </a:solidFill>
                <a:latin typeface="Calibri" panose="020F0502020204030204" pitchFamily="34" charset="0"/>
              </a:rPr>
              <a:t>imm</a:t>
            </a:r>
            <a:r>
              <a:rPr lang="en-US" altLang="el-GR" sz="2000" dirty="0">
                <a:solidFill>
                  <a:srgbClr val="0066FF"/>
                </a:solidFill>
                <a:latin typeface="Calibri" panose="020F0502020204030204" pitchFamily="34" charset="0"/>
              </a:rPr>
              <a:t>. uns.	</a:t>
            </a:r>
            <a:r>
              <a:rPr lang="en-US" altLang="el-GR" sz="2000" dirty="0" err="1">
                <a:solidFill>
                  <a:srgbClr val="0066FF"/>
                </a:solidFill>
                <a:latin typeface="Calibri" panose="020F0502020204030204" pitchFamily="34" charset="0"/>
              </a:rPr>
              <a:t>sltiu</a:t>
            </a:r>
            <a:r>
              <a:rPr lang="en-US" altLang="el-GR" sz="2000" dirty="0">
                <a:solidFill>
                  <a:srgbClr val="0066FF"/>
                </a:solidFill>
                <a:latin typeface="Calibri" panose="020F0502020204030204" pitchFamily="34" charset="0"/>
              </a:rPr>
              <a:t> $1,$2,100</a:t>
            </a:r>
            <a:r>
              <a:rPr lang="el-GR" altLang="el-GR" sz="2000" dirty="0">
                <a:solidFill>
                  <a:srgbClr val="0066FF"/>
                </a:solidFill>
                <a:latin typeface="Calibri" panose="020F0502020204030204" pitchFamily="34" charset="0"/>
              </a:rPr>
              <a:t>    	</a:t>
            </a:r>
            <a:r>
              <a:rPr lang="en-US" altLang="el-GR" sz="2000" dirty="0">
                <a:solidFill>
                  <a:srgbClr val="0066FF"/>
                </a:solidFill>
                <a:latin typeface="Calibri" panose="020F0502020204030204" pitchFamily="34" charset="0"/>
              </a:rPr>
              <a:t>if ($2 &lt; 100) $1=1; else $1=0</a:t>
            </a:r>
            <a:endParaRPr lang="el-GR" altLang="el-GR" sz="2000" dirty="0">
              <a:solidFill>
                <a:srgbClr val="0066FF"/>
              </a:solidFill>
              <a:latin typeface="Calibri" panose="020F0502020204030204" pitchFamily="34" charset="0"/>
            </a:endParaRPr>
          </a:p>
          <a:p>
            <a:pPr eaLnBrk="1" hangingPunct="1">
              <a:lnSpc>
                <a:spcPct val="80000"/>
              </a:lnSpc>
              <a:buFontTx/>
              <a:buNone/>
            </a:pPr>
            <a:r>
              <a:rPr lang="el-GR" altLang="el-GR" sz="2000" i="1" dirty="0">
                <a:solidFill>
                  <a:srgbClr val="0066FF"/>
                </a:solidFill>
                <a:latin typeface="Calibri" panose="020F0502020204030204" pitchFamily="34" charset="0"/>
              </a:rPr>
              <a:t>						</a:t>
            </a:r>
            <a:r>
              <a:rPr lang="en-US" altLang="el-GR" sz="2000" i="1" dirty="0">
                <a:solidFill>
                  <a:srgbClr val="0066FF"/>
                </a:solidFill>
                <a:latin typeface="Calibri" panose="020F0502020204030204" pitchFamily="34" charset="0"/>
              </a:rPr>
              <a:t>Compare &lt; constant; natural numbers</a:t>
            </a:r>
            <a:endParaRPr lang="en-US" altLang="el-GR" sz="2000" dirty="0">
              <a:solidFill>
                <a:srgbClr val="0066FF"/>
              </a:solidFill>
              <a:latin typeface="Calibri" panose="020F0502020204030204" pitchFamily="34" charset="0"/>
            </a:endParaRPr>
          </a:p>
          <a:p>
            <a:pPr eaLnBrk="1" hangingPunct="1">
              <a:lnSpc>
                <a:spcPct val="80000"/>
              </a:lnSpc>
              <a:buFontTx/>
              <a:buNone/>
            </a:pPr>
            <a:r>
              <a:rPr lang="en-US" altLang="el-GR" sz="2000" dirty="0">
                <a:solidFill>
                  <a:schemeClr val="accent1">
                    <a:lumMod val="75000"/>
                  </a:schemeClr>
                </a:solidFill>
                <a:latin typeface="Calibri" panose="020F0502020204030204" pitchFamily="34" charset="0"/>
              </a:rPr>
              <a:t>jump	</a:t>
            </a:r>
            <a:r>
              <a:rPr lang="el-GR" altLang="el-GR" sz="2000" dirty="0">
                <a:solidFill>
                  <a:schemeClr val="accent1">
                    <a:lumMod val="75000"/>
                  </a:schemeClr>
                </a:solidFill>
                <a:latin typeface="Calibri" panose="020F0502020204030204" pitchFamily="34" charset="0"/>
              </a:rPr>
              <a:t>	</a:t>
            </a:r>
            <a:r>
              <a:rPr lang="en-US" altLang="el-GR" sz="2000" dirty="0">
                <a:solidFill>
                  <a:schemeClr val="accent1">
                    <a:lumMod val="75000"/>
                  </a:schemeClr>
                </a:solidFill>
                <a:latin typeface="Calibri" panose="020F0502020204030204" pitchFamily="34" charset="0"/>
              </a:rPr>
              <a:t>j 10000	</a:t>
            </a:r>
            <a:r>
              <a:rPr lang="el-GR" altLang="el-GR" sz="2000" dirty="0">
                <a:solidFill>
                  <a:schemeClr val="accent1">
                    <a:lumMod val="75000"/>
                  </a:schemeClr>
                </a:solidFill>
                <a:latin typeface="Calibri" panose="020F0502020204030204" pitchFamily="34" charset="0"/>
              </a:rPr>
              <a:t>             	</a:t>
            </a:r>
            <a:r>
              <a:rPr lang="en-US" altLang="el-GR" sz="2000" dirty="0">
                <a:solidFill>
                  <a:schemeClr val="accent1">
                    <a:lumMod val="75000"/>
                  </a:schemeClr>
                </a:solidFill>
                <a:latin typeface="Calibri" panose="020F0502020204030204" pitchFamily="34" charset="0"/>
              </a:rPr>
              <a:t>go to 10000	</a:t>
            </a:r>
            <a:br>
              <a:rPr lang="en-US" altLang="el-GR" sz="2000" dirty="0">
                <a:solidFill>
                  <a:schemeClr val="accent1">
                    <a:lumMod val="75000"/>
                  </a:schemeClr>
                </a:solidFill>
                <a:latin typeface="Calibri" panose="020F0502020204030204" pitchFamily="34" charset="0"/>
              </a:rPr>
            </a:br>
            <a:r>
              <a:rPr lang="en-US" altLang="el-GR" sz="2000" dirty="0">
                <a:solidFill>
                  <a:schemeClr val="accent1">
                    <a:lumMod val="75000"/>
                  </a:schemeClr>
                </a:solidFill>
                <a:latin typeface="Calibri" panose="020F0502020204030204" pitchFamily="34" charset="0"/>
              </a:rPr>
              <a:t>	                               </a:t>
            </a:r>
            <a:r>
              <a:rPr lang="el-GR" altLang="el-GR" sz="2000" dirty="0">
                <a:solidFill>
                  <a:schemeClr val="accent1">
                    <a:lumMod val="75000"/>
                  </a:schemeClr>
                </a:solidFill>
                <a:latin typeface="Calibri" panose="020F0502020204030204" pitchFamily="34" charset="0"/>
              </a:rPr>
              <a:t>			</a:t>
            </a:r>
            <a:r>
              <a:rPr lang="en-US" altLang="el-GR" sz="2000" i="1" dirty="0">
                <a:solidFill>
                  <a:schemeClr val="accent1">
                    <a:lumMod val="75000"/>
                  </a:schemeClr>
                </a:solidFill>
                <a:latin typeface="Calibri" panose="020F0502020204030204" pitchFamily="34" charset="0"/>
              </a:rPr>
              <a:t>Jump to target address</a:t>
            </a:r>
            <a:endParaRPr lang="en-US" altLang="el-GR" sz="2000" dirty="0">
              <a:solidFill>
                <a:schemeClr val="accent1">
                  <a:lumMod val="75000"/>
                </a:schemeClr>
              </a:solidFill>
              <a:latin typeface="Calibri" panose="020F0502020204030204" pitchFamily="34" charset="0"/>
            </a:endParaRPr>
          </a:p>
          <a:p>
            <a:pPr eaLnBrk="1" hangingPunct="1">
              <a:lnSpc>
                <a:spcPct val="80000"/>
              </a:lnSpc>
              <a:buFontTx/>
              <a:buNone/>
            </a:pPr>
            <a:r>
              <a:rPr lang="en-US" altLang="el-GR" sz="2000" dirty="0">
                <a:solidFill>
                  <a:schemeClr val="accent1">
                    <a:lumMod val="75000"/>
                  </a:schemeClr>
                </a:solidFill>
                <a:latin typeface="Calibri" panose="020F0502020204030204" pitchFamily="34" charset="0"/>
              </a:rPr>
              <a:t>jump register	</a:t>
            </a:r>
            <a:r>
              <a:rPr lang="en-US" altLang="el-GR" sz="2000" dirty="0" err="1">
                <a:solidFill>
                  <a:schemeClr val="accent1">
                    <a:lumMod val="75000"/>
                  </a:schemeClr>
                </a:solidFill>
                <a:latin typeface="Calibri" panose="020F0502020204030204" pitchFamily="34" charset="0"/>
              </a:rPr>
              <a:t>jr</a:t>
            </a:r>
            <a:r>
              <a:rPr lang="en-US" altLang="el-GR" sz="2000" dirty="0">
                <a:solidFill>
                  <a:schemeClr val="accent1">
                    <a:lumMod val="75000"/>
                  </a:schemeClr>
                </a:solidFill>
                <a:latin typeface="Calibri" panose="020F0502020204030204" pitchFamily="34" charset="0"/>
              </a:rPr>
              <a:t> $31	</a:t>
            </a:r>
            <a:r>
              <a:rPr lang="el-GR" altLang="el-GR" sz="2000" dirty="0">
                <a:solidFill>
                  <a:schemeClr val="accent1">
                    <a:lumMod val="75000"/>
                  </a:schemeClr>
                </a:solidFill>
                <a:latin typeface="Calibri" panose="020F0502020204030204" pitchFamily="34" charset="0"/>
              </a:rPr>
              <a:t>             	</a:t>
            </a:r>
            <a:r>
              <a:rPr lang="en-US" altLang="el-GR" sz="2000" dirty="0">
                <a:solidFill>
                  <a:schemeClr val="accent1">
                    <a:lumMod val="75000"/>
                  </a:schemeClr>
                </a:solidFill>
                <a:latin typeface="Calibri" panose="020F0502020204030204" pitchFamily="34" charset="0"/>
              </a:rPr>
              <a:t>go to $31	</a:t>
            </a:r>
            <a:br>
              <a:rPr lang="en-US" altLang="el-GR" sz="2000" dirty="0">
                <a:solidFill>
                  <a:schemeClr val="accent1">
                    <a:lumMod val="75000"/>
                  </a:schemeClr>
                </a:solidFill>
                <a:latin typeface="Calibri" panose="020F0502020204030204" pitchFamily="34" charset="0"/>
              </a:rPr>
            </a:br>
            <a:r>
              <a:rPr lang="en-US" altLang="el-GR" sz="2000" dirty="0">
                <a:solidFill>
                  <a:schemeClr val="accent1">
                    <a:lumMod val="75000"/>
                  </a:schemeClr>
                </a:solidFill>
                <a:latin typeface="Calibri" panose="020F0502020204030204" pitchFamily="34" charset="0"/>
              </a:rPr>
              <a:t>	                                </a:t>
            </a:r>
            <a:r>
              <a:rPr lang="el-GR" altLang="el-GR" sz="2000" dirty="0">
                <a:solidFill>
                  <a:schemeClr val="accent1">
                    <a:lumMod val="75000"/>
                  </a:schemeClr>
                </a:solidFill>
                <a:latin typeface="Calibri" panose="020F0502020204030204" pitchFamily="34" charset="0"/>
              </a:rPr>
              <a:t>		</a:t>
            </a:r>
            <a:r>
              <a:rPr lang="en-US" altLang="el-GR" sz="2000" i="1" dirty="0">
                <a:solidFill>
                  <a:schemeClr val="accent1">
                    <a:lumMod val="75000"/>
                  </a:schemeClr>
                </a:solidFill>
                <a:latin typeface="Calibri" panose="020F0502020204030204" pitchFamily="34" charset="0"/>
              </a:rPr>
              <a:t>For switch, procedure return</a:t>
            </a:r>
            <a:endParaRPr lang="en-US" altLang="el-GR" sz="2000" dirty="0">
              <a:solidFill>
                <a:schemeClr val="accent1">
                  <a:lumMod val="75000"/>
                </a:schemeClr>
              </a:solidFill>
              <a:latin typeface="Calibri" panose="020F0502020204030204" pitchFamily="34" charset="0"/>
            </a:endParaRPr>
          </a:p>
          <a:p>
            <a:pPr eaLnBrk="1" hangingPunct="1">
              <a:lnSpc>
                <a:spcPct val="80000"/>
              </a:lnSpc>
              <a:buFontTx/>
              <a:buNone/>
            </a:pPr>
            <a:r>
              <a:rPr lang="en-US" altLang="el-GR" sz="2000" dirty="0">
                <a:solidFill>
                  <a:srgbClr val="C00000"/>
                </a:solidFill>
                <a:latin typeface="Calibri" panose="020F0502020204030204" pitchFamily="34" charset="0"/>
              </a:rPr>
              <a:t>jump and link	</a:t>
            </a:r>
            <a:r>
              <a:rPr lang="en-US" altLang="el-GR" sz="2000" dirty="0" err="1">
                <a:solidFill>
                  <a:srgbClr val="C00000"/>
                </a:solidFill>
                <a:latin typeface="Calibri" panose="020F0502020204030204" pitchFamily="34" charset="0"/>
              </a:rPr>
              <a:t>jal</a:t>
            </a:r>
            <a:r>
              <a:rPr lang="en-US" altLang="el-GR" sz="2000" dirty="0">
                <a:solidFill>
                  <a:srgbClr val="C00000"/>
                </a:solidFill>
                <a:latin typeface="Calibri" panose="020F0502020204030204" pitchFamily="34" charset="0"/>
              </a:rPr>
              <a:t> 10000	$31 = PC + 4; go to 10000	</a:t>
            </a:r>
            <a:br>
              <a:rPr lang="en-US" altLang="el-GR" sz="2000" dirty="0">
                <a:solidFill>
                  <a:srgbClr val="C00000"/>
                </a:solidFill>
                <a:latin typeface="Calibri" panose="020F0502020204030204" pitchFamily="34" charset="0"/>
              </a:rPr>
            </a:br>
            <a:r>
              <a:rPr lang="en-US" altLang="el-GR" sz="2000" dirty="0">
                <a:solidFill>
                  <a:srgbClr val="C00000"/>
                </a:solidFill>
                <a:latin typeface="Calibri" panose="020F0502020204030204" pitchFamily="34" charset="0"/>
              </a:rPr>
              <a:t>	                               </a:t>
            </a:r>
            <a:r>
              <a:rPr lang="el-GR" altLang="el-GR" sz="2000" dirty="0">
                <a:solidFill>
                  <a:srgbClr val="C00000"/>
                </a:solidFill>
                <a:latin typeface="Calibri" panose="020F0502020204030204" pitchFamily="34" charset="0"/>
              </a:rPr>
              <a:t>			</a:t>
            </a:r>
            <a:r>
              <a:rPr lang="en-US" altLang="el-GR" sz="2000" i="1" dirty="0">
                <a:solidFill>
                  <a:srgbClr val="C00000"/>
                </a:solidFill>
                <a:latin typeface="Calibri" panose="020F0502020204030204" pitchFamily="34" charset="0"/>
              </a:rPr>
              <a:t>For function/procedure call</a:t>
            </a:r>
          </a:p>
        </p:txBody>
      </p:sp>
      <p:sp>
        <p:nvSpPr>
          <p:cNvPr id="67588"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F2D44EB-F861-4CF7-9108-4EA32E80816B}" type="slidenum">
              <a:rPr lang="en-GB" altLang="el-GR" sz="1400">
                <a:latin typeface="Calibri" panose="020F0502020204030204" pitchFamily="34" charset="0"/>
              </a:rPr>
              <a:pPr>
                <a:spcBef>
                  <a:spcPct val="0"/>
                </a:spcBef>
                <a:buFontTx/>
                <a:buNone/>
              </a:pPr>
              <a:t>52</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Branch, Compare, Jump : </a:t>
            </a:r>
            <a:r>
              <a:rPr lang="el-GR" sz="2800" kern="0" dirty="0">
                <a:solidFill>
                  <a:schemeClr val="tx2"/>
                </a:solidFill>
                <a:latin typeface="Calibri" pitchFamily="34" charset="0"/>
                <a:ea typeface="+mj-ea"/>
                <a:cs typeface="+mj-cs"/>
              </a:rPr>
              <a:t>Παραδείγματα</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8611" name="Text Box 3"/>
          <p:cNvSpPr txBox="1">
            <a:spLocks noChangeArrowheads="1"/>
          </p:cNvSpPr>
          <p:nvPr/>
        </p:nvSpPr>
        <p:spPr bwMode="auto">
          <a:xfrm>
            <a:off x="0" y="785813"/>
            <a:ext cx="1143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dirty="0">
                <a:latin typeface="Calibri" panose="020F0502020204030204" pitchFamily="34" charset="0"/>
              </a:rPr>
              <a:t>branch if equal</a:t>
            </a:r>
            <a:endParaRPr lang="en-GB" altLang="el-GR" sz="2000" b="0" dirty="0">
              <a:latin typeface="Calibri" panose="020F0502020204030204" pitchFamily="34" charset="0"/>
            </a:endParaRPr>
          </a:p>
        </p:txBody>
      </p:sp>
      <p:sp>
        <p:nvSpPr>
          <p:cNvPr id="68612" name="Text Box 4"/>
          <p:cNvSpPr txBox="1">
            <a:spLocks noChangeArrowheads="1"/>
          </p:cNvSpPr>
          <p:nvPr/>
        </p:nvSpPr>
        <p:spPr bwMode="auto">
          <a:xfrm>
            <a:off x="1276672" y="862013"/>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dirty="0" err="1">
                <a:latin typeface="Calibri" panose="020F0502020204030204" pitchFamily="34" charset="0"/>
              </a:rPr>
              <a:t>beq</a:t>
            </a:r>
            <a:r>
              <a:rPr lang="en-US" altLang="el-GR" sz="2400" b="0" dirty="0">
                <a:latin typeface="Calibri" panose="020F0502020204030204" pitchFamily="34" charset="0"/>
              </a:rPr>
              <a:t> $s3, $s4, L1</a:t>
            </a:r>
            <a:r>
              <a:rPr lang="en-US" altLang="el-GR" sz="2000" b="0" dirty="0">
                <a:latin typeface="Calibri" panose="020F0502020204030204" pitchFamily="34" charset="0"/>
              </a:rPr>
              <a:t> # </a:t>
            </a:r>
            <a:r>
              <a:rPr lang="en-US" altLang="el-GR" sz="2000" b="0" dirty="0" err="1">
                <a:latin typeface="Calibri" panose="020F0502020204030204" pitchFamily="34" charset="0"/>
              </a:rPr>
              <a:t>goto</a:t>
            </a:r>
            <a:r>
              <a:rPr lang="en-US" altLang="el-GR" sz="2000" b="0" dirty="0">
                <a:latin typeface="Calibri" panose="020F0502020204030204" pitchFamily="34" charset="0"/>
              </a:rPr>
              <a:t> L1 if $s3 equals $s4</a:t>
            </a:r>
            <a:endParaRPr lang="en-GB" altLang="el-GR" sz="2000" b="0" dirty="0">
              <a:latin typeface="Calibri" panose="020F0502020204030204" pitchFamily="34" charset="0"/>
            </a:endParaRPr>
          </a:p>
        </p:txBody>
      </p:sp>
      <p:sp>
        <p:nvSpPr>
          <p:cNvPr id="68613" name="Text Box 5"/>
          <p:cNvSpPr txBox="1">
            <a:spLocks noChangeArrowheads="1"/>
          </p:cNvSpPr>
          <p:nvPr/>
        </p:nvSpPr>
        <p:spPr bwMode="auto">
          <a:xfrm>
            <a:off x="0" y="1700213"/>
            <a:ext cx="1143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dirty="0">
                <a:latin typeface="Calibri" panose="020F0502020204030204" pitchFamily="34" charset="0"/>
              </a:rPr>
              <a:t>branch if !equal</a:t>
            </a:r>
            <a:endParaRPr lang="en-GB" altLang="el-GR" sz="2000" b="0" dirty="0">
              <a:latin typeface="Calibri" panose="020F0502020204030204" pitchFamily="34" charset="0"/>
            </a:endParaRPr>
          </a:p>
        </p:txBody>
      </p:sp>
      <p:sp>
        <p:nvSpPr>
          <p:cNvPr id="68614" name="Text Box 6"/>
          <p:cNvSpPr txBox="1">
            <a:spLocks noChangeArrowheads="1"/>
          </p:cNvSpPr>
          <p:nvPr/>
        </p:nvSpPr>
        <p:spPr bwMode="auto">
          <a:xfrm>
            <a:off x="1200472" y="1700213"/>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dirty="0" err="1">
                <a:latin typeface="Calibri" panose="020F0502020204030204" pitchFamily="34" charset="0"/>
              </a:rPr>
              <a:t>bne</a:t>
            </a:r>
            <a:r>
              <a:rPr lang="en-US" altLang="el-GR" sz="2400" b="0" dirty="0">
                <a:latin typeface="Calibri" panose="020F0502020204030204" pitchFamily="34" charset="0"/>
              </a:rPr>
              <a:t> $s3, $s4, L1</a:t>
            </a:r>
            <a:r>
              <a:rPr lang="en-US" altLang="el-GR" sz="2000" b="0" dirty="0">
                <a:latin typeface="Calibri" panose="020F0502020204030204" pitchFamily="34" charset="0"/>
              </a:rPr>
              <a:t> # </a:t>
            </a:r>
            <a:r>
              <a:rPr lang="en-US" altLang="el-GR" sz="2000" b="0" dirty="0" err="1">
                <a:latin typeface="Calibri" panose="020F0502020204030204" pitchFamily="34" charset="0"/>
              </a:rPr>
              <a:t>goto</a:t>
            </a:r>
            <a:r>
              <a:rPr lang="en-US" altLang="el-GR" sz="2000" b="0" dirty="0">
                <a:latin typeface="Calibri" panose="020F0502020204030204" pitchFamily="34" charset="0"/>
              </a:rPr>
              <a:t> L1 if $s3 not equals $s4</a:t>
            </a:r>
            <a:endParaRPr lang="en-GB" altLang="el-GR" sz="2000" b="0" dirty="0">
              <a:latin typeface="Calibri" panose="020F0502020204030204" pitchFamily="34" charset="0"/>
            </a:endParaRPr>
          </a:p>
        </p:txBody>
      </p:sp>
      <p:sp>
        <p:nvSpPr>
          <p:cNvPr id="68616" name="Text Box 8"/>
          <p:cNvSpPr txBox="1">
            <a:spLocks noChangeArrowheads="1"/>
          </p:cNvSpPr>
          <p:nvPr/>
        </p:nvSpPr>
        <p:spPr bwMode="auto">
          <a:xfrm>
            <a:off x="1676400" y="4976813"/>
            <a:ext cx="655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dirty="0">
                <a:latin typeface="Calibri" panose="020F0502020204030204" pitchFamily="34" charset="0"/>
              </a:rPr>
              <a:t>j L1 # </a:t>
            </a:r>
            <a:r>
              <a:rPr lang="en-US" altLang="el-GR" sz="2400" b="0" dirty="0" err="1">
                <a:latin typeface="Calibri" panose="020F0502020204030204" pitchFamily="34" charset="0"/>
              </a:rPr>
              <a:t>goto</a:t>
            </a:r>
            <a:r>
              <a:rPr lang="en-US" altLang="el-GR" sz="2400" b="0" dirty="0">
                <a:latin typeface="Calibri" panose="020F0502020204030204" pitchFamily="34" charset="0"/>
              </a:rPr>
              <a:t> L1</a:t>
            </a:r>
            <a:endParaRPr lang="en-GB" altLang="el-GR" sz="2400" b="0" dirty="0">
              <a:latin typeface="Calibri" panose="020F0502020204030204" pitchFamily="34" charset="0"/>
            </a:endParaRPr>
          </a:p>
        </p:txBody>
      </p:sp>
      <p:sp>
        <p:nvSpPr>
          <p:cNvPr id="68618" name="Text Box 10"/>
          <p:cNvSpPr txBox="1">
            <a:spLocks noChangeArrowheads="1"/>
          </p:cNvSpPr>
          <p:nvPr/>
        </p:nvSpPr>
        <p:spPr bwMode="auto">
          <a:xfrm>
            <a:off x="2305372" y="2233613"/>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dirty="0">
                <a:latin typeface="Calibri" panose="020F0502020204030204" pitchFamily="34" charset="0"/>
              </a:rPr>
              <a:t>.....  είναι </a:t>
            </a:r>
            <a:r>
              <a:rPr lang="en-US" altLang="el-GR" sz="2400" dirty="0">
                <a:latin typeface="Calibri" panose="020F0502020204030204" pitchFamily="34" charset="0"/>
              </a:rPr>
              <a:t>I –Type </a:t>
            </a:r>
            <a:r>
              <a:rPr lang="el-GR" altLang="el-GR" sz="2400" dirty="0">
                <a:latin typeface="Calibri" panose="020F0502020204030204" pitchFamily="34" charset="0"/>
              </a:rPr>
              <a:t>εντολές</a:t>
            </a:r>
            <a:endParaRPr lang="en-GB" altLang="el-GR" sz="2400" dirty="0">
              <a:latin typeface="Calibri" panose="020F0502020204030204" pitchFamily="34" charset="0"/>
            </a:endParaRPr>
          </a:p>
        </p:txBody>
      </p:sp>
      <p:sp>
        <p:nvSpPr>
          <p:cNvPr id="68619" name="Text Box 11"/>
          <p:cNvSpPr txBox="1">
            <a:spLocks noChangeArrowheads="1"/>
          </p:cNvSpPr>
          <p:nvPr/>
        </p:nvSpPr>
        <p:spPr bwMode="auto">
          <a:xfrm>
            <a:off x="228600" y="4900613"/>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a:latin typeface="Calibri" panose="020F0502020204030204" pitchFamily="34" charset="0"/>
              </a:rPr>
              <a:t>Όμως</a:t>
            </a:r>
            <a:r>
              <a:rPr lang="en-US" altLang="el-GR" sz="2400">
                <a:latin typeface="Calibri" panose="020F0502020204030204" pitchFamily="34" charset="0"/>
              </a:rPr>
              <a:t>:</a:t>
            </a:r>
            <a:endParaRPr lang="en-GB" altLang="el-GR" sz="2400">
              <a:latin typeface="Calibri" panose="020F0502020204030204" pitchFamily="34" charset="0"/>
            </a:endParaRPr>
          </a:p>
        </p:txBody>
      </p:sp>
      <p:sp>
        <p:nvSpPr>
          <p:cNvPr id="68620" name="Text Box 12"/>
          <p:cNvSpPr txBox="1">
            <a:spLocks noChangeArrowheads="1"/>
          </p:cNvSpPr>
          <p:nvPr/>
        </p:nvSpPr>
        <p:spPr bwMode="auto">
          <a:xfrm>
            <a:off x="71438" y="3910013"/>
            <a:ext cx="8893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dirty="0" err="1">
                <a:latin typeface="Calibri" panose="020F0502020204030204" pitchFamily="34" charset="0"/>
              </a:rPr>
              <a:t>slt</a:t>
            </a:r>
            <a:r>
              <a:rPr lang="en-US" altLang="el-GR" sz="2400" b="0" dirty="0">
                <a:latin typeface="Calibri" panose="020F0502020204030204" pitchFamily="34" charset="0"/>
              </a:rPr>
              <a:t> $t0, $s3, $s4     #set $t0 to 1 if  $s3 is less 	than $s4;else set $t0 to 0</a:t>
            </a:r>
            <a:endParaRPr lang="en-GB" altLang="el-GR" sz="2400" b="0" dirty="0">
              <a:latin typeface="Calibri" panose="020F0502020204030204" pitchFamily="34" charset="0"/>
            </a:endParaRPr>
          </a:p>
        </p:txBody>
      </p:sp>
      <p:sp>
        <p:nvSpPr>
          <p:cNvPr id="68621" name="Text Box 13"/>
          <p:cNvSpPr txBox="1">
            <a:spLocks noChangeArrowheads="1"/>
          </p:cNvSpPr>
          <p:nvPr/>
        </p:nvSpPr>
        <p:spPr bwMode="auto">
          <a:xfrm>
            <a:off x="533400" y="5357813"/>
            <a:ext cx="71628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dirty="0">
                <a:latin typeface="Calibri" panose="020F0502020204030204" pitchFamily="34" charset="0"/>
              </a:rPr>
              <a:t>Πόσο μεγάλο είναι το μήκος του </a:t>
            </a:r>
            <a:r>
              <a:rPr lang="en-US" altLang="el-GR" sz="2400" dirty="0">
                <a:latin typeface="Calibri" panose="020F0502020204030204" pitchFamily="34" charset="0"/>
              </a:rPr>
              <a:t>address L1; </a:t>
            </a:r>
            <a:endParaRPr lang="el-GR" altLang="el-GR" sz="2400" dirty="0">
              <a:latin typeface="Calibri" panose="020F0502020204030204" pitchFamily="34" charset="0"/>
            </a:endParaRPr>
          </a:p>
          <a:p>
            <a:pPr eaLnBrk="1" hangingPunct="1">
              <a:spcBef>
                <a:spcPct val="10000"/>
              </a:spcBef>
              <a:buFontTx/>
              <a:buNone/>
            </a:pPr>
            <a:r>
              <a:rPr lang="el-GR" altLang="el-GR" sz="2400" dirty="0">
                <a:latin typeface="Calibri" panose="020F0502020204030204" pitchFamily="34" charset="0"/>
              </a:rPr>
              <a:t>Πόσο «μεγάλο» μπορεί να είναι το άλμα</a:t>
            </a:r>
            <a:r>
              <a:rPr lang="en-US" altLang="el-GR" sz="2400" dirty="0">
                <a:latin typeface="Calibri" panose="020F0502020204030204" pitchFamily="34" charset="0"/>
              </a:rPr>
              <a:t>;</a:t>
            </a:r>
            <a:endParaRPr lang="en-GB" altLang="el-GR" sz="2400" dirty="0">
              <a:latin typeface="Calibri" panose="020F0502020204030204" pitchFamily="34" charset="0"/>
            </a:endParaRPr>
          </a:p>
        </p:txBody>
      </p:sp>
      <p:sp>
        <p:nvSpPr>
          <p:cNvPr id="68622" name="1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F6DC33A-CB58-48CD-BEE6-6FFD0BBE7534}" type="slidenum">
              <a:rPr lang="en-GB" altLang="el-GR" sz="1400">
                <a:latin typeface="Calibri" panose="020F0502020204030204" pitchFamily="34" charset="0"/>
              </a:rPr>
              <a:pPr>
                <a:spcBef>
                  <a:spcPct val="0"/>
                </a:spcBef>
                <a:buFontTx/>
                <a:buNone/>
              </a:pPr>
              <a:t>53</a:t>
            </a:fld>
            <a:endParaRPr lang="en-GB" altLang="el-GR" sz="1400">
              <a:latin typeface="Calibri" panose="020F0502020204030204" pitchFamily="34" charset="0"/>
            </a:endParaRPr>
          </a:p>
        </p:txBody>
      </p:sp>
      <p:sp>
        <p:nvSpPr>
          <p:cNvPr id="1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διακλάδωσης – </a:t>
            </a:r>
            <a:r>
              <a:rPr lang="en-US" sz="2800" kern="0" dirty="0">
                <a:solidFill>
                  <a:schemeClr val="tx2"/>
                </a:solidFill>
                <a:latin typeface="Calibri" pitchFamily="34" charset="0"/>
                <a:ea typeface="+mj-ea"/>
                <a:cs typeface="+mj-cs"/>
              </a:rPr>
              <a:t>branching instructions</a:t>
            </a:r>
            <a:endParaRPr lang="el-GR" sz="2800" kern="0" dirty="0">
              <a:solidFill>
                <a:schemeClr val="tx2"/>
              </a:solidFill>
              <a:latin typeface="Calibri" pitchFamily="34" charset="0"/>
              <a:ea typeface="+mj-ea"/>
              <a:cs typeface="+mj-cs"/>
            </a:endParaRPr>
          </a:p>
        </p:txBody>
      </p:sp>
      <p:sp>
        <p:nvSpPr>
          <p:cNvPr id="17" name="Text Box 7">
            <a:extLst>
              <a:ext uri="{FF2B5EF4-FFF2-40B4-BE49-F238E27FC236}">
                <a16:creationId xmlns:a16="http://schemas.microsoft.com/office/drawing/2014/main" xmlns="" id="{CB361322-134C-D742-884E-42D8618737E8}"/>
              </a:ext>
            </a:extLst>
          </p:cNvPr>
          <p:cNvSpPr txBox="1">
            <a:spLocks noChangeArrowheads="1"/>
          </p:cNvSpPr>
          <p:nvPr/>
        </p:nvSpPr>
        <p:spPr bwMode="auto">
          <a:xfrm>
            <a:off x="0" y="2568575"/>
            <a:ext cx="16912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000" b="0" dirty="0">
                <a:latin typeface="Calibri" panose="020F0502020204030204" pitchFamily="34" charset="0"/>
              </a:rPr>
              <a:t>unconditional</a:t>
            </a:r>
            <a:endParaRPr lang="en-GB" altLang="el-GR" sz="2000" b="0" dirty="0">
              <a:latin typeface="Calibri" panose="020F0502020204030204" pitchFamily="34" charset="0"/>
            </a:endParaRPr>
          </a:p>
          <a:p>
            <a:pPr eaLnBrk="1" hangingPunct="1">
              <a:spcBef>
                <a:spcPct val="0"/>
              </a:spcBef>
              <a:buFontTx/>
              <a:buNone/>
            </a:pPr>
            <a:r>
              <a:rPr lang="en-US" altLang="el-GR" sz="2000" b="0" dirty="0">
                <a:latin typeface="Calibri" panose="020F0502020204030204" pitchFamily="34" charset="0"/>
              </a:rPr>
              <a:t>Jump</a:t>
            </a:r>
            <a:endParaRPr lang="en-GB" altLang="el-GR" sz="2000" b="0" dirty="0">
              <a:latin typeface="Calibri" panose="020F0502020204030204" pitchFamily="34" charset="0"/>
            </a:endParaRPr>
          </a:p>
        </p:txBody>
      </p:sp>
      <p:sp>
        <p:nvSpPr>
          <p:cNvPr id="18" name="Text Box 9">
            <a:extLst>
              <a:ext uri="{FF2B5EF4-FFF2-40B4-BE49-F238E27FC236}">
                <a16:creationId xmlns:a16="http://schemas.microsoft.com/office/drawing/2014/main" xmlns="" id="{05AADFEB-F792-9041-AEFB-ABAEC86F9C54}"/>
              </a:ext>
            </a:extLst>
          </p:cNvPr>
          <p:cNvSpPr txBox="1">
            <a:spLocks noChangeArrowheads="1"/>
          </p:cNvSpPr>
          <p:nvPr/>
        </p:nvSpPr>
        <p:spPr bwMode="auto">
          <a:xfrm>
            <a:off x="1691208" y="2690813"/>
            <a:ext cx="655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dirty="0" err="1">
                <a:latin typeface="Calibri" panose="020F0502020204030204" pitchFamily="34" charset="0"/>
              </a:rPr>
              <a:t>jr</a:t>
            </a:r>
            <a:r>
              <a:rPr lang="en-US" altLang="el-GR" sz="2000" b="0" dirty="0">
                <a:latin typeface="Calibri" panose="020F0502020204030204" pitchFamily="34" charset="0"/>
              </a:rPr>
              <a:t> $t1 # </a:t>
            </a:r>
            <a:r>
              <a:rPr lang="en-US" altLang="el-GR" sz="2000" b="0" dirty="0" err="1">
                <a:latin typeface="Calibri" panose="020F0502020204030204" pitchFamily="34" charset="0"/>
              </a:rPr>
              <a:t>goto</a:t>
            </a:r>
            <a:r>
              <a:rPr lang="en-US" altLang="el-GR" sz="2000" b="0" dirty="0">
                <a:latin typeface="Calibri" panose="020F0502020204030204" pitchFamily="34" charset="0"/>
              </a:rPr>
              <a:t> $t1</a:t>
            </a:r>
            <a:endParaRPr lang="en-GB" altLang="el-GR" sz="2000" b="0" dirty="0">
              <a:latin typeface="Calibri" panose="020F0502020204030204" pitchFamily="34" charset="0"/>
            </a:endParaRPr>
          </a:p>
        </p:txBody>
      </p:sp>
      <p:sp>
        <p:nvSpPr>
          <p:cNvPr id="19" name="Text Box 10">
            <a:extLst>
              <a:ext uri="{FF2B5EF4-FFF2-40B4-BE49-F238E27FC236}">
                <a16:creationId xmlns:a16="http://schemas.microsoft.com/office/drawing/2014/main" xmlns="" id="{955B790C-F66E-5046-BC57-CC5786B3B7AB}"/>
              </a:ext>
            </a:extLst>
          </p:cNvPr>
          <p:cNvSpPr txBox="1">
            <a:spLocks noChangeArrowheads="1"/>
          </p:cNvSpPr>
          <p:nvPr/>
        </p:nvSpPr>
        <p:spPr bwMode="auto">
          <a:xfrm>
            <a:off x="2305372" y="3209926"/>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dirty="0">
                <a:latin typeface="Calibri" panose="020F0502020204030204" pitchFamily="34" charset="0"/>
              </a:rPr>
              <a:t>.....  είναι </a:t>
            </a:r>
            <a:r>
              <a:rPr lang="en-US" altLang="el-GR" sz="2400" dirty="0">
                <a:latin typeface="Calibri" panose="020F0502020204030204" pitchFamily="34" charset="0"/>
              </a:rPr>
              <a:t>R –Type </a:t>
            </a:r>
            <a:r>
              <a:rPr lang="el-GR" altLang="el-GR" sz="2400" dirty="0">
                <a:latin typeface="Calibri" panose="020F0502020204030204" pitchFamily="34" charset="0"/>
              </a:rPr>
              <a:t>εντολή</a:t>
            </a:r>
            <a:endParaRPr lang="en-GB" altLang="el-GR" sz="2400" dirty="0">
              <a:latin typeface="Calibri" panose="020F050202020403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69635" name="Rectangle 3"/>
          <p:cNvSpPr>
            <a:spLocks noGrp="1" noChangeArrowheads="1"/>
          </p:cNvSpPr>
          <p:nvPr>
            <p:ph type="body" idx="1"/>
          </p:nvPr>
        </p:nvSpPr>
        <p:spPr>
          <a:xfrm>
            <a:off x="685800" y="2492375"/>
            <a:ext cx="7772400" cy="3241675"/>
          </a:xfrm>
        </p:spPr>
        <p:txBody>
          <a:bodyPr/>
          <a:lstStyle/>
          <a:p>
            <a:pPr lvl="1" eaLnBrk="1" hangingPunct="1"/>
            <a:r>
              <a:rPr lang="en-US" altLang="el-GR" sz="2000" i="1" dirty="0">
                <a:latin typeface="Calibri" panose="020F0502020204030204" pitchFamily="34" charset="0"/>
              </a:rPr>
              <a:t>address:  16-bit memory address branch target offset  </a:t>
            </a:r>
            <a:r>
              <a:rPr lang="en-US" altLang="el-GR" sz="2000" i="1" dirty="0">
                <a:solidFill>
                  <a:srgbClr val="FF3300"/>
                </a:solidFill>
                <a:latin typeface="Calibri" panose="020F0502020204030204" pitchFamily="34" charset="0"/>
              </a:rPr>
              <a:t>in words</a:t>
            </a:r>
            <a:r>
              <a:rPr lang="en-US" altLang="el-GR" sz="2000" i="1" dirty="0">
                <a:latin typeface="Calibri" panose="020F0502020204030204" pitchFamily="34" charset="0"/>
              </a:rPr>
              <a:t> added to PC to form branch address.</a:t>
            </a:r>
            <a:endParaRPr lang="el-GR" altLang="el-GR" sz="2000" i="1" dirty="0">
              <a:latin typeface="Calibri" panose="020F0502020204030204" pitchFamily="34" charset="0"/>
            </a:endParaRPr>
          </a:p>
          <a:p>
            <a:pPr lvl="1" eaLnBrk="1" hangingPunct="1"/>
            <a:endParaRPr lang="en-US" altLang="el-GR" sz="2000" i="1" dirty="0">
              <a:latin typeface="Calibri" panose="020F0502020204030204" pitchFamily="34" charset="0"/>
            </a:endParaRPr>
          </a:p>
          <a:p>
            <a:pPr eaLnBrk="1" hangingPunct="1"/>
            <a:r>
              <a:rPr lang="el-GR" altLang="el-GR" sz="2800" dirty="0">
                <a:latin typeface="Calibri" panose="020F0502020204030204" pitchFamily="34" charset="0"/>
              </a:rPr>
              <a:t>Παραδείγματα :</a:t>
            </a:r>
          </a:p>
          <a:p>
            <a:pPr eaLnBrk="1" hangingPunct="1"/>
            <a:endParaRPr lang="el-GR" altLang="el-GR" sz="2800" dirty="0">
              <a:latin typeface="Calibri" panose="020F0502020204030204" pitchFamily="34" charset="0"/>
            </a:endParaRPr>
          </a:p>
          <a:p>
            <a:pPr lvl="2" eaLnBrk="1" hangingPunct="1"/>
            <a:r>
              <a:rPr lang="en-US" altLang="el-GR" sz="2000" dirty="0">
                <a:latin typeface="Calibri" panose="020F0502020204030204" pitchFamily="34" charset="0"/>
              </a:rPr>
              <a:t>Branch on equal	       </a:t>
            </a:r>
            <a:r>
              <a:rPr lang="en-US" altLang="el-GR" sz="2000" dirty="0" err="1">
                <a:latin typeface="Calibri" panose="020F0502020204030204" pitchFamily="34" charset="0"/>
              </a:rPr>
              <a:t>beq</a:t>
            </a:r>
            <a:r>
              <a:rPr lang="en-US" altLang="el-GR" sz="2000" dirty="0">
                <a:latin typeface="Calibri" panose="020F0502020204030204" pitchFamily="34" charset="0"/>
              </a:rPr>
              <a:t> $1,$2,100</a:t>
            </a:r>
          </a:p>
          <a:p>
            <a:pPr eaLnBrk="1" hangingPunct="1"/>
            <a:endParaRPr lang="en-US" altLang="el-GR" sz="2000" dirty="0">
              <a:latin typeface="Calibri" panose="020F0502020204030204" pitchFamily="34" charset="0"/>
            </a:endParaRPr>
          </a:p>
          <a:p>
            <a:pPr lvl="2" eaLnBrk="1" hangingPunct="1"/>
            <a:r>
              <a:rPr lang="en-US" altLang="el-GR" sz="2000" dirty="0">
                <a:latin typeface="Calibri" panose="020F0502020204030204" pitchFamily="34" charset="0"/>
              </a:rPr>
              <a:t>Branch on not equal    </a:t>
            </a:r>
            <a:r>
              <a:rPr lang="el-GR" altLang="el-GR" sz="2000" dirty="0">
                <a:latin typeface="Calibri" panose="020F0502020204030204" pitchFamily="34" charset="0"/>
              </a:rPr>
              <a:t>	       </a:t>
            </a:r>
            <a:r>
              <a:rPr lang="en-US" altLang="el-GR" sz="2000" dirty="0" err="1">
                <a:latin typeface="Calibri" panose="020F0502020204030204" pitchFamily="34" charset="0"/>
              </a:rPr>
              <a:t>bne</a:t>
            </a:r>
            <a:r>
              <a:rPr lang="en-US" altLang="el-GR" sz="2000" dirty="0">
                <a:latin typeface="Calibri" panose="020F0502020204030204" pitchFamily="34" charset="0"/>
              </a:rPr>
              <a:t> $1,$2,100</a:t>
            </a:r>
          </a:p>
          <a:p>
            <a:pPr>
              <a:spcBef>
                <a:spcPct val="0"/>
              </a:spcBef>
              <a:buFontTx/>
              <a:buNone/>
            </a:pPr>
            <a:endParaRPr lang="en-US" altLang="el-GR" sz="2000" dirty="0">
              <a:latin typeface="Calibri" panose="020F0502020204030204" pitchFamily="34" charset="0"/>
            </a:endParaRPr>
          </a:p>
        </p:txBody>
      </p:sp>
      <p:grpSp>
        <p:nvGrpSpPr>
          <p:cNvPr id="69636" name="Group 6"/>
          <p:cNvGrpSpPr>
            <a:grpSpLocks/>
          </p:cNvGrpSpPr>
          <p:nvPr/>
        </p:nvGrpSpPr>
        <p:grpSpPr bwMode="auto">
          <a:xfrm>
            <a:off x="1673225" y="1285874"/>
            <a:ext cx="6184900" cy="379413"/>
            <a:chOff x="1480" y="3341"/>
            <a:chExt cx="3896" cy="239"/>
          </a:xfrm>
        </p:grpSpPr>
        <p:sp>
          <p:nvSpPr>
            <p:cNvPr id="69646" name="Rectangle 7"/>
            <p:cNvSpPr>
              <a:spLocks noChangeArrowheads="1"/>
            </p:cNvSpPr>
            <p:nvPr/>
          </p:nvSpPr>
          <p:spPr bwMode="auto">
            <a:xfrm>
              <a:off x="1480" y="3341"/>
              <a:ext cx="792"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Calibri" panose="020F0502020204030204" pitchFamily="34" charset="0"/>
              </a:endParaRPr>
            </a:p>
          </p:txBody>
        </p:sp>
        <p:sp>
          <p:nvSpPr>
            <p:cNvPr id="69647" name="Rectangle 8"/>
            <p:cNvSpPr>
              <a:spLocks noChangeArrowheads="1"/>
            </p:cNvSpPr>
            <p:nvPr/>
          </p:nvSpPr>
          <p:spPr bwMode="auto">
            <a:xfrm>
              <a:off x="1672" y="3365"/>
              <a:ext cx="27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2000" dirty="0">
                  <a:latin typeface="Calibri" panose="020F0502020204030204" pitchFamily="34" charset="0"/>
                </a:rPr>
                <a:t>OP</a:t>
              </a:r>
            </a:p>
          </p:txBody>
        </p:sp>
        <p:sp>
          <p:nvSpPr>
            <p:cNvPr id="69648" name="Rectangle 9"/>
            <p:cNvSpPr>
              <a:spLocks noChangeArrowheads="1"/>
            </p:cNvSpPr>
            <p:nvPr/>
          </p:nvSpPr>
          <p:spPr bwMode="auto">
            <a:xfrm>
              <a:off x="2280" y="3341"/>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Calibri" panose="020F0502020204030204" pitchFamily="34" charset="0"/>
              </a:endParaRPr>
            </a:p>
          </p:txBody>
        </p:sp>
        <p:sp>
          <p:nvSpPr>
            <p:cNvPr id="69649" name="Rectangle 10"/>
            <p:cNvSpPr>
              <a:spLocks noChangeArrowheads="1"/>
            </p:cNvSpPr>
            <p:nvPr/>
          </p:nvSpPr>
          <p:spPr bwMode="auto">
            <a:xfrm>
              <a:off x="2888" y="3341"/>
              <a:ext cx="60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Calibri" panose="020F0502020204030204" pitchFamily="34" charset="0"/>
              </a:endParaRPr>
            </a:p>
          </p:txBody>
        </p:sp>
        <p:sp>
          <p:nvSpPr>
            <p:cNvPr id="69650" name="Rectangle 11"/>
            <p:cNvSpPr>
              <a:spLocks noChangeArrowheads="1"/>
            </p:cNvSpPr>
            <p:nvPr/>
          </p:nvSpPr>
          <p:spPr bwMode="auto">
            <a:xfrm>
              <a:off x="3496" y="3341"/>
              <a:ext cx="1880"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Calibri" panose="020F0502020204030204" pitchFamily="34" charset="0"/>
              </a:endParaRPr>
            </a:p>
          </p:txBody>
        </p:sp>
        <p:sp>
          <p:nvSpPr>
            <p:cNvPr id="69651" name="Rectangle 12"/>
            <p:cNvSpPr>
              <a:spLocks noChangeArrowheads="1"/>
            </p:cNvSpPr>
            <p:nvPr/>
          </p:nvSpPr>
          <p:spPr bwMode="auto">
            <a:xfrm>
              <a:off x="2376" y="3365"/>
              <a:ext cx="201"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2000">
                  <a:latin typeface="Calibri" panose="020F0502020204030204" pitchFamily="34" charset="0"/>
                </a:rPr>
                <a:t>rs</a:t>
              </a:r>
            </a:p>
          </p:txBody>
        </p:sp>
        <p:sp>
          <p:nvSpPr>
            <p:cNvPr id="69652" name="Rectangle 13"/>
            <p:cNvSpPr>
              <a:spLocks noChangeArrowheads="1"/>
            </p:cNvSpPr>
            <p:nvPr/>
          </p:nvSpPr>
          <p:spPr bwMode="auto">
            <a:xfrm>
              <a:off x="3032" y="3381"/>
              <a:ext cx="194"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2000">
                  <a:latin typeface="Calibri" panose="020F0502020204030204" pitchFamily="34" charset="0"/>
                </a:rPr>
                <a:t>rt</a:t>
              </a:r>
            </a:p>
          </p:txBody>
        </p:sp>
        <p:sp>
          <p:nvSpPr>
            <p:cNvPr id="69653" name="Rectangle 14"/>
            <p:cNvSpPr>
              <a:spLocks noChangeArrowheads="1"/>
            </p:cNvSpPr>
            <p:nvPr/>
          </p:nvSpPr>
          <p:spPr bwMode="auto">
            <a:xfrm>
              <a:off x="3736" y="3373"/>
              <a:ext cx="783"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2000">
                  <a:latin typeface="Calibri" panose="020F0502020204030204" pitchFamily="34" charset="0"/>
                </a:rPr>
                <a:t>     address</a:t>
              </a:r>
            </a:p>
          </p:txBody>
        </p:sp>
      </p:grpSp>
      <p:sp>
        <p:nvSpPr>
          <p:cNvPr id="69637" name="Text Box 15"/>
          <p:cNvSpPr txBox="1">
            <a:spLocks noChangeArrowheads="1"/>
          </p:cNvSpPr>
          <p:nvPr/>
        </p:nvSpPr>
        <p:spPr bwMode="auto">
          <a:xfrm>
            <a:off x="1860550" y="1747838"/>
            <a:ext cx="50305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800" dirty="0">
                <a:latin typeface="Calibri" panose="020F0502020204030204" pitchFamily="34" charset="0"/>
              </a:rPr>
              <a:t>6 bits             5 bits          5 bits                        16  bits</a:t>
            </a:r>
            <a:endParaRPr lang="en-US" altLang="el-GR" sz="2400" dirty="0">
              <a:latin typeface="Calibri" panose="020F0502020204030204" pitchFamily="34" charset="0"/>
            </a:endParaRPr>
          </a:p>
        </p:txBody>
      </p:sp>
      <p:sp>
        <p:nvSpPr>
          <p:cNvPr id="69638" name="Text Box 19"/>
          <p:cNvSpPr txBox="1">
            <a:spLocks noChangeArrowheads="1"/>
          </p:cNvSpPr>
          <p:nvPr/>
        </p:nvSpPr>
        <p:spPr bwMode="auto">
          <a:xfrm>
            <a:off x="3460750" y="3957638"/>
            <a:ext cx="12772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600" dirty="0">
                <a:latin typeface="Calibri" panose="020F0502020204030204" pitchFamily="34" charset="0"/>
              </a:rPr>
              <a:t>Register in </a:t>
            </a:r>
            <a:r>
              <a:rPr lang="en-US" altLang="el-GR" sz="1600" dirty="0" err="1">
                <a:latin typeface="Calibri" panose="020F0502020204030204" pitchFamily="34" charset="0"/>
              </a:rPr>
              <a:t>rs</a:t>
            </a:r>
            <a:endParaRPr lang="en-US" altLang="el-GR" sz="2400" dirty="0">
              <a:latin typeface="Calibri" panose="020F0502020204030204" pitchFamily="34" charset="0"/>
            </a:endParaRPr>
          </a:p>
        </p:txBody>
      </p:sp>
      <p:sp>
        <p:nvSpPr>
          <p:cNvPr id="69639" name="Text Box 20"/>
          <p:cNvSpPr txBox="1">
            <a:spLocks noChangeArrowheads="1"/>
          </p:cNvSpPr>
          <p:nvPr/>
        </p:nvSpPr>
        <p:spPr bwMode="auto">
          <a:xfrm>
            <a:off x="4940300" y="3716338"/>
            <a:ext cx="126848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600" dirty="0">
                <a:latin typeface="Calibri" panose="020F0502020204030204" pitchFamily="34" charset="0"/>
              </a:rPr>
              <a:t>Register in </a:t>
            </a:r>
            <a:r>
              <a:rPr lang="en-US" altLang="el-GR" sz="1600" dirty="0" err="1">
                <a:latin typeface="Calibri" panose="020F0502020204030204" pitchFamily="34" charset="0"/>
              </a:rPr>
              <a:t>rt</a:t>
            </a:r>
            <a:endParaRPr lang="en-US" altLang="el-GR" sz="2400" dirty="0">
              <a:latin typeface="Calibri" panose="020F0502020204030204" pitchFamily="34" charset="0"/>
            </a:endParaRPr>
          </a:p>
        </p:txBody>
      </p:sp>
      <p:sp>
        <p:nvSpPr>
          <p:cNvPr id="69640" name="Line 21"/>
          <p:cNvSpPr>
            <a:spLocks noChangeShapeType="1"/>
          </p:cNvSpPr>
          <p:nvPr/>
        </p:nvSpPr>
        <p:spPr bwMode="auto">
          <a:xfrm flipV="1">
            <a:off x="6143625" y="4327525"/>
            <a:ext cx="571500" cy="254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69641" name="Line 22"/>
          <p:cNvSpPr>
            <a:spLocks noChangeShapeType="1"/>
          </p:cNvSpPr>
          <p:nvPr/>
        </p:nvSpPr>
        <p:spPr bwMode="auto">
          <a:xfrm>
            <a:off x="4214813" y="4286250"/>
            <a:ext cx="990600" cy="228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69642" name="Text Box 23"/>
          <p:cNvSpPr txBox="1">
            <a:spLocks noChangeArrowheads="1"/>
          </p:cNvSpPr>
          <p:nvPr/>
        </p:nvSpPr>
        <p:spPr bwMode="auto">
          <a:xfrm>
            <a:off x="6202363" y="3271838"/>
            <a:ext cx="27701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600" b="0" dirty="0">
                <a:solidFill>
                  <a:srgbClr val="FF3300"/>
                </a:solidFill>
                <a:latin typeface="Calibri" panose="020F0502020204030204" pitchFamily="34" charset="0"/>
              </a:rPr>
              <a:t>Final offset is calculated in bytes, equals to</a:t>
            </a:r>
          </a:p>
          <a:p>
            <a:pPr>
              <a:spcBef>
                <a:spcPct val="0"/>
              </a:spcBef>
              <a:buFontTx/>
              <a:buNone/>
            </a:pPr>
            <a:r>
              <a:rPr lang="en-US" altLang="el-GR" sz="1600" b="0" dirty="0">
                <a:solidFill>
                  <a:srgbClr val="FF3300"/>
                </a:solidFill>
                <a:latin typeface="Calibri" panose="020F0502020204030204" pitchFamily="34" charset="0"/>
              </a:rPr>
              <a:t>{instruction field address} x 4, e.g. new PC = PC + 400</a:t>
            </a:r>
            <a:endParaRPr lang="en-US" altLang="el-GR" sz="2400" b="0" dirty="0">
              <a:solidFill>
                <a:srgbClr val="FF3300"/>
              </a:solidFill>
              <a:latin typeface="Calibri" panose="020F0502020204030204" pitchFamily="34" charset="0"/>
            </a:endParaRPr>
          </a:p>
        </p:txBody>
      </p:sp>
      <p:sp>
        <p:nvSpPr>
          <p:cNvPr id="69643" name="Line 24"/>
          <p:cNvSpPr>
            <a:spLocks noChangeShapeType="1"/>
          </p:cNvSpPr>
          <p:nvPr/>
        </p:nvSpPr>
        <p:spPr bwMode="auto">
          <a:xfrm>
            <a:off x="5500688" y="4071938"/>
            <a:ext cx="185737" cy="44926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69644" name="21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4D83B06-A9BA-4D01-8826-C94571881CDF}" type="slidenum">
              <a:rPr lang="en-GB" altLang="el-GR" sz="1400">
                <a:latin typeface="Calibri" panose="020F0502020204030204" pitchFamily="34" charset="0"/>
              </a:rPr>
              <a:pPr>
                <a:spcBef>
                  <a:spcPct val="0"/>
                </a:spcBef>
                <a:buFontTx/>
                <a:buNone/>
              </a:pPr>
              <a:t>54</a:t>
            </a:fld>
            <a:endParaRPr lang="en-GB" altLang="el-GR" sz="1400">
              <a:latin typeface="Calibri" panose="020F0502020204030204" pitchFamily="34" charset="0"/>
            </a:endParaRPr>
          </a:p>
        </p:txBody>
      </p:sp>
      <p:sp>
        <p:nvSpPr>
          <p:cNvPr id="22"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Branch I-Type</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0659" name="Rectangle 3"/>
          <p:cNvSpPr>
            <a:spLocks noGrp="1" noChangeArrowheads="1"/>
          </p:cNvSpPr>
          <p:nvPr>
            <p:ph type="body" idx="1"/>
          </p:nvPr>
        </p:nvSpPr>
        <p:spPr>
          <a:xfrm>
            <a:off x="685800" y="2924175"/>
            <a:ext cx="7772400" cy="3171825"/>
          </a:xfrm>
        </p:spPr>
        <p:txBody>
          <a:bodyPr/>
          <a:lstStyle/>
          <a:p>
            <a:pPr lvl="1" eaLnBrk="1" hangingPunct="1"/>
            <a:r>
              <a:rPr lang="en-US" altLang="el-GR" sz="2000" i="1">
                <a:latin typeface="Calibri" panose="020F0502020204030204" pitchFamily="34" charset="0"/>
              </a:rPr>
              <a:t>jump target:  jump memory address </a:t>
            </a:r>
            <a:r>
              <a:rPr lang="en-US" altLang="el-GR" sz="2000" i="1">
                <a:solidFill>
                  <a:srgbClr val="FF3300"/>
                </a:solidFill>
                <a:latin typeface="Calibri" panose="020F0502020204030204" pitchFamily="34" charset="0"/>
              </a:rPr>
              <a:t>in words</a:t>
            </a:r>
            <a:r>
              <a:rPr lang="en-US" altLang="el-GR" sz="2000" i="1">
                <a:latin typeface="Calibri" panose="020F0502020204030204" pitchFamily="34" charset="0"/>
              </a:rPr>
              <a:t>.</a:t>
            </a:r>
          </a:p>
          <a:p>
            <a:pPr eaLnBrk="1" hangingPunct="1"/>
            <a:endParaRPr lang="el-GR" altLang="el-GR" sz="2000" i="1">
              <a:latin typeface="Calibri" panose="020F0502020204030204" pitchFamily="34" charset="0"/>
            </a:endParaRPr>
          </a:p>
          <a:p>
            <a:pPr eaLnBrk="1" hangingPunct="1"/>
            <a:r>
              <a:rPr lang="el-GR" altLang="el-GR" sz="2800">
                <a:latin typeface="Calibri" panose="020F0502020204030204" pitchFamily="34" charset="0"/>
              </a:rPr>
              <a:t>Παραδείγματα :</a:t>
            </a:r>
          </a:p>
          <a:p>
            <a:pPr eaLnBrk="1" hangingPunct="1"/>
            <a:endParaRPr lang="el-GR" altLang="el-GR" sz="1000">
              <a:latin typeface="Calibri" panose="020F0502020204030204" pitchFamily="34" charset="0"/>
            </a:endParaRPr>
          </a:p>
          <a:p>
            <a:pPr lvl="3" eaLnBrk="1" hangingPunct="1"/>
            <a:r>
              <a:rPr lang="en-US" altLang="el-GR">
                <a:latin typeface="Calibri" panose="020F0502020204030204" pitchFamily="34" charset="0"/>
              </a:rPr>
              <a:t>Jump			j  10000</a:t>
            </a:r>
          </a:p>
          <a:p>
            <a:pPr eaLnBrk="1" hangingPunct="1"/>
            <a:endParaRPr lang="en-US" altLang="el-GR" sz="2000">
              <a:latin typeface="Calibri" panose="020F0502020204030204" pitchFamily="34" charset="0"/>
            </a:endParaRPr>
          </a:p>
          <a:p>
            <a:pPr lvl="3" eaLnBrk="1" hangingPunct="1"/>
            <a:r>
              <a:rPr lang="en-US" altLang="el-GR">
                <a:latin typeface="Calibri" panose="020F0502020204030204" pitchFamily="34" charset="0"/>
              </a:rPr>
              <a:t>Jump and Link		jal  10000</a:t>
            </a:r>
          </a:p>
          <a:p>
            <a:pPr lvl="1" eaLnBrk="1" hangingPunct="1"/>
            <a:endParaRPr lang="en-US" altLang="el-GR" sz="2000">
              <a:latin typeface="Calibri" panose="020F0502020204030204" pitchFamily="34" charset="0"/>
            </a:endParaRPr>
          </a:p>
        </p:txBody>
      </p:sp>
      <p:sp>
        <p:nvSpPr>
          <p:cNvPr id="70660" name="Text Box 6"/>
          <p:cNvSpPr txBox="1">
            <a:spLocks noChangeArrowheads="1"/>
          </p:cNvSpPr>
          <p:nvPr/>
        </p:nvSpPr>
        <p:spPr bwMode="auto">
          <a:xfrm>
            <a:off x="2298700" y="1196975"/>
            <a:ext cx="3654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J-Type:   jump j, jump and link jal</a:t>
            </a:r>
          </a:p>
        </p:txBody>
      </p:sp>
      <p:grpSp>
        <p:nvGrpSpPr>
          <p:cNvPr id="70661" name="Group 7"/>
          <p:cNvGrpSpPr>
            <a:grpSpLocks/>
          </p:cNvGrpSpPr>
          <p:nvPr/>
        </p:nvGrpSpPr>
        <p:grpSpPr bwMode="auto">
          <a:xfrm>
            <a:off x="1625600" y="1989138"/>
            <a:ext cx="6184900" cy="812800"/>
            <a:chOff x="1056" y="901"/>
            <a:chExt cx="3896" cy="512"/>
          </a:xfrm>
        </p:grpSpPr>
        <p:grpSp>
          <p:nvGrpSpPr>
            <p:cNvPr id="70667" name="Group 8"/>
            <p:cNvGrpSpPr>
              <a:grpSpLocks/>
            </p:cNvGrpSpPr>
            <p:nvPr/>
          </p:nvGrpSpPr>
          <p:grpSpPr bwMode="auto">
            <a:xfrm>
              <a:off x="1056" y="901"/>
              <a:ext cx="3896" cy="239"/>
              <a:chOff x="1487" y="960"/>
              <a:chExt cx="3896" cy="239"/>
            </a:xfrm>
          </p:grpSpPr>
          <p:sp>
            <p:nvSpPr>
              <p:cNvPr id="70669" name="Rectangle 9"/>
              <p:cNvSpPr>
                <a:spLocks noChangeArrowheads="1"/>
              </p:cNvSpPr>
              <p:nvPr/>
            </p:nvSpPr>
            <p:spPr bwMode="auto">
              <a:xfrm>
                <a:off x="1487" y="960"/>
                <a:ext cx="792"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Calibri" panose="020F0502020204030204" pitchFamily="34" charset="0"/>
                </a:endParaRPr>
              </a:p>
            </p:txBody>
          </p:sp>
          <p:sp>
            <p:nvSpPr>
              <p:cNvPr id="70670" name="Rectangle 10"/>
              <p:cNvSpPr>
                <a:spLocks noChangeArrowheads="1"/>
              </p:cNvSpPr>
              <p:nvPr/>
            </p:nvSpPr>
            <p:spPr bwMode="auto">
              <a:xfrm>
                <a:off x="1679" y="984"/>
                <a:ext cx="27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2000">
                    <a:latin typeface="Calibri" panose="020F0502020204030204" pitchFamily="34" charset="0"/>
                  </a:rPr>
                  <a:t>OP</a:t>
                </a:r>
              </a:p>
            </p:txBody>
          </p:sp>
          <p:sp>
            <p:nvSpPr>
              <p:cNvPr id="70671" name="Rectangle 11"/>
              <p:cNvSpPr>
                <a:spLocks noChangeArrowheads="1"/>
              </p:cNvSpPr>
              <p:nvPr/>
            </p:nvSpPr>
            <p:spPr bwMode="auto">
              <a:xfrm>
                <a:off x="2287" y="960"/>
                <a:ext cx="3096" cy="2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Calibri" panose="020F0502020204030204" pitchFamily="34" charset="0"/>
                </a:endParaRPr>
              </a:p>
            </p:txBody>
          </p:sp>
          <p:sp>
            <p:nvSpPr>
              <p:cNvPr id="70672" name="Rectangle 12"/>
              <p:cNvSpPr>
                <a:spLocks noChangeArrowheads="1"/>
              </p:cNvSpPr>
              <p:nvPr/>
            </p:nvSpPr>
            <p:spPr bwMode="auto">
              <a:xfrm>
                <a:off x="3103" y="1000"/>
                <a:ext cx="864"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5000"/>
                  </a:lnSpc>
                  <a:spcBef>
                    <a:spcPct val="0"/>
                  </a:spcBef>
                  <a:buFontTx/>
                  <a:buNone/>
                </a:pPr>
                <a:r>
                  <a:rPr lang="en-US" altLang="el-GR" sz="2000">
                    <a:latin typeface="Calibri" panose="020F0502020204030204" pitchFamily="34" charset="0"/>
                  </a:rPr>
                  <a:t>jump target</a:t>
                </a:r>
              </a:p>
            </p:txBody>
          </p:sp>
        </p:grpSp>
        <p:sp>
          <p:nvSpPr>
            <p:cNvPr id="70668" name="Text Box 13"/>
            <p:cNvSpPr txBox="1">
              <a:spLocks noChangeArrowheads="1"/>
            </p:cNvSpPr>
            <p:nvPr/>
          </p:nvSpPr>
          <p:spPr bwMode="auto">
            <a:xfrm>
              <a:off x="1200" y="1180"/>
              <a:ext cx="227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800">
                  <a:latin typeface="Calibri" panose="020F0502020204030204" pitchFamily="34" charset="0"/>
                </a:rPr>
                <a:t>6 bits                                           26 bits</a:t>
              </a:r>
              <a:endParaRPr lang="en-US" altLang="el-GR" sz="2400">
                <a:latin typeface="Calibri" panose="020F0502020204030204" pitchFamily="34" charset="0"/>
              </a:endParaRPr>
            </a:p>
          </p:txBody>
        </p:sp>
      </p:grpSp>
      <p:grpSp>
        <p:nvGrpSpPr>
          <p:cNvPr id="70662" name="Group 18"/>
          <p:cNvGrpSpPr>
            <a:grpSpLocks/>
          </p:cNvGrpSpPr>
          <p:nvPr/>
        </p:nvGrpSpPr>
        <p:grpSpPr bwMode="auto">
          <a:xfrm>
            <a:off x="4716463" y="3500438"/>
            <a:ext cx="4221162" cy="863600"/>
            <a:chOff x="3120" y="2496"/>
            <a:chExt cx="2659" cy="544"/>
          </a:xfrm>
        </p:grpSpPr>
        <p:sp>
          <p:nvSpPr>
            <p:cNvPr id="70665" name="Line 19"/>
            <p:cNvSpPr>
              <a:spLocks noChangeShapeType="1"/>
            </p:cNvSpPr>
            <p:nvPr/>
          </p:nvSpPr>
          <p:spPr bwMode="auto">
            <a:xfrm flipV="1">
              <a:off x="3884" y="2880"/>
              <a:ext cx="90" cy="16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70666" name="Text Box 20"/>
            <p:cNvSpPr txBox="1">
              <a:spLocks noChangeArrowheads="1"/>
            </p:cNvSpPr>
            <p:nvPr/>
          </p:nvSpPr>
          <p:spPr bwMode="auto">
            <a:xfrm>
              <a:off x="3120" y="2496"/>
              <a:ext cx="2659"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1600" b="0" dirty="0">
                  <a:solidFill>
                    <a:srgbClr val="FF3300"/>
                  </a:solidFill>
                  <a:latin typeface="Calibri" panose="020F0502020204030204" pitchFamily="34" charset="0"/>
                </a:rPr>
                <a:t>final jump memory address in bytes is calculated</a:t>
              </a:r>
            </a:p>
            <a:p>
              <a:pPr>
                <a:spcBef>
                  <a:spcPct val="0"/>
                </a:spcBef>
                <a:buFontTx/>
                <a:buNone/>
              </a:pPr>
              <a:r>
                <a:rPr lang="en-US" altLang="el-GR" sz="1600" b="0" dirty="0">
                  <a:solidFill>
                    <a:srgbClr val="FF3300"/>
                  </a:solidFill>
                  <a:latin typeface="Calibri" panose="020F0502020204030204" pitchFamily="34" charset="0"/>
                </a:rPr>
                <a:t>from {jump target} x 4</a:t>
              </a:r>
              <a:endParaRPr lang="en-US" altLang="el-GR" sz="2400" b="0" dirty="0">
                <a:solidFill>
                  <a:srgbClr val="FF3300"/>
                </a:solidFill>
                <a:latin typeface="Calibri" panose="020F0502020204030204" pitchFamily="34" charset="0"/>
              </a:endParaRPr>
            </a:p>
          </p:txBody>
        </p:sp>
      </p:grpSp>
      <p:sp>
        <p:nvSpPr>
          <p:cNvPr id="70663" name="1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A59F27E-938B-42FE-BD68-0C5E3F878321}" type="slidenum">
              <a:rPr lang="en-GB" altLang="el-GR" sz="1400">
                <a:latin typeface="Calibri" panose="020F0502020204030204" pitchFamily="34" charset="0"/>
              </a:rPr>
              <a:pPr>
                <a:spcBef>
                  <a:spcPct val="0"/>
                </a:spcBef>
                <a:buFontTx/>
                <a:buNone/>
              </a:pPr>
              <a:t>55</a:t>
            </a:fld>
            <a:endParaRPr lang="en-GB" altLang="el-GR" sz="1400">
              <a:latin typeface="Calibri" panose="020F0502020204030204" pitchFamily="34" charset="0"/>
            </a:endParaRPr>
          </a:p>
        </p:txBody>
      </p:sp>
      <p:sp>
        <p:nvSpPr>
          <p:cNvPr id="17"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MIPS J-Type</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1683" name="Rectangle 7"/>
          <p:cNvSpPr>
            <a:spLocks noGrp="1" noChangeArrowheads="1"/>
          </p:cNvSpPr>
          <p:nvPr>
            <p:ph type="body" idx="1"/>
          </p:nvPr>
        </p:nvSpPr>
        <p:spPr>
          <a:xfrm>
            <a:off x="1" y="477118"/>
            <a:ext cx="9136062" cy="4464050"/>
          </a:xfrm>
          <a:noFill/>
        </p:spPr>
        <p:txBody>
          <a:bodyPr/>
          <a:lstStyle/>
          <a:p>
            <a:pPr eaLnBrk="1" hangingPunct="1">
              <a:lnSpc>
                <a:spcPct val="90000"/>
              </a:lnSpc>
            </a:pPr>
            <a:r>
              <a:rPr lang="en-US" altLang="el-GR" sz="2800" dirty="0">
                <a:latin typeface="Calibri" panose="020F0502020204030204" pitchFamily="34" charset="0"/>
              </a:rPr>
              <a:t>Jump (</a:t>
            </a:r>
            <a:r>
              <a:rPr lang="en-US" altLang="el-GR" sz="2800" i="1" dirty="0">
                <a:latin typeface="Calibri" panose="020F0502020204030204" pitchFamily="34" charset="0"/>
              </a:rPr>
              <a:t>J-type</a:t>
            </a:r>
            <a:r>
              <a:rPr lang="en-US" altLang="el-GR" sz="2800" dirty="0">
                <a:latin typeface="Calibri" panose="020F0502020204030204" pitchFamily="34" charset="0"/>
              </a:rPr>
              <a:t>):</a:t>
            </a:r>
          </a:p>
          <a:p>
            <a:pPr lvl="1" eaLnBrk="1" hangingPunct="1">
              <a:lnSpc>
                <a:spcPct val="90000"/>
              </a:lnSpc>
            </a:pPr>
            <a:r>
              <a:rPr lang="en-US" altLang="el-GR" sz="2400" dirty="0">
                <a:latin typeface="Calibri" panose="020F0502020204030204" pitchFamily="34" charset="0"/>
              </a:rPr>
              <a:t>j 10000		# jump to address 10000</a:t>
            </a:r>
          </a:p>
          <a:p>
            <a:pPr eaLnBrk="1" hangingPunct="1">
              <a:lnSpc>
                <a:spcPct val="90000"/>
              </a:lnSpc>
            </a:pPr>
            <a:r>
              <a:rPr lang="en-US" altLang="el-GR" sz="2800" dirty="0">
                <a:latin typeface="Calibri" panose="020F0502020204030204" pitchFamily="34" charset="0"/>
              </a:rPr>
              <a:t>Jump Register (</a:t>
            </a:r>
            <a:r>
              <a:rPr lang="en-US" altLang="el-GR" sz="2800" i="1" dirty="0">
                <a:latin typeface="Calibri" panose="020F0502020204030204" pitchFamily="34" charset="0"/>
              </a:rPr>
              <a:t>R-type</a:t>
            </a:r>
            <a:r>
              <a:rPr lang="en-US" altLang="el-GR" sz="2800" dirty="0">
                <a:latin typeface="Calibri" panose="020F0502020204030204" pitchFamily="34" charset="0"/>
              </a:rPr>
              <a:t>):</a:t>
            </a:r>
          </a:p>
          <a:p>
            <a:pPr lvl="1" eaLnBrk="1" hangingPunct="1">
              <a:lnSpc>
                <a:spcPct val="90000"/>
              </a:lnSpc>
            </a:pPr>
            <a:r>
              <a:rPr lang="en-US" altLang="el-GR" sz="2400" dirty="0" err="1">
                <a:latin typeface="Calibri" panose="020F0502020204030204" pitchFamily="34" charset="0"/>
              </a:rPr>
              <a:t>jr</a:t>
            </a:r>
            <a:r>
              <a:rPr lang="en-US" altLang="el-GR" sz="2400" dirty="0">
                <a:latin typeface="Calibri" panose="020F0502020204030204" pitchFamily="34" charset="0"/>
              </a:rPr>
              <a:t> </a:t>
            </a:r>
            <a:r>
              <a:rPr lang="en-US" altLang="el-GR" sz="2400" dirty="0" err="1">
                <a:latin typeface="Calibri" panose="020F0502020204030204" pitchFamily="34" charset="0"/>
              </a:rPr>
              <a:t>rs</a:t>
            </a:r>
            <a:r>
              <a:rPr lang="en-US" altLang="el-GR" sz="2400" dirty="0">
                <a:latin typeface="Calibri" panose="020F0502020204030204" pitchFamily="34" charset="0"/>
              </a:rPr>
              <a:t>		# jump to 32 bit address in register </a:t>
            </a:r>
            <a:r>
              <a:rPr lang="en-US" altLang="el-GR" sz="2400" dirty="0" err="1">
                <a:latin typeface="Calibri" panose="020F0502020204030204" pitchFamily="34" charset="0"/>
              </a:rPr>
              <a:t>rs</a:t>
            </a:r>
            <a:endParaRPr lang="en-US" altLang="el-GR" sz="2400" dirty="0">
              <a:latin typeface="Calibri" panose="020F0502020204030204" pitchFamily="34" charset="0"/>
            </a:endParaRPr>
          </a:p>
          <a:p>
            <a:pPr eaLnBrk="1" hangingPunct="1">
              <a:lnSpc>
                <a:spcPct val="90000"/>
              </a:lnSpc>
            </a:pPr>
            <a:r>
              <a:rPr lang="en-US" altLang="el-GR" sz="2800" dirty="0">
                <a:latin typeface="Calibri" panose="020F0502020204030204" pitchFamily="34" charset="0"/>
              </a:rPr>
              <a:t>Jump and Link (</a:t>
            </a:r>
            <a:r>
              <a:rPr lang="en-US" altLang="el-GR" sz="2800" i="1" dirty="0">
                <a:latin typeface="Calibri" panose="020F0502020204030204" pitchFamily="34" charset="0"/>
              </a:rPr>
              <a:t>J-type</a:t>
            </a:r>
            <a:r>
              <a:rPr lang="en-US" altLang="el-GR" sz="2800" dirty="0">
                <a:latin typeface="Calibri" panose="020F0502020204030204" pitchFamily="34" charset="0"/>
              </a:rPr>
              <a:t>):</a:t>
            </a:r>
          </a:p>
          <a:p>
            <a:pPr lvl="1" eaLnBrk="1" hangingPunct="1">
              <a:lnSpc>
                <a:spcPct val="90000"/>
              </a:lnSpc>
            </a:pPr>
            <a:r>
              <a:rPr lang="en-US" altLang="el-GR" sz="2400" dirty="0" err="1">
                <a:latin typeface="Calibri" panose="020F0502020204030204" pitchFamily="34" charset="0"/>
              </a:rPr>
              <a:t>jal</a:t>
            </a:r>
            <a:r>
              <a:rPr lang="en-US" altLang="el-GR" sz="2400" dirty="0">
                <a:latin typeface="Calibri" panose="020F0502020204030204" pitchFamily="34" charset="0"/>
              </a:rPr>
              <a:t> 10000		# jump to 10000 and save PC in $</a:t>
            </a:r>
            <a:r>
              <a:rPr lang="en-US" altLang="el-GR" sz="2400" dirty="0" err="1">
                <a:latin typeface="Calibri" panose="020F0502020204030204" pitchFamily="34" charset="0"/>
              </a:rPr>
              <a:t>ra</a:t>
            </a:r>
            <a:endParaRPr lang="en-US" altLang="el-GR" sz="2400" dirty="0">
              <a:latin typeface="Calibri" panose="020F0502020204030204" pitchFamily="34" charset="0"/>
            </a:endParaRPr>
          </a:p>
          <a:p>
            <a:pPr lvl="1" eaLnBrk="1" hangingPunct="1">
              <a:lnSpc>
                <a:spcPct val="90000"/>
              </a:lnSpc>
            </a:pPr>
            <a:r>
              <a:rPr lang="el-GR" altLang="el-GR" sz="2400" dirty="0">
                <a:latin typeface="Calibri" panose="020F0502020204030204" pitchFamily="34" charset="0"/>
              </a:rPr>
              <a:t>Χρήση για κλήση διαδικασιών/μεθόδων.</a:t>
            </a:r>
          </a:p>
          <a:p>
            <a:pPr lvl="1" eaLnBrk="1" hangingPunct="1">
              <a:lnSpc>
                <a:spcPct val="90000"/>
              </a:lnSpc>
            </a:pPr>
            <a:r>
              <a:rPr lang="el-GR" altLang="el-GR" sz="2400" dirty="0">
                <a:latin typeface="Calibri" panose="020F0502020204030204" pitchFamily="34" charset="0"/>
              </a:rPr>
              <a:t>Αποθηκεύει τη διεύθυνση επιστροφής </a:t>
            </a:r>
            <a:r>
              <a:rPr lang="en-US" altLang="el-GR" sz="2400" dirty="0">
                <a:latin typeface="Calibri" panose="020F0502020204030204" pitchFamily="34" charset="0"/>
              </a:rPr>
              <a:t>(PC+4) </a:t>
            </a:r>
            <a:r>
              <a:rPr lang="el-GR" altLang="el-GR" sz="2400" dirty="0">
                <a:latin typeface="Calibri" panose="020F0502020204030204" pitchFamily="34" charset="0"/>
              </a:rPr>
              <a:t>στον </a:t>
            </a:r>
            <a:r>
              <a:rPr lang="el-GR" altLang="el-GR" sz="2400" dirty="0" err="1">
                <a:latin typeface="Calibri" panose="020F0502020204030204" pitchFamily="34" charset="0"/>
              </a:rPr>
              <a:t>καταχωρητή</a:t>
            </a:r>
            <a:r>
              <a:rPr lang="en-US" altLang="el-GR" sz="2400" dirty="0">
                <a:latin typeface="Calibri" panose="020F0502020204030204" pitchFamily="34" charset="0"/>
              </a:rPr>
              <a:t> 31 ($</a:t>
            </a:r>
            <a:r>
              <a:rPr lang="en-US" altLang="el-GR" sz="2400" dirty="0" err="1">
                <a:latin typeface="Calibri" panose="020F0502020204030204" pitchFamily="34" charset="0"/>
              </a:rPr>
              <a:t>ra</a:t>
            </a:r>
            <a:r>
              <a:rPr lang="en-US" altLang="el-GR" sz="2400" dirty="0">
                <a:latin typeface="Calibri" panose="020F0502020204030204" pitchFamily="34" charset="0"/>
              </a:rPr>
              <a:t>)</a:t>
            </a:r>
          </a:p>
          <a:p>
            <a:pPr lvl="1" eaLnBrk="1" hangingPunct="1">
              <a:lnSpc>
                <a:spcPct val="90000"/>
              </a:lnSpc>
            </a:pPr>
            <a:r>
              <a:rPr lang="el-GR" altLang="el-GR" sz="2400" dirty="0">
                <a:latin typeface="Calibri" panose="020F0502020204030204" pitchFamily="34" charset="0"/>
              </a:rPr>
              <a:t>Η επιστροφή από τη διαδικασία επιτυγχάνεται με χρήση </a:t>
            </a:r>
            <a:r>
              <a:rPr lang="en-US" altLang="el-GR" sz="2400" dirty="0">
                <a:latin typeface="Calibri" panose="020F0502020204030204" pitchFamily="34" charset="0"/>
              </a:rPr>
              <a:t>“</a:t>
            </a:r>
            <a:r>
              <a:rPr lang="en-US" altLang="el-GR" sz="2400" dirty="0" err="1">
                <a:latin typeface="Calibri" panose="020F0502020204030204" pitchFamily="34" charset="0"/>
              </a:rPr>
              <a:t>jr</a:t>
            </a:r>
            <a:r>
              <a:rPr lang="en-US" altLang="el-GR" sz="2400" dirty="0">
                <a:latin typeface="Calibri" panose="020F0502020204030204" pitchFamily="34" charset="0"/>
              </a:rPr>
              <a:t> $</a:t>
            </a:r>
            <a:r>
              <a:rPr lang="en-US" altLang="el-GR" sz="2400" dirty="0" err="1">
                <a:latin typeface="Calibri" panose="020F0502020204030204" pitchFamily="34" charset="0"/>
              </a:rPr>
              <a:t>ra</a:t>
            </a:r>
            <a:r>
              <a:rPr lang="en-US" altLang="el-GR" sz="2400" dirty="0">
                <a:latin typeface="Calibri" panose="020F0502020204030204" pitchFamily="34" charset="0"/>
              </a:rPr>
              <a:t>”</a:t>
            </a:r>
          </a:p>
          <a:p>
            <a:pPr lvl="1" eaLnBrk="1" hangingPunct="1">
              <a:lnSpc>
                <a:spcPct val="90000"/>
              </a:lnSpc>
            </a:pPr>
            <a:r>
              <a:rPr lang="el-GR" altLang="el-GR" sz="2400" dirty="0">
                <a:latin typeface="Calibri" panose="020F0502020204030204" pitchFamily="34" charset="0"/>
              </a:rPr>
              <a:t>Οι </a:t>
            </a:r>
            <a:r>
              <a:rPr lang="el-GR" altLang="el-GR" sz="2400" dirty="0" err="1">
                <a:latin typeface="Calibri" panose="020F0502020204030204" pitchFamily="34" charset="0"/>
              </a:rPr>
              <a:t>εμφωλιασμένες</a:t>
            </a:r>
            <a:r>
              <a:rPr lang="el-GR" altLang="el-GR" sz="2400" dirty="0">
                <a:latin typeface="Calibri" panose="020F0502020204030204" pitchFamily="34" charset="0"/>
              </a:rPr>
              <a:t> διαδικασίες πρέπει να αποθηκεύουν τον </a:t>
            </a:r>
            <a:r>
              <a:rPr lang="en-US" altLang="el-GR" sz="2400" dirty="0">
                <a:latin typeface="Calibri" panose="020F0502020204030204" pitchFamily="34" charset="0"/>
              </a:rPr>
              <a:t>$</a:t>
            </a:r>
            <a:r>
              <a:rPr lang="en-US" altLang="el-GR" sz="2400" dirty="0" err="1">
                <a:latin typeface="Calibri" panose="020F0502020204030204" pitchFamily="34" charset="0"/>
              </a:rPr>
              <a:t>ra</a:t>
            </a:r>
            <a:r>
              <a:rPr lang="en-US" altLang="el-GR" sz="2400" dirty="0">
                <a:latin typeface="Calibri" panose="020F0502020204030204" pitchFamily="34" charset="0"/>
              </a:rPr>
              <a:t> </a:t>
            </a:r>
            <a:r>
              <a:rPr lang="el-GR" altLang="el-GR" sz="2400" dirty="0">
                <a:latin typeface="Calibri" panose="020F0502020204030204" pitchFamily="34" charset="0"/>
              </a:rPr>
              <a:t>στη στοίβα και να χρησιμοποιούν τους </a:t>
            </a:r>
            <a:r>
              <a:rPr lang="el-GR" altLang="el-GR" sz="2400" dirty="0" err="1">
                <a:latin typeface="Calibri" panose="020F0502020204030204" pitchFamily="34" charset="0"/>
              </a:rPr>
              <a:t>καταχωρητές</a:t>
            </a:r>
            <a:r>
              <a:rPr lang="el-GR" altLang="el-GR" sz="2400" dirty="0">
                <a:latin typeface="Calibri" panose="020F0502020204030204" pitchFamily="34" charset="0"/>
              </a:rPr>
              <a:t> </a:t>
            </a:r>
            <a:r>
              <a:rPr lang="en-US" altLang="el-GR" sz="2400" dirty="0">
                <a:latin typeface="Calibri" panose="020F0502020204030204" pitchFamily="34" charset="0"/>
              </a:rPr>
              <a:t>$</a:t>
            </a:r>
            <a:r>
              <a:rPr lang="en-US" altLang="el-GR" sz="2400" dirty="0" err="1">
                <a:latin typeface="Calibri" panose="020F0502020204030204" pitchFamily="34" charset="0"/>
              </a:rPr>
              <a:t>sp</a:t>
            </a:r>
            <a:r>
              <a:rPr lang="en-US" altLang="el-GR" sz="2400" dirty="0">
                <a:latin typeface="Calibri" panose="020F0502020204030204" pitchFamily="34" charset="0"/>
              </a:rPr>
              <a:t> (stack pointer) </a:t>
            </a:r>
            <a:r>
              <a:rPr lang="el-GR" altLang="el-GR" sz="2400" dirty="0">
                <a:latin typeface="Calibri" panose="020F0502020204030204" pitchFamily="34" charset="0"/>
              </a:rPr>
              <a:t>και</a:t>
            </a:r>
            <a:r>
              <a:rPr lang="en-US" altLang="el-GR" sz="2400" dirty="0">
                <a:latin typeface="Calibri" panose="020F0502020204030204" pitchFamily="34" charset="0"/>
              </a:rPr>
              <a:t> $</a:t>
            </a:r>
            <a:r>
              <a:rPr lang="en-US" altLang="el-GR" sz="2400" dirty="0" err="1">
                <a:latin typeface="Calibri" panose="020F0502020204030204" pitchFamily="34" charset="0"/>
              </a:rPr>
              <a:t>fp</a:t>
            </a:r>
            <a:r>
              <a:rPr lang="en-US" altLang="el-GR" sz="2400" dirty="0">
                <a:latin typeface="Calibri" panose="020F0502020204030204" pitchFamily="34" charset="0"/>
              </a:rPr>
              <a:t> (frame pointer) </a:t>
            </a:r>
            <a:r>
              <a:rPr lang="el-GR" altLang="el-GR" sz="2400" dirty="0">
                <a:latin typeface="Calibri" panose="020F0502020204030204" pitchFamily="34" charset="0"/>
              </a:rPr>
              <a:t>για να χειρίζονται τη στοίβα</a:t>
            </a:r>
            <a:endParaRPr lang="en-US" altLang="el-GR" sz="2400" dirty="0">
              <a:latin typeface="Calibri" panose="020F0502020204030204" pitchFamily="34" charset="0"/>
            </a:endParaRPr>
          </a:p>
          <a:p>
            <a:pPr eaLnBrk="1" hangingPunct="1">
              <a:lnSpc>
                <a:spcPct val="90000"/>
              </a:lnSpc>
            </a:pPr>
            <a:r>
              <a:rPr lang="en-US" altLang="el-GR" sz="2800" dirty="0">
                <a:latin typeface="Calibri" panose="020F0502020204030204" pitchFamily="34" charset="0"/>
              </a:rPr>
              <a:t>Jump and Link Register (</a:t>
            </a:r>
            <a:r>
              <a:rPr lang="en-US" altLang="el-GR" sz="2800" i="1" dirty="0">
                <a:latin typeface="Calibri" panose="020F0502020204030204" pitchFamily="34" charset="0"/>
              </a:rPr>
              <a:t>R-type</a:t>
            </a:r>
            <a:r>
              <a:rPr lang="en-US" altLang="el-GR" sz="2800" dirty="0">
                <a:latin typeface="Calibri" panose="020F0502020204030204" pitchFamily="34" charset="0"/>
              </a:rPr>
              <a:t>):</a:t>
            </a:r>
          </a:p>
          <a:p>
            <a:pPr lvl="1" eaLnBrk="1" hangingPunct="1">
              <a:lnSpc>
                <a:spcPct val="90000"/>
              </a:lnSpc>
            </a:pPr>
            <a:r>
              <a:rPr lang="en-US" altLang="el-GR" sz="2400" dirty="0" err="1">
                <a:latin typeface="Calibri" panose="020F0502020204030204" pitchFamily="34" charset="0"/>
              </a:rPr>
              <a:t>jalr</a:t>
            </a:r>
            <a:r>
              <a:rPr lang="en-US" altLang="el-GR" sz="2400" dirty="0">
                <a:latin typeface="Calibri" panose="020F0502020204030204" pitchFamily="34" charset="0"/>
              </a:rPr>
              <a:t> </a:t>
            </a:r>
            <a:r>
              <a:rPr lang="en-US" altLang="el-GR" sz="2400" dirty="0" err="1">
                <a:latin typeface="Calibri" panose="020F0502020204030204" pitchFamily="34" charset="0"/>
              </a:rPr>
              <a:t>rs</a:t>
            </a:r>
            <a:r>
              <a:rPr lang="en-US" altLang="el-GR" sz="2400" dirty="0">
                <a:latin typeface="Calibri" panose="020F0502020204030204" pitchFamily="34" charset="0"/>
              </a:rPr>
              <a:t>.    # jump to 32 bit address in register </a:t>
            </a:r>
            <a:r>
              <a:rPr lang="en-US" altLang="el-GR" sz="2400" dirty="0" err="1">
                <a:latin typeface="Calibri" panose="020F0502020204030204" pitchFamily="34" charset="0"/>
              </a:rPr>
              <a:t>rs</a:t>
            </a:r>
            <a:r>
              <a:rPr lang="en-US" altLang="el-GR" sz="2400" dirty="0">
                <a:latin typeface="Calibri" panose="020F0502020204030204" pitchFamily="34" charset="0"/>
              </a:rPr>
              <a:t> and save PC in $</a:t>
            </a:r>
            <a:r>
              <a:rPr lang="en-US" altLang="el-GR" sz="2400" dirty="0" err="1">
                <a:latin typeface="Calibri" panose="020F0502020204030204" pitchFamily="34" charset="0"/>
              </a:rPr>
              <a:t>ra</a:t>
            </a:r>
            <a:endParaRPr lang="en-US" altLang="el-GR" sz="2400" dirty="0">
              <a:latin typeface="Calibri" panose="020F0502020204030204" pitchFamily="34" charset="0"/>
            </a:endParaRPr>
          </a:p>
        </p:txBody>
      </p:sp>
      <p:sp>
        <p:nvSpPr>
          <p:cNvPr id="71684"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8F7CDAE-E0BA-4659-B1EB-6E37D2CF9D61}" type="slidenum">
              <a:rPr lang="en-GB" altLang="el-GR" sz="1400">
                <a:latin typeface="Calibri" panose="020F0502020204030204" pitchFamily="34" charset="0"/>
              </a:rPr>
              <a:pPr>
                <a:spcBef>
                  <a:spcPct val="0"/>
                </a:spcBef>
                <a:buFontTx/>
                <a:buNone/>
              </a:pPr>
              <a:t>56</a:t>
            </a:fld>
            <a:endParaRPr lang="en-GB" altLang="el-GR" sz="1400">
              <a:latin typeface="Calibri" panose="020F0502020204030204" pitchFamily="34" charset="0"/>
            </a:endParaRPr>
          </a:p>
        </p:txBody>
      </p:sp>
      <p:sp>
        <p:nvSpPr>
          <p:cNvPr id="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a:t>
            </a:r>
            <a:r>
              <a:rPr lang="en-US" sz="2800" kern="0" dirty="0">
                <a:solidFill>
                  <a:schemeClr val="tx2"/>
                </a:solidFill>
                <a:latin typeface="Calibri" pitchFamily="34" charset="0"/>
                <a:ea typeface="+mj-ea"/>
                <a:cs typeface="+mj-cs"/>
              </a:rPr>
              <a:t>Jump</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2707" name="Rectangle 3"/>
          <p:cNvSpPr>
            <a:spLocks noChangeArrowheads="1"/>
          </p:cNvSpPr>
          <p:nvPr/>
        </p:nvSpPr>
        <p:spPr bwMode="auto">
          <a:xfrm>
            <a:off x="971550" y="2276475"/>
            <a:ext cx="1368425"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op</a:t>
            </a:r>
          </a:p>
        </p:txBody>
      </p:sp>
      <p:sp>
        <p:nvSpPr>
          <p:cNvPr id="72708" name="Rectangle 4"/>
          <p:cNvSpPr>
            <a:spLocks noChangeArrowheads="1"/>
          </p:cNvSpPr>
          <p:nvPr/>
        </p:nvSpPr>
        <p:spPr bwMode="auto">
          <a:xfrm>
            <a:off x="2339975" y="2276475"/>
            <a:ext cx="1081088"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rs</a:t>
            </a:r>
          </a:p>
        </p:txBody>
      </p:sp>
      <p:sp>
        <p:nvSpPr>
          <p:cNvPr id="72709" name="Rectangle 5"/>
          <p:cNvSpPr>
            <a:spLocks noChangeArrowheads="1"/>
          </p:cNvSpPr>
          <p:nvPr/>
        </p:nvSpPr>
        <p:spPr bwMode="auto">
          <a:xfrm>
            <a:off x="3419475" y="2276475"/>
            <a:ext cx="1079500"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rt</a:t>
            </a:r>
          </a:p>
        </p:txBody>
      </p:sp>
      <p:sp>
        <p:nvSpPr>
          <p:cNvPr id="72710" name="Rectangle 6"/>
          <p:cNvSpPr>
            <a:spLocks noChangeArrowheads="1"/>
          </p:cNvSpPr>
          <p:nvPr/>
        </p:nvSpPr>
        <p:spPr bwMode="auto">
          <a:xfrm>
            <a:off x="4500563" y="2276475"/>
            <a:ext cx="1079500"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rd</a:t>
            </a:r>
          </a:p>
        </p:txBody>
      </p:sp>
      <p:sp>
        <p:nvSpPr>
          <p:cNvPr id="72711" name="Rectangle 7"/>
          <p:cNvSpPr>
            <a:spLocks noChangeArrowheads="1"/>
          </p:cNvSpPr>
          <p:nvPr/>
        </p:nvSpPr>
        <p:spPr bwMode="auto">
          <a:xfrm>
            <a:off x="5580063" y="2276475"/>
            <a:ext cx="1079500"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shamt</a:t>
            </a:r>
          </a:p>
        </p:txBody>
      </p:sp>
      <p:sp>
        <p:nvSpPr>
          <p:cNvPr id="72712" name="Rectangle 8"/>
          <p:cNvSpPr>
            <a:spLocks noChangeArrowheads="1"/>
          </p:cNvSpPr>
          <p:nvPr/>
        </p:nvSpPr>
        <p:spPr bwMode="auto">
          <a:xfrm>
            <a:off x="6659563" y="2276475"/>
            <a:ext cx="1368425"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funct</a:t>
            </a:r>
          </a:p>
        </p:txBody>
      </p:sp>
      <p:sp>
        <p:nvSpPr>
          <p:cNvPr id="72713" name="Text Box 9"/>
          <p:cNvSpPr txBox="1">
            <a:spLocks noChangeArrowheads="1"/>
          </p:cNvSpPr>
          <p:nvPr/>
        </p:nvSpPr>
        <p:spPr bwMode="auto">
          <a:xfrm>
            <a:off x="1298575" y="2657475"/>
            <a:ext cx="6480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1800" b="0">
                <a:latin typeface="Calibri" panose="020F0502020204030204" pitchFamily="34" charset="0"/>
              </a:rPr>
              <a:t>   6 bits           5 bits          5 bits            5 bits          5 bits               6 bits</a:t>
            </a:r>
          </a:p>
        </p:txBody>
      </p:sp>
      <p:sp>
        <p:nvSpPr>
          <p:cNvPr id="72714" name="Rectangle 10"/>
          <p:cNvSpPr>
            <a:spLocks noChangeArrowheads="1"/>
          </p:cNvSpPr>
          <p:nvPr/>
        </p:nvSpPr>
        <p:spPr bwMode="auto">
          <a:xfrm>
            <a:off x="971550" y="3933825"/>
            <a:ext cx="1368425"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op</a:t>
            </a:r>
          </a:p>
        </p:txBody>
      </p:sp>
      <p:sp>
        <p:nvSpPr>
          <p:cNvPr id="72715" name="Rectangle 11"/>
          <p:cNvSpPr>
            <a:spLocks noChangeArrowheads="1"/>
          </p:cNvSpPr>
          <p:nvPr/>
        </p:nvSpPr>
        <p:spPr bwMode="auto">
          <a:xfrm>
            <a:off x="2339975" y="3933825"/>
            <a:ext cx="1081088"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rs</a:t>
            </a:r>
          </a:p>
        </p:txBody>
      </p:sp>
      <p:sp>
        <p:nvSpPr>
          <p:cNvPr id="72716" name="Rectangle 12"/>
          <p:cNvSpPr>
            <a:spLocks noChangeArrowheads="1"/>
          </p:cNvSpPr>
          <p:nvPr/>
        </p:nvSpPr>
        <p:spPr bwMode="auto">
          <a:xfrm>
            <a:off x="3419475" y="3933825"/>
            <a:ext cx="1079500"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rt</a:t>
            </a:r>
          </a:p>
        </p:txBody>
      </p:sp>
      <p:sp>
        <p:nvSpPr>
          <p:cNvPr id="72717" name="Rectangle 13"/>
          <p:cNvSpPr>
            <a:spLocks noChangeArrowheads="1"/>
          </p:cNvSpPr>
          <p:nvPr/>
        </p:nvSpPr>
        <p:spPr bwMode="auto">
          <a:xfrm>
            <a:off x="4500563" y="3933825"/>
            <a:ext cx="3527425" cy="3603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immediate value / address offset</a:t>
            </a:r>
          </a:p>
        </p:txBody>
      </p:sp>
      <p:sp>
        <p:nvSpPr>
          <p:cNvPr id="72718" name="Text Box 14"/>
          <p:cNvSpPr txBox="1">
            <a:spLocks noChangeArrowheads="1"/>
          </p:cNvSpPr>
          <p:nvPr/>
        </p:nvSpPr>
        <p:spPr bwMode="auto">
          <a:xfrm>
            <a:off x="1095375" y="4314825"/>
            <a:ext cx="557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1800" b="0">
                <a:latin typeface="Calibri" panose="020F0502020204030204" pitchFamily="34" charset="0"/>
              </a:rPr>
              <a:t>   6 bits               5 bits           5 bits                                16 bits</a:t>
            </a:r>
          </a:p>
        </p:txBody>
      </p:sp>
      <p:sp>
        <p:nvSpPr>
          <p:cNvPr id="72719" name="Rectangle 15"/>
          <p:cNvSpPr>
            <a:spLocks noChangeArrowheads="1"/>
          </p:cNvSpPr>
          <p:nvPr/>
        </p:nvSpPr>
        <p:spPr bwMode="auto">
          <a:xfrm>
            <a:off x="971550" y="5373688"/>
            <a:ext cx="1368425" cy="3603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op</a:t>
            </a:r>
          </a:p>
        </p:txBody>
      </p:sp>
      <p:sp>
        <p:nvSpPr>
          <p:cNvPr id="72720" name="Rectangle 16"/>
          <p:cNvSpPr>
            <a:spLocks noChangeArrowheads="1"/>
          </p:cNvSpPr>
          <p:nvPr/>
        </p:nvSpPr>
        <p:spPr bwMode="auto">
          <a:xfrm>
            <a:off x="2339975" y="5373688"/>
            <a:ext cx="5688013" cy="3603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1800" b="0">
                <a:latin typeface="Calibri" panose="020F0502020204030204" pitchFamily="34" charset="0"/>
              </a:rPr>
              <a:t>jump target address</a:t>
            </a:r>
          </a:p>
        </p:txBody>
      </p:sp>
      <p:sp>
        <p:nvSpPr>
          <p:cNvPr id="72721" name="Text Box 17"/>
          <p:cNvSpPr txBox="1">
            <a:spLocks noChangeArrowheads="1"/>
          </p:cNvSpPr>
          <p:nvPr/>
        </p:nvSpPr>
        <p:spPr bwMode="auto">
          <a:xfrm>
            <a:off x="1095375" y="5754688"/>
            <a:ext cx="4603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1800" b="0">
                <a:latin typeface="Calibri" panose="020F0502020204030204" pitchFamily="34" charset="0"/>
              </a:rPr>
              <a:t>   6 bits                                                           26 bits</a:t>
            </a:r>
          </a:p>
        </p:txBody>
      </p:sp>
      <p:sp>
        <p:nvSpPr>
          <p:cNvPr id="72722" name="Rectangle 18"/>
          <p:cNvSpPr>
            <a:spLocks noGrp="1" noChangeArrowheads="1"/>
          </p:cNvSpPr>
          <p:nvPr>
            <p:ph type="body" idx="1"/>
          </p:nvPr>
        </p:nvSpPr>
        <p:spPr>
          <a:xfrm>
            <a:off x="685800" y="1628775"/>
            <a:ext cx="7772400" cy="4114800"/>
          </a:xfrm>
        </p:spPr>
        <p:txBody>
          <a:bodyPr/>
          <a:lstStyle/>
          <a:p>
            <a:pPr eaLnBrk="1" hangingPunct="1"/>
            <a:r>
              <a:rPr lang="en-US" altLang="el-GR" sz="2800" dirty="0">
                <a:latin typeface="Calibri" panose="020F0502020204030204" pitchFamily="34" charset="0"/>
              </a:rPr>
              <a:t>R-type (add, sub, </a:t>
            </a:r>
            <a:r>
              <a:rPr lang="en-US" altLang="el-GR" sz="2800" dirty="0" err="1">
                <a:latin typeface="Calibri" panose="020F0502020204030204" pitchFamily="34" charset="0"/>
              </a:rPr>
              <a:t>slt</a:t>
            </a:r>
            <a:r>
              <a:rPr lang="en-US" altLang="el-GR" sz="2800" dirty="0">
                <a:latin typeface="Calibri" panose="020F0502020204030204" pitchFamily="34" charset="0"/>
              </a:rPr>
              <a:t>, shift*, </a:t>
            </a:r>
            <a:r>
              <a:rPr lang="en-US" altLang="el-GR" sz="2800" dirty="0" err="1">
                <a:latin typeface="Calibri" panose="020F0502020204030204" pitchFamily="34" charset="0"/>
              </a:rPr>
              <a:t>jr</a:t>
            </a:r>
            <a:r>
              <a:rPr lang="en-US" altLang="el-GR" sz="2800" dirty="0">
                <a:latin typeface="Calibri" panose="020F0502020204030204" pitchFamily="34" charset="0"/>
              </a:rPr>
              <a:t>, </a:t>
            </a:r>
            <a:r>
              <a:rPr lang="en-US" altLang="el-GR" sz="2800" dirty="0" err="1">
                <a:latin typeface="Calibri" panose="020F0502020204030204" pitchFamily="34" charset="0"/>
              </a:rPr>
              <a:t>jalr</a:t>
            </a:r>
            <a:r>
              <a:rPr lang="en-US" altLang="el-GR" sz="2800" dirty="0">
                <a:latin typeface="Calibri" panose="020F0502020204030204" pitchFamily="34" charset="0"/>
              </a:rPr>
              <a:t>)</a:t>
            </a:r>
          </a:p>
          <a:p>
            <a:pPr eaLnBrk="1" hangingPunct="1"/>
            <a:endParaRPr lang="en-US" altLang="el-GR" sz="2800" dirty="0">
              <a:latin typeface="Calibri" panose="020F0502020204030204" pitchFamily="34" charset="0"/>
            </a:endParaRPr>
          </a:p>
          <a:p>
            <a:pPr eaLnBrk="1" hangingPunct="1">
              <a:buFontTx/>
              <a:buNone/>
            </a:pPr>
            <a:r>
              <a:rPr lang="en-US" altLang="el-GR" sz="2800" dirty="0">
                <a:latin typeface="Calibri" panose="020F0502020204030204" pitchFamily="34" charset="0"/>
              </a:rPr>
              <a:t> </a:t>
            </a:r>
          </a:p>
          <a:p>
            <a:pPr eaLnBrk="1" hangingPunct="1"/>
            <a:r>
              <a:rPr lang="en-US" altLang="el-GR" sz="2800" dirty="0">
                <a:latin typeface="Calibri" panose="020F0502020204030204" pitchFamily="34" charset="0"/>
              </a:rPr>
              <a:t>I-type (</a:t>
            </a:r>
            <a:r>
              <a:rPr lang="en-US" altLang="el-GR" sz="2800" dirty="0" err="1">
                <a:latin typeface="Calibri" panose="020F0502020204030204" pitchFamily="34" charset="0"/>
              </a:rPr>
              <a:t>beq</a:t>
            </a:r>
            <a:r>
              <a:rPr lang="en-US" altLang="el-GR" sz="2800" dirty="0">
                <a:latin typeface="Calibri" panose="020F0502020204030204" pitchFamily="34" charset="0"/>
              </a:rPr>
              <a:t>, </a:t>
            </a:r>
            <a:r>
              <a:rPr lang="en-US" altLang="el-GR" sz="2800" dirty="0" err="1">
                <a:latin typeface="Calibri" panose="020F0502020204030204" pitchFamily="34" charset="0"/>
              </a:rPr>
              <a:t>bne</a:t>
            </a:r>
            <a:r>
              <a:rPr lang="en-US" altLang="el-GR" sz="2800" dirty="0">
                <a:latin typeface="Calibri" panose="020F0502020204030204" pitchFamily="34" charset="0"/>
              </a:rPr>
              <a:t> + </a:t>
            </a:r>
            <a:r>
              <a:rPr lang="en-US" altLang="el-GR" sz="2800" dirty="0" err="1">
                <a:latin typeface="Calibri" panose="020F0502020204030204" pitchFamily="34" charset="0"/>
              </a:rPr>
              <a:t>addi</a:t>
            </a:r>
            <a:r>
              <a:rPr lang="en-US" altLang="el-GR" sz="2800" dirty="0">
                <a:latin typeface="Calibri" panose="020F0502020204030204" pitchFamily="34" charset="0"/>
              </a:rPr>
              <a:t>, </a:t>
            </a:r>
            <a:r>
              <a:rPr lang="en-US" altLang="el-GR" sz="2800" dirty="0" err="1">
                <a:latin typeface="Calibri" panose="020F0502020204030204" pitchFamily="34" charset="0"/>
              </a:rPr>
              <a:t>lui</a:t>
            </a:r>
            <a:r>
              <a:rPr lang="en-US" altLang="el-GR" sz="2800" dirty="0">
                <a:latin typeface="Calibri" panose="020F0502020204030204" pitchFamily="34" charset="0"/>
              </a:rPr>
              <a:t> + </a:t>
            </a:r>
            <a:r>
              <a:rPr lang="en-US" altLang="el-GR" sz="2800" dirty="0" err="1">
                <a:latin typeface="Calibri" panose="020F0502020204030204" pitchFamily="34" charset="0"/>
              </a:rPr>
              <a:t>lw</a:t>
            </a:r>
            <a:r>
              <a:rPr lang="en-US" altLang="el-GR" sz="2800" dirty="0">
                <a:latin typeface="Calibri" panose="020F0502020204030204" pitchFamily="34" charset="0"/>
              </a:rPr>
              <a:t>, </a:t>
            </a:r>
            <a:r>
              <a:rPr lang="en-US" altLang="el-GR" sz="2800" dirty="0" err="1">
                <a:latin typeface="Calibri" panose="020F0502020204030204" pitchFamily="34" charset="0"/>
              </a:rPr>
              <a:t>sw</a:t>
            </a:r>
            <a:r>
              <a:rPr lang="en-US" altLang="el-GR" sz="2800" dirty="0">
                <a:latin typeface="Calibri" panose="020F0502020204030204" pitchFamily="34" charset="0"/>
              </a:rPr>
              <a:t>)</a:t>
            </a:r>
          </a:p>
          <a:p>
            <a:pPr eaLnBrk="1" hangingPunct="1"/>
            <a:endParaRPr lang="en-US" altLang="el-GR" sz="2800" dirty="0">
              <a:latin typeface="Calibri" panose="020F0502020204030204" pitchFamily="34" charset="0"/>
            </a:endParaRPr>
          </a:p>
          <a:p>
            <a:pPr eaLnBrk="1" hangingPunct="1"/>
            <a:endParaRPr lang="en-US" altLang="el-GR" sz="2800" dirty="0">
              <a:latin typeface="Calibri" panose="020F0502020204030204" pitchFamily="34" charset="0"/>
            </a:endParaRPr>
          </a:p>
          <a:p>
            <a:pPr eaLnBrk="1" hangingPunct="1"/>
            <a:r>
              <a:rPr lang="en-US" altLang="el-GR" sz="2800" dirty="0">
                <a:latin typeface="Calibri" panose="020F0502020204030204" pitchFamily="34" charset="0"/>
              </a:rPr>
              <a:t>J-type (j, </a:t>
            </a:r>
            <a:r>
              <a:rPr lang="en-US" altLang="el-GR" sz="2800" dirty="0" err="1">
                <a:latin typeface="Calibri" panose="020F0502020204030204" pitchFamily="34" charset="0"/>
              </a:rPr>
              <a:t>jal</a:t>
            </a:r>
            <a:r>
              <a:rPr lang="en-US" altLang="el-GR" sz="2800" dirty="0">
                <a:latin typeface="Calibri" panose="020F0502020204030204" pitchFamily="34" charset="0"/>
              </a:rPr>
              <a:t>)</a:t>
            </a:r>
          </a:p>
        </p:txBody>
      </p:sp>
      <p:sp>
        <p:nvSpPr>
          <p:cNvPr id="72723" name="20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45951A7-1107-45C2-BDE5-50481544C9D1}" type="slidenum">
              <a:rPr lang="en-GB" altLang="el-GR" sz="1400">
                <a:latin typeface="Calibri" panose="020F0502020204030204" pitchFamily="34" charset="0"/>
              </a:rPr>
              <a:pPr>
                <a:spcBef>
                  <a:spcPct val="0"/>
                </a:spcBef>
                <a:buFontTx/>
                <a:buNone/>
              </a:pPr>
              <a:t>57</a:t>
            </a:fld>
            <a:endParaRPr lang="en-GB" altLang="el-GR" sz="1400">
              <a:latin typeface="Calibri" panose="020F0502020204030204" pitchFamily="34" charset="0"/>
            </a:endParaRPr>
          </a:p>
        </p:txBody>
      </p:sp>
      <p:sp>
        <p:nvSpPr>
          <p:cNvPr id="21"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Σύνοψη – </a:t>
            </a:r>
            <a:r>
              <a:rPr lang="en-US" sz="2800" kern="0" dirty="0">
                <a:solidFill>
                  <a:schemeClr val="tx2"/>
                </a:solidFill>
                <a:latin typeface="Calibri" pitchFamily="34" charset="0"/>
                <a:ea typeface="+mj-ea"/>
                <a:cs typeface="+mj-cs"/>
              </a:rPr>
              <a:t>MIPS Instruction Formats</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3731" name="Rectangle 4"/>
          <p:cNvSpPr>
            <a:spLocks noGrp="1" noChangeArrowheads="1"/>
          </p:cNvSpPr>
          <p:nvPr>
            <p:ph type="body" idx="1"/>
          </p:nvPr>
        </p:nvSpPr>
        <p:spPr>
          <a:xfrm>
            <a:off x="179389" y="857250"/>
            <a:ext cx="4824412" cy="5473700"/>
          </a:xfrm>
        </p:spPr>
        <p:txBody>
          <a:bodyPr/>
          <a:lstStyle/>
          <a:p>
            <a:pPr eaLnBrk="1" hangingPunct="1">
              <a:buFontTx/>
              <a:buNone/>
            </a:pPr>
            <a:r>
              <a:rPr lang="el-GR" altLang="el-GR" sz="2800" dirty="0"/>
              <a:t>Ο υπολογιστής κάνει πολλές εργασίες φορτώνοντας δεδομένα στη μνήμη</a:t>
            </a:r>
          </a:p>
          <a:p>
            <a:pPr eaLnBrk="1" hangingPunct="1">
              <a:buFontTx/>
              <a:buNone/>
            </a:pPr>
            <a:r>
              <a:rPr lang="el-GR" altLang="el-GR" sz="2800" dirty="0"/>
              <a:t>Δεδομένα και εντολές είναι στοιχεία στη μνήμη</a:t>
            </a:r>
          </a:p>
          <a:p>
            <a:pPr eaLnBrk="1" hangingPunct="1">
              <a:buFontTx/>
              <a:buNone/>
            </a:pPr>
            <a:r>
              <a:rPr lang="el-GR" altLang="el-GR" sz="2800" dirty="0"/>
              <a:t>Π.χ. </a:t>
            </a:r>
            <a:r>
              <a:rPr lang="en-US" altLang="el-GR" sz="2800" dirty="0"/>
              <a:t>compilers </a:t>
            </a:r>
            <a:r>
              <a:rPr lang="el-GR" altLang="el-GR" sz="2800" dirty="0"/>
              <a:t>μεταφράζουν στοιχεία σε κάποια άλλα στοιχεία</a:t>
            </a:r>
          </a:p>
          <a:p>
            <a:pPr eaLnBrk="1" hangingPunct="1">
              <a:buFontTx/>
              <a:buNone/>
            </a:pPr>
            <a:endParaRPr lang="el-GR" altLang="el-GR" sz="2800" dirty="0"/>
          </a:p>
          <a:p>
            <a:pPr eaLnBrk="1" hangingPunct="1">
              <a:buFontTx/>
              <a:buNone/>
            </a:pPr>
            <a:r>
              <a:rPr lang="el-GR" altLang="el-GR" sz="2800" dirty="0"/>
              <a:t>Η μνήμη αποθηκεύει αριθμούς των </a:t>
            </a:r>
            <a:r>
              <a:rPr lang="en-US" altLang="el-GR" sz="2800" dirty="0"/>
              <a:t>x-bit</a:t>
            </a:r>
            <a:r>
              <a:rPr lang="el-GR" altLang="el-GR" sz="2800" dirty="0"/>
              <a:t> (32, 64, </a:t>
            </a:r>
            <a:r>
              <a:rPr lang="el-GR" altLang="el-GR" sz="2800" dirty="0" err="1"/>
              <a:t>κλπ</a:t>
            </a:r>
            <a:r>
              <a:rPr lang="el-GR" altLang="el-GR" sz="2800" dirty="0"/>
              <a:t>)</a:t>
            </a:r>
          </a:p>
        </p:txBody>
      </p:sp>
      <p:pic>
        <p:nvPicPr>
          <p:cNvPr id="7373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412875"/>
            <a:ext cx="373380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6AE6439-CD1D-4C77-A59B-9A287C373B4E}" type="slidenum">
              <a:rPr lang="en-GB" altLang="el-GR" sz="1400"/>
              <a:pPr>
                <a:spcBef>
                  <a:spcPct val="0"/>
                </a:spcBef>
                <a:buFontTx/>
                <a:buNone/>
              </a:pPr>
              <a:t>58</a:t>
            </a:fld>
            <a:endParaRPr lang="en-GB" altLang="el-GR" sz="1400"/>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Έννοια αποθηκευμένου προγράμματος</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6" descr="D:\gizopoulos\Projects\Books\Cod4-Kleidarithmos\Figs-for-PPTs\COD_VOLA_PNGs\CHAPTER 2\02_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3" y="1700808"/>
            <a:ext cx="4608512" cy="354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4756" name="Rectangle 3"/>
          <p:cNvSpPr>
            <a:spLocks noGrp="1" noChangeArrowheads="1"/>
          </p:cNvSpPr>
          <p:nvPr>
            <p:ph type="body" idx="1"/>
          </p:nvPr>
        </p:nvSpPr>
        <p:spPr>
          <a:xfrm>
            <a:off x="142875" y="1047750"/>
            <a:ext cx="5429250" cy="4953000"/>
          </a:xfrm>
        </p:spPr>
        <p:txBody>
          <a:bodyPr/>
          <a:lstStyle/>
          <a:p>
            <a:pPr eaLnBrk="1" hangingPunct="1">
              <a:lnSpc>
                <a:spcPct val="90000"/>
              </a:lnSpc>
              <a:spcBef>
                <a:spcPct val="0"/>
              </a:spcBef>
            </a:pPr>
            <a:r>
              <a:rPr lang="el-GR" altLang="el-GR" sz="2800" dirty="0">
                <a:latin typeface="Calibri" panose="020F0502020204030204" pitchFamily="34" charset="0"/>
              </a:rPr>
              <a:t>Κείμενο (</a:t>
            </a:r>
            <a:r>
              <a:rPr lang="en-US" altLang="el-GR" sz="2800" dirty="0">
                <a:latin typeface="Calibri" panose="020F0502020204030204" pitchFamily="34" charset="0"/>
              </a:rPr>
              <a:t>Text)</a:t>
            </a:r>
          </a:p>
          <a:p>
            <a:pPr lvl="1" eaLnBrk="1" hangingPunct="1">
              <a:lnSpc>
                <a:spcPct val="90000"/>
              </a:lnSpc>
              <a:spcBef>
                <a:spcPct val="0"/>
              </a:spcBef>
            </a:pPr>
            <a:r>
              <a:rPr lang="en-US" altLang="el-GR" sz="2400" dirty="0">
                <a:latin typeface="Calibri" panose="020F0502020204030204" pitchFamily="34" charset="0"/>
              </a:rPr>
              <a:t>K</a:t>
            </a:r>
            <a:r>
              <a:rPr lang="el-GR" altLang="el-GR" sz="2400" dirty="0" err="1">
                <a:latin typeface="Calibri" panose="020F0502020204030204" pitchFamily="34" charset="0"/>
              </a:rPr>
              <a:t>ώδικας</a:t>
            </a:r>
            <a:r>
              <a:rPr lang="el-GR" altLang="el-GR" sz="2400" dirty="0">
                <a:latin typeface="Calibri" panose="020F0502020204030204" pitchFamily="34" charset="0"/>
              </a:rPr>
              <a:t> προγράμματος</a:t>
            </a:r>
          </a:p>
          <a:p>
            <a:pPr lvl="1" eaLnBrk="1" hangingPunct="1">
              <a:lnSpc>
                <a:spcPct val="90000"/>
              </a:lnSpc>
              <a:spcBef>
                <a:spcPct val="0"/>
              </a:spcBef>
            </a:pPr>
            <a:endParaRPr lang="el-GR" altLang="el-GR" sz="2400" dirty="0">
              <a:latin typeface="Calibri" panose="020F0502020204030204" pitchFamily="34" charset="0"/>
            </a:endParaRPr>
          </a:p>
          <a:p>
            <a:pPr eaLnBrk="1" hangingPunct="1">
              <a:lnSpc>
                <a:spcPct val="90000"/>
              </a:lnSpc>
              <a:spcBef>
                <a:spcPct val="0"/>
              </a:spcBef>
            </a:pPr>
            <a:r>
              <a:rPr lang="el-GR" altLang="el-GR" sz="2800" dirty="0">
                <a:latin typeface="Calibri" panose="020F0502020204030204" pitchFamily="34" charset="0"/>
              </a:rPr>
              <a:t>Στατικά Δεδομένα </a:t>
            </a:r>
            <a:r>
              <a:rPr lang="en-US" altLang="el-GR" sz="2800" dirty="0">
                <a:latin typeface="Calibri" panose="020F0502020204030204" pitchFamily="34" charset="0"/>
              </a:rPr>
              <a:t>(Static data)</a:t>
            </a:r>
          </a:p>
          <a:p>
            <a:pPr lvl="1" eaLnBrk="1" hangingPunct="1">
              <a:lnSpc>
                <a:spcPct val="90000"/>
              </a:lnSpc>
              <a:spcBef>
                <a:spcPct val="0"/>
              </a:spcBef>
            </a:pPr>
            <a:r>
              <a:rPr lang="el-GR" altLang="el-GR" sz="2400" dirty="0">
                <a:latin typeface="Calibri" panose="020F0502020204030204" pitchFamily="34" charset="0"/>
              </a:rPr>
              <a:t>Καθολικές Μεταβλητές (π.χ. στατικές μεταβλητές της </a:t>
            </a:r>
            <a:r>
              <a:rPr lang="en-US" altLang="el-GR" sz="2400" dirty="0">
                <a:latin typeface="Calibri" panose="020F0502020204030204" pitchFamily="34" charset="0"/>
              </a:rPr>
              <a:t>C</a:t>
            </a:r>
            <a:r>
              <a:rPr lang="el-GR" altLang="el-GR" sz="2400" dirty="0">
                <a:latin typeface="Calibri" panose="020F0502020204030204" pitchFamily="34" charset="0"/>
              </a:rPr>
              <a:t>, </a:t>
            </a:r>
            <a:r>
              <a:rPr lang="en-US" altLang="el-GR" sz="2400" dirty="0">
                <a:latin typeface="Calibri" panose="020F0502020204030204" pitchFamily="34" charset="0"/>
              </a:rPr>
              <a:t>constant arrays</a:t>
            </a:r>
            <a:r>
              <a:rPr lang="el-GR" altLang="el-GR" sz="2400" dirty="0">
                <a:latin typeface="Calibri" panose="020F0502020204030204" pitchFamily="34" charset="0"/>
              </a:rPr>
              <a:t> και συμβολοσειρές (</a:t>
            </a:r>
            <a:r>
              <a:rPr lang="en-US" altLang="el-GR" sz="2400" dirty="0">
                <a:latin typeface="Calibri" panose="020F0502020204030204" pitchFamily="34" charset="0"/>
              </a:rPr>
              <a:t>strings)</a:t>
            </a:r>
            <a:endParaRPr lang="el-GR" altLang="el-GR" sz="2400" dirty="0">
              <a:latin typeface="Calibri" panose="020F0502020204030204" pitchFamily="34" charset="0"/>
            </a:endParaRPr>
          </a:p>
          <a:p>
            <a:pPr lvl="1" eaLnBrk="1" hangingPunct="1">
              <a:lnSpc>
                <a:spcPct val="90000"/>
              </a:lnSpc>
              <a:spcBef>
                <a:spcPct val="0"/>
              </a:spcBef>
            </a:pPr>
            <a:endParaRPr lang="en-US" altLang="el-GR" sz="2400" dirty="0">
              <a:latin typeface="Calibri" panose="020F0502020204030204" pitchFamily="34" charset="0"/>
            </a:endParaRPr>
          </a:p>
          <a:p>
            <a:pPr eaLnBrk="1" hangingPunct="1">
              <a:lnSpc>
                <a:spcPct val="90000"/>
              </a:lnSpc>
              <a:spcBef>
                <a:spcPct val="0"/>
              </a:spcBef>
            </a:pPr>
            <a:r>
              <a:rPr lang="el-GR" altLang="el-GR" sz="2800" dirty="0">
                <a:latin typeface="Calibri" panose="020F0502020204030204" pitchFamily="34" charset="0"/>
              </a:rPr>
              <a:t>Δυναμικά Δεδομένα</a:t>
            </a:r>
          </a:p>
          <a:p>
            <a:pPr lvl="1" eaLnBrk="1" hangingPunct="1">
              <a:lnSpc>
                <a:spcPct val="90000"/>
              </a:lnSpc>
              <a:spcBef>
                <a:spcPct val="0"/>
              </a:spcBef>
            </a:pPr>
            <a:r>
              <a:rPr lang="el-GR" altLang="el-GR" sz="2400" dirty="0">
                <a:latin typeface="Calibri" panose="020F0502020204030204" pitchFamily="34" charset="0"/>
              </a:rPr>
              <a:t>Σωρός (</a:t>
            </a:r>
            <a:r>
              <a:rPr lang="en-US" altLang="el-GR" sz="2400" dirty="0">
                <a:latin typeface="Calibri" panose="020F0502020204030204" pitchFamily="34" charset="0"/>
              </a:rPr>
              <a:t>Heap)</a:t>
            </a:r>
          </a:p>
          <a:p>
            <a:pPr lvl="1" eaLnBrk="1" hangingPunct="1">
              <a:lnSpc>
                <a:spcPct val="90000"/>
              </a:lnSpc>
              <a:spcBef>
                <a:spcPct val="0"/>
              </a:spcBef>
            </a:pPr>
            <a:r>
              <a:rPr lang="el-GR" altLang="el-GR" sz="2400" dirty="0">
                <a:latin typeface="Calibri" panose="020F0502020204030204" pitchFamily="34" charset="0"/>
              </a:rPr>
              <a:t>π.χ. </a:t>
            </a:r>
            <a:r>
              <a:rPr lang="en-US" altLang="el-GR" sz="2400" dirty="0">
                <a:latin typeface="Calibri" panose="020F0502020204030204" pitchFamily="34" charset="0"/>
              </a:rPr>
              <a:t>malloc </a:t>
            </a:r>
            <a:r>
              <a:rPr lang="el-GR" altLang="el-GR" sz="2400" dirty="0">
                <a:latin typeface="Calibri" panose="020F0502020204030204" pitchFamily="34" charset="0"/>
              </a:rPr>
              <a:t>στη </a:t>
            </a:r>
            <a:r>
              <a:rPr lang="en-US" altLang="el-GR" sz="2400" dirty="0">
                <a:latin typeface="Calibri" panose="020F0502020204030204" pitchFamily="34" charset="0"/>
              </a:rPr>
              <a:t>C</a:t>
            </a:r>
            <a:endParaRPr lang="el-GR" altLang="el-GR" sz="2400" dirty="0">
              <a:latin typeface="Calibri" panose="020F0502020204030204" pitchFamily="34" charset="0"/>
            </a:endParaRPr>
          </a:p>
          <a:p>
            <a:pPr lvl="1" eaLnBrk="1" hangingPunct="1">
              <a:lnSpc>
                <a:spcPct val="90000"/>
              </a:lnSpc>
              <a:spcBef>
                <a:spcPct val="0"/>
              </a:spcBef>
            </a:pPr>
            <a:endParaRPr lang="en-US" altLang="el-GR" sz="2400" dirty="0">
              <a:latin typeface="Calibri" panose="020F0502020204030204" pitchFamily="34" charset="0"/>
            </a:endParaRPr>
          </a:p>
          <a:p>
            <a:pPr eaLnBrk="1" hangingPunct="1">
              <a:lnSpc>
                <a:spcPct val="90000"/>
              </a:lnSpc>
              <a:spcBef>
                <a:spcPct val="0"/>
              </a:spcBef>
            </a:pPr>
            <a:r>
              <a:rPr lang="el-GR" altLang="el-GR" sz="2800" dirty="0">
                <a:latin typeface="Calibri" panose="020F0502020204030204" pitchFamily="34" charset="0"/>
              </a:rPr>
              <a:t>Στοίβα (</a:t>
            </a:r>
            <a:r>
              <a:rPr lang="en-US" altLang="el-GR" sz="2800" dirty="0">
                <a:latin typeface="Calibri" panose="020F0502020204030204" pitchFamily="34" charset="0"/>
              </a:rPr>
              <a:t>stack)</a:t>
            </a:r>
            <a:endParaRPr lang="el-GR" altLang="el-GR" sz="2800" dirty="0">
              <a:latin typeface="Calibri" panose="020F0502020204030204" pitchFamily="34" charset="0"/>
            </a:endParaRPr>
          </a:p>
          <a:p>
            <a:pPr lvl="1" eaLnBrk="1" hangingPunct="1">
              <a:lnSpc>
                <a:spcPct val="90000"/>
              </a:lnSpc>
              <a:spcBef>
                <a:spcPct val="0"/>
              </a:spcBef>
            </a:pPr>
            <a:r>
              <a:rPr lang="el-GR" altLang="el-GR" sz="2400" dirty="0">
                <a:latin typeface="Calibri" panose="020F0502020204030204" pitchFamily="34" charset="0"/>
              </a:rPr>
              <a:t>Αυτόματη αποθήκευση</a:t>
            </a:r>
            <a:r>
              <a:rPr lang="en-US" altLang="el-GR" sz="2400" dirty="0">
                <a:latin typeface="Calibri" panose="020F0502020204030204" pitchFamily="34" charset="0"/>
              </a:rPr>
              <a:t>, </a:t>
            </a:r>
            <a:r>
              <a:rPr lang="el-GR" altLang="el-GR" sz="2400" dirty="0">
                <a:latin typeface="Calibri" panose="020F0502020204030204" pitchFamily="34" charset="0"/>
              </a:rPr>
              <a:t>τοπικές μεταβλητές, παράμετροι συνάρτησης</a:t>
            </a:r>
            <a:endParaRPr lang="en-US" altLang="el-GR" sz="2400" dirty="0"/>
          </a:p>
        </p:txBody>
      </p:sp>
      <p:sp>
        <p:nvSpPr>
          <p:cNvPr id="74757"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DC8309B-8ED4-4839-A24F-A5310DDF21E8}" type="slidenum">
              <a:rPr lang="en-GB" altLang="el-GR" sz="1400"/>
              <a:pPr>
                <a:spcBef>
                  <a:spcPct val="0"/>
                </a:spcBef>
                <a:buFontTx/>
                <a:buNone/>
              </a:pPr>
              <a:t>59</a:t>
            </a:fld>
            <a:endParaRPr lang="en-GB" altLang="el-GR" sz="1400"/>
          </a:p>
        </p:txBody>
      </p:sp>
      <p:sp>
        <p:nvSpPr>
          <p:cNvPr id="7" name="5 - Τίτλος"/>
          <p:cNvSpPr txBox="1">
            <a:spLocks/>
          </p:cNvSpPr>
          <p:nvPr/>
        </p:nvSpPr>
        <p:spPr>
          <a:xfrm>
            <a:off x="0" y="0"/>
            <a:ext cx="9136063" cy="428625"/>
          </a:xfrm>
          <a:prstGeom prst="rect">
            <a:avLst/>
          </a:prstGeom>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a:r>
              <a:rPr lang="el-GR" sz="2800">
                <a:solidFill>
                  <a:schemeClr val="tx2"/>
                </a:solidFill>
                <a:latin typeface="Calibri" panose="020F0502020204030204" pitchFamily="34" charset="0"/>
              </a:rPr>
              <a:t>Διάταξη της Μνήμης</a:t>
            </a:r>
            <a:r>
              <a:rPr lang="en-US" sz="2800">
                <a:solidFill>
                  <a:schemeClr val="tx2"/>
                </a:solidFill>
                <a:latin typeface="Calibri" panose="020F0502020204030204" pitchFamily="34" charset="0"/>
              </a:rPr>
              <a:t> </a:t>
            </a:r>
            <a:r>
              <a:rPr lang="el-GR" sz="2800">
                <a:solidFill>
                  <a:schemeClr val="tx2"/>
                </a:solidFill>
                <a:latin typeface="Arial" panose="020B0604020202020204" pitchFamily="34" charset="0"/>
              </a:rPr>
              <a:t>ενός προγράμματος</a:t>
            </a:r>
            <a:endParaRPr lang="en-US" sz="2800">
              <a:solidFill>
                <a:schemeClr val="tx2"/>
              </a:solidFill>
              <a:latin typeface="Arial" panose="020B0604020202020204" pitchFamily="34" charset="0"/>
            </a:endParaRPr>
          </a:p>
          <a:p>
            <a:pPr algn="ctr"/>
            <a:endParaRPr lang="el-GR" sz="2800">
              <a:solidFill>
                <a:schemeClr val="tx2"/>
              </a:solidFill>
              <a:latin typeface="Arial" panose="020B0604020202020204" pitchFamily="34" charset="0"/>
            </a:endParaRPr>
          </a:p>
        </p:txBody>
      </p:sp>
      <p:sp>
        <p:nvSpPr>
          <p:cNvPr id="74760" name="Rectangle 8"/>
          <p:cNvSpPr>
            <a:spLocks noChangeArrowheads="1"/>
          </p:cNvSpPr>
          <p:nvPr/>
        </p:nvSpPr>
        <p:spPr bwMode="auto">
          <a:xfrm>
            <a:off x="7938" y="255588"/>
            <a:ext cx="91360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Calibri" panose="020F0502020204030204" pitchFamily="34" charset="0"/>
              </a:defRPr>
            </a:lvl1pPr>
            <a:lvl2pPr algn="ctr">
              <a:defRPr sz="4400">
                <a:solidFill>
                  <a:schemeClr val="tx2"/>
                </a:solidFill>
                <a:latin typeface="Calibri" panose="020F0502020204030204" pitchFamily="34" charset="0"/>
              </a:defRPr>
            </a:lvl2pPr>
            <a:lvl3pPr algn="ctr">
              <a:defRPr sz="4400">
                <a:solidFill>
                  <a:schemeClr val="tx2"/>
                </a:solidFill>
                <a:latin typeface="Calibri" panose="020F0502020204030204" pitchFamily="34" charset="0"/>
              </a:defRPr>
            </a:lvl3pPr>
            <a:lvl4pPr algn="ctr">
              <a:defRPr sz="4400">
                <a:solidFill>
                  <a:schemeClr val="tx2"/>
                </a:solidFill>
                <a:latin typeface="Calibri" panose="020F0502020204030204" pitchFamily="34" charset="0"/>
              </a:defRPr>
            </a:lvl4pPr>
            <a:lvl5pPr algn="ctr">
              <a:defRPr sz="4400">
                <a:solidFill>
                  <a:schemeClr val="tx2"/>
                </a:solidFill>
                <a:latin typeface="Calibri" panose="020F0502020204030204" pitchFamily="34" charset="0"/>
              </a:defRPr>
            </a:lvl5pPr>
            <a:lvl6pPr marL="457200" algn="ctr" eaLnBrk="0" fontAlgn="base" hangingPunct="0">
              <a:spcBef>
                <a:spcPct val="0"/>
              </a:spcBef>
              <a:spcAft>
                <a:spcPct val="0"/>
              </a:spcAft>
              <a:defRPr sz="4400">
                <a:solidFill>
                  <a:schemeClr val="tx2"/>
                </a:solidFill>
                <a:latin typeface="Calibri" panose="020F0502020204030204" pitchFamily="34" charset="0"/>
              </a:defRPr>
            </a:lvl6pPr>
            <a:lvl7pPr marL="914400" algn="ctr" eaLnBrk="0" fontAlgn="base" hangingPunct="0">
              <a:spcBef>
                <a:spcPct val="0"/>
              </a:spcBef>
              <a:spcAft>
                <a:spcPct val="0"/>
              </a:spcAft>
              <a:defRPr sz="4400">
                <a:solidFill>
                  <a:schemeClr val="tx2"/>
                </a:solidFill>
                <a:latin typeface="Calibri" panose="020F0502020204030204" pitchFamily="34" charset="0"/>
              </a:defRPr>
            </a:lvl7pPr>
            <a:lvl8pPr marL="1371600" algn="ctr" eaLnBrk="0" fontAlgn="base" hangingPunct="0">
              <a:spcBef>
                <a:spcPct val="0"/>
              </a:spcBef>
              <a:spcAft>
                <a:spcPct val="0"/>
              </a:spcAft>
              <a:defRPr sz="4400">
                <a:solidFill>
                  <a:schemeClr val="tx2"/>
                </a:solidFill>
                <a:latin typeface="Calibri" panose="020F0502020204030204" pitchFamily="34" charset="0"/>
              </a:defRPr>
            </a:lvl8pPr>
            <a:lvl9pPr marL="1828800" algn="ctr" eaLnBrk="0" fontAlgn="base" hangingPunct="0">
              <a:spcBef>
                <a:spcPct val="0"/>
              </a:spcBef>
              <a:spcAft>
                <a:spcPct val="0"/>
              </a:spcAft>
              <a:defRPr sz="4400">
                <a:solidFill>
                  <a:schemeClr val="tx2"/>
                </a:solidFill>
                <a:latin typeface="Calibri" panose="020F0502020204030204" pitchFamily="34" charset="0"/>
              </a:defRPr>
            </a:lvl9pPr>
          </a:lstStyle>
          <a:p>
            <a:r>
              <a:rPr lang="en-US" sz="2800"/>
              <a:t>(Memory layout of a program)</a:t>
            </a:r>
            <a:endParaRPr lang="el-G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0483" name="Text Box 2"/>
          <p:cNvSpPr txBox="1">
            <a:spLocks noChangeArrowheads="1"/>
          </p:cNvSpPr>
          <p:nvPr/>
        </p:nvSpPr>
        <p:spPr bwMode="auto">
          <a:xfrm>
            <a:off x="838200" y="-71438"/>
            <a:ext cx="7620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Αρχιτεκτονικές Επεκταμένου Συσσωρευτή</a:t>
            </a:r>
            <a:endParaRPr lang="en-GB" altLang="el-GR" sz="2800">
              <a:latin typeface="Calibri" panose="020F0502020204030204" pitchFamily="34" charset="0"/>
            </a:endParaRPr>
          </a:p>
        </p:txBody>
      </p:sp>
      <p:sp>
        <p:nvSpPr>
          <p:cNvPr id="20484" name="Text Box 3"/>
          <p:cNvSpPr txBox="1">
            <a:spLocks noChangeArrowheads="1"/>
          </p:cNvSpPr>
          <p:nvPr/>
        </p:nvSpPr>
        <p:spPr bwMode="auto">
          <a:xfrm>
            <a:off x="609600" y="1905000"/>
            <a:ext cx="7848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Καταχωρητές ειδικού σκοπού π.χ. δεικτοδότηση, αριθμητικές πράξεις</a:t>
            </a:r>
          </a:p>
          <a:p>
            <a:pPr eaLnBrk="1" hangingPunct="1">
              <a:spcBef>
                <a:spcPct val="50000"/>
              </a:spcBef>
              <a:buFontTx/>
              <a:buNone/>
            </a:pPr>
            <a:r>
              <a:rPr lang="el-GR" altLang="el-GR" sz="2400" b="0">
                <a:latin typeface="Calibri" panose="020F0502020204030204" pitchFamily="34" charset="0"/>
              </a:rPr>
              <a:t>Υπάρχουν εντολές που τα ορίσματα είναι όλα σε καταχωρητές</a:t>
            </a:r>
          </a:p>
          <a:p>
            <a:pPr eaLnBrk="1" hangingPunct="1">
              <a:spcBef>
                <a:spcPct val="50000"/>
              </a:spcBef>
              <a:buFontTx/>
              <a:buNone/>
            </a:pPr>
            <a:r>
              <a:rPr lang="el-GR" altLang="el-GR" sz="2400" b="0">
                <a:latin typeface="Calibri" panose="020F0502020204030204" pitchFamily="34" charset="0"/>
              </a:rPr>
              <a:t>Κατά βάση (π.χ. σε αριθμητικές εντολές) το ένα όρισμα στη μνήμη.</a:t>
            </a:r>
            <a:endParaRPr lang="en-GB" altLang="el-GR" sz="2400" b="0">
              <a:latin typeface="Calibri" panose="020F0502020204030204" pitchFamily="34" charset="0"/>
            </a:endParaRPr>
          </a:p>
        </p:txBody>
      </p:sp>
      <p:sp>
        <p:nvSpPr>
          <p:cNvPr id="20485"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7F080CF-6B28-41E6-AEA0-7143399E8D1C}" type="slidenum">
              <a:rPr lang="en-GB" altLang="el-GR" sz="1400">
                <a:latin typeface="Calibri" panose="020F0502020204030204" pitchFamily="34" charset="0"/>
              </a:rPr>
              <a:pPr>
                <a:spcBef>
                  <a:spcPct val="0"/>
                </a:spcBef>
                <a:buFontTx/>
                <a:buNone/>
              </a:pPr>
              <a:t>6</a:t>
            </a:fld>
            <a:endParaRPr lang="en-GB" altLang="el-GR" sz="1400">
              <a:latin typeface="Calibri" panose="020F050202020403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xfrm>
            <a:off x="107504" y="69875"/>
            <a:ext cx="8748712" cy="352400"/>
          </a:xfrm>
        </p:spPr>
        <p:txBody>
          <a:bodyPr/>
          <a:lstStyle/>
          <a:p>
            <a:r>
              <a:rPr lang="en-US" sz="2800" b="1" dirty="0"/>
              <a:t>Memory layout of programs (</a:t>
            </a:r>
            <a:r>
              <a:rPr lang="el-GR" sz="2800" b="1" dirty="0"/>
              <a:t>συνέχεια)</a:t>
            </a:r>
          </a:p>
        </p:txBody>
      </p:sp>
      <p:pic>
        <p:nvPicPr>
          <p:cNvPr id="157701" name="Picture 5" descr="Memory-Layout-300x2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6063" y="1833563"/>
            <a:ext cx="3810000" cy="3190875"/>
          </a:xfrm>
          <a:prstGeom prst="rect">
            <a:avLst/>
          </a:prstGeom>
          <a:noFill/>
          <a:extLst>
            <a:ext uri="{909E8E84-426E-40DD-AFC4-6F175D3DCCD1}">
              <a14:hiddenFill xmlns:a14="http://schemas.microsoft.com/office/drawing/2010/main">
                <a:solidFill>
                  <a:srgbClr val="FFFFFF"/>
                </a:solidFill>
              </a14:hiddenFill>
            </a:ext>
          </a:extLst>
        </p:spPr>
      </p:pic>
      <p:sp>
        <p:nvSpPr>
          <p:cNvPr id="157702" name="Text Box 6"/>
          <p:cNvSpPr txBox="1">
            <a:spLocks noChangeArrowheads="1"/>
          </p:cNvSpPr>
          <p:nvPr/>
        </p:nvSpPr>
        <p:spPr bwMode="auto">
          <a:xfrm>
            <a:off x="395288" y="549275"/>
            <a:ext cx="5400675"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b="1">
                <a:solidFill>
                  <a:schemeClr val="tx1"/>
                </a:solidFill>
                <a:latin typeface="Times New Roman" panose="02020603050405020304" pitchFamily="18" charset="0"/>
              </a:defRPr>
            </a:lvl1pPr>
            <a:lvl2pPr marL="914400" indent="-457200">
              <a:defRPr sz="2400" b="1">
                <a:solidFill>
                  <a:schemeClr val="tx1"/>
                </a:solidFill>
                <a:latin typeface="Times New Roman" panose="02020603050405020304" pitchFamily="18" charset="0"/>
              </a:defRPr>
            </a:lvl2pPr>
            <a:lvl3pPr marL="1371600" indent="-457200">
              <a:defRPr sz="2400" b="1">
                <a:solidFill>
                  <a:schemeClr val="tx1"/>
                </a:solidFill>
                <a:latin typeface="Times New Roman" panose="02020603050405020304" pitchFamily="18" charset="0"/>
              </a:defRPr>
            </a:lvl3pPr>
            <a:lvl4pPr marL="1828800" indent="-457200">
              <a:defRPr sz="2400" b="1">
                <a:solidFill>
                  <a:schemeClr val="tx1"/>
                </a:solidFill>
                <a:latin typeface="Times New Roman" panose="02020603050405020304" pitchFamily="18" charset="0"/>
              </a:defRPr>
            </a:lvl4pPr>
            <a:lvl5pPr marL="2286000" indent="-457200">
              <a:defRPr sz="2400" b="1">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b="1">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b="1">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b="1">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b="1">
                <a:solidFill>
                  <a:schemeClr val="tx1"/>
                </a:solidFill>
                <a:latin typeface="Times New Roman" panose="02020603050405020304" pitchFamily="18" charset="0"/>
              </a:defRPr>
            </a:lvl9pPr>
          </a:lstStyle>
          <a:p>
            <a:pPr>
              <a:spcBef>
                <a:spcPct val="50000"/>
              </a:spcBef>
            </a:pPr>
            <a:r>
              <a:rPr lang="en-US" sz="1800" b="0" dirty="0">
                <a:latin typeface="Calibri" panose="020F0502020204030204" pitchFamily="34" charset="0"/>
              </a:rPr>
              <a:t>1. </a:t>
            </a:r>
            <a:r>
              <a:rPr lang="el-GR" sz="1800" b="0" dirty="0" err="1">
                <a:latin typeface="Calibri" panose="020F0502020204030204" pitchFamily="34" charset="0"/>
              </a:rPr>
              <a:t>Text</a:t>
            </a:r>
            <a:r>
              <a:rPr lang="el-GR" sz="1800" b="0" dirty="0">
                <a:latin typeface="Calibri" panose="020F0502020204030204" pitchFamily="34" charset="0"/>
              </a:rPr>
              <a:t> </a:t>
            </a:r>
            <a:r>
              <a:rPr lang="el-GR" sz="1800" b="0" dirty="0" err="1">
                <a:latin typeface="Calibri" panose="020F0502020204030204" pitchFamily="34" charset="0"/>
              </a:rPr>
              <a:t>segmen</a:t>
            </a:r>
            <a:r>
              <a:rPr lang="en-US" sz="1800" b="0" dirty="0">
                <a:latin typeface="Calibri" panose="020F0502020204030204" pitchFamily="34" charset="0"/>
              </a:rPr>
              <a:t>t</a:t>
            </a:r>
            <a:r>
              <a:rPr lang="el-GR" sz="1800" b="0" dirty="0">
                <a:latin typeface="Calibri" panose="020F0502020204030204" pitchFamily="34" charset="0"/>
              </a:rPr>
              <a:t> (κώδικας προγράμματος)</a:t>
            </a:r>
            <a:endParaRPr lang="en-US" sz="1800" b="0" dirty="0">
              <a:latin typeface="Calibri" panose="020F0502020204030204" pitchFamily="34" charset="0"/>
            </a:endParaRPr>
          </a:p>
          <a:p>
            <a:pPr>
              <a:spcBef>
                <a:spcPct val="50000"/>
              </a:spcBef>
            </a:pPr>
            <a:r>
              <a:rPr lang="en-US" sz="1800" b="0" dirty="0">
                <a:latin typeface="Calibri" panose="020F0502020204030204" pitchFamily="34" charset="0"/>
              </a:rPr>
              <a:t>2. </a:t>
            </a:r>
            <a:r>
              <a:rPr lang="el-GR" sz="1800" b="0" dirty="0" err="1">
                <a:latin typeface="Calibri" panose="020F0502020204030204" pitchFamily="34" charset="0"/>
              </a:rPr>
              <a:t>Initialized</a:t>
            </a:r>
            <a:r>
              <a:rPr lang="el-GR" sz="1800" b="0" dirty="0">
                <a:latin typeface="Calibri" panose="020F0502020204030204" pitchFamily="34" charset="0"/>
              </a:rPr>
              <a:t> </a:t>
            </a:r>
            <a:r>
              <a:rPr lang="el-GR" sz="1800" b="0" dirty="0" err="1">
                <a:latin typeface="Calibri" panose="020F0502020204030204" pitchFamily="34" charset="0"/>
              </a:rPr>
              <a:t>data</a:t>
            </a:r>
            <a:r>
              <a:rPr lang="el-GR" sz="1800" b="0" dirty="0">
                <a:latin typeface="Calibri" panose="020F0502020204030204" pitchFamily="34" charset="0"/>
              </a:rPr>
              <a:t> </a:t>
            </a:r>
            <a:r>
              <a:rPr lang="el-GR" sz="1800" b="0" dirty="0" err="1">
                <a:latin typeface="Calibri" panose="020F0502020204030204" pitchFamily="34" charset="0"/>
              </a:rPr>
              <a:t>segment</a:t>
            </a:r>
            <a:r>
              <a:rPr lang="el-GR" sz="1800" b="0" dirty="0">
                <a:latin typeface="Calibri" panose="020F0502020204030204" pitchFamily="34" charset="0"/>
              </a:rPr>
              <a:t> (</a:t>
            </a:r>
            <a:r>
              <a:rPr lang="en-US" sz="1800" b="0" dirty="0">
                <a:latin typeface="Calibri" panose="020F0502020204030204" pitchFamily="34" charset="0"/>
              </a:rPr>
              <a:t>or .data segment):</a:t>
            </a:r>
            <a:r>
              <a:rPr lang="el-GR" sz="1800" b="0" dirty="0">
                <a:latin typeface="Calibri" panose="020F0502020204030204" pitchFamily="34" charset="0"/>
              </a:rPr>
              <a:t/>
            </a:r>
            <a:br>
              <a:rPr lang="el-GR" sz="1800" b="0" dirty="0">
                <a:latin typeface="Calibri" panose="020F0502020204030204" pitchFamily="34" charset="0"/>
              </a:rPr>
            </a:br>
            <a:r>
              <a:rPr lang="en-US" sz="1600" b="0" dirty="0">
                <a:latin typeface="Calibri" panose="020F0502020204030204" pitchFamily="34" charset="0"/>
              </a:rPr>
              <a:t>contains global variables, static variables</a:t>
            </a:r>
          </a:p>
          <a:p>
            <a:pPr>
              <a:spcAft>
                <a:spcPct val="20000"/>
              </a:spcAft>
            </a:pPr>
            <a:r>
              <a:rPr lang="en-US" sz="1400" b="0" dirty="0">
                <a:latin typeface="Calibri" panose="020F0502020204030204" pitchFamily="34" charset="0"/>
              </a:rPr>
              <a:t>	divided into read only area + read-write area</a:t>
            </a:r>
          </a:p>
          <a:p>
            <a:pPr>
              <a:spcAft>
                <a:spcPct val="20000"/>
              </a:spcAft>
            </a:pPr>
            <a:r>
              <a:rPr lang="en-US" sz="1400" b="0" dirty="0">
                <a:latin typeface="Calibri" panose="020F0502020204030204" pitchFamily="34" charset="0"/>
              </a:rPr>
              <a:t>	</a:t>
            </a:r>
            <a:r>
              <a:rPr lang="en-US" sz="1400" b="0" dirty="0" err="1">
                <a:latin typeface="Calibri" panose="020F0502020204030204" pitchFamily="34" charset="0"/>
              </a:rPr>
              <a:t>e.g</a:t>
            </a:r>
            <a:r>
              <a:rPr lang="en-US" sz="1400" b="0" dirty="0">
                <a:latin typeface="Calibri" panose="020F0502020204030204" pitchFamily="34" charset="0"/>
              </a:rPr>
              <a:t> 	char s[]=“hello world”</a:t>
            </a:r>
          </a:p>
          <a:p>
            <a:pPr>
              <a:spcAft>
                <a:spcPct val="20000"/>
              </a:spcAft>
            </a:pPr>
            <a:r>
              <a:rPr lang="en-US" sz="1400" b="0" dirty="0">
                <a:latin typeface="Calibri" panose="020F0502020204030204" pitchFamily="34" charset="0"/>
              </a:rPr>
              <a:t>		</a:t>
            </a:r>
            <a:r>
              <a:rPr lang="en-US" sz="1400" b="0" dirty="0" err="1">
                <a:latin typeface="Calibri" panose="020F0502020204030204" pitchFamily="34" charset="0"/>
              </a:rPr>
              <a:t>int</a:t>
            </a:r>
            <a:r>
              <a:rPr lang="en-US" sz="1400" b="0" dirty="0">
                <a:latin typeface="Calibri" panose="020F0502020204030204" pitchFamily="34" charset="0"/>
              </a:rPr>
              <a:t> debug = 1</a:t>
            </a:r>
          </a:p>
          <a:p>
            <a:pPr>
              <a:spcAft>
                <a:spcPct val="20000"/>
              </a:spcAft>
            </a:pPr>
            <a:r>
              <a:rPr lang="en-US" sz="1400" b="0" dirty="0">
                <a:latin typeface="Calibri" panose="020F0502020204030204" pitchFamily="34" charset="0"/>
              </a:rPr>
              <a:t>		</a:t>
            </a:r>
            <a:r>
              <a:rPr lang="en-US" sz="1400" b="0" dirty="0" err="1">
                <a:latin typeface="Calibri" panose="020F0502020204030204" pitchFamily="34" charset="0"/>
              </a:rPr>
              <a:t>const</a:t>
            </a:r>
            <a:r>
              <a:rPr lang="en-US" sz="1400" b="0" dirty="0">
                <a:latin typeface="Calibri" panose="020F0502020204030204" pitchFamily="34" charset="0"/>
              </a:rPr>
              <a:t> char * string =“hello world”;</a:t>
            </a:r>
          </a:p>
          <a:p>
            <a:pPr>
              <a:spcAft>
                <a:spcPct val="20000"/>
              </a:spcAft>
            </a:pPr>
            <a:r>
              <a:rPr lang="en-US" sz="1400" b="0" dirty="0">
                <a:latin typeface="Calibri" panose="020F0502020204030204" pitchFamily="34" charset="0"/>
              </a:rPr>
              <a:t>			“hello world” literal stored in </a:t>
            </a:r>
            <a:r>
              <a:rPr lang="en-US" sz="1400" b="0" dirty="0" err="1">
                <a:latin typeface="Calibri" panose="020F0502020204030204" pitchFamily="34" charset="0"/>
              </a:rPr>
              <a:t>ro</a:t>
            </a:r>
            <a:r>
              <a:rPr lang="en-US" sz="1400" b="0" dirty="0">
                <a:latin typeface="Calibri" panose="020F0502020204030204" pitchFamily="34" charset="0"/>
              </a:rPr>
              <a:t> area, </a:t>
            </a:r>
          </a:p>
          <a:p>
            <a:pPr>
              <a:spcAft>
                <a:spcPct val="20000"/>
              </a:spcAft>
            </a:pPr>
            <a:r>
              <a:rPr lang="en-US" sz="1400" b="0" dirty="0">
                <a:latin typeface="Calibri" panose="020F0502020204030204" pitchFamily="34" charset="0"/>
              </a:rPr>
              <a:t>			string stored in </a:t>
            </a:r>
            <a:r>
              <a:rPr lang="en-US" sz="1400" b="0" dirty="0" err="1">
                <a:latin typeface="Calibri" panose="020F0502020204030204" pitchFamily="34" charset="0"/>
              </a:rPr>
              <a:t>rw</a:t>
            </a:r>
            <a:r>
              <a:rPr lang="en-US" sz="1400" b="0" dirty="0">
                <a:latin typeface="Calibri" panose="020F0502020204030204" pitchFamily="34" charset="0"/>
              </a:rPr>
              <a:t> area</a:t>
            </a:r>
          </a:p>
          <a:p>
            <a:pPr>
              <a:spcAft>
                <a:spcPct val="20000"/>
              </a:spcAft>
            </a:pPr>
            <a:r>
              <a:rPr lang="en-US" sz="1400" b="0" dirty="0">
                <a:latin typeface="Calibri" panose="020F0502020204030204" pitchFamily="34" charset="0"/>
              </a:rPr>
              <a:t>		static </a:t>
            </a:r>
            <a:r>
              <a:rPr lang="en-US" sz="1400" b="0" dirty="0" err="1">
                <a:latin typeface="Calibri" panose="020F0502020204030204" pitchFamily="34" charset="0"/>
              </a:rPr>
              <a:t>int</a:t>
            </a:r>
            <a:r>
              <a:rPr lang="en-US" sz="1400" b="0" dirty="0">
                <a:latin typeface="Calibri" panose="020F0502020204030204" pitchFamily="34" charset="0"/>
              </a:rPr>
              <a:t> </a:t>
            </a:r>
            <a:r>
              <a:rPr lang="en-US" sz="1400" b="0" dirty="0" err="1">
                <a:latin typeface="Calibri" panose="020F0502020204030204" pitchFamily="34" charset="0"/>
              </a:rPr>
              <a:t>i</a:t>
            </a:r>
            <a:r>
              <a:rPr lang="en-US" sz="1400" b="0" dirty="0">
                <a:latin typeface="Calibri" panose="020F0502020204030204" pitchFamily="34" charset="0"/>
              </a:rPr>
              <a:t> = 10</a:t>
            </a:r>
          </a:p>
          <a:p>
            <a:pPr>
              <a:spcAft>
                <a:spcPct val="20000"/>
              </a:spcAft>
            </a:pPr>
            <a:r>
              <a:rPr lang="en-US" sz="1400" b="0" dirty="0">
                <a:latin typeface="Calibri" panose="020F0502020204030204" pitchFamily="34" charset="0"/>
              </a:rPr>
              <a:t>		global </a:t>
            </a:r>
            <a:r>
              <a:rPr lang="en-US" sz="1400" b="0" dirty="0" err="1">
                <a:latin typeface="Calibri" panose="020F0502020204030204" pitchFamily="34" charset="0"/>
              </a:rPr>
              <a:t>int</a:t>
            </a:r>
            <a:r>
              <a:rPr lang="en-US" sz="1400" b="0" dirty="0">
                <a:latin typeface="Calibri" panose="020F0502020204030204" pitchFamily="34" charset="0"/>
              </a:rPr>
              <a:t> </a:t>
            </a:r>
            <a:r>
              <a:rPr lang="en-US" sz="1400" b="0" dirty="0" err="1">
                <a:latin typeface="Calibri" panose="020F0502020204030204" pitchFamily="34" charset="0"/>
              </a:rPr>
              <a:t>i</a:t>
            </a:r>
            <a:r>
              <a:rPr lang="en-US" sz="1400" b="0" dirty="0">
                <a:latin typeface="Calibri" panose="020F0502020204030204" pitchFamily="34" charset="0"/>
              </a:rPr>
              <a:t> = 10</a:t>
            </a:r>
          </a:p>
          <a:p>
            <a:pPr>
              <a:spcAft>
                <a:spcPct val="20000"/>
              </a:spcAft>
            </a:pPr>
            <a:r>
              <a:rPr lang="el-GR" sz="1600" b="0" dirty="0">
                <a:latin typeface="Calibri" panose="020F0502020204030204" pitchFamily="34" charset="0"/>
              </a:rPr>
              <a:t>3. </a:t>
            </a:r>
            <a:r>
              <a:rPr lang="el-GR" sz="1800" b="0" dirty="0" err="1">
                <a:latin typeface="Calibri" panose="020F0502020204030204" pitchFamily="34" charset="0"/>
              </a:rPr>
              <a:t>Uninitialized</a:t>
            </a:r>
            <a:r>
              <a:rPr lang="el-GR" sz="1800" b="0" dirty="0">
                <a:latin typeface="Calibri" panose="020F0502020204030204" pitchFamily="34" charset="0"/>
              </a:rPr>
              <a:t> </a:t>
            </a:r>
            <a:r>
              <a:rPr lang="el-GR" sz="1800" b="0" dirty="0" err="1">
                <a:latin typeface="Calibri" panose="020F0502020204030204" pitchFamily="34" charset="0"/>
              </a:rPr>
              <a:t>data</a:t>
            </a:r>
            <a:r>
              <a:rPr lang="el-GR" sz="1800" b="0" dirty="0">
                <a:latin typeface="Calibri" panose="020F0502020204030204" pitchFamily="34" charset="0"/>
              </a:rPr>
              <a:t> </a:t>
            </a:r>
            <a:r>
              <a:rPr lang="el-GR" sz="1800" b="0" dirty="0" err="1">
                <a:latin typeface="Calibri" panose="020F0502020204030204" pitchFamily="34" charset="0"/>
              </a:rPr>
              <a:t>segment</a:t>
            </a:r>
            <a:r>
              <a:rPr lang="en-US" sz="1800" b="0" dirty="0">
                <a:latin typeface="Calibri" panose="020F0502020204030204" pitchFamily="34" charset="0"/>
              </a:rPr>
              <a:t> (or .</a:t>
            </a:r>
            <a:r>
              <a:rPr lang="en-US" sz="1800" b="0" dirty="0" err="1">
                <a:latin typeface="Calibri" panose="020F0502020204030204" pitchFamily="34" charset="0"/>
              </a:rPr>
              <a:t>bss</a:t>
            </a:r>
            <a:r>
              <a:rPr lang="en-US" sz="1800" b="0" dirty="0">
                <a:latin typeface="Calibri" panose="020F0502020204030204" pitchFamily="34" charset="0"/>
              </a:rPr>
              <a:t> segment)</a:t>
            </a:r>
            <a:r>
              <a:rPr lang="el-GR" sz="1800" b="0" dirty="0">
                <a:latin typeface="Calibri" panose="020F0502020204030204" pitchFamily="34" charset="0"/>
              </a:rPr>
              <a:t/>
            </a:r>
            <a:br>
              <a:rPr lang="el-GR" sz="1800" b="0" dirty="0">
                <a:latin typeface="Calibri" panose="020F0502020204030204" pitchFamily="34" charset="0"/>
              </a:rPr>
            </a:br>
            <a:r>
              <a:rPr lang="en-US" sz="1800" b="0" dirty="0" err="1">
                <a:latin typeface="Calibri" panose="020F0502020204030204" pitchFamily="34" charset="0"/>
              </a:rPr>
              <a:t>bss</a:t>
            </a:r>
            <a:r>
              <a:rPr lang="en-US" sz="1800" b="0" dirty="0">
                <a:latin typeface="Calibri" panose="020F0502020204030204" pitchFamily="34" charset="0"/>
              </a:rPr>
              <a:t>: </a:t>
            </a:r>
            <a:r>
              <a:rPr lang="el-GR" sz="1800" b="0" dirty="0" err="1">
                <a:latin typeface="Calibri" panose="020F0502020204030204" pitchFamily="34" charset="0"/>
              </a:rPr>
              <a:t>block</a:t>
            </a:r>
            <a:r>
              <a:rPr lang="el-GR" sz="1800" b="0" dirty="0">
                <a:latin typeface="Calibri" panose="020F0502020204030204" pitchFamily="34" charset="0"/>
              </a:rPr>
              <a:t> </a:t>
            </a:r>
            <a:r>
              <a:rPr lang="el-GR" sz="1800" b="0" dirty="0" err="1">
                <a:latin typeface="Calibri" panose="020F0502020204030204" pitchFamily="34" charset="0"/>
              </a:rPr>
              <a:t>started</a:t>
            </a:r>
            <a:r>
              <a:rPr lang="el-GR" sz="1800" b="0" dirty="0">
                <a:latin typeface="Calibri" panose="020F0502020204030204" pitchFamily="34" charset="0"/>
              </a:rPr>
              <a:t> </a:t>
            </a:r>
            <a:r>
              <a:rPr lang="el-GR" sz="1800" b="0" dirty="0" err="1">
                <a:latin typeface="Calibri" panose="020F0502020204030204" pitchFamily="34" charset="0"/>
              </a:rPr>
              <a:t>by</a:t>
            </a:r>
            <a:r>
              <a:rPr lang="el-GR" sz="1800" b="0" dirty="0">
                <a:latin typeface="Calibri" panose="020F0502020204030204" pitchFamily="34" charset="0"/>
              </a:rPr>
              <a:t> </a:t>
            </a:r>
            <a:r>
              <a:rPr lang="el-GR" sz="1800" b="0" dirty="0" err="1">
                <a:latin typeface="Calibri" panose="020F0502020204030204" pitchFamily="34" charset="0"/>
              </a:rPr>
              <a:t>symbo</a:t>
            </a:r>
            <a:r>
              <a:rPr lang="en-US" sz="1800" b="0" dirty="0">
                <a:latin typeface="Calibri" panose="020F0502020204030204" pitchFamily="34" charset="0"/>
              </a:rPr>
              <a:t>l</a:t>
            </a:r>
          </a:p>
          <a:p>
            <a:pPr>
              <a:spcBef>
                <a:spcPct val="50000"/>
              </a:spcBef>
            </a:pPr>
            <a:r>
              <a:rPr lang="en-US" sz="1600" b="0" dirty="0">
                <a:latin typeface="Calibri" panose="020F0502020204030204" pitchFamily="34" charset="0"/>
              </a:rPr>
              <a:t>	</a:t>
            </a:r>
            <a:r>
              <a:rPr lang="el-GR" sz="1400" b="0" dirty="0" err="1">
                <a:solidFill>
                  <a:srgbClr val="000000"/>
                </a:solidFill>
                <a:latin typeface="Calibri" panose="020F0502020204030204" pitchFamily="34" charset="0"/>
              </a:rPr>
              <a:t>all</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global</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variables</a:t>
            </a:r>
            <a:r>
              <a:rPr lang="el-GR" sz="1400" b="0" dirty="0">
                <a:solidFill>
                  <a:srgbClr val="000000"/>
                </a:solidFill>
                <a:latin typeface="Calibri" panose="020F0502020204030204" pitchFamily="34" charset="0"/>
              </a:rPr>
              <a:t> and </a:t>
            </a:r>
            <a:r>
              <a:rPr lang="el-GR" sz="1400" b="0" dirty="0" err="1">
                <a:solidFill>
                  <a:srgbClr val="000000"/>
                </a:solidFill>
                <a:latin typeface="Calibri" panose="020F0502020204030204" pitchFamily="34" charset="0"/>
              </a:rPr>
              <a:t>static</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variables</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that</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are</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initialized</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to</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zero</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or</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do</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not</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have</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explicit</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initialization</a:t>
            </a:r>
            <a:r>
              <a:rPr lang="el-GR" sz="1400" b="0" dirty="0">
                <a:solidFill>
                  <a:srgbClr val="000000"/>
                </a:solidFill>
                <a:latin typeface="Calibri" panose="020F0502020204030204" pitchFamily="34" charset="0"/>
              </a:rPr>
              <a:t> in </a:t>
            </a:r>
            <a:r>
              <a:rPr lang="el-GR" sz="1400" b="0" dirty="0" err="1">
                <a:solidFill>
                  <a:srgbClr val="000000"/>
                </a:solidFill>
                <a:latin typeface="Calibri" panose="020F0502020204030204" pitchFamily="34" charset="0"/>
              </a:rPr>
              <a:t>source</a:t>
            </a:r>
            <a:r>
              <a:rPr lang="el-GR" sz="1400" b="0" dirty="0">
                <a:solidFill>
                  <a:srgbClr val="000000"/>
                </a:solidFill>
                <a:latin typeface="Calibri" panose="020F0502020204030204" pitchFamily="34" charset="0"/>
              </a:rPr>
              <a:t> </a:t>
            </a:r>
            <a:r>
              <a:rPr lang="el-GR" sz="1400" b="0" dirty="0" err="1">
                <a:solidFill>
                  <a:srgbClr val="000000"/>
                </a:solidFill>
                <a:latin typeface="Calibri" panose="020F0502020204030204" pitchFamily="34" charset="0"/>
              </a:rPr>
              <a:t>code</a:t>
            </a:r>
            <a:r>
              <a:rPr lang="el-GR" sz="1400" b="0" dirty="0">
                <a:solidFill>
                  <a:srgbClr val="000000"/>
                </a:solidFill>
                <a:latin typeface="Calibri" panose="020F0502020204030204" pitchFamily="34" charset="0"/>
              </a:rPr>
              <a:t>.</a:t>
            </a:r>
            <a:r>
              <a:rPr lang="el-GR" sz="1400" b="0" dirty="0">
                <a:latin typeface="Calibri" panose="020F0502020204030204" pitchFamily="34" charset="0"/>
              </a:rPr>
              <a:t> </a:t>
            </a:r>
            <a:endParaRPr lang="en-US" sz="1400" b="0" dirty="0">
              <a:latin typeface="Calibri" panose="020F0502020204030204" pitchFamily="34" charset="0"/>
            </a:endParaRPr>
          </a:p>
          <a:p>
            <a:pPr>
              <a:spcBef>
                <a:spcPct val="50000"/>
              </a:spcBef>
            </a:pPr>
            <a:r>
              <a:rPr lang="en-US" sz="1400" b="0" dirty="0">
                <a:latin typeface="Calibri" panose="020F0502020204030204" pitchFamily="34" charset="0"/>
              </a:rPr>
              <a:t>	</a:t>
            </a:r>
            <a:r>
              <a:rPr lang="en-US" sz="1400" b="0" dirty="0" err="1">
                <a:latin typeface="Calibri" panose="020F0502020204030204" pitchFamily="34" charset="0"/>
              </a:rPr>
              <a:t>int</a:t>
            </a:r>
            <a:r>
              <a:rPr lang="en-US" sz="1400" b="0" dirty="0">
                <a:latin typeface="Calibri" panose="020F0502020204030204" pitchFamily="34" charset="0"/>
              </a:rPr>
              <a:t> j ; static </a:t>
            </a:r>
            <a:r>
              <a:rPr lang="en-US" sz="1400" b="0" dirty="0" err="1">
                <a:latin typeface="Calibri" panose="020F0502020204030204" pitchFamily="34" charset="0"/>
              </a:rPr>
              <a:t>int</a:t>
            </a:r>
            <a:r>
              <a:rPr lang="en-US" sz="1400" b="0" dirty="0">
                <a:latin typeface="Calibri" panose="020F0502020204030204" pitchFamily="34" charset="0"/>
              </a:rPr>
              <a:t> </a:t>
            </a:r>
            <a:r>
              <a:rPr lang="en-US" sz="1400" b="0" dirty="0" err="1">
                <a:latin typeface="Calibri" panose="020F0502020204030204" pitchFamily="34" charset="0"/>
              </a:rPr>
              <a:t>i</a:t>
            </a:r>
            <a:r>
              <a:rPr lang="en-US" sz="1400" b="0" dirty="0">
                <a:latin typeface="Calibri" panose="020F0502020204030204" pitchFamily="34" charset="0"/>
              </a:rPr>
              <a:t>;</a:t>
            </a:r>
          </a:p>
          <a:p>
            <a:pPr>
              <a:spcBef>
                <a:spcPct val="50000"/>
              </a:spcBef>
            </a:pPr>
            <a:r>
              <a:rPr lang="el-GR" sz="1600" b="0" dirty="0">
                <a:latin typeface="Calibri" panose="020F0502020204030204" pitchFamily="34" charset="0"/>
              </a:rPr>
              <a:t>4. </a:t>
            </a:r>
            <a:r>
              <a:rPr lang="el-GR" sz="1600" b="0" dirty="0" err="1">
                <a:latin typeface="Calibri" panose="020F0502020204030204" pitchFamily="34" charset="0"/>
              </a:rPr>
              <a:t>Stack</a:t>
            </a:r>
            <a:endParaRPr lang="en-US" sz="1600" b="0" dirty="0">
              <a:latin typeface="Calibri" panose="020F0502020204030204" pitchFamily="34" charset="0"/>
            </a:endParaRPr>
          </a:p>
          <a:p>
            <a:pPr>
              <a:spcBef>
                <a:spcPct val="50000"/>
              </a:spcBef>
            </a:pPr>
            <a:r>
              <a:rPr lang="el-GR" sz="1400" b="0" dirty="0">
                <a:latin typeface="Calibri" panose="020F0502020204030204" pitchFamily="34" charset="0"/>
              </a:rPr>
              <a:t>	</a:t>
            </a:r>
            <a:r>
              <a:rPr lang="en-US" sz="1400" b="0" dirty="0">
                <a:latin typeface="Calibri" panose="020F0502020204030204" pitchFamily="34" charset="0"/>
              </a:rPr>
              <a:t>stack pointer. Local variables from a function.</a:t>
            </a:r>
          </a:p>
          <a:p>
            <a:pPr>
              <a:spcBef>
                <a:spcPct val="50000"/>
              </a:spcBef>
            </a:pPr>
            <a:r>
              <a:rPr lang="el-GR" sz="1600" b="0" dirty="0">
                <a:latin typeface="Calibri" panose="020F0502020204030204" pitchFamily="34" charset="0"/>
              </a:rPr>
              <a:t>5. </a:t>
            </a:r>
            <a:r>
              <a:rPr lang="el-GR" sz="1600" b="0" dirty="0" err="1">
                <a:latin typeface="Calibri" panose="020F0502020204030204" pitchFamily="34" charset="0"/>
              </a:rPr>
              <a:t>Heap</a:t>
            </a:r>
            <a:r>
              <a:rPr lang="el-GR" sz="1600" b="0" dirty="0">
                <a:latin typeface="Calibri" panose="020F0502020204030204" pitchFamily="34" charset="0"/>
              </a:rPr>
              <a:t> </a:t>
            </a:r>
            <a:endParaRPr lang="en-US" sz="1600" b="0" dirty="0">
              <a:latin typeface="Calibri" panose="020F0502020204030204" pitchFamily="34" charset="0"/>
            </a:endParaRPr>
          </a:p>
          <a:p>
            <a:pPr>
              <a:spcBef>
                <a:spcPct val="50000"/>
              </a:spcBef>
            </a:pPr>
            <a:r>
              <a:rPr lang="en-US" sz="1400" b="0" dirty="0">
                <a:latin typeface="Calibri" panose="020F0502020204030204" pitchFamily="34" charset="0"/>
              </a:rPr>
              <a:t>	Heap pointer. Dynamic memory allocation. Malloc, </a:t>
            </a:r>
            <a:r>
              <a:rPr lang="en-US" sz="1400" b="0" dirty="0" err="1">
                <a:latin typeface="Calibri" panose="020F0502020204030204" pitchFamily="34" charset="0"/>
              </a:rPr>
              <a:t>realloc</a:t>
            </a:r>
            <a:r>
              <a:rPr lang="en-US" sz="1400" b="0" dirty="0">
                <a:latin typeface="Calibri" panose="020F0502020204030204" pitchFamily="34" charset="0"/>
              </a:rPr>
              <a:t>, free.</a:t>
            </a:r>
            <a:endParaRPr lang="el-GR" sz="1400" b="0" dirty="0">
              <a:latin typeface="Calibri" panose="020F0502020204030204" pitchFamily="34" charset="0"/>
            </a:endParaRPr>
          </a:p>
        </p:txBody>
      </p:sp>
      <p:sp>
        <p:nvSpPr>
          <p:cNvPr id="2" name="Footer Placeholder 1"/>
          <p:cNvSpPr>
            <a:spLocks noGrp="1"/>
          </p:cNvSpPr>
          <p:nvPr>
            <p:ph type="ftr" sz="quarter" idx="10"/>
          </p:nvPr>
        </p:nvSpPr>
        <p:spPr/>
        <p:txBody>
          <a:bodyPr/>
          <a:lstStyle/>
          <a:p>
            <a:pPr>
              <a:defRPr/>
            </a:pPr>
            <a:r>
              <a:rPr lang="en-GB" smtClean="0"/>
              <a:t>cslab@ntua 2019-2020</a:t>
            </a:r>
            <a:endParaRPr lang="en-GB" dirty="0"/>
          </a:p>
        </p:txBody>
      </p:sp>
      <p:sp>
        <p:nvSpPr>
          <p:cNvPr id="3" name="Slide Number Placeholder 2"/>
          <p:cNvSpPr>
            <a:spLocks noGrp="1"/>
          </p:cNvSpPr>
          <p:nvPr>
            <p:ph type="sldNum" sz="quarter" idx="11"/>
          </p:nvPr>
        </p:nvSpPr>
        <p:spPr/>
        <p:txBody>
          <a:bodyPr/>
          <a:lstStyle/>
          <a:p>
            <a:fld id="{BCC3B045-E83E-4200-9593-3837AE1892B7}" type="slidenum">
              <a:rPr lang="en-GB" altLang="el-GR" smtClean="0"/>
              <a:pPr/>
              <a:t>60</a:t>
            </a:fld>
            <a:endParaRPr lang="en-GB" alt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46435" name="Rectangle 3"/>
          <p:cNvSpPr>
            <a:spLocks noGrp="1" noChangeArrowheads="1"/>
          </p:cNvSpPr>
          <p:nvPr>
            <p:ph type="body" idx="1"/>
          </p:nvPr>
        </p:nvSpPr>
        <p:spPr>
          <a:xfrm>
            <a:off x="685800" y="1143000"/>
            <a:ext cx="3886200" cy="4953000"/>
          </a:xfrm>
        </p:spPr>
        <p:txBody>
          <a:bodyPr/>
          <a:lstStyle/>
          <a:p>
            <a:pPr eaLnBrk="1" hangingPunct="1">
              <a:lnSpc>
                <a:spcPct val="90000"/>
              </a:lnSpc>
            </a:pPr>
            <a:r>
              <a:rPr lang="en-US" altLang="el-GR" sz="2800">
                <a:solidFill>
                  <a:srgbClr val="FF0000"/>
                </a:solidFill>
                <a:latin typeface="Calibri" panose="020F0502020204030204" pitchFamily="34" charset="0"/>
              </a:rPr>
              <a:t>Applications / HLL</a:t>
            </a:r>
          </a:p>
          <a:p>
            <a:pPr lvl="1" eaLnBrk="1" hangingPunct="1">
              <a:lnSpc>
                <a:spcPct val="90000"/>
              </a:lnSpc>
            </a:pPr>
            <a:r>
              <a:rPr lang="en-US" altLang="el-GR" sz="2400">
                <a:latin typeface="Calibri" panose="020F0502020204030204" pitchFamily="34" charset="0"/>
              </a:rPr>
              <a:t>Integer</a:t>
            </a:r>
          </a:p>
          <a:p>
            <a:pPr lvl="1" eaLnBrk="1" hangingPunct="1">
              <a:lnSpc>
                <a:spcPct val="90000"/>
              </a:lnSpc>
            </a:pPr>
            <a:r>
              <a:rPr lang="en-US" altLang="el-GR" sz="2400">
                <a:latin typeface="Calibri" panose="020F0502020204030204" pitchFamily="34" charset="0"/>
              </a:rPr>
              <a:t>Floating point Character </a:t>
            </a:r>
          </a:p>
          <a:p>
            <a:pPr lvl="1" eaLnBrk="1" hangingPunct="1">
              <a:lnSpc>
                <a:spcPct val="90000"/>
              </a:lnSpc>
            </a:pPr>
            <a:r>
              <a:rPr lang="en-US" altLang="el-GR" sz="2400">
                <a:latin typeface="Calibri" panose="020F0502020204030204" pitchFamily="34" charset="0"/>
              </a:rPr>
              <a:t>String</a:t>
            </a:r>
          </a:p>
          <a:p>
            <a:pPr lvl="1" eaLnBrk="1" hangingPunct="1">
              <a:lnSpc>
                <a:spcPct val="90000"/>
              </a:lnSpc>
            </a:pPr>
            <a:r>
              <a:rPr lang="en-US" altLang="el-GR" sz="2400">
                <a:latin typeface="Calibri" panose="020F0502020204030204" pitchFamily="34" charset="0"/>
              </a:rPr>
              <a:t>Date </a:t>
            </a:r>
          </a:p>
          <a:p>
            <a:pPr lvl="1" eaLnBrk="1" hangingPunct="1">
              <a:lnSpc>
                <a:spcPct val="90000"/>
              </a:lnSpc>
            </a:pPr>
            <a:r>
              <a:rPr lang="en-US" altLang="el-GR" sz="2400">
                <a:latin typeface="Calibri" panose="020F0502020204030204" pitchFamily="34" charset="0"/>
              </a:rPr>
              <a:t>Currency</a:t>
            </a:r>
          </a:p>
          <a:p>
            <a:pPr lvl="1" eaLnBrk="1" hangingPunct="1">
              <a:lnSpc>
                <a:spcPct val="90000"/>
              </a:lnSpc>
            </a:pPr>
            <a:r>
              <a:rPr lang="en-US" altLang="el-GR" sz="2400">
                <a:latin typeface="Calibri" panose="020F0502020204030204" pitchFamily="34" charset="0"/>
              </a:rPr>
              <a:t>Text, </a:t>
            </a:r>
          </a:p>
          <a:p>
            <a:pPr lvl="1" eaLnBrk="1" hangingPunct="1">
              <a:lnSpc>
                <a:spcPct val="90000"/>
              </a:lnSpc>
            </a:pPr>
            <a:r>
              <a:rPr lang="en-US" altLang="el-GR" sz="2400">
                <a:latin typeface="Calibri" panose="020F0502020204030204" pitchFamily="34" charset="0"/>
              </a:rPr>
              <a:t>Objects (ADT)</a:t>
            </a:r>
          </a:p>
          <a:p>
            <a:pPr lvl="1" eaLnBrk="1" hangingPunct="1">
              <a:lnSpc>
                <a:spcPct val="90000"/>
              </a:lnSpc>
            </a:pPr>
            <a:r>
              <a:rPr lang="en-US" altLang="el-GR" sz="2400">
                <a:latin typeface="Calibri" panose="020F0502020204030204" pitchFamily="34" charset="0"/>
              </a:rPr>
              <a:t>Blob</a:t>
            </a:r>
          </a:p>
          <a:p>
            <a:pPr lvl="1" eaLnBrk="1" hangingPunct="1">
              <a:lnSpc>
                <a:spcPct val="90000"/>
              </a:lnSpc>
            </a:pPr>
            <a:r>
              <a:rPr lang="en-US" altLang="el-GR" sz="2400">
                <a:latin typeface="Calibri" panose="020F0502020204030204" pitchFamily="34" charset="0"/>
              </a:rPr>
              <a:t>double precision</a:t>
            </a:r>
          </a:p>
          <a:p>
            <a:pPr lvl="1" eaLnBrk="1" hangingPunct="1">
              <a:lnSpc>
                <a:spcPct val="90000"/>
              </a:lnSpc>
            </a:pPr>
            <a:r>
              <a:rPr lang="en-US" altLang="el-GR" sz="2400">
                <a:latin typeface="Calibri" panose="020F0502020204030204" pitchFamily="34" charset="0"/>
              </a:rPr>
              <a:t>Signed, unsigned</a:t>
            </a:r>
          </a:p>
        </p:txBody>
      </p:sp>
      <p:sp>
        <p:nvSpPr>
          <p:cNvPr id="146437" name="Rectangle 5"/>
          <p:cNvSpPr>
            <a:spLocks noChangeArrowheads="1"/>
          </p:cNvSpPr>
          <p:nvPr/>
        </p:nvSpPr>
        <p:spPr bwMode="auto">
          <a:xfrm>
            <a:off x="4876800" y="1143000"/>
            <a:ext cx="388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pPr>
            <a:r>
              <a:rPr lang="en-US" altLang="el-GR" sz="2800" b="0">
                <a:solidFill>
                  <a:srgbClr val="FF0000"/>
                </a:solidFill>
                <a:latin typeface="Calibri" panose="020F0502020204030204" pitchFamily="34" charset="0"/>
              </a:rPr>
              <a:t>Hardware support</a:t>
            </a:r>
            <a:endParaRPr lang="en-US" altLang="el-GR" sz="2800" b="0">
              <a:latin typeface="Calibri" panose="020F0502020204030204" pitchFamily="34" charset="0"/>
            </a:endParaRPr>
          </a:p>
          <a:p>
            <a:pPr lvl="1" eaLnBrk="1" hangingPunct="1">
              <a:lnSpc>
                <a:spcPct val="90000"/>
              </a:lnSpc>
            </a:pPr>
            <a:r>
              <a:rPr lang="en-US" altLang="el-GR" sz="2400" b="0">
                <a:latin typeface="Calibri" panose="020F0502020204030204" pitchFamily="34" charset="0"/>
              </a:rPr>
              <a:t>Numeric data types</a:t>
            </a:r>
          </a:p>
          <a:p>
            <a:pPr lvl="2" eaLnBrk="1" hangingPunct="1">
              <a:lnSpc>
                <a:spcPct val="90000"/>
              </a:lnSpc>
              <a:buFontTx/>
              <a:buChar char="–"/>
            </a:pPr>
            <a:r>
              <a:rPr lang="en-US" altLang="el-GR" sz="2000" b="0">
                <a:latin typeface="Calibri" panose="020F0502020204030204" pitchFamily="34" charset="0"/>
              </a:rPr>
              <a:t>Integers</a:t>
            </a:r>
          </a:p>
          <a:p>
            <a:pPr lvl="3" eaLnBrk="1" hangingPunct="1">
              <a:lnSpc>
                <a:spcPct val="90000"/>
              </a:lnSpc>
            </a:pPr>
            <a:r>
              <a:rPr lang="en-US" altLang="el-GR" sz="1800" b="0">
                <a:latin typeface="Calibri" panose="020F0502020204030204" pitchFamily="34" charset="0"/>
              </a:rPr>
              <a:t>8 / 16 / 32 / 64 bits</a:t>
            </a:r>
          </a:p>
          <a:p>
            <a:pPr lvl="3" eaLnBrk="1" hangingPunct="1">
              <a:lnSpc>
                <a:spcPct val="90000"/>
              </a:lnSpc>
            </a:pPr>
            <a:r>
              <a:rPr lang="en-US" altLang="el-GR" sz="1800" b="0">
                <a:latin typeface="Calibri" panose="020F0502020204030204" pitchFamily="34" charset="0"/>
              </a:rPr>
              <a:t>Signed or unsigned</a:t>
            </a:r>
          </a:p>
          <a:p>
            <a:pPr lvl="3" eaLnBrk="1" hangingPunct="1">
              <a:lnSpc>
                <a:spcPct val="90000"/>
              </a:lnSpc>
            </a:pPr>
            <a:r>
              <a:rPr lang="en-US" altLang="el-GR" sz="1800" b="0">
                <a:latin typeface="Calibri" panose="020F0502020204030204" pitchFamily="34" charset="0"/>
              </a:rPr>
              <a:t>Binary coded decimal (COBOL, Y2K!)</a:t>
            </a:r>
          </a:p>
          <a:p>
            <a:pPr lvl="2" eaLnBrk="1" hangingPunct="1">
              <a:lnSpc>
                <a:spcPct val="90000"/>
              </a:lnSpc>
            </a:pPr>
            <a:r>
              <a:rPr lang="en-US" altLang="el-GR" sz="2000" b="0">
                <a:latin typeface="Calibri" panose="020F0502020204030204" pitchFamily="34" charset="0"/>
              </a:rPr>
              <a:t>Floating point</a:t>
            </a:r>
          </a:p>
          <a:p>
            <a:pPr lvl="3" eaLnBrk="1" hangingPunct="1">
              <a:lnSpc>
                <a:spcPct val="90000"/>
              </a:lnSpc>
              <a:buFontTx/>
              <a:buChar char="•"/>
            </a:pPr>
            <a:r>
              <a:rPr lang="en-US" altLang="el-GR" b="0">
                <a:latin typeface="Calibri" panose="020F0502020204030204" pitchFamily="34" charset="0"/>
              </a:rPr>
              <a:t>32 / 64 /128 bits</a:t>
            </a:r>
          </a:p>
          <a:p>
            <a:pPr lvl="1" eaLnBrk="1" hangingPunct="1">
              <a:lnSpc>
                <a:spcPct val="90000"/>
              </a:lnSpc>
            </a:pPr>
            <a:r>
              <a:rPr lang="en-US" altLang="el-GR" sz="2400" b="0">
                <a:latin typeface="Calibri" panose="020F0502020204030204" pitchFamily="34" charset="0"/>
              </a:rPr>
              <a:t>Nonnumeric data types</a:t>
            </a:r>
          </a:p>
          <a:p>
            <a:pPr lvl="2" eaLnBrk="1" hangingPunct="1">
              <a:lnSpc>
                <a:spcPct val="90000"/>
              </a:lnSpc>
            </a:pPr>
            <a:r>
              <a:rPr lang="en-US" altLang="el-GR" sz="2000" b="0">
                <a:latin typeface="Calibri" panose="020F0502020204030204" pitchFamily="34" charset="0"/>
              </a:rPr>
              <a:t>Characters</a:t>
            </a:r>
          </a:p>
          <a:p>
            <a:pPr lvl="2" eaLnBrk="1" hangingPunct="1">
              <a:lnSpc>
                <a:spcPct val="90000"/>
              </a:lnSpc>
            </a:pPr>
            <a:r>
              <a:rPr lang="en-US" altLang="el-GR" sz="2000" b="0">
                <a:latin typeface="Calibri" panose="020F0502020204030204" pitchFamily="34" charset="0"/>
              </a:rPr>
              <a:t>Strings</a:t>
            </a:r>
          </a:p>
          <a:p>
            <a:pPr lvl="2" eaLnBrk="1" hangingPunct="1">
              <a:lnSpc>
                <a:spcPct val="90000"/>
              </a:lnSpc>
            </a:pPr>
            <a:r>
              <a:rPr lang="en-US" altLang="el-GR" sz="2000" b="0">
                <a:latin typeface="Calibri" panose="020F0502020204030204" pitchFamily="34" charset="0"/>
              </a:rPr>
              <a:t>Boolean (bit maps)</a:t>
            </a:r>
          </a:p>
          <a:p>
            <a:pPr lvl="2" eaLnBrk="1" hangingPunct="1">
              <a:lnSpc>
                <a:spcPct val="90000"/>
              </a:lnSpc>
            </a:pPr>
            <a:r>
              <a:rPr lang="en-US" altLang="el-GR" sz="2000" b="0">
                <a:latin typeface="Calibri" panose="020F0502020204030204" pitchFamily="34" charset="0"/>
              </a:rPr>
              <a:t>Pointers</a:t>
            </a:r>
          </a:p>
        </p:txBody>
      </p:sp>
      <p:sp>
        <p:nvSpPr>
          <p:cNvPr id="75781" name="7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BF56450-4337-432F-AD3B-7325FEAE7FB4}" type="slidenum">
              <a:rPr lang="en-GB" altLang="el-GR" sz="1400"/>
              <a:pPr>
                <a:spcBef>
                  <a:spcPct val="0"/>
                </a:spcBef>
                <a:buFontTx/>
                <a:buNone/>
              </a:pPr>
              <a:t>61</a:t>
            </a:fld>
            <a:endParaRPr lang="en-GB" altLang="el-GR" sz="1400"/>
          </a:p>
        </p:txBody>
      </p:sp>
      <p:sp>
        <p:nvSpPr>
          <p:cNvPr id="8"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Τύποι Δεδομένων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6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64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464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64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643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643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643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4643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4643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4643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46435">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6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P spid="146437"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6803" name="Rectangle 3"/>
          <p:cNvSpPr>
            <a:spLocks noGrp="1" noChangeArrowheads="1"/>
          </p:cNvSpPr>
          <p:nvPr>
            <p:ph type="body" idx="1"/>
          </p:nvPr>
        </p:nvSpPr>
        <p:spPr>
          <a:xfrm>
            <a:off x="685800" y="908720"/>
            <a:ext cx="8206680" cy="4876800"/>
          </a:xfrm>
        </p:spPr>
        <p:txBody>
          <a:bodyPr/>
          <a:lstStyle/>
          <a:p>
            <a:pPr eaLnBrk="1" hangingPunct="1"/>
            <a:r>
              <a:rPr lang="el-GR" altLang="el-GR" sz="2800" dirty="0">
                <a:latin typeface="Calibri" panose="020F0502020204030204" pitchFamily="34" charset="0"/>
              </a:rPr>
              <a:t>Βασικός τύπος δεδομένων</a:t>
            </a:r>
            <a:r>
              <a:rPr lang="en-US" altLang="el-GR" sz="2800" dirty="0">
                <a:latin typeface="Calibri" panose="020F0502020204030204" pitchFamily="34" charset="0"/>
              </a:rPr>
              <a:t>: 32-bit word</a:t>
            </a:r>
          </a:p>
          <a:p>
            <a:pPr lvl="1" eaLnBrk="1" hangingPunct="1"/>
            <a:r>
              <a:rPr lang="en-US" altLang="el-GR" sz="2400" dirty="0">
                <a:solidFill>
                  <a:schemeClr val="accent2"/>
                </a:solidFill>
                <a:latin typeface="Calibri" panose="020F0502020204030204" pitchFamily="34" charset="0"/>
              </a:rPr>
              <a:t>0100 0011</a:t>
            </a:r>
            <a:r>
              <a:rPr lang="en-US" altLang="el-GR" sz="2400" dirty="0">
                <a:latin typeface="Calibri" panose="020F0502020204030204" pitchFamily="34" charset="0"/>
              </a:rPr>
              <a:t> </a:t>
            </a:r>
            <a:r>
              <a:rPr lang="en-US" altLang="el-GR" sz="2400" dirty="0">
                <a:solidFill>
                  <a:srgbClr val="FF0000"/>
                </a:solidFill>
                <a:latin typeface="Calibri" panose="020F0502020204030204" pitchFamily="34" charset="0"/>
              </a:rPr>
              <a:t>0100 1001</a:t>
            </a:r>
            <a:r>
              <a:rPr lang="en-US" altLang="el-GR" sz="2400" dirty="0">
                <a:latin typeface="Calibri" panose="020F0502020204030204" pitchFamily="34" charset="0"/>
              </a:rPr>
              <a:t> 0101 0011 </a:t>
            </a:r>
            <a:r>
              <a:rPr lang="en-US" altLang="el-GR" sz="2400" dirty="0">
                <a:solidFill>
                  <a:schemeClr val="accent1"/>
                </a:solidFill>
                <a:latin typeface="Calibri" panose="020F0502020204030204" pitchFamily="34" charset="0"/>
              </a:rPr>
              <a:t>0100 0101</a:t>
            </a:r>
            <a:endParaRPr lang="en-US" altLang="el-GR" sz="2400" dirty="0">
              <a:latin typeface="Calibri" panose="020F0502020204030204" pitchFamily="34" charset="0"/>
            </a:endParaRPr>
          </a:p>
          <a:p>
            <a:pPr lvl="1" eaLnBrk="1" hangingPunct="1"/>
            <a:r>
              <a:rPr lang="en-US" altLang="el-GR" sz="2400" dirty="0">
                <a:latin typeface="Calibri" panose="020F0502020204030204" pitchFamily="34" charset="0"/>
              </a:rPr>
              <a:t>Integers (signed or unsigned)</a:t>
            </a:r>
          </a:p>
          <a:p>
            <a:pPr lvl="2" eaLnBrk="1" hangingPunct="1"/>
            <a:r>
              <a:rPr lang="en-US" altLang="el-GR" sz="2000" dirty="0">
                <a:latin typeface="Calibri" panose="020F0502020204030204" pitchFamily="34" charset="0"/>
              </a:rPr>
              <a:t>1,128,878,917</a:t>
            </a:r>
          </a:p>
          <a:p>
            <a:pPr lvl="1" eaLnBrk="1" hangingPunct="1"/>
            <a:r>
              <a:rPr lang="en-US" altLang="el-GR" sz="2400" dirty="0">
                <a:latin typeface="Calibri" panose="020F0502020204030204" pitchFamily="34" charset="0"/>
              </a:rPr>
              <a:t>Floating point numbers</a:t>
            </a:r>
          </a:p>
          <a:p>
            <a:pPr lvl="2" eaLnBrk="1" hangingPunct="1"/>
            <a:r>
              <a:rPr lang="en-US" altLang="el-GR" sz="2000" dirty="0">
                <a:latin typeface="Calibri" panose="020F0502020204030204" pitchFamily="34" charset="0"/>
              </a:rPr>
              <a:t>201.32421875</a:t>
            </a:r>
          </a:p>
          <a:p>
            <a:pPr lvl="1" eaLnBrk="1" hangingPunct="1"/>
            <a:r>
              <a:rPr lang="en-US" altLang="el-GR" sz="2400" dirty="0">
                <a:latin typeface="Calibri" panose="020F0502020204030204" pitchFamily="34" charset="0"/>
              </a:rPr>
              <a:t>4 ASCII </a:t>
            </a:r>
            <a:r>
              <a:rPr lang="el-GR" altLang="el-GR" sz="2400" dirty="0">
                <a:latin typeface="Calibri" panose="020F0502020204030204" pitchFamily="34" charset="0"/>
              </a:rPr>
              <a:t>χαρακτήρες</a:t>
            </a:r>
            <a:r>
              <a:rPr lang="en-US" altLang="el-GR" sz="2400" dirty="0">
                <a:latin typeface="Calibri" panose="020F0502020204030204" pitchFamily="34" charset="0"/>
              </a:rPr>
              <a:t> (</a:t>
            </a:r>
            <a:r>
              <a:rPr lang="en-US" altLang="el-GR" sz="2400" dirty="0" err="1">
                <a:latin typeface="Calibri" panose="020F0502020204030204" pitchFamily="34" charset="0"/>
              </a:rPr>
              <a:t>en.wikipedia.org</a:t>
            </a:r>
            <a:r>
              <a:rPr lang="en-US" altLang="el-GR" sz="2400" dirty="0">
                <a:latin typeface="Calibri" panose="020F0502020204030204" pitchFamily="34" charset="0"/>
              </a:rPr>
              <a:t>/wiki/ASCII)</a:t>
            </a:r>
          </a:p>
          <a:p>
            <a:pPr lvl="2" eaLnBrk="1" hangingPunct="1"/>
            <a:r>
              <a:rPr lang="en-US" altLang="el-GR" sz="2000" dirty="0">
                <a:solidFill>
                  <a:schemeClr val="accent2"/>
                </a:solidFill>
                <a:latin typeface="Calibri" panose="020F0502020204030204" pitchFamily="34" charset="0"/>
              </a:rPr>
              <a:t>C </a:t>
            </a:r>
            <a:r>
              <a:rPr lang="en-US" altLang="el-GR" sz="2000" dirty="0">
                <a:solidFill>
                  <a:srgbClr val="FF0000"/>
                </a:solidFill>
                <a:latin typeface="Calibri" panose="020F0502020204030204" pitchFamily="34" charset="0"/>
              </a:rPr>
              <a:t>I </a:t>
            </a:r>
            <a:r>
              <a:rPr lang="en-US" altLang="el-GR" sz="2000" dirty="0">
                <a:latin typeface="Calibri" panose="020F0502020204030204" pitchFamily="34" charset="0"/>
              </a:rPr>
              <a:t>S </a:t>
            </a:r>
            <a:r>
              <a:rPr lang="en-US" altLang="el-GR" sz="2000" dirty="0">
                <a:solidFill>
                  <a:schemeClr val="accent1"/>
                </a:solidFill>
                <a:latin typeface="Calibri" panose="020F0502020204030204" pitchFamily="34" charset="0"/>
              </a:rPr>
              <a:t>E</a:t>
            </a:r>
          </a:p>
          <a:p>
            <a:pPr lvl="1" eaLnBrk="1" hangingPunct="1"/>
            <a:r>
              <a:rPr lang="el-GR" altLang="el-GR" sz="2400" dirty="0">
                <a:latin typeface="Calibri" panose="020F0502020204030204" pitchFamily="34" charset="0"/>
              </a:rPr>
              <a:t>Διευθύνσεις μνήμης</a:t>
            </a:r>
            <a:r>
              <a:rPr lang="en-US" altLang="el-GR" sz="2400" dirty="0">
                <a:latin typeface="Calibri" panose="020F0502020204030204" pitchFamily="34" charset="0"/>
              </a:rPr>
              <a:t> (pointers)</a:t>
            </a:r>
          </a:p>
          <a:p>
            <a:pPr lvl="2" eaLnBrk="1" hangingPunct="1"/>
            <a:r>
              <a:rPr lang="en-US" altLang="el-GR" sz="2000" dirty="0">
                <a:latin typeface="Calibri" panose="020F0502020204030204" pitchFamily="34" charset="0"/>
              </a:rPr>
              <a:t>0x43495345</a:t>
            </a:r>
          </a:p>
          <a:p>
            <a:pPr lvl="1" eaLnBrk="1" hangingPunct="1"/>
            <a:r>
              <a:rPr lang="el-GR" altLang="el-GR" sz="2400" dirty="0">
                <a:latin typeface="Calibri" panose="020F0502020204030204" pitchFamily="34" charset="0"/>
              </a:rPr>
              <a:t>Εντολές</a:t>
            </a:r>
            <a:r>
              <a:rPr lang="en-US" altLang="el-GR" sz="2400" dirty="0">
                <a:latin typeface="Calibri" panose="020F0502020204030204" pitchFamily="34" charset="0"/>
              </a:rPr>
              <a:t> (opcode = 010000, …)</a:t>
            </a:r>
          </a:p>
        </p:txBody>
      </p:sp>
      <p:sp>
        <p:nvSpPr>
          <p:cNvPr id="76804"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3B1A406-0038-4805-B9CD-A15E21585144}" type="slidenum">
              <a:rPr lang="en-GB" altLang="el-GR" sz="1400">
                <a:latin typeface="Calibri" panose="020F0502020204030204" pitchFamily="34" charset="0"/>
              </a:rPr>
              <a:pPr>
                <a:spcBef>
                  <a:spcPct val="0"/>
                </a:spcBef>
                <a:buFontTx/>
                <a:buNone/>
              </a:pPr>
              <a:t>62</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Τύποι Δεδομένων</a:t>
            </a:r>
            <a:r>
              <a:rPr lang="en-US" sz="2800" kern="0" dirty="0">
                <a:solidFill>
                  <a:schemeClr val="tx2"/>
                </a:solidFill>
                <a:latin typeface="Calibri" pitchFamily="34" charset="0"/>
                <a:ea typeface="+mj-ea"/>
                <a:cs typeface="+mj-cs"/>
              </a:rPr>
              <a:t> : MIPS</a:t>
            </a:r>
            <a:r>
              <a:rPr lang="el-GR" sz="2800" kern="0" dirty="0">
                <a:solidFill>
                  <a:schemeClr val="tx2"/>
                </a:solidFill>
                <a:latin typeface="Calibri" pitchFamily="34" charset="0"/>
                <a:ea typeface="+mj-ea"/>
                <a:cs typeface="+mj-cs"/>
              </a:rPr>
              <a:t> (1)</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7827" name="Rectangle 3"/>
          <p:cNvSpPr>
            <a:spLocks noGrp="1" noChangeArrowheads="1"/>
          </p:cNvSpPr>
          <p:nvPr>
            <p:ph type="body" idx="1"/>
          </p:nvPr>
        </p:nvSpPr>
        <p:spPr>
          <a:xfrm>
            <a:off x="685800" y="785813"/>
            <a:ext cx="7772400" cy="4876800"/>
          </a:xfrm>
        </p:spPr>
        <p:txBody>
          <a:bodyPr/>
          <a:lstStyle/>
          <a:p>
            <a:pPr eaLnBrk="1" hangingPunct="1"/>
            <a:r>
              <a:rPr lang="en-US" altLang="el-GR">
                <a:latin typeface="Calibri" panose="020F0502020204030204" pitchFamily="34" charset="0"/>
              </a:rPr>
              <a:t>16-bit </a:t>
            </a:r>
            <a:r>
              <a:rPr lang="el-GR" altLang="el-GR">
                <a:latin typeface="Calibri" panose="020F0502020204030204" pitchFamily="34" charset="0"/>
              </a:rPr>
              <a:t>σταθερές </a:t>
            </a:r>
            <a:r>
              <a:rPr lang="en-US" altLang="el-GR">
                <a:latin typeface="Calibri" panose="020F0502020204030204" pitchFamily="34" charset="0"/>
              </a:rPr>
              <a:t>(immediates)</a:t>
            </a:r>
          </a:p>
          <a:p>
            <a:pPr lvl="1" eaLnBrk="1" hangingPunct="1"/>
            <a:r>
              <a:rPr lang="en-US" altLang="el-GR">
                <a:latin typeface="Calibri" panose="020F0502020204030204" pitchFamily="34" charset="0"/>
              </a:rPr>
              <a:t>addi  $s0, $s1, </a:t>
            </a:r>
            <a:r>
              <a:rPr lang="en-US" altLang="el-GR">
                <a:solidFill>
                  <a:srgbClr val="FF0000"/>
                </a:solidFill>
                <a:latin typeface="Calibri" panose="020F0502020204030204" pitchFamily="34" charset="0"/>
              </a:rPr>
              <a:t>0x8020</a:t>
            </a:r>
          </a:p>
          <a:p>
            <a:pPr lvl="1" eaLnBrk="1" hangingPunct="1"/>
            <a:r>
              <a:rPr lang="en-US" altLang="el-GR">
                <a:latin typeface="Calibri" panose="020F0502020204030204" pitchFamily="34" charset="0"/>
              </a:rPr>
              <a:t> lw  $t0,  20($s0)</a:t>
            </a:r>
          </a:p>
          <a:p>
            <a:pPr eaLnBrk="1" hangingPunct="1"/>
            <a:r>
              <a:rPr lang="en-US" altLang="el-GR">
                <a:latin typeface="Calibri" panose="020F0502020204030204" pitchFamily="34" charset="0"/>
              </a:rPr>
              <a:t>Half word (16 bits)</a:t>
            </a:r>
          </a:p>
          <a:p>
            <a:pPr lvl="1" eaLnBrk="1" hangingPunct="1"/>
            <a:r>
              <a:rPr lang="en-US" altLang="el-GR" b="1">
                <a:latin typeface="Calibri" panose="020F0502020204030204" pitchFamily="34" charset="0"/>
              </a:rPr>
              <a:t>lh</a:t>
            </a:r>
            <a:r>
              <a:rPr lang="en-US" altLang="el-GR">
                <a:latin typeface="Calibri" panose="020F0502020204030204" pitchFamily="34" charset="0"/>
              </a:rPr>
              <a:t> (</a:t>
            </a:r>
            <a:r>
              <a:rPr lang="en-US" altLang="el-GR" b="1">
                <a:latin typeface="Calibri" panose="020F0502020204030204" pitchFamily="34" charset="0"/>
              </a:rPr>
              <a:t>lhu</a:t>
            </a:r>
            <a:r>
              <a:rPr lang="en-US" altLang="el-GR">
                <a:latin typeface="Calibri" panose="020F0502020204030204" pitchFamily="34" charset="0"/>
              </a:rPr>
              <a:t>): load half word     lh  $t0,  20($s0)</a:t>
            </a:r>
          </a:p>
          <a:p>
            <a:pPr lvl="1" eaLnBrk="1" hangingPunct="1"/>
            <a:r>
              <a:rPr lang="en-US" altLang="el-GR" b="1">
                <a:latin typeface="Calibri" panose="020F0502020204030204" pitchFamily="34" charset="0"/>
              </a:rPr>
              <a:t>sh</a:t>
            </a:r>
            <a:r>
              <a:rPr lang="en-US" altLang="el-GR">
                <a:latin typeface="Calibri" panose="020F0502020204030204" pitchFamily="34" charset="0"/>
              </a:rPr>
              <a:t>: save half word	       	sh $t0,  20($s0)</a:t>
            </a:r>
          </a:p>
          <a:p>
            <a:pPr eaLnBrk="1" hangingPunct="1"/>
            <a:r>
              <a:rPr lang="en-US" altLang="el-GR">
                <a:latin typeface="Calibri" panose="020F0502020204030204" pitchFamily="34" charset="0"/>
              </a:rPr>
              <a:t>Byte (8 bits)</a:t>
            </a:r>
          </a:p>
          <a:p>
            <a:pPr lvl="1" eaLnBrk="1" hangingPunct="1"/>
            <a:r>
              <a:rPr lang="en-US" altLang="el-GR" b="1">
                <a:latin typeface="Calibri" panose="020F0502020204030204" pitchFamily="34" charset="0"/>
              </a:rPr>
              <a:t>lb</a:t>
            </a:r>
            <a:r>
              <a:rPr lang="en-US" altLang="el-GR">
                <a:latin typeface="Calibri" panose="020F0502020204030204" pitchFamily="34" charset="0"/>
              </a:rPr>
              <a:t> (</a:t>
            </a:r>
            <a:r>
              <a:rPr lang="en-US" altLang="el-GR" b="1">
                <a:latin typeface="Calibri" panose="020F0502020204030204" pitchFamily="34" charset="0"/>
              </a:rPr>
              <a:t>lbu</a:t>
            </a:r>
            <a:r>
              <a:rPr lang="en-US" altLang="el-GR">
                <a:latin typeface="Calibri" panose="020F0502020204030204" pitchFamily="34" charset="0"/>
              </a:rPr>
              <a:t>): load byte		 lb  $t0,  20($s0)</a:t>
            </a:r>
          </a:p>
          <a:p>
            <a:pPr lvl="1" eaLnBrk="1" hangingPunct="1"/>
            <a:r>
              <a:rPr lang="en-US" altLang="el-GR" b="1">
                <a:latin typeface="Calibri" panose="020F0502020204030204" pitchFamily="34" charset="0"/>
              </a:rPr>
              <a:t>sb</a:t>
            </a:r>
            <a:r>
              <a:rPr lang="en-US" altLang="el-GR">
                <a:latin typeface="Calibri" panose="020F0502020204030204" pitchFamily="34" charset="0"/>
              </a:rPr>
              <a:t>: save byte			 sb  $t0,  20($s0)</a:t>
            </a:r>
          </a:p>
          <a:p>
            <a:pPr eaLnBrk="1" hangingPunct="1"/>
            <a:endParaRPr lang="en-US" altLang="el-GR">
              <a:latin typeface="Calibri" panose="020F0502020204030204" pitchFamily="34" charset="0"/>
            </a:endParaRPr>
          </a:p>
        </p:txBody>
      </p:sp>
      <p:sp>
        <p:nvSpPr>
          <p:cNvPr id="77828"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1BB3B16-FD11-4785-96B9-A76E65734AA9}" type="slidenum">
              <a:rPr lang="en-GB" altLang="el-GR" sz="1400">
                <a:latin typeface="Calibri" panose="020F0502020204030204" pitchFamily="34" charset="0"/>
              </a:rPr>
              <a:pPr>
                <a:spcBef>
                  <a:spcPct val="0"/>
                </a:spcBef>
                <a:buFontTx/>
                <a:buNone/>
              </a:pPr>
              <a:t>63</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Τύποι Δεδομένων</a:t>
            </a:r>
            <a:r>
              <a:rPr lang="en-US" sz="2800" kern="0" dirty="0">
                <a:solidFill>
                  <a:schemeClr val="tx2"/>
                </a:solidFill>
                <a:latin typeface="Calibri" pitchFamily="34" charset="0"/>
                <a:ea typeface="+mj-ea"/>
                <a:cs typeface="+mj-cs"/>
              </a:rPr>
              <a:t> : MIPS</a:t>
            </a:r>
            <a:r>
              <a:rPr lang="el-GR" sz="2800" kern="0" dirty="0">
                <a:solidFill>
                  <a:schemeClr val="tx2"/>
                </a:solidFill>
                <a:latin typeface="Calibri" pitchFamily="34" charset="0"/>
                <a:ea typeface="+mj-ea"/>
                <a:cs typeface="+mj-cs"/>
              </a:rPr>
              <a:t> (2)</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8851" name="Text Box 4"/>
          <p:cNvSpPr txBox="1">
            <a:spLocks noChangeArrowheads="1"/>
          </p:cNvSpPr>
          <p:nvPr/>
        </p:nvSpPr>
        <p:spPr bwMode="auto">
          <a:xfrm>
            <a:off x="533400" y="14478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solidFill>
                  <a:srgbClr val="FF0000"/>
                </a:solidFill>
                <a:latin typeface="Calibri" panose="020F0502020204030204" pitchFamily="34" charset="0"/>
              </a:rPr>
              <a:t>lb</a:t>
            </a:r>
            <a:r>
              <a:rPr lang="en-US" altLang="el-GR" sz="2400" b="0">
                <a:latin typeface="Calibri" panose="020F0502020204030204" pitchFamily="34" charset="0"/>
              </a:rPr>
              <a:t> $s1, 4($s0)</a:t>
            </a:r>
          </a:p>
        </p:txBody>
      </p:sp>
      <p:sp>
        <p:nvSpPr>
          <p:cNvPr id="78852" name="Text Box 5"/>
          <p:cNvSpPr txBox="1">
            <a:spLocks noChangeArrowheads="1"/>
          </p:cNvSpPr>
          <p:nvPr/>
        </p:nvSpPr>
        <p:spPr bwMode="auto">
          <a:xfrm>
            <a:off x="2819400" y="16764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53" name="Text Box 6"/>
          <p:cNvSpPr txBox="1">
            <a:spLocks noChangeArrowheads="1"/>
          </p:cNvSpPr>
          <p:nvPr/>
        </p:nvSpPr>
        <p:spPr bwMode="auto">
          <a:xfrm>
            <a:off x="5334000" y="28956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54" name="Text Box 7"/>
          <p:cNvSpPr txBox="1">
            <a:spLocks noChangeArrowheads="1"/>
          </p:cNvSpPr>
          <p:nvPr/>
        </p:nvSpPr>
        <p:spPr bwMode="auto">
          <a:xfrm>
            <a:off x="5334000" y="33528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55" name="Text Box 8"/>
          <p:cNvSpPr txBox="1">
            <a:spLocks noChangeArrowheads="1"/>
          </p:cNvSpPr>
          <p:nvPr/>
        </p:nvSpPr>
        <p:spPr bwMode="auto">
          <a:xfrm>
            <a:off x="5334000" y="42672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56" name="Text Box 9"/>
          <p:cNvSpPr txBox="1">
            <a:spLocks noChangeArrowheads="1"/>
          </p:cNvSpPr>
          <p:nvPr/>
        </p:nvSpPr>
        <p:spPr bwMode="auto">
          <a:xfrm>
            <a:off x="5334000" y="38100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Calibri" panose="020F0502020204030204" pitchFamily="34" charset="0"/>
              </a:rPr>
              <a:t>10101010</a:t>
            </a:r>
          </a:p>
        </p:txBody>
      </p:sp>
      <p:sp>
        <p:nvSpPr>
          <p:cNvPr id="78857" name="Text Box 10"/>
          <p:cNvSpPr txBox="1">
            <a:spLocks noChangeArrowheads="1"/>
          </p:cNvSpPr>
          <p:nvPr/>
        </p:nvSpPr>
        <p:spPr bwMode="auto">
          <a:xfrm>
            <a:off x="5334000" y="19812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58" name="Text Box 11"/>
          <p:cNvSpPr txBox="1">
            <a:spLocks noChangeArrowheads="1"/>
          </p:cNvSpPr>
          <p:nvPr/>
        </p:nvSpPr>
        <p:spPr bwMode="auto">
          <a:xfrm>
            <a:off x="5334000" y="24384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59" name="Text Box 12"/>
          <p:cNvSpPr txBox="1">
            <a:spLocks noChangeArrowheads="1"/>
          </p:cNvSpPr>
          <p:nvPr/>
        </p:nvSpPr>
        <p:spPr bwMode="auto">
          <a:xfrm>
            <a:off x="3962400" y="19050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600">
                <a:latin typeface="Calibri" panose="020F0502020204030204" pitchFamily="34" charset="0"/>
              </a:rPr>
              <a:t>0x10000000</a:t>
            </a:r>
          </a:p>
        </p:txBody>
      </p:sp>
      <p:sp>
        <p:nvSpPr>
          <p:cNvPr id="78860" name="Text Box 13"/>
          <p:cNvSpPr txBox="1">
            <a:spLocks noChangeArrowheads="1"/>
          </p:cNvSpPr>
          <p:nvPr/>
        </p:nvSpPr>
        <p:spPr bwMode="auto">
          <a:xfrm>
            <a:off x="4038600" y="14478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a:latin typeface="Calibri" panose="020F0502020204030204" pitchFamily="34" charset="0"/>
              </a:rPr>
              <a:t>Address</a:t>
            </a:r>
          </a:p>
        </p:txBody>
      </p:sp>
      <p:sp>
        <p:nvSpPr>
          <p:cNvPr id="78861" name="Text Box 14"/>
          <p:cNvSpPr txBox="1">
            <a:spLocks noChangeArrowheads="1"/>
          </p:cNvSpPr>
          <p:nvPr/>
        </p:nvSpPr>
        <p:spPr bwMode="auto">
          <a:xfrm>
            <a:off x="5257800" y="1447800"/>
            <a:ext cx="1698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000" b="0">
                <a:latin typeface="Calibri" panose="020F0502020204030204" pitchFamily="34" charset="0"/>
              </a:rPr>
              <a:t>Memory Bytes</a:t>
            </a:r>
          </a:p>
        </p:txBody>
      </p:sp>
      <p:sp>
        <p:nvSpPr>
          <p:cNvPr id="78862" name="Text Box 15"/>
          <p:cNvSpPr txBox="1">
            <a:spLocks noChangeArrowheads="1"/>
          </p:cNvSpPr>
          <p:nvPr/>
        </p:nvSpPr>
        <p:spPr bwMode="auto">
          <a:xfrm>
            <a:off x="990600" y="2133600"/>
            <a:ext cx="1828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Calibri" panose="020F0502020204030204" pitchFamily="34" charset="0"/>
              </a:rPr>
              <a:t>0x10000000</a:t>
            </a:r>
          </a:p>
        </p:txBody>
      </p:sp>
      <p:sp>
        <p:nvSpPr>
          <p:cNvPr id="78863" name="Text Box 16"/>
          <p:cNvSpPr txBox="1">
            <a:spLocks noChangeArrowheads="1"/>
          </p:cNvSpPr>
          <p:nvPr/>
        </p:nvSpPr>
        <p:spPr bwMode="auto">
          <a:xfrm>
            <a:off x="990600" y="2590800"/>
            <a:ext cx="1828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Calibri" panose="020F0502020204030204" pitchFamily="34" charset="0"/>
              </a:rPr>
              <a:t>  0xFFFFFF</a:t>
            </a:r>
            <a:r>
              <a:rPr lang="en-US" altLang="el-GR" sz="2400" b="0">
                <a:solidFill>
                  <a:srgbClr val="FF0000"/>
                </a:solidFill>
                <a:latin typeface="Calibri" panose="020F0502020204030204" pitchFamily="34" charset="0"/>
              </a:rPr>
              <a:t>AA</a:t>
            </a:r>
          </a:p>
        </p:txBody>
      </p:sp>
      <p:sp>
        <p:nvSpPr>
          <p:cNvPr id="78864" name="Text Box 17"/>
          <p:cNvSpPr txBox="1">
            <a:spLocks noChangeArrowheads="1"/>
          </p:cNvSpPr>
          <p:nvPr/>
        </p:nvSpPr>
        <p:spPr bwMode="auto">
          <a:xfrm>
            <a:off x="381000" y="21336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a:latin typeface="Calibri" panose="020F0502020204030204" pitchFamily="34" charset="0"/>
              </a:rPr>
              <a:t>$s0</a:t>
            </a:r>
            <a:r>
              <a:rPr lang="en-US" altLang="el-GR" sz="2400" b="0">
                <a:latin typeface="Calibri" panose="020F0502020204030204" pitchFamily="34" charset="0"/>
              </a:rPr>
              <a:t>:</a:t>
            </a:r>
          </a:p>
        </p:txBody>
      </p:sp>
      <p:sp>
        <p:nvSpPr>
          <p:cNvPr id="78865" name="Text Box 18"/>
          <p:cNvSpPr txBox="1">
            <a:spLocks noChangeArrowheads="1"/>
          </p:cNvSpPr>
          <p:nvPr/>
        </p:nvSpPr>
        <p:spPr bwMode="auto">
          <a:xfrm>
            <a:off x="381000" y="2590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a:latin typeface="Calibri" panose="020F0502020204030204" pitchFamily="34" charset="0"/>
              </a:rPr>
              <a:t>$s1</a:t>
            </a:r>
            <a:r>
              <a:rPr lang="en-US" altLang="el-GR" sz="2400" b="0">
                <a:latin typeface="Calibri" panose="020F0502020204030204" pitchFamily="34" charset="0"/>
              </a:rPr>
              <a:t>:</a:t>
            </a:r>
          </a:p>
        </p:txBody>
      </p:sp>
      <p:sp>
        <p:nvSpPr>
          <p:cNvPr id="78866" name="Oval 19"/>
          <p:cNvSpPr>
            <a:spLocks noChangeArrowheads="1"/>
          </p:cNvSpPr>
          <p:nvPr/>
        </p:nvSpPr>
        <p:spPr bwMode="auto">
          <a:xfrm>
            <a:off x="2214563" y="2590800"/>
            <a:ext cx="533400" cy="4572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78867" name="Line 20"/>
          <p:cNvSpPr>
            <a:spLocks noChangeShapeType="1"/>
          </p:cNvSpPr>
          <p:nvPr/>
        </p:nvSpPr>
        <p:spPr bwMode="auto">
          <a:xfrm flipH="1" flipV="1">
            <a:off x="2819400" y="2819400"/>
            <a:ext cx="2514600" cy="11430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8868" name="Text Box 21"/>
          <p:cNvSpPr txBox="1">
            <a:spLocks noChangeArrowheads="1"/>
          </p:cNvSpPr>
          <p:nvPr/>
        </p:nvSpPr>
        <p:spPr bwMode="auto">
          <a:xfrm>
            <a:off x="609600" y="38100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solidFill>
                  <a:srgbClr val="FF0000"/>
                </a:solidFill>
                <a:latin typeface="Calibri" panose="020F0502020204030204" pitchFamily="34" charset="0"/>
              </a:rPr>
              <a:t>lbu</a:t>
            </a:r>
            <a:r>
              <a:rPr lang="en-US" altLang="el-GR" sz="2400" b="0">
                <a:latin typeface="Calibri" panose="020F0502020204030204" pitchFamily="34" charset="0"/>
              </a:rPr>
              <a:t> $s1, 4($s0)</a:t>
            </a:r>
          </a:p>
        </p:txBody>
      </p:sp>
      <p:sp>
        <p:nvSpPr>
          <p:cNvPr id="78869" name="Text Box 22"/>
          <p:cNvSpPr txBox="1">
            <a:spLocks noChangeArrowheads="1"/>
          </p:cNvSpPr>
          <p:nvPr/>
        </p:nvSpPr>
        <p:spPr bwMode="auto">
          <a:xfrm>
            <a:off x="1066800" y="4495800"/>
            <a:ext cx="17526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Calibri" panose="020F0502020204030204" pitchFamily="34" charset="0"/>
              </a:rPr>
              <a:t>0x10000000</a:t>
            </a:r>
          </a:p>
        </p:txBody>
      </p:sp>
      <p:sp>
        <p:nvSpPr>
          <p:cNvPr id="78870" name="Text Box 23"/>
          <p:cNvSpPr txBox="1">
            <a:spLocks noChangeArrowheads="1"/>
          </p:cNvSpPr>
          <p:nvPr/>
        </p:nvSpPr>
        <p:spPr bwMode="auto">
          <a:xfrm>
            <a:off x="1066800" y="4953000"/>
            <a:ext cx="17526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Calibri" panose="020F0502020204030204" pitchFamily="34" charset="0"/>
              </a:rPr>
              <a:t> 0x000000 </a:t>
            </a:r>
            <a:r>
              <a:rPr lang="en-US" altLang="el-GR" sz="2400" b="0">
                <a:solidFill>
                  <a:srgbClr val="FF0000"/>
                </a:solidFill>
                <a:latin typeface="Calibri" panose="020F0502020204030204" pitchFamily="34" charset="0"/>
              </a:rPr>
              <a:t>AA</a:t>
            </a:r>
          </a:p>
        </p:txBody>
      </p:sp>
      <p:sp>
        <p:nvSpPr>
          <p:cNvPr id="78871" name="Text Box 24"/>
          <p:cNvSpPr txBox="1">
            <a:spLocks noChangeArrowheads="1"/>
          </p:cNvSpPr>
          <p:nvPr/>
        </p:nvSpPr>
        <p:spPr bwMode="auto">
          <a:xfrm>
            <a:off x="457200" y="4495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a:latin typeface="Calibri" panose="020F0502020204030204" pitchFamily="34" charset="0"/>
              </a:rPr>
              <a:t>$s0</a:t>
            </a:r>
            <a:r>
              <a:rPr lang="en-US" altLang="el-GR" sz="2400" b="0">
                <a:latin typeface="Calibri" panose="020F0502020204030204" pitchFamily="34" charset="0"/>
              </a:rPr>
              <a:t>:</a:t>
            </a:r>
          </a:p>
        </p:txBody>
      </p:sp>
      <p:sp>
        <p:nvSpPr>
          <p:cNvPr id="78872" name="Text Box 25"/>
          <p:cNvSpPr txBox="1">
            <a:spLocks noChangeArrowheads="1"/>
          </p:cNvSpPr>
          <p:nvPr/>
        </p:nvSpPr>
        <p:spPr bwMode="auto">
          <a:xfrm>
            <a:off x="457200" y="4953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b="0">
                <a:latin typeface="Calibri" panose="020F0502020204030204" pitchFamily="34" charset="0"/>
              </a:rPr>
              <a:t>$s1</a:t>
            </a:r>
            <a:r>
              <a:rPr lang="en-US" altLang="el-GR" sz="2400" b="0">
                <a:latin typeface="Calibri" panose="020F0502020204030204" pitchFamily="34" charset="0"/>
              </a:rPr>
              <a:t>:</a:t>
            </a:r>
          </a:p>
        </p:txBody>
      </p:sp>
      <p:sp>
        <p:nvSpPr>
          <p:cNvPr id="78873" name="Oval 26"/>
          <p:cNvSpPr>
            <a:spLocks noChangeArrowheads="1"/>
          </p:cNvSpPr>
          <p:nvPr/>
        </p:nvSpPr>
        <p:spPr bwMode="auto">
          <a:xfrm>
            <a:off x="2362200" y="4953000"/>
            <a:ext cx="457200" cy="4572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78874" name="Line 27"/>
          <p:cNvSpPr>
            <a:spLocks noChangeShapeType="1"/>
          </p:cNvSpPr>
          <p:nvPr/>
        </p:nvSpPr>
        <p:spPr bwMode="auto">
          <a:xfrm flipH="1">
            <a:off x="2743200" y="4114800"/>
            <a:ext cx="2590800" cy="1066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8875" name="Line 28"/>
          <p:cNvSpPr>
            <a:spLocks noChangeShapeType="1"/>
          </p:cNvSpPr>
          <p:nvPr/>
        </p:nvSpPr>
        <p:spPr bwMode="auto">
          <a:xfrm>
            <a:off x="5181600" y="1981200"/>
            <a:ext cx="0" cy="1828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78876" name="Text Box 29"/>
          <p:cNvSpPr txBox="1">
            <a:spLocks noChangeArrowheads="1"/>
          </p:cNvSpPr>
          <p:nvPr/>
        </p:nvSpPr>
        <p:spPr bwMode="auto">
          <a:xfrm>
            <a:off x="5334000" y="51816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77" name="Text Box 30"/>
          <p:cNvSpPr txBox="1">
            <a:spLocks noChangeArrowheads="1"/>
          </p:cNvSpPr>
          <p:nvPr/>
        </p:nvSpPr>
        <p:spPr bwMode="auto">
          <a:xfrm>
            <a:off x="5334000" y="4724400"/>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latin typeface="Calibri" panose="020F0502020204030204" pitchFamily="34" charset="0"/>
            </a:endParaRPr>
          </a:p>
        </p:txBody>
      </p:sp>
      <p:sp>
        <p:nvSpPr>
          <p:cNvPr id="78878" name="32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2A7DC0D-AD17-44B4-84AE-DD8549EABD77}" type="slidenum">
              <a:rPr lang="en-GB" altLang="el-GR" sz="1400">
                <a:latin typeface="Calibri" panose="020F0502020204030204" pitchFamily="34" charset="0"/>
              </a:rPr>
              <a:pPr>
                <a:spcBef>
                  <a:spcPct val="0"/>
                </a:spcBef>
                <a:buFontTx/>
                <a:buNone/>
              </a:pPr>
              <a:t>64</a:t>
            </a:fld>
            <a:endParaRPr lang="en-GB" altLang="el-GR" sz="1400">
              <a:latin typeface="Calibri" panose="020F0502020204030204" pitchFamily="34" charset="0"/>
            </a:endParaRPr>
          </a:p>
        </p:txBody>
      </p:sp>
      <p:sp>
        <p:nvSpPr>
          <p:cNvPr id="34"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Εντολές λειτουργίας </a:t>
            </a:r>
            <a:r>
              <a:rPr lang="en-US" sz="2800" kern="0" dirty="0">
                <a:solidFill>
                  <a:schemeClr val="tx2"/>
                </a:solidFill>
                <a:latin typeface="Calibri" pitchFamily="34" charset="0"/>
                <a:ea typeface="+mj-ea"/>
                <a:cs typeface="+mj-cs"/>
              </a:rPr>
              <a:t>Byte</a:t>
            </a:r>
            <a:endParaRPr lang="el-GR" sz="2800" kern="0" dirty="0">
              <a:solidFill>
                <a:schemeClr val="tx2"/>
              </a:solidFill>
              <a:latin typeface="Calibri" pitchFamily="34" charset="0"/>
              <a:ea typeface="+mj-ea"/>
              <a:cs typeface="+mj-cs"/>
            </a:endParaRPr>
          </a:p>
        </p:txBody>
      </p:sp>
      <p:sp>
        <p:nvSpPr>
          <p:cNvPr id="32" name="Text Box 10">
            <a:extLst>
              <a:ext uri="{FF2B5EF4-FFF2-40B4-BE49-F238E27FC236}">
                <a16:creationId xmlns:a16="http://schemas.microsoft.com/office/drawing/2014/main" xmlns="" id="{5B9E8CC4-AE6A-D14D-A444-E89CB7D53918}"/>
              </a:ext>
            </a:extLst>
          </p:cNvPr>
          <p:cNvSpPr txBox="1">
            <a:spLocks noChangeArrowheads="1"/>
          </p:cNvSpPr>
          <p:nvPr/>
        </p:nvSpPr>
        <p:spPr bwMode="auto">
          <a:xfrm>
            <a:off x="304800" y="5867400"/>
            <a:ext cx="71475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dirty="0" err="1">
                <a:latin typeface="Calibri" panose="020F0502020204030204" pitchFamily="34" charset="0"/>
              </a:rPr>
              <a:t>lb</a:t>
            </a:r>
            <a:r>
              <a:rPr lang="en-US" altLang="el-GR" sz="2400" b="0" dirty="0">
                <a:latin typeface="Calibri" panose="020F0502020204030204" pitchFamily="34" charset="0"/>
              </a:rPr>
              <a:t> =&gt; </a:t>
            </a:r>
            <a:r>
              <a:rPr lang="el-GR" altLang="el-GR" sz="2400" b="0" dirty="0">
                <a:latin typeface="Calibri" panose="020F0502020204030204" pitchFamily="34" charset="0"/>
              </a:rPr>
              <a:t>Επέκταση </a:t>
            </a:r>
            <a:r>
              <a:rPr lang="el-GR" altLang="el-GR" sz="2400" b="0" dirty="0" err="1">
                <a:latin typeface="Calibri" panose="020F0502020204030204" pitchFamily="34" charset="0"/>
              </a:rPr>
              <a:t>προσήμου</a:t>
            </a:r>
            <a:r>
              <a:rPr lang="en-US" altLang="el-GR" sz="2400" b="0" dirty="0">
                <a:latin typeface="Calibri" panose="020F0502020204030204" pitchFamily="34" charset="0"/>
              </a:rPr>
              <a:t>,</a:t>
            </a:r>
            <a:r>
              <a:rPr lang="el-GR" altLang="el-GR" sz="2400" b="0" dirty="0">
                <a:latin typeface="Calibri" panose="020F0502020204030204" pitchFamily="34" charset="0"/>
              </a:rPr>
              <a:t> </a:t>
            </a:r>
            <a:r>
              <a:rPr lang="en-US" altLang="el-GR" sz="2400" b="0" dirty="0" err="1">
                <a:latin typeface="Calibri" panose="020F0502020204030204" pitchFamily="34" charset="0"/>
              </a:rPr>
              <a:t>lbu</a:t>
            </a:r>
            <a:r>
              <a:rPr lang="en-US" altLang="el-GR" sz="2400" b="0" dirty="0">
                <a:latin typeface="Calibri" panose="020F0502020204030204" pitchFamily="34" charset="0"/>
              </a:rPr>
              <a:t> </a:t>
            </a:r>
            <a:r>
              <a:rPr lang="el-GR" altLang="el-GR" sz="2400" b="0" dirty="0">
                <a:latin typeface="Calibri" panose="020F0502020204030204" pitchFamily="34" charset="0"/>
              </a:rPr>
              <a:t>=&gt; </a:t>
            </a:r>
            <a:r>
              <a:rPr lang="en-US" altLang="el-GR" sz="2400" b="0" dirty="0">
                <a:latin typeface="Calibri" panose="020F0502020204030204" pitchFamily="34" charset="0"/>
              </a:rPr>
              <a:t>zero-fill</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9875" name="Text Box 4"/>
          <p:cNvSpPr txBox="1">
            <a:spLocks noChangeArrowheads="1"/>
          </p:cNvSpPr>
          <p:nvPr/>
        </p:nvSpPr>
        <p:spPr bwMode="auto">
          <a:xfrm>
            <a:off x="304800" y="873125"/>
            <a:ext cx="4123184" cy="32316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dirty="0">
                <a:latin typeface="Calibri" panose="020F0502020204030204" pitchFamily="34" charset="0"/>
              </a:rPr>
              <a:t>Void </a:t>
            </a:r>
            <a:r>
              <a:rPr lang="en-US" altLang="el-GR" sz="2400" b="0" dirty="0" err="1">
                <a:latin typeface="Calibri" panose="020F0502020204030204" pitchFamily="34" charset="0"/>
              </a:rPr>
              <a:t>strcpy</a:t>
            </a:r>
            <a:r>
              <a:rPr lang="en-US" altLang="el-GR" sz="2400" b="0" dirty="0">
                <a:latin typeface="Calibri" panose="020F0502020204030204" pitchFamily="34" charset="0"/>
              </a:rPr>
              <a:t> (char</a:t>
            </a:r>
            <a:r>
              <a:rPr lang="el-GR" altLang="el-GR" sz="2400" b="0" dirty="0">
                <a:latin typeface="Calibri" panose="020F0502020204030204" pitchFamily="34" charset="0"/>
              </a:rPr>
              <a:t> </a:t>
            </a:r>
            <a:r>
              <a:rPr lang="en-US" altLang="el-GR" sz="2400" b="0" dirty="0">
                <a:latin typeface="Calibri" panose="020F0502020204030204" pitchFamily="34" charset="0"/>
              </a:rPr>
              <a:t>x[], char y[]) {</a:t>
            </a:r>
          </a:p>
          <a:p>
            <a:pPr eaLnBrk="1" hangingPunct="1">
              <a:spcBef>
                <a:spcPct val="50000"/>
              </a:spcBef>
              <a:buFontTx/>
              <a:buNone/>
            </a:pPr>
            <a:r>
              <a:rPr lang="en-US" altLang="el-GR" sz="2400" b="0" dirty="0">
                <a:latin typeface="Calibri" panose="020F0502020204030204" pitchFamily="34" charset="0"/>
              </a:rPr>
              <a:t> </a:t>
            </a:r>
            <a:r>
              <a:rPr lang="el-GR" altLang="el-GR" sz="2400" b="0" dirty="0">
                <a:latin typeface="Calibri" panose="020F0502020204030204" pitchFamily="34" charset="0"/>
              </a:rPr>
              <a:t>    </a:t>
            </a:r>
            <a:r>
              <a:rPr lang="en-US" altLang="el-GR" sz="2400" b="0" dirty="0" err="1">
                <a:latin typeface="Calibri" panose="020F0502020204030204" pitchFamily="34" charset="0"/>
              </a:rPr>
              <a:t>int</a:t>
            </a:r>
            <a:r>
              <a:rPr lang="en-US" altLang="el-GR" sz="2400" b="0" dirty="0">
                <a:latin typeface="Calibri" panose="020F0502020204030204" pitchFamily="34" charset="0"/>
              </a:rPr>
              <a:t> </a:t>
            </a:r>
            <a:r>
              <a:rPr lang="en-US" altLang="el-GR" sz="2400" b="0" dirty="0" err="1">
                <a:latin typeface="Calibri" panose="020F0502020204030204" pitchFamily="34" charset="0"/>
              </a:rPr>
              <a:t>i</a:t>
            </a:r>
            <a:r>
              <a:rPr lang="en-US" altLang="el-GR" sz="2400" b="0" dirty="0">
                <a:latin typeface="Calibri" panose="020F0502020204030204" pitchFamily="34" charset="0"/>
              </a:rPr>
              <a:t>;</a:t>
            </a:r>
          </a:p>
          <a:p>
            <a:pPr eaLnBrk="1" hangingPunct="1">
              <a:spcBef>
                <a:spcPct val="50000"/>
              </a:spcBef>
              <a:buFontTx/>
              <a:buNone/>
            </a:pPr>
            <a:r>
              <a:rPr lang="en-US" altLang="el-GR" sz="2400" b="0" dirty="0">
                <a:latin typeface="Calibri" panose="020F0502020204030204" pitchFamily="34" charset="0"/>
              </a:rPr>
              <a:t>  </a:t>
            </a:r>
            <a:r>
              <a:rPr lang="el-GR" altLang="el-GR" sz="2400" b="0" dirty="0">
                <a:latin typeface="Calibri" panose="020F0502020204030204" pitchFamily="34" charset="0"/>
              </a:rPr>
              <a:t>   </a:t>
            </a:r>
            <a:r>
              <a:rPr lang="en-US" altLang="el-GR" sz="2400" b="0" dirty="0" err="1">
                <a:latin typeface="Calibri" panose="020F0502020204030204" pitchFamily="34" charset="0"/>
              </a:rPr>
              <a:t>i</a:t>
            </a:r>
            <a:r>
              <a:rPr lang="en-US" altLang="el-GR" sz="2400" b="0" dirty="0">
                <a:latin typeface="Calibri" panose="020F0502020204030204" pitchFamily="34" charset="0"/>
              </a:rPr>
              <a:t> = 0;</a:t>
            </a:r>
          </a:p>
          <a:p>
            <a:pPr eaLnBrk="1" hangingPunct="1">
              <a:spcBef>
                <a:spcPct val="50000"/>
              </a:spcBef>
              <a:buFontTx/>
              <a:buNone/>
            </a:pPr>
            <a:r>
              <a:rPr lang="en-US" altLang="el-GR" sz="2400" b="0" dirty="0">
                <a:latin typeface="Calibri" panose="020F0502020204030204" pitchFamily="34" charset="0"/>
              </a:rPr>
              <a:t>  </a:t>
            </a:r>
            <a:r>
              <a:rPr lang="el-GR" altLang="el-GR" sz="2400" b="0" dirty="0">
                <a:latin typeface="Calibri" panose="020F0502020204030204" pitchFamily="34" charset="0"/>
              </a:rPr>
              <a:t>   </a:t>
            </a:r>
            <a:r>
              <a:rPr lang="en-US" altLang="el-GR" sz="2400" b="0" dirty="0">
                <a:latin typeface="Calibri" panose="020F0502020204030204" pitchFamily="34" charset="0"/>
              </a:rPr>
              <a:t>while ((</a:t>
            </a:r>
            <a:r>
              <a:rPr lang="en-US" altLang="el-GR" sz="2400" b="0" dirty="0">
                <a:solidFill>
                  <a:srgbClr val="FF0000"/>
                </a:solidFill>
                <a:latin typeface="Calibri" panose="020F0502020204030204" pitchFamily="34" charset="0"/>
              </a:rPr>
              <a:t>x[</a:t>
            </a:r>
            <a:r>
              <a:rPr lang="en-US" altLang="el-GR" sz="2400" b="0" dirty="0" err="1">
                <a:solidFill>
                  <a:srgbClr val="FF0000"/>
                </a:solidFill>
                <a:latin typeface="Calibri" panose="020F0502020204030204" pitchFamily="34" charset="0"/>
              </a:rPr>
              <a:t>i</a:t>
            </a:r>
            <a:r>
              <a:rPr lang="en-US" altLang="el-GR" sz="2400" b="0" dirty="0">
                <a:solidFill>
                  <a:srgbClr val="FF0000"/>
                </a:solidFill>
                <a:latin typeface="Calibri" panose="020F0502020204030204" pitchFamily="34" charset="0"/>
              </a:rPr>
              <a:t>]</a:t>
            </a:r>
            <a:r>
              <a:rPr lang="en-US" altLang="el-GR" sz="2400" b="0" dirty="0">
                <a:latin typeface="Calibri" panose="020F0502020204030204" pitchFamily="34" charset="0"/>
              </a:rPr>
              <a:t>=</a:t>
            </a:r>
            <a:r>
              <a:rPr lang="en-US" altLang="el-GR" sz="2400" b="0" dirty="0">
                <a:solidFill>
                  <a:schemeClr val="accent2"/>
                </a:solidFill>
                <a:latin typeface="Calibri" panose="020F0502020204030204" pitchFamily="34" charset="0"/>
              </a:rPr>
              <a:t>y[</a:t>
            </a:r>
            <a:r>
              <a:rPr lang="en-US" altLang="el-GR" sz="2400" b="0" dirty="0" err="1">
                <a:solidFill>
                  <a:schemeClr val="accent2"/>
                </a:solidFill>
                <a:latin typeface="Calibri" panose="020F0502020204030204" pitchFamily="34" charset="0"/>
              </a:rPr>
              <a:t>i</a:t>
            </a:r>
            <a:r>
              <a:rPr lang="en-US" altLang="el-GR" sz="2400" b="0" dirty="0">
                <a:solidFill>
                  <a:schemeClr val="accent2"/>
                </a:solidFill>
                <a:latin typeface="Calibri" panose="020F0502020204030204" pitchFamily="34" charset="0"/>
              </a:rPr>
              <a:t>]</a:t>
            </a:r>
            <a:r>
              <a:rPr lang="en-US" altLang="el-GR" sz="2400" b="0" dirty="0">
                <a:latin typeface="Calibri" panose="020F0502020204030204" pitchFamily="34" charset="0"/>
              </a:rPr>
              <a:t>) != 0)</a:t>
            </a:r>
          </a:p>
          <a:p>
            <a:pPr eaLnBrk="1" hangingPunct="1">
              <a:spcBef>
                <a:spcPct val="50000"/>
              </a:spcBef>
              <a:buFontTx/>
              <a:buNone/>
            </a:pPr>
            <a:r>
              <a:rPr lang="en-US" altLang="el-GR" sz="2400" b="0" dirty="0">
                <a:latin typeface="Calibri" panose="020F0502020204030204" pitchFamily="34" charset="0"/>
              </a:rPr>
              <a:t>     </a:t>
            </a:r>
            <a:r>
              <a:rPr lang="el-GR" altLang="el-GR" sz="2400" b="0" dirty="0">
                <a:latin typeface="Calibri" panose="020F0502020204030204" pitchFamily="34" charset="0"/>
              </a:rPr>
              <a:t>     </a:t>
            </a:r>
            <a:r>
              <a:rPr lang="en-US" altLang="el-GR" sz="2400" b="0" dirty="0" err="1">
                <a:latin typeface="Calibri" panose="020F0502020204030204" pitchFamily="34" charset="0"/>
              </a:rPr>
              <a:t>i</a:t>
            </a:r>
            <a:r>
              <a:rPr lang="en-US" altLang="el-GR" sz="2400" b="0" dirty="0">
                <a:latin typeface="Calibri" panose="020F0502020204030204" pitchFamily="34" charset="0"/>
              </a:rPr>
              <a:t> = </a:t>
            </a:r>
            <a:r>
              <a:rPr lang="en-US" altLang="el-GR" sz="2400" b="0" dirty="0" err="1">
                <a:latin typeface="Calibri" panose="020F0502020204030204" pitchFamily="34" charset="0"/>
              </a:rPr>
              <a:t>i</a:t>
            </a:r>
            <a:r>
              <a:rPr lang="en-US" altLang="el-GR" sz="2400" b="0" dirty="0">
                <a:latin typeface="Calibri" panose="020F0502020204030204" pitchFamily="34" charset="0"/>
              </a:rPr>
              <a:t> + 1;</a:t>
            </a:r>
          </a:p>
          <a:p>
            <a:pPr eaLnBrk="1" hangingPunct="1">
              <a:spcBef>
                <a:spcPct val="50000"/>
              </a:spcBef>
              <a:buFontTx/>
              <a:buNone/>
            </a:pPr>
            <a:r>
              <a:rPr lang="en-US" altLang="el-GR" sz="2400" b="0" dirty="0">
                <a:latin typeface="Calibri" panose="020F0502020204030204" pitchFamily="34" charset="0"/>
              </a:rPr>
              <a:t>}</a:t>
            </a:r>
          </a:p>
        </p:txBody>
      </p:sp>
      <p:sp>
        <p:nvSpPr>
          <p:cNvPr id="79876" name="Text Box 5"/>
          <p:cNvSpPr txBox="1">
            <a:spLocks noChangeArrowheads="1"/>
          </p:cNvSpPr>
          <p:nvPr/>
        </p:nvSpPr>
        <p:spPr bwMode="auto">
          <a:xfrm>
            <a:off x="4876799" y="548680"/>
            <a:ext cx="4259263" cy="598317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15000"/>
              </a:spcBef>
              <a:buFontTx/>
              <a:buNone/>
            </a:pPr>
            <a:r>
              <a:rPr lang="en-US" altLang="el-GR" sz="2400" b="0" dirty="0" err="1">
                <a:latin typeface="Calibri" panose="020F0502020204030204" pitchFamily="34" charset="0"/>
              </a:rPr>
              <a:t>strcpy</a:t>
            </a:r>
            <a:r>
              <a:rPr lang="en-US" altLang="el-GR" sz="2400" b="0" dirty="0">
                <a:latin typeface="Calibri" panose="020F0502020204030204" pitchFamily="34" charset="0"/>
              </a:rPr>
              <a:t>:</a:t>
            </a:r>
          </a:p>
          <a:p>
            <a:pPr eaLnBrk="1" hangingPunct="1">
              <a:spcBef>
                <a:spcPct val="15000"/>
              </a:spcBef>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subi</a:t>
            </a:r>
            <a:r>
              <a:rPr lang="en-US" altLang="el-GR" sz="2400" b="0" dirty="0">
                <a:latin typeface="Calibri" panose="020F0502020204030204" pitchFamily="34" charset="0"/>
              </a:rPr>
              <a:t> $</a:t>
            </a:r>
            <a:r>
              <a:rPr lang="en-US" altLang="el-GR" sz="2400" b="0" dirty="0" err="1">
                <a:latin typeface="Calibri" panose="020F0502020204030204" pitchFamily="34" charset="0"/>
              </a:rPr>
              <a:t>sp</a:t>
            </a:r>
            <a:r>
              <a:rPr lang="en-US" altLang="el-GR" sz="2400" b="0" dirty="0">
                <a:latin typeface="Calibri" panose="020F0502020204030204" pitchFamily="34" charset="0"/>
              </a:rPr>
              <a:t>, $</a:t>
            </a:r>
            <a:r>
              <a:rPr lang="en-US" altLang="el-GR" sz="2400" b="0" dirty="0" err="1">
                <a:latin typeface="Calibri" panose="020F0502020204030204" pitchFamily="34" charset="0"/>
              </a:rPr>
              <a:t>sp</a:t>
            </a:r>
            <a:r>
              <a:rPr lang="en-US" altLang="el-GR" sz="2400" b="0" dirty="0">
                <a:latin typeface="Calibri" panose="020F0502020204030204" pitchFamily="34" charset="0"/>
              </a:rPr>
              <a:t>, 4</a:t>
            </a:r>
          </a:p>
          <a:p>
            <a:pPr eaLnBrk="1" hangingPunct="1">
              <a:spcBef>
                <a:spcPct val="15000"/>
              </a:spcBef>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sw</a:t>
            </a:r>
            <a:r>
              <a:rPr lang="en-US" altLang="el-GR" sz="2400" b="0" dirty="0">
                <a:latin typeface="Calibri" panose="020F0502020204030204" pitchFamily="34" charset="0"/>
              </a:rPr>
              <a:t>   $s0, 0($</a:t>
            </a:r>
            <a:r>
              <a:rPr lang="en-US" altLang="el-GR" sz="2400" b="0" dirty="0" err="1">
                <a:latin typeface="Calibri" panose="020F0502020204030204" pitchFamily="34" charset="0"/>
              </a:rPr>
              <a:t>sp</a:t>
            </a:r>
            <a:r>
              <a:rPr lang="en-US" altLang="el-GR" sz="2400" b="0" dirty="0">
                <a:latin typeface="Calibri" panose="020F0502020204030204" pitchFamily="34" charset="0"/>
              </a:rPr>
              <a:t>)</a:t>
            </a:r>
          </a:p>
          <a:p>
            <a:pPr eaLnBrk="1" hangingPunct="1">
              <a:spcBef>
                <a:spcPct val="15000"/>
              </a:spcBef>
              <a:buFontTx/>
              <a:buNone/>
            </a:pPr>
            <a:r>
              <a:rPr lang="en-US" altLang="el-GR" sz="2400" b="0" dirty="0">
                <a:latin typeface="Calibri" panose="020F0502020204030204" pitchFamily="34" charset="0"/>
              </a:rPr>
              <a:t>      add  $s0, $zero, $zero # </a:t>
            </a:r>
            <a:r>
              <a:rPr lang="en-US" altLang="el-GR" sz="2400" b="0" dirty="0" err="1">
                <a:latin typeface="Calibri" panose="020F0502020204030204" pitchFamily="34" charset="0"/>
              </a:rPr>
              <a:t>i</a:t>
            </a:r>
            <a:r>
              <a:rPr lang="en-US" altLang="el-GR" sz="2400" b="0" dirty="0">
                <a:latin typeface="Calibri" panose="020F0502020204030204" pitchFamily="34" charset="0"/>
              </a:rPr>
              <a:t>=0</a:t>
            </a:r>
          </a:p>
          <a:p>
            <a:pPr eaLnBrk="1" hangingPunct="1">
              <a:spcBef>
                <a:spcPct val="15000"/>
              </a:spcBef>
              <a:buFontTx/>
              <a:buNone/>
            </a:pPr>
            <a:r>
              <a:rPr lang="en-US" altLang="el-GR" sz="2400" b="0" dirty="0">
                <a:latin typeface="Calibri" panose="020F0502020204030204" pitchFamily="34" charset="0"/>
              </a:rPr>
              <a:t>L1: </a:t>
            </a:r>
            <a:r>
              <a:rPr lang="en-US" altLang="el-GR" sz="2400" b="0" dirty="0">
                <a:solidFill>
                  <a:schemeClr val="accent2"/>
                </a:solidFill>
                <a:latin typeface="Calibri" panose="020F0502020204030204" pitchFamily="34" charset="0"/>
              </a:rPr>
              <a:t>add $t1, $a1, $s0</a:t>
            </a:r>
          </a:p>
          <a:p>
            <a:pPr eaLnBrk="1" hangingPunct="1">
              <a:spcBef>
                <a:spcPct val="15000"/>
              </a:spcBef>
              <a:buFontTx/>
              <a:buNone/>
            </a:pPr>
            <a:r>
              <a:rPr lang="en-US" altLang="el-GR" sz="2400" b="0" dirty="0">
                <a:solidFill>
                  <a:schemeClr val="accent2"/>
                </a:solidFill>
                <a:latin typeface="Calibri" panose="020F0502020204030204" pitchFamily="34" charset="0"/>
              </a:rPr>
              <a:t>      </a:t>
            </a:r>
            <a:r>
              <a:rPr lang="en-US" altLang="el-GR" sz="2400" dirty="0" err="1">
                <a:solidFill>
                  <a:schemeClr val="accent2"/>
                </a:solidFill>
                <a:latin typeface="Calibri" panose="020F0502020204030204" pitchFamily="34" charset="0"/>
              </a:rPr>
              <a:t>lb</a:t>
            </a:r>
            <a:r>
              <a:rPr lang="en-US" altLang="el-GR" sz="2400" b="0" dirty="0">
                <a:solidFill>
                  <a:schemeClr val="accent2"/>
                </a:solidFill>
                <a:latin typeface="Calibri" panose="020F0502020204030204" pitchFamily="34" charset="0"/>
              </a:rPr>
              <a:t>    $t2, 0($t1)</a:t>
            </a:r>
          </a:p>
          <a:p>
            <a:pPr eaLnBrk="1" hangingPunct="1">
              <a:spcBef>
                <a:spcPct val="15000"/>
              </a:spcBef>
              <a:buFontTx/>
              <a:buNone/>
            </a:pPr>
            <a:r>
              <a:rPr lang="en-US" altLang="el-GR" sz="2400" b="0" dirty="0">
                <a:latin typeface="Calibri" panose="020F0502020204030204" pitchFamily="34" charset="0"/>
              </a:rPr>
              <a:t>      </a:t>
            </a:r>
            <a:r>
              <a:rPr lang="en-US" altLang="el-GR" sz="2400" b="0" dirty="0">
                <a:solidFill>
                  <a:srgbClr val="FF0000"/>
                </a:solidFill>
                <a:latin typeface="Calibri" panose="020F0502020204030204" pitchFamily="34" charset="0"/>
              </a:rPr>
              <a:t>add  $t3, $a0, $s0</a:t>
            </a:r>
          </a:p>
          <a:p>
            <a:pPr eaLnBrk="1" hangingPunct="1">
              <a:spcBef>
                <a:spcPct val="15000"/>
              </a:spcBef>
              <a:buFontTx/>
              <a:buNone/>
            </a:pPr>
            <a:r>
              <a:rPr lang="en-US" altLang="el-GR" sz="2400" b="0" dirty="0">
                <a:solidFill>
                  <a:srgbClr val="FF0000"/>
                </a:solidFill>
                <a:latin typeface="Calibri" panose="020F0502020204030204" pitchFamily="34" charset="0"/>
              </a:rPr>
              <a:t>      </a:t>
            </a:r>
            <a:r>
              <a:rPr lang="en-US" altLang="el-GR" sz="2400" dirty="0" err="1">
                <a:solidFill>
                  <a:srgbClr val="FF0000"/>
                </a:solidFill>
                <a:latin typeface="Calibri" panose="020F0502020204030204" pitchFamily="34" charset="0"/>
              </a:rPr>
              <a:t>sb</a:t>
            </a:r>
            <a:r>
              <a:rPr lang="en-US" altLang="el-GR" sz="2400" b="0" dirty="0">
                <a:solidFill>
                  <a:srgbClr val="FF0000"/>
                </a:solidFill>
                <a:latin typeface="Calibri" panose="020F0502020204030204" pitchFamily="34" charset="0"/>
              </a:rPr>
              <a:t>    $t2, 0($t3)</a:t>
            </a:r>
          </a:p>
          <a:p>
            <a:pPr eaLnBrk="1" hangingPunct="1">
              <a:spcBef>
                <a:spcPct val="15000"/>
              </a:spcBef>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beq</a:t>
            </a:r>
            <a:r>
              <a:rPr lang="en-US" altLang="el-GR" sz="2400" b="0" dirty="0">
                <a:latin typeface="Calibri" panose="020F0502020204030204" pitchFamily="34" charset="0"/>
              </a:rPr>
              <a:t>  $t2, $zero, L2</a:t>
            </a:r>
          </a:p>
          <a:p>
            <a:pPr eaLnBrk="1" hangingPunct="1">
              <a:spcBef>
                <a:spcPct val="15000"/>
              </a:spcBef>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$s0, $s0, 1 # </a:t>
            </a:r>
            <a:r>
              <a:rPr lang="en-US" altLang="el-GR" sz="2400" b="0" dirty="0" err="1">
                <a:latin typeface="Calibri" panose="020F0502020204030204" pitchFamily="34" charset="0"/>
              </a:rPr>
              <a:t>i</a:t>
            </a:r>
            <a:r>
              <a:rPr lang="en-US" altLang="el-GR" sz="2400" b="0" dirty="0">
                <a:latin typeface="Calibri" panose="020F0502020204030204" pitchFamily="34" charset="0"/>
              </a:rPr>
              <a:t>++</a:t>
            </a:r>
          </a:p>
          <a:p>
            <a:pPr eaLnBrk="1" hangingPunct="1">
              <a:spcBef>
                <a:spcPct val="15000"/>
              </a:spcBef>
              <a:buFontTx/>
              <a:buNone/>
            </a:pPr>
            <a:r>
              <a:rPr lang="en-US" altLang="el-GR" sz="2400" b="0" dirty="0">
                <a:latin typeface="Calibri" panose="020F0502020204030204" pitchFamily="34" charset="0"/>
              </a:rPr>
              <a:t>      j       L1</a:t>
            </a:r>
          </a:p>
          <a:p>
            <a:pPr eaLnBrk="1" hangingPunct="1">
              <a:spcBef>
                <a:spcPct val="15000"/>
              </a:spcBef>
              <a:buFontTx/>
              <a:buNone/>
            </a:pPr>
            <a:r>
              <a:rPr lang="en-US" altLang="el-GR" sz="2400" b="0" dirty="0">
                <a:latin typeface="Calibri" panose="020F0502020204030204" pitchFamily="34" charset="0"/>
              </a:rPr>
              <a:t>L2: </a:t>
            </a:r>
            <a:r>
              <a:rPr lang="en-US" altLang="el-GR" sz="2400" b="0" dirty="0" err="1">
                <a:latin typeface="Calibri" panose="020F0502020204030204" pitchFamily="34" charset="0"/>
              </a:rPr>
              <a:t>lw</a:t>
            </a:r>
            <a:r>
              <a:rPr lang="en-US" altLang="el-GR" sz="2400" b="0" dirty="0">
                <a:latin typeface="Calibri" panose="020F0502020204030204" pitchFamily="34" charset="0"/>
              </a:rPr>
              <a:t>   $s0, 0($</a:t>
            </a:r>
            <a:r>
              <a:rPr lang="en-US" altLang="el-GR" sz="2400" b="0" dirty="0" err="1">
                <a:latin typeface="Calibri" panose="020F0502020204030204" pitchFamily="34" charset="0"/>
              </a:rPr>
              <a:t>sp</a:t>
            </a:r>
            <a:r>
              <a:rPr lang="en-US" altLang="el-GR" sz="2400" b="0" dirty="0">
                <a:latin typeface="Calibri" panose="020F0502020204030204" pitchFamily="34" charset="0"/>
              </a:rPr>
              <a:t>)</a:t>
            </a:r>
          </a:p>
          <a:p>
            <a:pPr eaLnBrk="1" hangingPunct="1">
              <a:spcBef>
                <a:spcPct val="15000"/>
              </a:spcBef>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a:t>
            </a:r>
            <a:r>
              <a:rPr lang="en-US" altLang="el-GR" sz="2400" b="0" dirty="0" err="1">
                <a:latin typeface="Calibri" panose="020F0502020204030204" pitchFamily="34" charset="0"/>
              </a:rPr>
              <a:t>sp</a:t>
            </a:r>
            <a:r>
              <a:rPr lang="en-US" altLang="el-GR" sz="2400" b="0" dirty="0">
                <a:latin typeface="Calibri" panose="020F0502020204030204" pitchFamily="34" charset="0"/>
              </a:rPr>
              <a:t>, $</a:t>
            </a:r>
            <a:r>
              <a:rPr lang="en-US" altLang="el-GR" sz="2400" b="0" dirty="0" err="1">
                <a:latin typeface="Calibri" panose="020F0502020204030204" pitchFamily="34" charset="0"/>
              </a:rPr>
              <a:t>sp</a:t>
            </a:r>
            <a:r>
              <a:rPr lang="en-US" altLang="el-GR" sz="2400" b="0" dirty="0">
                <a:latin typeface="Calibri" panose="020F0502020204030204" pitchFamily="34" charset="0"/>
              </a:rPr>
              <a:t>, 4</a:t>
            </a:r>
          </a:p>
          <a:p>
            <a:pPr eaLnBrk="1" hangingPunct="1">
              <a:spcBef>
                <a:spcPct val="15000"/>
              </a:spcBef>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jr</a:t>
            </a:r>
            <a:r>
              <a:rPr lang="en-US" altLang="el-GR" sz="2400" b="0" dirty="0">
                <a:latin typeface="Calibri" panose="020F0502020204030204" pitchFamily="34" charset="0"/>
              </a:rPr>
              <a:t>      $</a:t>
            </a:r>
            <a:r>
              <a:rPr lang="en-US" altLang="el-GR" sz="2400" b="0" dirty="0" err="1">
                <a:latin typeface="Calibri" panose="020F0502020204030204" pitchFamily="34" charset="0"/>
              </a:rPr>
              <a:t>ra</a:t>
            </a:r>
            <a:r>
              <a:rPr lang="en-US" altLang="el-GR" sz="2400" b="0" dirty="0">
                <a:latin typeface="Calibri" panose="020F0502020204030204" pitchFamily="34" charset="0"/>
              </a:rPr>
              <a:t> </a:t>
            </a:r>
          </a:p>
        </p:txBody>
      </p:sp>
      <p:grpSp>
        <p:nvGrpSpPr>
          <p:cNvPr id="2" name="Group 1">
            <a:extLst>
              <a:ext uri="{FF2B5EF4-FFF2-40B4-BE49-F238E27FC236}">
                <a16:creationId xmlns:a16="http://schemas.microsoft.com/office/drawing/2014/main" xmlns="" id="{D58C0DF2-4D71-EB44-9E9F-AFCB0521AB7F}"/>
              </a:ext>
            </a:extLst>
          </p:cNvPr>
          <p:cNvGrpSpPr/>
          <p:nvPr/>
        </p:nvGrpSpPr>
        <p:grpSpPr>
          <a:xfrm>
            <a:off x="7783016" y="2420888"/>
            <a:ext cx="533400" cy="2532112"/>
            <a:chOff x="7391400" y="2819400"/>
            <a:chExt cx="533400" cy="2133600"/>
          </a:xfrm>
        </p:grpSpPr>
        <p:sp>
          <p:nvSpPr>
            <p:cNvPr id="79877" name="Line 6"/>
            <p:cNvSpPr>
              <a:spLocks noChangeShapeType="1"/>
            </p:cNvSpPr>
            <p:nvPr/>
          </p:nvSpPr>
          <p:spPr bwMode="auto">
            <a:xfrm>
              <a:off x="7391400" y="4953000"/>
              <a:ext cx="533400" cy="0"/>
            </a:xfrm>
            <a:prstGeom prst="line">
              <a:avLst/>
            </a:prstGeom>
            <a:noFill/>
            <a:ln w="31750">
              <a:solidFill>
                <a:srgbClr val="0066FF"/>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878" name="Line 7"/>
            <p:cNvSpPr>
              <a:spLocks noChangeShapeType="1"/>
            </p:cNvSpPr>
            <p:nvPr/>
          </p:nvSpPr>
          <p:spPr bwMode="auto">
            <a:xfrm flipV="1">
              <a:off x="7924800" y="2819400"/>
              <a:ext cx="0" cy="2133600"/>
            </a:xfrm>
            <a:prstGeom prst="line">
              <a:avLst/>
            </a:prstGeom>
            <a:noFill/>
            <a:ln w="31750">
              <a:solidFill>
                <a:srgbClr val="0066FF"/>
              </a:solidFill>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79879" name="Line 8"/>
            <p:cNvSpPr>
              <a:spLocks noChangeShapeType="1"/>
            </p:cNvSpPr>
            <p:nvPr/>
          </p:nvSpPr>
          <p:spPr bwMode="auto">
            <a:xfrm flipH="1">
              <a:off x="7467600" y="2819400"/>
              <a:ext cx="457200" cy="0"/>
            </a:xfrm>
            <a:prstGeom prst="line">
              <a:avLst/>
            </a:prstGeom>
            <a:noFill/>
            <a:ln w="31750">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el-GR" dirty="0"/>
            </a:p>
          </p:txBody>
        </p:sp>
      </p:grpSp>
      <p:sp>
        <p:nvSpPr>
          <p:cNvPr id="79880" name="Text Box 9"/>
          <p:cNvSpPr txBox="1">
            <a:spLocks noChangeArrowheads="1"/>
          </p:cNvSpPr>
          <p:nvPr/>
        </p:nvSpPr>
        <p:spPr bwMode="auto">
          <a:xfrm>
            <a:off x="304800" y="4038600"/>
            <a:ext cx="4572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dirty="0">
                <a:latin typeface="Calibri" panose="020F0502020204030204" pitchFamily="34" charset="0"/>
              </a:rPr>
              <a:t>C </a:t>
            </a:r>
            <a:r>
              <a:rPr lang="en-US" altLang="el-GR" sz="2400" i="1" dirty="0">
                <a:latin typeface="Calibri" panose="020F0502020204030204" pitchFamily="34" charset="0"/>
              </a:rPr>
              <a:t>convention</a:t>
            </a:r>
            <a:r>
              <a:rPr lang="en-US" altLang="el-GR" sz="2400" b="0" dirty="0">
                <a:latin typeface="Calibri" panose="020F0502020204030204" pitchFamily="34" charset="0"/>
              </a:rPr>
              <a:t>:</a:t>
            </a:r>
          </a:p>
          <a:p>
            <a:pPr lvl="1" eaLnBrk="1" hangingPunct="1">
              <a:spcBef>
                <a:spcPct val="50000"/>
              </a:spcBef>
              <a:buFontTx/>
              <a:buNone/>
            </a:pPr>
            <a:r>
              <a:rPr lang="en-US" altLang="el-GR" sz="2400" b="0" dirty="0">
                <a:latin typeface="Calibri" panose="020F0502020204030204" pitchFamily="34" charset="0"/>
              </a:rPr>
              <a:t>Null byte (00000000) represents end of the string</a:t>
            </a:r>
          </a:p>
        </p:txBody>
      </p:sp>
      <p:sp>
        <p:nvSpPr>
          <p:cNvPr id="79881" name="Text Box 10"/>
          <p:cNvSpPr txBox="1">
            <a:spLocks noChangeArrowheads="1"/>
          </p:cNvSpPr>
          <p:nvPr/>
        </p:nvSpPr>
        <p:spPr bwMode="auto">
          <a:xfrm>
            <a:off x="304800" y="58674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i="1" dirty="0">
                <a:solidFill>
                  <a:srgbClr val="FF0000"/>
                </a:solidFill>
                <a:latin typeface="Calibri" panose="020F0502020204030204" pitchFamily="34" charset="0"/>
              </a:rPr>
              <a:t>Importance of comments in MIPS!</a:t>
            </a:r>
          </a:p>
        </p:txBody>
      </p:sp>
      <p:sp>
        <p:nvSpPr>
          <p:cNvPr id="79882" name="12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9391F75-22F3-492E-AD2C-F7137BDA1AC2}" type="slidenum">
              <a:rPr lang="en-GB" altLang="el-GR" sz="1400">
                <a:latin typeface="Calibri" panose="020F0502020204030204" pitchFamily="34" charset="0"/>
              </a:rPr>
              <a:pPr>
                <a:spcBef>
                  <a:spcPct val="0"/>
                </a:spcBef>
                <a:buFontTx/>
                <a:buNone/>
              </a:pPr>
              <a:t>65</a:t>
            </a:fld>
            <a:endParaRPr lang="en-GB" altLang="el-GR" sz="1400">
              <a:latin typeface="Calibri" panose="020F0502020204030204" pitchFamily="34" charset="0"/>
            </a:endParaRPr>
          </a:p>
        </p:txBody>
      </p:sp>
      <p:sp>
        <p:nvSpPr>
          <p:cNvPr id="13"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Παράδειγμα : Αντιγραφή </a:t>
            </a:r>
            <a:r>
              <a:rPr lang="en-US" sz="2800" kern="0" dirty="0">
                <a:solidFill>
                  <a:schemeClr val="tx2"/>
                </a:solidFill>
                <a:latin typeface="Calibri" pitchFamily="34" charset="0"/>
                <a:ea typeface="+mj-ea"/>
                <a:cs typeface="+mj-cs"/>
              </a:rPr>
              <a:t>String</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0899" name="Rectangle 3"/>
          <p:cNvSpPr>
            <a:spLocks noGrp="1" noChangeArrowheads="1"/>
          </p:cNvSpPr>
          <p:nvPr>
            <p:ph type="body" idx="1"/>
          </p:nvPr>
        </p:nvSpPr>
        <p:spPr>
          <a:xfrm>
            <a:off x="71438" y="457200"/>
            <a:ext cx="8929687" cy="4114800"/>
          </a:xfrm>
        </p:spPr>
        <p:txBody>
          <a:bodyPr/>
          <a:lstStyle/>
          <a:p>
            <a:pPr>
              <a:lnSpc>
                <a:spcPct val="90000"/>
              </a:lnSpc>
            </a:pPr>
            <a:r>
              <a:rPr lang="el-GR" altLang="el-GR" sz="2800">
                <a:latin typeface="Calibri" panose="020F0502020204030204" pitchFamily="34" charset="0"/>
              </a:rPr>
              <a:t>Συχνά χρησιμοποιούνται μικρές σταθερές</a:t>
            </a:r>
            <a:r>
              <a:rPr lang="en-US" altLang="el-GR" sz="2800">
                <a:latin typeface="Calibri" panose="020F0502020204030204" pitchFamily="34" charset="0"/>
              </a:rPr>
              <a:t> (50% </a:t>
            </a:r>
            <a:r>
              <a:rPr lang="el-GR" altLang="el-GR" sz="2800">
                <a:latin typeface="Calibri" panose="020F0502020204030204" pitchFamily="34" charset="0"/>
              </a:rPr>
              <a:t>των τελεστών</a:t>
            </a:r>
            <a:r>
              <a:rPr lang="en-US" altLang="el-GR" sz="2800">
                <a:latin typeface="Calibri" panose="020F0502020204030204" pitchFamily="34" charset="0"/>
              </a:rPr>
              <a:t>) </a:t>
            </a:r>
          </a:p>
          <a:p>
            <a:pPr lvl="1">
              <a:lnSpc>
                <a:spcPct val="90000"/>
              </a:lnSpc>
            </a:pPr>
            <a:r>
              <a:rPr lang="en-US" altLang="el-GR" sz="2400">
                <a:latin typeface="Calibri" panose="020F0502020204030204" pitchFamily="34" charset="0"/>
              </a:rPr>
              <a:t>e.g., 	A = A + 5;		</a:t>
            </a:r>
          </a:p>
          <a:p>
            <a:pPr>
              <a:lnSpc>
                <a:spcPct val="90000"/>
              </a:lnSpc>
            </a:pPr>
            <a:r>
              <a:rPr lang="el-GR" altLang="el-GR" sz="2800">
                <a:latin typeface="Calibri" panose="020F0502020204030204" pitchFamily="34" charset="0"/>
              </a:rPr>
              <a:t>Λύση</a:t>
            </a:r>
            <a:endParaRPr lang="en-US" altLang="el-GR" sz="2800">
              <a:latin typeface="Calibri" panose="020F0502020204030204" pitchFamily="34" charset="0"/>
            </a:endParaRPr>
          </a:p>
          <a:p>
            <a:pPr lvl="1">
              <a:lnSpc>
                <a:spcPct val="90000"/>
              </a:lnSpc>
            </a:pPr>
            <a:r>
              <a:rPr lang="el-GR" altLang="el-GR" sz="2400">
                <a:latin typeface="Calibri" panose="020F0502020204030204" pitchFamily="34" charset="0"/>
              </a:rPr>
              <a:t>Αποθήκευση ‘τυπικών σταθερών’ στη μνήμη και φόρτωση τους</a:t>
            </a:r>
            <a:r>
              <a:rPr lang="en-US" altLang="el-GR" sz="2400">
                <a:latin typeface="Calibri" panose="020F0502020204030204" pitchFamily="34" charset="0"/>
              </a:rPr>
              <a:t>.  </a:t>
            </a:r>
          </a:p>
          <a:p>
            <a:pPr lvl="1">
              <a:lnSpc>
                <a:spcPct val="90000"/>
              </a:lnSpc>
            </a:pPr>
            <a:r>
              <a:rPr lang="el-GR" altLang="el-GR" sz="2400">
                <a:latin typeface="Calibri" panose="020F0502020204030204" pitchFamily="34" charset="0"/>
              </a:rPr>
              <a:t>Δημιουγία </a:t>
            </a:r>
            <a:r>
              <a:rPr lang="en-US" altLang="el-GR" sz="2400">
                <a:latin typeface="Calibri" panose="020F0502020204030204" pitchFamily="34" charset="0"/>
              </a:rPr>
              <a:t>hard-wired </a:t>
            </a:r>
            <a:r>
              <a:rPr lang="el-GR" altLang="el-GR" sz="2400">
                <a:latin typeface="Calibri" panose="020F0502020204030204" pitchFamily="34" charset="0"/>
              </a:rPr>
              <a:t>καταχωρητών </a:t>
            </a:r>
            <a:r>
              <a:rPr lang="en-US" altLang="el-GR" sz="2400">
                <a:latin typeface="Calibri" panose="020F0502020204030204" pitchFamily="34" charset="0"/>
              </a:rPr>
              <a:t>(</a:t>
            </a:r>
            <a:r>
              <a:rPr lang="el-GR" altLang="el-GR" sz="2400">
                <a:latin typeface="Calibri" panose="020F0502020204030204" pitchFamily="34" charset="0"/>
              </a:rPr>
              <a:t>π.χ.</a:t>
            </a:r>
            <a:r>
              <a:rPr lang="en-US" altLang="el-GR" sz="2400">
                <a:latin typeface="Calibri" panose="020F0502020204030204" pitchFamily="34" charset="0"/>
              </a:rPr>
              <a:t> $zero) </a:t>
            </a:r>
            <a:r>
              <a:rPr lang="el-GR" altLang="el-GR" sz="2400">
                <a:latin typeface="Calibri" panose="020F0502020204030204" pitchFamily="34" charset="0"/>
              </a:rPr>
              <a:t>για σταθερές όπως 0, </a:t>
            </a:r>
            <a:r>
              <a:rPr lang="en-US" altLang="el-GR" sz="2400">
                <a:latin typeface="Calibri" panose="020F0502020204030204" pitchFamily="34" charset="0"/>
              </a:rPr>
              <a:t>1</a:t>
            </a:r>
            <a:r>
              <a:rPr lang="el-GR" altLang="el-GR" sz="2400">
                <a:latin typeface="Calibri" panose="020F0502020204030204" pitchFamily="34" charset="0"/>
              </a:rPr>
              <a:t> κτλ</a:t>
            </a:r>
            <a:r>
              <a:rPr lang="en-US" altLang="el-GR" sz="2400">
                <a:latin typeface="Calibri" panose="020F0502020204030204" pitchFamily="34" charset="0"/>
              </a:rPr>
              <a:t>.</a:t>
            </a:r>
          </a:p>
          <a:p>
            <a:pPr>
              <a:lnSpc>
                <a:spcPct val="90000"/>
              </a:lnSpc>
            </a:pPr>
            <a:r>
              <a:rPr lang="en-US" altLang="el-GR" sz="2800">
                <a:latin typeface="Calibri" panose="020F0502020204030204" pitchFamily="34" charset="0"/>
              </a:rPr>
              <a:t>MIPS Instructions:</a:t>
            </a:r>
            <a:br>
              <a:rPr lang="en-US" altLang="el-GR" sz="2800">
                <a:latin typeface="Calibri" panose="020F0502020204030204" pitchFamily="34" charset="0"/>
              </a:rPr>
            </a:br>
            <a:r>
              <a:rPr lang="en-US" altLang="el-GR" sz="2800">
                <a:solidFill>
                  <a:srgbClr val="000000"/>
                </a:solidFill>
                <a:latin typeface="Calibri" panose="020F0502020204030204" pitchFamily="34" charset="0"/>
              </a:rPr>
              <a:t>	</a:t>
            </a:r>
            <a:r>
              <a:rPr lang="en-US" altLang="el-GR" sz="2400">
                <a:solidFill>
                  <a:srgbClr val="000000"/>
                </a:solidFill>
                <a:latin typeface="Calibri" panose="020F0502020204030204" pitchFamily="34" charset="0"/>
              </a:rPr>
              <a:t>slti $8, $18, 10	</a:t>
            </a:r>
            <a:br>
              <a:rPr lang="en-US" altLang="el-GR" sz="2400">
                <a:solidFill>
                  <a:srgbClr val="000000"/>
                </a:solidFill>
                <a:latin typeface="Calibri" panose="020F0502020204030204" pitchFamily="34" charset="0"/>
              </a:rPr>
            </a:br>
            <a:r>
              <a:rPr lang="en-US" altLang="el-GR" sz="2400">
                <a:solidFill>
                  <a:srgbClr val="000000"/>
                </a:solidFill>
                <a:latin typeface="Calibri" panose="020F0502020204030204" pitchFamily="34" charset="0"/>
              </a:rPr>
              <a:t>	andi $29, $29, 6</a:t>
            </a:r>
            <a:br>
              <a:rPr lang="en-US" altLang="el-GR" sz="2400">
                <a:solidFill>
                  <a:srgbClr val="000000"/>
                </a:solidFill>
                <a:latin typeface="Calibri" panose="020F0502020204030204" pitchFamily="34" charset="0"/>
              </a:rPr>
            </a:br>
            <a:r>
              <a:rPr lang="en-US" altLang="el-GR" sz="2400">
                <a:solidFill>
                  <a:srgbClr val="000000"/>
                </a:solidFill>
                <a:latin typeface="Calibri" panose="020F0502020204030204" pitchFamily="34" charset="0"/>
              </a:rPr>
              <a:t>	ori $29, $29, 0x4a</a:t>
            </a:r>
          </a:p>
          <a:p>
            <a:pPr>
              <a:lnSpc>
                <a:spcPct val="90000"/>
              </a:lnSpc>
              <a:buFontTx/>
              <a:buNone/>
            </a:pPr>
            <a:r>
              <a:rPr lang="en-US" altLang="el-GR" sz="2400">
                <a:solidFill>
                  <a:srgbClr val="000000"/>
                </a:solidFill>
                <a:latin typeface="Calibri" panose="020F0502020204030204" pitchFamily="34" charset="0"/>
              </a:rPr>
              <a:t>     </a:t>
            </a:r>
            <a:r>
              <a:rPr lang="el-GR" altLang="el-GR" sz="2400">
                <a:solidFill>
                  <a:srgbClr val="000000"/>
                </a:solidFill>
                <a:latin typeface="Calibri" panose="020F0502020204030204" pitchFamily="34" charset="0"/>
              </a:rPr>
              <a:t>		</a:t>
            </a:r>
            <a:r>
              <a:rPr lang="en-US" altLang="el-GR" sz="2400">
                <a:solidFill>
                  <a:schemeClr val="accent2"/>
                </a:solidFill>
                <a:latin typeface="Calibri" panose="020F0502020204030204" pitchFamily="34" charset="0"/>
              </a:rPr>
              <a:t>addi</a:t>
            </a:r>
            <a:r>
              <a:rPr lang="en-US" altLang="el-GR" sz="2400">
                <a:solidFill>
                  <a:srgbClr val="000000"/>
                </a:solidFill>
                <a:latin typeface="Calibri" panose="020F0502020204030204" pitchFamily="34" charset="0"/>
              </a:rPr>
              <a:t> $29, $29, </a:t>
            </a:r>
            <a:r>
              <a:rPr lang="en-US" altLang="el-GR" sz="2400">
                <a:solidFill>
                  <a:srgbClr val="FF0000"/>
                </a:solidFill>
                <a:latin typeface="Calibri" panose="020F0502020204030204" pitchFamily="34" charset="0"/>
              </a:rPr>
              <a:t>4</a:t>
            </a:r>
          </a:p>
        </p:txBody>
      </p:sp>
      <p:grpSp>
        <p:nvGrpSpPr>
          <p:cNvPr id="80900" name="Group 5"/>
          <p:cNvGrpSpPr>
            <a:grpSpLocks/>
          </p:cNvGrpSpPr>
          <p:nvPr/>
        </p:nvGrpSpPr>
        <p:grpSpPr bwMode="auto">
          <a:xfrm>
            <a:off x="609600" y="5334000"/>
            <a:ext cx="8077200" cy="406400"/>
            <a:chOff x="384" y="3552"/>
            <a:chExt cx="5088" cy="256"/>
          </a:xfrm>
        </p:grpSpPr>
        <p:sp>
          <p:nvSpPr>
            <p:cNvPr id="80903" name="Text Box 6"/>
            <p:cNvSpPr txBox="1">
              <a:spLocks noChangeArrowheads="1"/>
            </p:cNvSpPr>
            <p:nvPr/>
          </p:nvSpPr>
          <p:spPr bwMode="auto">
            <a:xfrm>
              <a:off x="384" y="3552"/>
              <a:ext cx="91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000" b="0">
                  <a:solidFill>
                    <a:schemeClr val="accent2"/>
                  </a:solidFill>
                  <a:latin typeface="Calibri" panose="020F0502020204030204" pitchFamily="34" charset="0"/>
                </a:rPr>
                <a:t>8</a:t>
              </a:r>
            </a:p>
          </p:txBody>
        </p:sp>
        <p:sp>
          <p:nvSpPr>
            <p:cNvPr id="80904" name="Text Box 7"/>
            <p:cNvSpPr txBox="1">
              <a:spLocks noChangeArrowheads="1"/>
            </p:cNvSpPr>
            <p:nvPr/>
          </p:nvSpPr>
          <p:spPr bwMode="auto">
            <a:xfrm>
              <a:off x="2928" y="3552"/>
              <a:ext cx="2544"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000" b="0">
                  <a:solidFill>
                    <a:srgbClr val="FF0000"/>
                  </a:solidFill>
                  <a:latin typeface="Calibri" panose="020F0502020204030204" pitchFamily="34" charset="0"/>
                </a:rPr>
                <a:t>4</a:t>
              </a:r>
            </a:p>
          </p:txBody>
        </p:sp>
        <p:sp>
          <p:nvSpPr>
            <p:cNvPr id="80905" name="Text Box 8"/>
            <p:cNvSpPr txBox="1">
              <a:spLocks noChangeArrowheads="1"/>
            </p:cNvSpPr>
            <p:nvPr/>
          </p:nvSpPr>
          <p:spPr bwMode="auto">
            <a:xfrm>
              <a:off x="1296" y="3552"/>
              <a:ext cx="816"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000" b="0">
                  <a:latin typeface="Calibri" panose="020F0502020204030204" pitchFamily="34" charset="0"/>
                </a:rPr>
                <a:t>29</a:t>
              </a:r>
            </a:p>
          </p:txBody>
        </p:sp>
        <p:sp>
          <p:nvSpPr>
            <p:cNvPr id="80906" name="Text Box 9"/>
            <p:cNvSpPr txBox="1">
              <a:spLocks noChangeArrowheads="1"/>
            </p:cNvSpPr>
            <p:nvPr/>
          </p:nvSpPr>
          <p:spPr bwMode="auto">
            <a:xfrm>
              <a:off x="2112" y="3552"/>
              <a:ext cx="816"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000" b="0">
                  <a:latin typeface="Calibri" panose="020F0502020204030204" pitchFamily="34" charset="0"/>
                </a:rPr>
                <a:t>29</a:t>
              </a:r>
            </a:p>
          </p:txBody>
        </p:sp>
      </p:grpSp>
      <p:sp>
        <p:nvSpPr>
          <p:cNvPr id="80901" name="1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47BB5FF-F813-44B8-B9D6-5D226FE1F5BE}" type="slidenum">
              <a:rPr lang="en-GB" altLang="el-GR" sz="1400">
                <a:latin typeface="Calibri" panose="020F0502020204030204" pitchFamily="34" charset="0"/>
              </a:rPr>
              <a:pPr>
                <a:spcBef>
                  <a:spcPct val="0"/>
                </a:spcBef>
                <a:buFontTx/>
                <a:buNone/>
              </a:pPr>
              <a:t>66</a:t>
            </a:fld>
            <a:endParaRPr lang="en-GB" altLang="el-GR" sz="1400">
              <a:latin typeface="Calibri" panose="020F0502020204030204" pitchFamily="34" charset="0"/>
            </a:endParaRPr>
          </a:p>
        </p:txBody>
      </p:sp>
      <p:sp>
        <p:nvSpPr>
          <p:cNvPr id="16"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Σταθερές</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1923" name="Rectangle 3"/>
          <p:cNvSpPr>
            <a:spLocks noGrp="1" noChangeArrowheads="1"/>
          </p:cNvSpPr>
          <p:nvPr>
            <p:ph type="body" idx="1"/>
          </p:nvPr>
        </p:nvSpPr>
        <p:spPr>
          <a:xfrm>
            <a:off x="304800" y="571500"/>
            <a:ext cx="8382000" cy="5334000"/>
          </a:xfrm>
        </p:spPr>
        <p:txBody>
          <a:bodyPr/>
          <a:lstStyle/>
          <a:p>
            <a:pPr eaLnBrk="1" hangingPunct="1"/>
            <a:r>
              <a:rPr lang="el-GR" altLang="el-GR" sz="2400">
                <a:latin typeface="Calibri" panose="020F0502020204030204" pitchFamily="34" charset="0"/>
              </a:rPr>
              <a:t>Διευθύνσεις για </a:t>
            </a:r>
            <a:r>
              <a:rPr lang="el-GR" altLang="el-GR" sz="2400" i="1">
                <a:latin typeface="Calibri" panose="020F0502020204030204" pitchFamily="34" charset="0"/>
              </a:rPr>
              <a:t>δεδομένα </a:t>
            </a:r>
            <a:r>
              <a:rPr lang="el-GR" altLang="el-GR" sz="2400">
                <a:latin typeface="Calibri" panose="020F0502020204030204" pitchFamily="34" charset="0"/>
              </a:rPr>
              <a:t>και </a:t>
            </a:r>
            <a:r>
              <a:rPr lang="el-GR" altLang="el-GR" sz="2400" i="1">
                <a:latin typeface="Calibri" panose="020F0502020204030204" pitchFamily="34" charset="0"/>
              </a:rPr>
              <a:t>εντολές</a:t>
            </a:r>
            <a:endParaRPr lang="en-US" altLang="el-GR" sz="2400" i="1">
              <a:latin typeface="Calibri" panose="020F0502020204030204" pitchFamily="34" charset="0"/>
            </a:endParaRPr>
          </a:p>
          <a:p>
            <a:pPr eaLnBrk="1" hangingPunct="1"/>
            <a:r>
              <a:rPr lang="el-GR" altLang="el-GR" sz="2400">
                <a:latin typeface="Calibri" panose="020F0502020204030204" pitchFamily="34" charset="0"/>
              </a:rPr>
              <a:t>Δεδομένα</a:t>
            </a:r>
            <a:r>
              <a:rPr lang="en-US" altLang="el-GR" sz="2400">
                <a:latin typeface="Calibri" panose="020F0502020204030204" pitchFamily="34" charset="0"/>
              </a:rPr>
              <a:t> (</a:t>
            </a:r>
            <a:r>
              <a:rPr lang="el-GR" altLang="el-GR" sz="2400">
                <a:latin typeface="Calibri" panose="020F0502020204030204" pitchFamily="34" charset="0"/>
              </a:rPr>
              <a:t>τελεστές / αποτελέσματα</a:t>
            </a:r>
            <a:r>
              <a:rPr lang="en-US" altLang="el-GR" sz="2400">
                <a:latin typeface="Calibri" panose="020F0502020204030204" pitchFamily="34" charset="0"/>
              </a:rPr>
              <a:t>)</a:t>
            </a:r>
          </a:p>
          <a:p>
            <a:pPr lvl="1" eaLnBrk="1" hangingPunct="1"/>
            <a:r>
              <a:rPr lang="el-GR" altLang="el-GR" sz="2000">
                <a:latin typeface="Calibri" panose="020F0502020204030204" pitchFamily="34" charset="0"/>
              </a:rPr>
              <a:t>Καταχωρητές</a:t>
            </a:r>
            <a:endParaRPr lang="en-US" altLang="el-GR" sz="2000">
              <a:latin typeface="Calibri" panose="020F0502020204030204" pitchFamily="34" charset="0"/>
            </a:endParaRPr>
          </a:p>
          <a:p>
            <a:pPr lvl="1" eaLnBrk="1" hangingPunct="1"/>
            <a:r>
              <a:rPr lang="el-GR" altLang="el-GR" sz="2000">
                <a:latin typeface="Calibri" panose="020F0502020204030204" pitchFamily="34" charset="0"/>
              </a:rPr>
              <a:t>Θέσεις μνήμης</a:t>
            </a:r>
            <a:endParaRPr lang="en-US" altLang="el-GR" sz="2000">
              <a:latin typeface="Calibri" panose="020F0502020204030204" pitchFamily="34" charset="0"/>
            </a:endParaRPr>
          </a:p>
          <a:p>
            <a:pPr lvl="1" eaLnBrk="1" hangingPunct="1"/>
            <a:r>
              <a:rPr lang="el-GR" altLang="el-GR" sz="2000">
                <a:latin typeface="Calibri" panose="020F0502020204030204" pitchFamily="34" charset="0"/>
              </a:rPr>
              <a:t>Σταθερές</a:t>
            </a:r>
            <a:endParaRPr lang="en-US" altLang="el-GR" sz="2000">
              <a:latin typeface="Calibri" panose="020F0502020204030204" pitchFamily="34" charset="0"/>
            </a:endParaRPr>
          </a:p>
          <a:p>
            <a:pPr eaLnBrk="1" hangingPunct="1"/>
            <a:r>
              <a:rPr lang="el-GR" altLang="el-GR" sz="2400">
                <a:latin typeface="Calibri" panose="020F0502020204030204" pitchFamily="34" charset="0"/>
              </a:rPr>
              <a:t>Αποδοτική κωδικοποίηση διευθύνσεων</a:t>
            </a:r>
            <a:r>
              <a:rPr lang="en-US" altLang="el-GR" sz="2400">
                <a:latin typeface="Calibri" panose="020F0502020204030204" pitchFamily="34" charset="0"/>
              </a:rPr>
              <a:t> (</a:t>
            </a:r>
            <a:r>
              <a:rPr lang="el-GR" altLang="el-GR" sz="2400">
                <a:latin typeface="Calibri" panose="020F0502020204030204" pitchFamily="34" charset="0"/>
              </a:rPr>
              <a:t>χώρος</a:t>
            </a:r>
            <a:r>
              <a:rPr lang="en-US" altLang="el-GR" sz="2400">
                <a:latin typeface="Calibri" panose="020F0502020204030204" pitchFamily="34" charset="0"/>
              </a:rPr>
              <a:t>: 32 bits)</a:t>
            </a:r>
          </a:p>
          <a:p>
            <a:pPr lvl="1" eaLnBrk="1" hangingPunct="1"/>
            <a:r>
              <a:rPr lang="el-GR" altLang="el-GR" sz="2000">
                <a:latin typeface="Calibri" panose="020F0502020204030204" pitchFamily="34" charset="0"/>
              </a:rPr>
              <a:t>Καταχωρητές </a:t>
            </a:r>
            <a:r>
              <a:rPr lang="en-US" altLang="el-GR" sz="2000">
                <a:latin typeface="Calibri" panose="020F0502020204030204" pitchFamily="34" charset="0"/>
              </a:rPr>
              <a:t>(32) =&gt; 5 bits </a:t>
            </a:r>
            <a:r>
              <a:rPr lang="el-GR" altLang="el-GR" sz="2000">
                <a:latin typeface="Calibri" panose="020F0502020204030204" pitchFamily="34" charset="0"/>
              </a:rPr>
              <a:t>κωδικοποιούν 1 32</a:t>
            </a:r>
            <a:r>
              <a:rPr lang="en-US" altLang="el-GR" sz="2000">
                <a:latin typeface="Calibri" panose="020F0502020204030204" pitchFamily="34" charset="0"/>
              </a:rPr>
              <a:t>-bit</a:t>
            </a:r>
            <a:r>
              <a:rPr lang="el-GR" altLang="el-GR" sz="2000">
                <a:latin typeface="Calibri" panose="020F0502020204030204" pitchFamily="34" charset="0"/>
              </a:rPr>
              <a:t> δνση</a:t>
            </a:r>
            <a:endParaRPr lang="en-US" altLang="el-GR" sz="2000">
              <a:latin typeface="Calibri" panose="020F0502020204030204" pitchFamily="34" charset="0"/>
            </a:endParaRPr>
          </a:p>
          <a:p>
            <a:pPr lvl="1" eaLnBrk="1" hangingPunct="1"/>
            <a:r>
              <a:rPr lang="en-US" altLang="el-GR" sz="2000" i="1">
                <a:latin typeface="Calibri" panose="020F0502020204030204" pitchFamily="34" charset="0"/>
              </a:rPr>
              <a:t>Destructive</a:t>
            </a:r>
            <a:r>
              <a:rPr lang="en-US" altLang="el-GR" sz="2000">
                <a:latin typeface="Calibri" panose="020F0502020204030204" pitchFamily="34" charset="0"/>
              </a:rPr>
              <a:t> instructions: reg2 = reg2 + reg1</a:t>
            </a:r>
          </a:p>
          <a:p>
            <a:pPr lvl="1" eaLnBrk="1" hangingPunct="1"/>
            <a:r>
              <a:rPr lang="en-US" altLang="el-GR" sz="2000">
                <a:latin typeface="Calibri" panose="020F0502020204030204" pitchFamily="34" charset="0"/>
              </a:rPr>
              <a:t>Accumulator</a:t>
            </a:r>
          </a:p>
          <a:p>
            <a:pPr lvl="1" eaLnBrk="1" hangingPunct="1"/>
            <a:r>
              <a:rPr lang="en-US" altLang="el-GR" sz="2000">
                <a:latin typeface="Calibri" panose="020F0502020204030204" pitchFamily="34" charset="0"/>
              </a:rPr>
              <a:t>Stack</a:t>
            </a:r>
          </a:p>
          <a:p>
            <a:pPr eaLnBrk="1" hangingPunct="1"/>
            <a:r>
              <a:rPr lang="el-GR" altLang="el-GR" sz="2400">
                <a:latin typeface="Calibri" panose="020F0502020204030204" pitchFamily="34" charset="0"/>
              </a:rPr>
              <a:t>Τα </a:t>
            </a:r>
            <a:r>
              <a:rPr lang="en-US" altLang="el-GR" sz="2400">
                <a:latin typeface="Calibri" panose="020F0502020204030204" pitchFamily="34" charset="0"/>
              </a:rPr>
              <a:t>opcodes</a:t>
            </a:r>
            <a:r>
              <a:rPr lang="el-GR" altLang="el-GR" sz="2400">
                <a:latin typeface="Calibri" panose="020F0502020204030204" pitchFamily="34" charset="0"/>
              </a:rPr>
              <a:t> μπορούν να χρησιμοποιηθούν με διαφορετικούς τρόπους διευθυνσιοδότησης</a:t>
            </a:r>
          </a:p>
          <a:p>
            <a:pPr lvl="1" eaLnBrk="1" hangingPunct="1"/>
            <a:r>
              <a:rPr lang="en-US" altLang="el-GR" sz="2000" b="1" i="1">
                <a:latin typeface="Calibri" panose="020F0502020204030204" pitchFamily="34" charset="0"/>
              </a:rPr>
              <a:t>Orthogonality</a:t>
            </a:r>
            <a:r>
              <a:rPr lang="en-US" altLang="el-GR" sz="2000">
                <a:latin typeface="Calibri" panose="020F0502020204030204" pitchFamily="34" charset="0"/>
              </a:rPr>
              <a:t> of opcodes and addressing modes</a:t>
            </a:r>
          </a:p>
        </p:txBody>
      </p:sp>
      <p:sp>
        <p:nvSpPr>
          <p:cNvPr id="81924"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E079A61-A6CF-493A-BB59-4C6F25D76D58}" type="slidenum">
              <a:rPr lang="en-GB" altLang="el-GR" sz="1400"/>
              <a:pPr>
                <a:spcBef>
                  <a:spcPct val="0"/>
                </a:spcBef>
                <a:buFontTx/>
                <a:buNone/>
              </a:pPr>
              <a:t>67</a:t>
            </a:fld>
            <a:endParaRPr lang="en-GB" altLang="el-GR" sz="1400"/>
          </a:p>
        </p:txBody>
      </p:sp>
      <p:sp>
        <p:nvSpPr>
          <p:cNvPr id="8"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Τρόποι Διευθυνσιοδότησης</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2947" name="Rectangle 3"/>
          <p:cNvSpPr>
            <a:spLocks noGrp="1" noChangeArrowheads="1"/>
          </p:cNvSpPr>
          <p:nvPr>
            <p:ph type="body" idx="1"/>
          </p:nvPr>
        </p:nvSpPr>
        <p:spPr>
          <a:xfrm>
            <a:off x="285750" y="714375"/>
            <a:ext cx="8382000" cy="4953000"/>
          </a:xfrm>
        </p:spPr>
        <p:txBody>
          <a:bodyPr/>
          <a:lstStyle/>
          <a:p>
            <a:pPr eaLnBrk="1" hangingPunct="1"/>
            <a:r>
              <a:rPr lang="el-GR" altLang="el-GR" sz="2800" dirty="0" err="1">
                <a:latin typeface="Calibri" panose="020F0502020204030204" pitchFamily="34" charset="0"/>
              </a:rPr>
              <a:t>Διευθυνσιοδότηση</a:t>
            </a:r>
            <a:r>
              <a:rPr lang="el-GR" altLang="el-GR" sz="2800" dirty="0">
                <a:latin typeface="Calibri" panose="020F0502020204030204" pitchFamily="34" charset="0"/>
              </a:rPr>
              <a:t> μέσω </a:t>
            </a:r>
            <a:r>
              <a:rPr lang="el-GR" altLang="el-GR" sz="2800" dirty="0" err="1">
                <a:latin typeface="Calibri" panose="020F0502020204030204" pitchFamily="34" charset="0"/>
              </a:rPr>
              <a:t>καταχωρητή</a:t>
            </a:r>
            <a:r>
              <a:rPr lang="el-GR" altLang="el-GR" sz="2800" dirty="0">
                <a:latin typeface="Calibri" panose="020F0502020204030204" pitchFamily="34" charset="0"/>
              </a:rPr>
              <a:t> (</a:t>
            </a:r>
            <a:r>
              <a:rPr lang="en-US" altLang="el-GR" sz="2800" dirty="0">
                <a:latin typeface="Calibri" panose="020F0502020204030204" pitchFamily="34" charset="0"/>
              </a:rPr>
              <a:t>Register addressing</a:t>
            </a:r>
            <a:r>
              <a:rPr lang="el-GR" altLang="el-GR" sz="2800" dirty="0">
                <a:latin typeface="Calibri" panose="020F0502020204030204" pitchFamily="34" charset="0"/>
              </a:rPr>
              <a:t>)</a:t>
            </a:r>
            <a:endParaRPr lang="en-US" altLang="el-GR" sz="2800" dirty="0">
              <a:latin typeface="Calibri" panose="020F0502020204030204" pitchFamily="34" charset="0"/>
            </a:endParaRPr>
          </a:p>
          <a:p>
            <a:pPr lvl="1" eaLnBrk="1" hangingPunct="1"/>
            <a:r>
              <a:rPr lang="el-GR" altLang="el-GR" sz="2400" dirty="0">
                <a:latin typeface="Calibri" panose="020F0502020204030204" pitchFamily="34" charset="0"/>
              </a:rPr>
              <a:t>Η πιο συνηθισμένη </a:t>
            </a:r>
            <a:r>
              <a:rPr lang="en-US" altLang="el-GR" sz="2400" dirty="0">
                <a:latin typeface="Calibri" panose="020F0502020204030204" pitchFamily="34" charset="0"/>
              </a:rPr>
              <a:t>(</a:t>
            </a:r>
            <a:r>
              <a:rPr lang="el-GR" altLang="el-GR" sz="2400" dirty="0">
                <a:latin typeface="Calibri" panose="020F0502020204030204" pitchFamily="34" charset="0"/>
              </a:rPr>
              <a:t>σύντομη και ταχύτατη</a:t>
            </a:r>
            <a:r>
              <a:rPr lang="en-US" altLang="el-GR" sz="2400" dirty="0">
                <a:latin typeface="Calibri" panose="020F0502020204030204" pitchFamily="34" charset="0"/>
              </a:rPr>
              <a:t>)</a:t>
            </a:r>
          </a:p>
          <a:p>
            <a:pPr lvl="1" eaLnBrk="1" hangingPunct="1"/>
            <a:r>
              <a:rPr lang="en-US" altLang="el-GR" sz="2400" dirty="0">
                <a:latin typeface="Calibri" panose="020F0502020204030204" pitchFamily="34" charset="0"/>
              </a:rPr>
              <a:t>add  $3,  $2,  $1</a:t>
            </a:r>
          </a:p>
          <a:p>
            <a:pPr eaLnBrk="1" hangingPunct="1"/>
            <a:r>
              <a:rPr lang="el-GR" altLang="el-GR" sz="2800" dirty="0" err="1">
                <a:latin typeface="Calibri" panose="020F0502020204030204" pitchFamily="34" charset="0"/>
              </a:rPr>
              <a:t>Διευθυνσιοδότηση</a:t>
            </a:r>
            <a:r>
              <a:rPr lang="el-GR" altLang="el-GR" sz="2800" dirty="0">
                <a:latin typeface="Calibri" panose="020F0502020204030204" pitchFamily="34" charset="0"/>
              </a:rPr>
              <a:t> βάσης (</a:t>
            </a:r>
            <a:r>
              <a:rPr lang="en-US" altLang="el-GR" sz="2800" dirty="0">
                <a:latin typeface="Calibri" panose="020F0502020204030204" pitchFamily="34" charset="0"/>
              </a:rPr>
              <a:t>Base addressing</a:t>
            </a:r>
            <a:r>
              <a:rPr lang="el-GR" altLang="el-GR" sz="2800" dirty="0">
                <a:latin typeface="Calibri" panose="020F0502020204030204" pitchFamily="34" charset="0"/>
              </a:rPr>
              <a:t>)</a:t>
            </a:r>
            <a:endParaRPr lang="en-US" altLang="el-GR" sz="2800" dirty="0">
              <a:latin typeface="Calibri" panose="020F0502020204030204" pitchFamily="34" charset="0"/>
            </a:endParaRPr>
          </a:p>
          <a:p>
            <a:pPr lvl="1" eaLnBrk="1" hangingPunct="1"/>
            <a:r>
              <a:rPr lang="en-US" altLang="el-GR" sz="2400" dirty="0">
                <a:latin typeface="Calibri" panose="020F0502020204030204" pitchFamily="34" charset="0"/>
              </a:rPr>
              <a:t>O </a:t>
            </a:r>
            <a:r>
              <a:rPr lang="el-GR" altLang="el-GR" sz="2400" dirty="0" err="1">
                <a:latin typeface="Calibri" panose="020F0502020204030204" pitchFamily="34" charset="0"/>
              </a:rPr>
              <a:t>τελεστέος</a:t>
            </a:r>
            <a:r>
              <a:rPr lang="el-GR" altLang="el-GR" sz="2400" dirty="0">
                <a:latin typeface="Calibri" panose="020F0502020204030204" pitchFamily="34" charset="0"/>
              </a:rPr>
              <a:t> είναι σε μια θέση μνήμης με κάποιο </a:t>
            </a:r>
            <a:r>
              <a:rPr lang="en-US" altLang="el-GR" sz="2400" dirty="0">
                <a:solidFill>
                  <a:srgbClr val="FF0000"/>
                </a:solidFill>
                <a:latin typeface="Calibri" panose="020F0502020204030204" pitchFamily="34" charset="0"/>
              </a:rPr>
              <a:t>offset</a:t>
            </a:r>
          </a:p>
          <a:p>
            <a:pPr lvl="1" eaLnBrk="1" hangingPunct="1"/>
            <a:r>
              <a:rPr lang="en-US" altLang="el-GR" sz="2400" dirty="0" err="1">
                <a:latin typeface="Calibri" panose="020F0502020204030204" pitchFamily="34" charset="0"/>
              </a:rPr>
              <a:t>lw</a:t>
            </a:r>
            <a:r>
              <a:rPr lang="en-US" altLang="el-GR" sz="2400" dirty="0">
                <a:latin typeface="Calibri" panose="020F0502020204030204" pitchFamily="34" charset="0"/>
              </a:rPr>
              <a:t>  $t0,  </a:t>
            </a:r>
            <a:r>
              <a:rPr lang="en-US" altLang="el-GR" sz="2400" dirty="0">
                <a:solidFill>
                  <a:srgbClr val="FF0000"/>
                </a:solidFill>
                <a:latin typeface="Calibri" panose="020F0502020204030204" pitchFamily="34" charset="0"/>
              </a:rPr>
              <a:t>20</a:t>
            </a:r>
            <a:r>
              <a:rPr lang="en-US" altLang="el-GR" sz="2400" dirty="0">
                <a:latin typeface="Calibri" panose="020F0502020204030204" pitchFamily="34" charset="0"/>
              </a:rPr>
              <a:t> ($t1)</a:t>
            </a:r>
          </a:p>
          <a:p>
            <a:pPr eaLnBrk="1" hangingPunct="1"/>
            <a:r>
              <a:rPr lang="el-GR" altLang="el-GR" sz="2800" dirty="0">
                <a:latin typeface="Calibri" panose="020F0502020204030204" pitchFamily="34" charset="0"/>
              </a:rPr>
              <a:t>Άμεση </a:t>
            </a:r>
            <a:r>
              <a:rPr lang="el-GR" altLang="el-GR" sz="2800" dirty="0" err="1">
                <a:latin typeface="Calibri" panose="020F0502020204030204" pitchFamily="34" charset="0"/>
              </a:rPr>
              <a:t>διευθυνσιοδότηση</a:t>
            </a:r>
            <a:r>
              <a:rPr lang="el-GR" altLang="el-GR" sz="2800" dirty="0">
                <a:latin typeface="Calibri" panose="020F0502020204030204" pitchFamily="34" charset="0"/>
              </a:rPr>
              <a:t> (</a:t>
            </a:r>
            <a:r>
              <a:rPr lang="en-US" altLang="el-GR" sz="2800" dirty="0">
                <a:latin typeface="Calibri" panose="020F0502020204030204" pitchFamily="34" charset="0"/>
              </a:rPr>
              <a:t>Immediate addressing</a:t>
            </a:r>
            <a:r>
              <a:rPr lang="el-GR" altLang="el-GR" sz="2800" dirty="0">
                <a:latin typeface="Calibri" panose="020F0502020204030204" pitchFamily="34" charset="0"/>
              </a:rPr>
              <a:t>)</a:t>
            </a:r>
            <a:endParaRPr lang="en-US" altLang="el-GR" sz="2800" dirty="0">
              <a:latin typeface="Calibri" panose="020F0502020204030204" pitchFamily="34" charset="0"/>
            </a:endParaRPr>
          </a:p>
          <a:p>
            <a:pPr lvl="1" eaLnBrk="1" hangingPunct="1"/>
            <a:r>
              <a:rPr lang="el-GR" altLang="el-GR" sz="2400" dirty="0">
                <a:latin typeface="Calibri" panose="020F0502020204030204" pitchFamily="34" charset="0"/>
              </a:rPr>
              <a:t>Ο </a:t>
            </a:r>
            <a:r>
              <a:rPr lang="el-GR" altLang="el-GR" sz="2400" dirty="0" err="1">
                <a:latin typeface="Calibri" panose="020F0502020204030204" pitchFamily="34" charset="0"/>
              </a:rPr>
              <a:t>τελεστέος</a:t>
            </a:r>
            <a:r>
              <a:rPr lang="el-GR" altLang="el-GR" sz="2400" dirty="0">
                <a:latin typeface="Calibri" panose="020F0502020204030204" pitchFamily="34" charset="0"/>
              </a:rPr>
              <a:t> είναι μια μικρή σταθερά και περιέχεται στην εντολή</a:t>
            </a:r>
          </a:p>
          <a:p>
            <a:pPr lvl="1" eaLnBrk="1" hangingPunct="1"/>
            <a:r>
              <a:rPr lang="en-US" altLang="el-GR" sz="2400" dirty="0" err="1">
                <a:latin typeface="Calibri" panose="020F0502020204030204" pitchFamily="34" charset="0"/>
              </a:rPr>
              <a:t>addi</a:t>
            </a:r>
            <a:r>
              <a:rPr lang="en-US" altLang="el-GR" sz="2400" dirty="0">
                <a:latin typeface="Calibri" panose="020F0502020204030204" pitchFamily="34" charset="0"/>
              </a:rPr>
              <a:t>   $t0,  $t1,  </a:t>
            </a:r>
            <a:r>
              <a:rPr lang="en-US" altLang="el-GR" sz="2400" dirty="0">
                <a:solidFill>
                  <a:schemeClr val="accent2"/>
                </a:solidFill>
                <a:latin typeface="Calibri" panose="020F0502020204030204" pitchFamily="34" charset="0"/>
              </a:rPr>
              <a:t>4</a:t>
            </a:r>
            <a:r>
              <a:rPr lang="en-US" altLang="el-GR" sz="2400" dirty="0">
                <a:latin typeface="Calibri" panose="020F0502020204030204" pitchFamily="34" charset="0"/>
              </a:rPr>
              <a:t>        (</a:t>
            </a:r>
            <a:r>
              <a:rPr lang="en-US" altLang="el-GR" sz="2400" dirty="0">
                <a:solidFill>
                  <a:schemeClr val="accent2"/>
                </a:solidFill>
                <a:latin typeface="Calibri" panose="020F0502020204030204" pitchFamily="34" charset="0"/>
              </a:rPr>
              <a:t>signed 16-bit integer</a:t>
            </a:r>
            <a:r>
              <a:rPr lang="en-US" altLang="el-GR" sz="2400" dirty="0">
                <a:latin typeface="Calibri" panose="020F0502020204030204" pitchFamily="34" charset="0"/>
              </a:rPr>
              <a:t>)</a:t>
            </a:r>
          </a:p>
        </p:txBody>
      </p:sp>
      <p:sp>
        <p:nvSpPr>
          <p:cNvPr id="82948"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569E19D-3715-4B64-8F1B-776CF967E745}" type="slidenum">
              <a:rPr lang="en-GB" altLang="el-GR" sz="1400"/>
              <a:pPr>
                <a:spcBef>
                  <a:spcPct val="0"/>
                </a:spcBef>
                <a:buFontTx/>
                <a:buNone/>
              </a:pPr>
              <a:t>68</a:t>
            </a:fld>
            <a:endParaRPr lang="en-GB" altLang="el-GR" sz="1400"/>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Διευθυνσιοδότηση Δεδομένων</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3971" name="Rectangle 3"/>
          <p:cNvSpPr>
            <a:spLocks noGrp="1" noChangeArrowheads="1"/>
          </p:cNvSpPr>
          <p:nvPr>
            <p:ph type="body" idx="1"/>
          </p:nvPr>
        </p:nvSpPr>
        <p:spPr>
          <a:xfrm>
            <a:off x="381000" y="571500"/>
            <a:ext cx="8382000" cy="4953000"/>
          </a:xfrm>
        </p:spPr>
        <p:txBody>
          <a:bodyPr/>
          <a:lstStyle/>
          <a:p>
            <a:pPr eaLnBrk="1" hangingPunct="1"/>
            <a:r>
              <a:rPr lang="el-GR" altLang="el-GR" sz="2800">
                <a:latin typeface="Calibri" panose="020F0502020204030204" pitchFamily="34" charset="0"/>
              </a:rPr>
              <a:t>Οι διευθύνσεις έχουν μήκος</a:t>
            </a:r>
            <a:r>
              <a:rPr lang="en-US" altLang="el-GR" sz="2800">
                <a:latin typeface="Calibri" panose="020F0502020204030204" pitchFamily="34" charset="0"/>
              </a:rPr>
              <a:t> 32 bits </a:t>
            </a:r>
          </a:p>
          <a:p>
            <a:pPr eaLnBrk="1" hangingPunct="1"/>
            <a:r>
              <a:rPr lang="el-GR" altLang="el-GR" sz="2800">
                <a:latin typeface="Calibri" panose="020F0502020204030204" pitchFamily="34" charset="0"/>
              </a:rPr>
              <a:t>Καταχωρητής ειδικού σκοπού : </a:t>
            </a:r>
            <a:r>
              <a:rPr lang="en-US" altLang="el-GR" sz="2800">
                <a:solidFill>
                  <a:srgbClr val="FF0000"/>
                </a:solidFill>
                <a:latin typeface="Calibri" panose="020F0502020204030204" pitchFamily="34" charset="0"/>
              </a:rPr>
              <a:t>PC</a:t>
            </a:r>
            <a:r>
              <a:rPr lang="en-US" altLang="el-GR" sz="2800">
                <a:latin typeface="Calibri" panose="020F0502020204030204" pitchFamily="34" charset="0"/>
              </a:rPr>
              <a:t> (</a:t>
            </a:r>
            <a:r>
              <a:rPr lang="en-US" altLang="el-GR" sz="2800" b="1">
                <a:latin typeface="Calibri" panose="020F0502020204030204" pitchFamily="34" charset="0"/>
              </a:rPr>
              <a:t>program counter</a:t>
            </a:r>
            <a:r>
              <a:rPr lang="en-US" altLang="el-GR" sz="2800">
                <a:latin typeface="Calibri" panose="020F0502020204030204" pitchFamily="34" charset="0"/>
              </a:rPr>
              <a:t>) </a:t>
            </a:r>
            <a:endParaRPr lang="el-GR" altLang="el-GR" sz="2800">
              <a:latin typeface="Calibri" panose="020F0502020204030204" pitchFamily="34" charset="0"/>
            </a:endParaRPr>
          </a:p>
          <a:p>
            <a:pPr lvl="1" eaLnBrk="1" hangingPunct="1"/>
            <a:r>
              <a:rPr lang="el-GR" altLang="el-GR" sz="2400">
                <a:latin typeface="Calibri" panose="020F0502020204030204" pitchFamily="34" charset="0"/>
              </a:rPr>
              <a:t>Αποθηκεύει τη διεύθυνση της εντολής που εκτελείται εκείνη τη στιγμή</a:t>
            </a:r>
            <a:endParaRPr lang="en-US" altLang="el-GR" sz="2400">
              <a:latin typeface="Calibri" panose="020F0502020204030204" pitchFamily="34" charset="0"/>
            </a:endParaRPr>
          </a:p>
          <a:p>
            <a:pPr eaLnBrk="1" hangingPunct="1"/>
            <a:r>
              <a:rPr lang="el-GR" altLang="el-GR" sz="2800">
                <a:latin typeface="Calibri" panose="020F0502020204030204" pitchFamily="34" charset="0"/>
              </a:rPr>
              <a:t>Διευθυνσιοδότηση με χρήση </a:t>
            </a:r>
            <a:r>
              <a:rPr lang="en-US" altLang="el-GR" sz="2800">
                <a:latin typeface="Calibri" panose="020F0502020204030204" pitchFamily="34" charset="0"/>
              </a:rPr>
              <a:t>PC (PC-relative addressing)</a:t>
            </a:r>
          </a:p>
          <a:p>
            <a:pPr lvl="1" eaLnBrk="1" hangingPunct="1"/>
            <a:r>
              <a:rPr lang="en-US" altLang="el-GR" sz="2000" b="1">
                <a:latin typeface="Calibri" panose="020F0502020204030204" pitchFamily="34" charset="0"/>
              </a:rPr>
              <a:t>Branches</a:t>
            </a:r>
          </a:p>
          <a:p>
            <a:pPr lvl="1" eaLnBrk="1" hangingPunct="1"/>
            <a:r>
              <a:rPr lang="el-GR" altLang="el-GR" sz="2000">
                <a:latin typeface="Calibri" panose="020F0502020204030204" pitchFamily="34" charset="0"/>
              </a:rPr>
              <a:t>Νέα διεύθυνση</a:t>
            </a:r>
            <a:r>
              <a:rPr lang="en-US" altLang="el-GR" sz="2000">
                <a:latin typeface="Calibri" panose="020F0502020204030204" pitchFamily="34" charset="0"/>
              </a:rPr>
              <a:t>: PC +  (constant in the instruction) * 4</a:t>
            </a:r>
          </a:p>
          <a:p>
            <a:pPr lvl="1" eaLnBrk="1" hangingPunct="1"/>
            <a:r>
              <a:rPr lang="en-US" altLang="el-GR" sz="2400">
                <a:latin typeface="Calibri" panose="020F0502020204030204" pitchFamily="34" charset="0"/>
              </a:rPr>
              <a:t>beq  $t0, $t1,  20</a:t>
            </a:r>
          </a:p>
          <a:p>
            <a:pPr eaLnBrk="1" hangingPunct="1"/>
            <a:r>
              <a:rPr lang="el-GR" altLang="el-GR" sz="2800">
                <a:latin typeface="Calibri" panose="020F0502020204030204" pitchFamily="34" charset="0"/>
              </a:rPr>
              <a:t>Ψεύδοαμεση διευθυνσιοδότηση (</a:t>
            </a:r>
            <a:r>
              <a:rPr lang="en-US" altLang="el-GR" sz="2800">
                <a:latin typeface="Calibri" panose="020F0502020204030204" pitchFamily="34" charset="0"/>
              </a:rPr>
              <a:t>Pseudodirect addressing</a:t>
            </a:r>
            <a:r>
              <a:rPr lang="el-GR" altLang="el-GR" sz="2800">
                <a:latin typeface="Calibri" panose="020F0502020204030204" pitchFamily="34" charset="0"/>
              </a:rPr>
              <a:t>)</a:t>
            </a:r>
          </a:p>
          <a:p>
            <a:pPr lvl="1" eaLnBrk="1" hangingPunct="1"/>
            <a:r>
              <a:rPr lang="en-US" altLang="el-GR" sz="2400" b="1">
                <a:latin typeface="Calibri" panose="020F0502020204030204" pitchFamily="34" charset="0"/>
              </a:rPr>
              <a:t>Jumps</a:t>
            </a:r>
          </a:p>
          <a:p>
            <a:pPr lvl="1" eaLnBrk="1" hangingPunct="1"/>
            <a:r>
              <a:rPr lang="el-GR" altLang="el-GR" sz="2400">
                <a:latin typeface="Calibri" panose="020F0502020204030204" pitchFamily="34" charset="0"/>
              </a:rPr>
              <a:t>Νέα διεύθυνση</a:t>
            </a:r>
            <a:r>
              <a:rPr lang="en-US" altLang="el-GR" sz="2400">
                <a:latin typeface="Calibri" panose="020F0502020204030204" pitchFamily="34" charset="0"/>
              </a:rPr>
              <a:t>: </a:t>
            </a:r>
            <a:r>
              <a:rPr lang="el-GR" altLang="el-GR" sz="2400">
                <a:latin typeface="Calibri" panose="020F0502020204030204" pitchFamily="34" charset="0"/>
              </a:rPr>
              <a:t>    </a:t>
            </a:r>
            <a:r>
              <a:rPr lang="en-US" altLang="el-GR" sz="2000">
                <a:latin typeface="Calibri" panose="020F0502020204030204" pitchFamily="34" charset="0"/>
              </a:rPr>
              <a:t>PC[31:28]</a:t>
            </a:r>
            <a:r>
              <a:rPr lang="en-US" altLang="el-GR" sz="2000" b="1">
                <a:latin typeface="Calibri" panose="020F0502020204030204" pitchFamily="34" charset="0"/>
              </a:rPr>
              <a:t> :</a:t>
            </a:r>
            <a:r>
              <a:rPr lang="en-US" altLang="el-GR" sz="2000">
                <a:latin typeface="Calibri" panose="020F0502020204030204" pitchFamily="34" charset="0"/>
              </a:rPr>
              <a:t> (constant in the instruction) * 4</a:t>
            </a:r>
          </a:p>
        </p:txBody>
      </p:sp>
      <p:sp>
        <p:nvSpPr>
          <p:cNvPr id="83972"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F93A529-9342-4006-B25F-D094E2D52483}" type="slidenum">
              <a:rPr lang="en-GB" altLang="el-GR" sz="1400">
                <a:latin typeface="Calibri" panose="020F0502020204030204" pitchFamily="34" charset="0"/>
              </a:rPr>
              <a:pPr>
                <a:spcBef>
                  <a:spcPct val="0"/>
                </a:spcBef>
                <a:buFontTx/>
                <a:buNone/>
              </a:pPr>
              <a:t>69</a:t>
            </a:fld>
            <a:endParaRPr lang="en-GB" altLang="el-GR" sz="1400">
              <a:latin typeface="Calibri" panose="020F0502020204030204" pitchFamily="34" charset="0"/>
            </a:endParaRPr>
          </a:p>
        </p:txBody>
      </p:sp>
      <p:sp>
        <p:nvSpPr>
          <p:cNvPr id="8" name="5 - Τίτλος"/>
          <p:cNvSpPr txBox="1">
            <a:spLocks/>
          </p:cNvSpPr>
          <p:nvPr/>
        </p:nvSpPr>
        <p:spPr>
          <a:xfrm>
            <a:off x="0" y="0"/>
            <a:ext cx="9136063" cy="428625"/>
          </a:xfrm>
          <a:prstGeom prst="rect">
            <a:avLst/>
          </a:prstGeom>
        </p:spPr>
        <p:txBody>
          <a:bodyPr/>
          <a:lstStyle/>
          <a:p>
            <a:pPr algn="ctr">
              <a:defRPr/>
            </a:pPr>
            <a:r>
              <a:rPr lang="el-GR" sz="2800" kern="0">
                <a:solidFill>
                  <a:schemeClr val="tx2"/>
                </a:solidFill>
                <a:latin typeface="Calibri" pitchFamily="34" charset="0"/>
                <a:ea typeface="+mj-ea"/>
                <a:cs typeface="+mj-cs"/>
              </a:rPr>
              <a:t>Διευθυνσιοδότηση Εντολών</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1507" name="Text Box 2"/>
          <p:cNvSpPr txBox="1">
            <a:spLocks noChangeArrowheads="1"/>
          </p:cNvSpPr>
          <p:nvPr/>
        </p:nvSpPr>
        <p:spPr bwMode="auto">
          <a:xfrm>
            <a:off x="890588" y="-71438"/>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800">
                <a:latin typeface="Calibri" panose="020F0502020204030204" pitchFamily="34" charset="0"/>
              </a:rPr>
              <a:t>Αρχιτεκτονικές Καταχωρητών Γενικού Σκοπού</a:t>
            </a:r>
            <a:endParaRPr lang="en-GB" altLang="el-GR" sz="2800">
              <a:latin typeface="Calibri" panose="020F0502020204030204" pitchFamily="34" charset="0"/>
            </a:endParaRPr>
          </a:p>
        </p:txBody>
      </p:sp>
      <p:sp>
        <p:nvSpPr>
          <p:cNvPr id="21508" name="Text Box 3"/>
          <p:cNvSpPr txBox="1">
            <a:spLocks noChangeArrowheads="1"/>
          </p:cNvSpPr>
          <p:nvPr/>
        </p:nvSpPr>
        <p:spPr bwMode="auto">
          <a:xfrm>
            <a:off x="214313" y="857250"/>
            <a:ext cx="4286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1. </a:t>
            </a:r>
            <a:r>
              <a:rPr lang="en-US" altLang="el-GR" sz="2400" b="0">
                <a:latin typeface="Calibri" panose="020F0502020204030204" pitchFamily="34" charset="0"/>
              </a:rPr>
              <a:t>CISC </a:t>
            </a:r>
          </a:p>
          <a:p>
            <a:pPr eaLnBrk="1" hangingPunct="1">
              <a:spcBef>
                <a:spcPct val="50000"/>
              </a:spcBef>
            </a:pPr>
            <a:r>
              <a:rPr lang="en-US" altLang="el-GR" sz="2000" b="0">
                <a:latin typeface="Calibri" panose="020F0502020204030204" pitchFamily="34" charset="0"/>
              </a:rPr>
              <a:t> Complex Instruction Set Computer</a:t>
            </a:r>
          </a:p>
          <a:p>
            <a:pPr eaLnBrk="1" hangingPunct="1">
              <a:spcBef>
                <a:spcPct val="50000"/>
              </a:spcBef>
            </a:pPr>
            <a:r>
              <a:rPr lang="en-US" altLang="el-GR" sz="2000" b="0">
                <a:latin typeface="Calibri" panose="020F0502020204030204" pitchFamily="34" charset="0"/>
              </a:rPr>
              <a:t> </a:t>
            </a:r>
            <a:r>
              <a:rPr lang="el-GR" altLang="el-GR" sz="2000" b="0">
                <a:latin typeface="Calibri" panose="020F0502020204030204" pitchFamily="34" charset="0"/>
              </a:rPr>
              <a:t>Εντολές για πράξεις </a:t>
            </a:r>
            <a:r>
              <a:rPr lang="en-US" altLang="el-GR" sz="2000" b="0">
                <a:latin typeface="Calibri" panose="020F0502020204030204" pitchFamily="34" charset="0"/>
              </a:rPr>
              <a:t> Register-Memory </a:t>
            </a:r>
            <a:r>
              <a:rPr lang="el-GR" altLang="el-GR" sz="2000" b="0">
                <a:latin typeface="Calibri" panose="020F0502020204030204" pitchFamily="34" charset="0"/>
              </a:rPr>
              <a:t> ή </a:t>
            </a:r>
            <a:r>
              <a:rPr lang="en-US" altLang="el-GR" sz="2000" b="0">
                <a:latin typeface="Calibri" panose="020F0502020204030204" pitchFamily="34" charset="0"/>
              </a:rPr>
              <a:t>Memory-Memory</a:t>
            </a:r>
          </a:p>
          <a:p>
            <a:pPr eaLnBrk="1" hangingPunct="1">
              <a:spcBef>
                <a:spcPct val="50000"/>
              </a:spcBef>
            </a:pPr>
            <a:r>
              <a:rPr lang="el-GR" altLang="el-GR" sz="2000" b="0">
                <a:latin typeface="Calibri" panose="020F0502020204030204" pitchFamily="34" charset="0"/>
              </a:rPr>
              <a:t>Αφήνουν το ένα όρισμα να είναι στη μνήμη (πχ. </a:t>
            </a:r>
            <a:r>
              <a:rPr lang="en-US" altLang="el-GR" sz="2000" b="0">
                <a:latin typeface="Calibri" panose="020F0502020204030204" pitchFamily="34" charset="0"/>
              </a:rPr>
              <a:t>80386)</a:t>
            </a:r>
            <a:endParaRPr lang="en-GB" altLang="el-GR" sz="2000" b="0">
              <a:latin typeface="Calibri" panose="020F0502020204030204" pitchFamily="34" charset="0"/>
            </a:endParaRPr>
          </a:p>
        </p:txBody>
      </p:sp>
      <p:sp>
        <p:nvSpPr>
          <p:cNvPr id="21509" name="Text Box 6"/>
          <p:cNvSpPr txBox="1">
            <a:spLocks noChangeArrowheads="1"/>
          </p:cNvSpPr>
          <p:nvPr/>
        </p:nvSpPr>
        <p:spPr bwMode="auto">
          <a:xfrm>
            <a:off x="4800600" y="198120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l-GR" sz="2400" b="0">
              <a:latin typeface="Calibri" panose="020F0502020204030204" pitchFamily="34" charset="0"/>
            </a:endParaRPr>
          </a:p>
        </p:txBody>
      </p:sp>
      <p:sp>
        <p:nvSpPr>
          <p:cNvPr id="21510" name="Text Box 7"/>
          <p:cNvSpPr txBox="1">
            <a:spLocks noChangeArrowheads="1"/>
          </p:cNvSpPr>
          <p:nvPr/>
        </p:nvSpPr>
        <p:spPr bwMode="auto">
          <a:xfrm>
            <a:off x="4929188" y="857250"/>
            <a:ext cx="3929062"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2.  </a:t>
            </a:r>
            <a:r>
              <a:rPr lang="en-US" altLang="el-GR" sz="2400" b="0">
                <a:latin typeface="Calibri" panose="020F0502020204030204" pitchFamily="34" charset="0"/>
              </a:rPr>
              <a:t>RISC</a:t>
            </a:r>
          </a:p>
          <a:p>
            <a:pPr eaLnBrk="1" hangingPunct="1">
              <a:spcBef>
                <a:spcPct val="50000"/>
              </a:spcBef>
            </a:pPr>
            <a:r>
              <a:rPr lang="en-US" altLang="el-GR" sz="2000" b="0">
                <a:latin typeface="Calibri" panose="020F0502020204030204" pitchFamily="34" charset="0"/>
              </a:rPr>
              <a:t> Reduced Instruction Set Computer</a:t>
            </a:r>
          </a:p>
          <a:p>
            <a:pPr eaLnBrk="1" hangingPunct="1">
              <a:spcBef>
                <a:spcPct val="50000"/>
              </a:spcBef>
            </a:pPr>
            <a:r>
              <a:rPr lang="en-US" altLang="el-GR" sz="2000" b="0">
                <a:latin typeface="Calibri" panose="020F0502020204030204" pitchFamily="34" charset="0"/>
              </a:rPr>
              <a:t> </a:t>
            </a:r>
            <a:r>
              <a:rPr lang="el-GR" altLang="el-GR" sz="2000" b="0">
                <a:latin typeface="Calibri" panose="020F0502020204030204" pitchFamily="34" charset="0"/>
              </a:rPr>
              <a:t>Πράξεις μόνο </a:t>
            </a:r>
            <a:r>
              <a:rPr lang="en-US" altLang="el-GR" sz="2000" b="0">
                <a:latin typeface="Calibri" panose="020F0502020204030204" pitchFamily="34" charset="0"/>
              </a:rPr>
              <a:t>Register-Register (load store) (1980+) </a:t>
            </a:r>
            <a:endParaRPr lang="en-GB" altLang="el-GR" sz="2000" b="0">
              <a:latin typeface="Calibri" panose="020F0502020204030204" pitchFamily="34" charset="0"/>
            </a:endParaRPr>
          </a:p>
        </p:txBody>
      </p:sp>
      <p:sp>
        <p:nvSpPr>
          <p:cNvPr id="21511" name="Text Box 13"/>
          <p:cNvSpPr txBox="1">
            <a:spLocks noChangeArrowheads="1"/>
          </p:cNvSpPr>
          <p:nvPr/>
        </p:nvSpPr>
        <p:spPr bwMode="auto">
          <a:xfrm>
            <a:off x="7296150" y="4918075"/>
            <a:ext cx="1752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600" b="0">
                <a:latin typeface="Calibri" panose="020F0502020204030204" pitchFamily="34" charset="0"/>
              </a:rPr>
              <a:t>register-register</a:t>
            </a:r>
            <a:endParaRPr lang="en-GB" altLang="el-GR" sz="1600" b="0">
              <a:latin typeface="Calibri" panose="020F0502020204030204" pitchFamily="34" charset="0"/>
            </a:endParaRPr>
          </a:p>
        </p:txBody>
      </p:sp>
      <p:grpSp>
        <p:nvGrpSpPr>
          <p:cNvPr id="21512" name="Group 19"/>
          <p:cNvGrpSpPr>
            <a:grpSpLocks/>
          </p:cNvGrpSpPr>
          <p:nvPr/>
        </p:nvGrpSpPr>
        <p:grpSpPr bwMode="auto">
          <a:xfrm>
            <a:off x="285750" y="4841875"/>
            <a:ext cx="8153400" cy="1158875"/>
            <a:chOff x="192" y="2640"/>
            <a:chExt cx="5136" cy="730"/>
          </a:xfrm>
        </p:grpSpPr>
        <p:sp>
          <p:nvSpPr>
            <p:cNvPr id="21520" name="Line 8"/>
            <p:cNvSpPr>
              <a:spLocks noChangeShapeType="1"/>
            </p:cNvSpPr>
            <p:nvPr/>
          </p:nvSpPr>
          <p:spPr bwMode="auto">
            <a:xfrm>
              <a:off x="480" y="2976"/>
              <a:ext cx="484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1" name="Text Box 9"/>
            <p:cNvSpPr txBox="1">
              <a:spLocks noChangeArrowheads="1"/>
            </p:cNvSpPr>
            <p:nvPr/>
          </p:nvSpPr>
          <p:spPr bwMode="auto">
            <a:xfrm>
              <a:off x="1440" y="3216"/>
              <a:ext cx="11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600" b="0">
                  <a:latin typeface="Calibri" panose="020F0502020204030204" pitchFamily="34" charset="0"/>
                </a:rPr>
                <a:t>accumulator</a:t>
              </a:r>
              <a:endParaRPr lang="en-GB" altLang="el-GR" sz="1600" b="0">
                <a:latin typeface="Calibri" panose="020F0502020204030204" pitchFamily="34" charset="0"/>
              </a:endParaRPr>
            </a:p>
          </p:txBody>
        </p:sp>
        <p:sp>
          <p:nvSpPr>
            <p:cNvPr id="21522" name="Text Box 10"/>
            <p:cNvSpPr txBox="1">
              <a:spLocks noChangeArrowheads="1"/>
            </p:cNvSpPr>
            <p:nvPr/>
          </p:nvSpPr>
          <p:spPr bwMode="auto">
            <a:xfrm>
              <a:off x="192" y="3216"/>
              <a:ext cx="11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600" b="0">
                  <a:latin typeface="Calibri" panose="020F0502020204030204" pitchFamily="34" charset="0"/>
                </a:rPr>
                <a:t>Memory-memory</a:t>
              </a:r>
              <a:endParaRPr lang="en-GB" altLang="el-GR" sz="1600" b="0">
                <a:latin typeface="Calibri" panose="020F0502020204030204" pitchFamily="34" charset="0"/>
              </a:endParaRPr>
            </a:p>
          </p:txBody>
        </p:sp>
        <p:sp>
          <p:nvSpPr>
            <p:cNvPr id="21523" name="Text Box 11"/>
            <p:cNvSpPr txBox="1">
              <a:spLocks noChangeArrowheads="1"/>
            </p:cNvSpPr>
            <p:nvPr/>
          </p:nvSpPr>
          <p:spPr bwMode="auto">
            <a:xfrm>
              <a:off x="2064" y="2640"/>
              <a:ext cx="134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600" b="0">
                  <a:latin typeface="Calibri" panose="020F0502020204030204" pitchFamily="34" charset="0"/>
                </a:rPr>
                <a:t>extended-accumulator</a:t>
              </a:r>
              <a:endParaRPr lang="en-GB" altLang="el-GR" sz="1600" b="0">
                <a:latin typeface="Calibri" panose="020F0502020204030204" pitchFamily="34" charset="0"/>
              </a:endParaRPr>
            </a:p>
          </p:txBody>
        </p:sp>
        <p:sp>
          <p:nvSpPr>
            <p:cNvPr id="21524" name="Text Box 12"/>
            <p:cNvSpPr txBox="1">
              <a:spLocks noChangeArrowheads="1"/>
            </p:cNvSpPr>
            <p:nvPr/>
          </p:nvSpPr>
          <p:spPr bwMode="auto">
            <a:xfrm>
              <a:off x="3456" y="3216"/>
              <a:ext cx="11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600" b="0">
                  <a:latin typeface="Calibri" panose="020F0502020204030204" pitchFamily="34" charset="0"/>
                </a:rPr>
                <a:t>register-memory</a:t>
              </a:r>
              <a:endParaRPr lang="en-GB" altLang="el-GR" sz="1600" b="0">
                <a:latin typeface="Calibri" panose="020F0502020204030204" pitchFamily="34" charset="0"/>
              </a:endParaRPr>
            </a:p>
          </p:txBody>
        </p:sp>
        <p:sp>
          <p:nvSpPr>
            <p:cNvPr id="21525" name="Line 14"/>
            <p:cNvSpPr>
              <a:spLocks noChangeShapeType="1"/>
            </p:cNvSpPr>
            <p:nvPr/>
          </p:nvSpPr>
          <p:spPr bwMode="auto">
            <a:xfrm>
              <a:off x="480" y="2928"/>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6" name="Line 15"/>
            <p:cNvSpPr>
              <a:spLocks noChangeShapeType="1"/>
            </p:cNvSpPr>
            <p:nvPr/>
          </p:nvSpPr>
          <p:spPr bwMode="auto">
            <a:xfrm>
              <a:off x="1776" y="2928"/>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7" name="Line 16"/>
            <p:cNvSpPr>
              <a:spLocks noChangeShapeType="1"/>
            </p:cNvSpPr>
            <p:nvPr/>
          </p:nvSpPr>
          <p:spPr bwMode="auto">
            <a:xfrm>
              <a:off x="2592" y="2784"/>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8" name="Line 17"/>
            <p:cNvSpPr>
              <a:spLocks noChangeShapeType="1"/>
            </p:cNvSpPr>
            <p:nvPr/>
          </p:nvSpPr>
          <p:spPr bwMode="auto">
            <a:xfrm>
              <a:off x="3888" y="2928"/>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9" name="Line 18"/>
            <p:cNvSpPr>
              <a:spLocks noChangeShapeType="1"/>
            </p:cNvSpPr>
            <p:nvPr/>
          </p:nvSpPr>
          <p:spPr bwMode="auto">
            <a:xfrm>
              <a:off x="4992" y="2928"/>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21513" name="Text Box 20"/>
          <p:cNvSpPr txBox="1">
            <a:spLocks noChangeArrowheads="1"/>
          </p:cNvSpPr>
          <p:nvPr/>
        </p:nvSpPr>
        <p:spPr bwMode="auto">
          <a:xfrm>
            <a:off x="1743075" y="3467100"/>
            <a:ext cx="16764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l-GR" sz="1800" b="0">
                <a:latin typeface="Calibri" panose="020F0502020204030204" pitchFamily="34" charset="0"/>
              </a:rPr>
              <a:t>Load R1, B</a:t>
            </a:r>
          </a:p>
          <a:p>
            <a:pPr eaLnBrk="1" hangingPunct="1">
              <a:buFontTx/>
              <a:buNone/>
            </a:pPr>
            <a:r>
              <a:rPr lang="en-US" altLang="el-GR" sz="1800" b="0">
                <a:latin typeface="Calibri" panose="020F0502020204030204" pitchFamily="34" charset="0"/>
              </a:rPr>
              <a:t>Add R1, C</a:t>
            </a:r>
          </a:p>
          <a:p>
            <a:pPr eaLnBrk="1" hangingPunct="1">
              <a:buFontTx/>
              <a:buNone/>
            </a:pPr>
            <a:r>
              <a:rPr lang="en-US" altLang="el-GR" sz="1800" b="0">
                <a:latin typeface="Calibri" panose="020F0502020204030204" pitchFamily="34" charset="0"/>
              </a:rPr>
              <a:t>Store A, R1</a:t>
            </a:r>
            <a:endParaRPr lang="en-GB" altLang="el-GR" sz="1800" b="0">
              <a:latin typeface="Calibri" panose="020F0502020204030204" pitchFamily="34" charset="0"/>
            </a:endParaRPr>
          </a:p>
        </p:txBody>
      </p:sp>
      <p:sp>
        <p:nvSpPr>
          <p:cNvPr id="21514" name="Text Box 21"/>
          <p:cNvSpPr txBox="1">
            <a:spLocks noChangeArrowheads="1"/>
          </p:cNvSpPr>
          <p:nvPr/>
        </p:nvSpPr>
        <p:spPr bwMode="auto">
          <a:xfrm>
            <a:off x="3929063" y="3817938"/>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000">
                <a:latin typeface="Calibri" panose="020F0502020204030204" pitchFamily="34" charset="0"/>
              </a:rPr>
              <a:t>A=B+C</a:t>
            </a:r>
            <a:endParaRPr lang="en-GB" altLang="el-GR" sz="2000">
              <a:latin typeface="Calibri" panose="020F0502020204030204" pitchFamily="34" charset="0"/>
            </a:endParaRPr>
          </a:p>
        </p:txBody>
      </p:sp>
      <p:sp>
        <p:nvSpPr>
          <p:cNvPr id="21515" name="Text Box 22"/>
          <p:cNvSpPr txBox="1">
            <a:spLocks noChangeArrowheads="1"/>
          </p:cNvSpPr>
          <p:nvPr/>
        </p:nvSpPr>
        <p:spPr bwMode="auto">
          <a:xfrm>
            <a:off x="5829300" y="3429000"/>
            <a:ext cx="1814513"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l-GR" sz="1800" b="0">
                <a:latin typeface="Calibri" panose="020F0502020204030204" pitchFamily="34" charset="0"/>
              </a:rPr>
              <a:t>Load R1, B</a:t>
            </a:r>
          </a:p>
          <a:p>
            <a:pPr eaLnBrk="1" hangingPunct="1">
              <a:buFontTx/>
              <a:buNone/>
            </a:pPr>
            <a:r>
              <a:rPr lang="en-US" altLang="el-GR" sz="1800" b="0">
                <a:latin typeface="Calibri" panose="020F0502020204030204" pitchFamily="34" charset="0"/>
              </a:rPr>
              <a:t>Load R2, C</a:t>
            </a:r>
          </a:p>
          <a:p>
            <a:pPr eaLnBrk="1" hangingPunct="1">
              <a:buFontTx/>
              <a:buNone/>
            </a:pPr>
            <a:r>
              <a:rPr lang="en-US" altLang="el-GR" sz="1800" b="0">
                <a:latin typeface="Calibri" panose="020F0502020204030204" pitchFamily="34" charset="0"/>
              </a:rPr>
              <a:t>Add R3, R1, R2</a:t>
            </a:r>
          </a:p>
          <a:p>
            <a:pPr eaLnBrk="1" hangingPunct="1">
              <a:buFontTx/>
              <a:buNone/>
            </a:pPr>
            <a:r>
              <a:rPr lang="en-US" altLang="el-GR" sz="1800" b="0">
                <a:latin typeface="Calibri" panose="020F0502020204030204" pitchFamily="34" charset="0"/>
              </a:rPr>
              <a:t>Store A, R3</a:t>
            </a:r>
            <a:endParaRPr lang="en-GB" altLang="el-GR" sz="1800" b="0">
              <a:latin typeface="Calibri" panose="020F0502020204030204" pitchFamily="34" charset="0"/>
            </a:endParaRPr>
          </a:p>
        </p:txBody>
      </p:sp>
      <p:sp>
        <p:nvSpPr>
          <p:cNvPr id="21516" name="2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9E624DB-97C4-4178-9CC8-95A4E0A118D8}" type="slidenum">
              <a:rPr lang="en-GB" altLang="el-GR" sz="1400">
                <a:latin typeface="Calibri" panose="020F0502020204030204" pitchFamily="34" charset="0"/>
              </a:rPr>
              <a:pPr>
                <a:spcBef>
                  <a:spcPct val="0"/>
                </a:spcBef>
                <a:buFontTx/>
                <a:buNone/>
              </a:pPr>
              <a:t>7</a:t>
            </a:fld>
            <a:endParaRPr lang="en-GB" altLang="el-GR" sz="1400">
              <a:latin typeface="Calibri" panose="020F0502020204030204" pitchFamily="34" charset="0"/>
            </a:endParaRPr>
          </a:p>
        </p:txBody>
      </p:sp>
      <p:sp>
        <p:nvSpPr>
          <p:cNvPr id="21517" name="24 - Ορθογώνιο"/>
          <p:cNvSpPr>
            <a:spLocks noChangeArrowheads="1"/>
          </p:cNvSpPr>
          <p:nvPr/>
        </p:nvSpPr>
        <p:spPr bwMode="auto">
          <a:xfrm>
            <a:off x="1643063" y="3429000"/>
            <a:ext cx="6000750" cy="1357313"/>
          </a:xfrm>
          <a:prstGeom prst="rect">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cxnSp>
        <p:nvCxnSpPr>
          <p:cNvPr id="21518" name="26 - Ευθεία γραμμή σύνδεσης"/>
          <p:cNvCxnSpPr>
            <a:cxnSpLocks noChangeShapeType="1"/>
          </p:cNvCxnSpPr>
          <p:nvPr/>
        </p:nvCxnSpPr>
        <p:spPr bwMode="auto">
          <a:xfrm rot="5400000">
            <a:off x="2751138" y="4108450"/>
            <a:ext cx="1357312"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19" name="28 - Ευθεία γραμμή σύνδεσης"/>
          <p:cNvCxnSpPr>
            <a:cxnSpLocks noChangeShapeType="1"/>
          </p:cNvCxnSpPr>
          <p:nvPr/>
        </p:nvCxnSpPr>
        <p:spPr bwMode="auto">
          <a:xfrm rot="5400000">
            <a:off x="4711701" y="4108450"/>
            <a:ext cx="135731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4995" name="330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E22D959-BAD2-49CA-8EFE-742A8DB47343}" type="slidenum">
              <a:rPr lang="en-GB" altLang="el-GR" sz="1400"/>
              <a:pPr>
                <a:spcBef>
                  <a:spcPct val="0"/>
                </a:spcBef>
                <a:buFontTx/>
                <a:buNone/>
              </a:pPr>
              <a:t>70</a:t>
            </a:fld>
            <a:endParaRPr lang="en-GB" altLang="el-GR" sz="1400"/>
          </a:p>
        </p:txBody>
      </p:sp>
      <p:sp>
        <p:nvSpPr>
          <p:cNvPr id="331"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Περίληψη Τρόπων Διευθυνσιοδότησης</a:t>
            </a:r>
          </a:p>
        </p:txBody>
      </p:sp>
      <p:pic>
        <p:nvPicPr>
          <p:cNvPr id="84997" name="Picture 5" descr="D:\gizopoulos\Projects\Books\Cod4-Kleidarithmos\Figs-for-PPTs\COD_VOLA_PNGs\CHAPTER 2\02_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548680"/>
            <a:ext cx="7315720" cy="583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3971" name="Rectangle 3"/>
          <p:cNvSpPr>
            <a:spLocks noGrp="1" noChangeArrowheads="1"/>
          </p:cNvSpPr>
          <p:nvPr>
            <p:ph type="body" idx="1"/>
          </p:nvPr>
        </p:nvSpPr>
        <p:spPr>
          <a:xfrm>
            <a:off x="381000" y="571500"/>
            <a:ext cx="8382000" cy="4953000"/>
          </a:xfrm>
        </p:spPr>
        <p:txBody>
          <a:bodyPr/>
          <a:lstStyle/>
          <a:p>
            <a:pPr marL="0" indent="0" eaLnBrk="1" hangingPunct="1">
              <a:buNone/>
            </a:pPr>
            <a:endParaRPr lang="en-US" altLang="el-GR" sz="2000" dirty="0">
              <a:latin typeface="Calibri" panose="020F0502020204030204" pitchFamily="34" charset="0"/>
            </a:endParaRPr>
          </a:p>
        </p:txBody>
      </p:sp>
      <p:sp>
        <p:nvSpPr>
          <p:cNvPr id="83972"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F93A529-9342-4006-B25F-D094E2D52483}" type="slidenum">
              <a:rPr lang="en-GB" altLang="el-GR" sz="1400">
                <a:latin typeface="Calibri" panose="020F0502020204030204" pitchFamily="34" charset="0"/>
              </a:rPr>
              <a:pPr>
                <a:spcBef>
                  <a:spcPct val="0"/>
                </a:spcBef>
                <a:buFontTx/>
                <a:buNone/>
              </a:pPr>
              <a:t>71</a:t>
            </a:fld>
            <a:endParaRPr lang="en-GB" altLang="el-GR" sz="1400">
              <a:latin typeface="Calibri" panose="020F0502020204030204" pitchFamily="34" charset="0"/>
            </a:endParaRPr>
          </a:p>
        </p:txBody>
      </p:sp>
      <p:sp>
        <p:nvSpPr>
          <p:cNvPr id="8"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Γιατί </a:t>
            </a:r>
            <a:r>
              <a:rPr lang="en-US" sz="2800" kern="0" dirty="0">
                <a:solidFill>
                  <a:schemeClr val="tx2"/>
                </a:solidFill>
                <a:latin typeface="Calibri" pitchFamily="34" charset="0"/>
                <a:ea typeface="+mj-ea"/>
                <a:cs typeface="+mj-cs"/>
              </a:rPr>
              <a:t>MIPS?</a:t>
            </a:r>
            <a:endParaRPr lang="el-GR" sz="2800" kern="0" dirty="0">
              <a:solidFill>
                <a:schemeClr val="tx2"/>
              </a:solidFill>
              <a:latin typeface="Calibri" pitchFamily="34" charset="0"/>
              <a:ea typeface="+mj-ea"/>
              <a:cs typeface="+mj-cs"/>
            </a:endParaRPr>
          </a:p>
        </p:txBody>
      </p:sp>
    </p:spTree>
    <p:extLst>
      <p:ext uri="{BB962C8B-B14F-4D97-AF65-F5344CB8AC3E}">
        <p14:creationId xmlns:p14="http://schemas.microsoft.com/office/powerpoint/2010/main" val="23651450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44017" y="1"/>
            <a:ext cx="8892479" cy="404664"/>
          </a:xfrm>
          <a:noFill/>
        </p:spPr>
        <p:txBody>
          <a:bodyPr/>
          <a:lstStyle/>
          <a:p>
            <a:r>
              <a:rPr lang="en-US" sz="3200" dirty="0">
                <a:latin typeface="Arial" charset="0"/>
              </a:rPr>
              <a:t>Generic Examples of Instruction Format Widths</a:t>
            </a:r>
          </a:p>
        </p:txBody>
      </p:sp>
      <p:sp>
        <p:nvSpPr>
          <p:cNvPr id="35842" name="Rectangle 3"/>
          <p:cNvSpPr>
            <a:spLocks noChangeArrowheads="1"/>
          </p:cNvSpPr>
          <p:nvPr/>
        </p:nvSpPr>
        <p:spPr bwMode="auto">
          <a:xfrm>
            <a:off x="744538" y="1157288"/>
            <a:ext cx="1471612" cy="3049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8" rIns="92075" bIns="46038">
            <a:spAutoFit/>
          </a:bodyPr>
          <a:lstStyle/>
          <a:p>
            <a:pPr>
              <a:lnSpc>
                <a:spcPct val="90000"/>
              </a:lnSpc>
            </a:pPr>
            <a:r>
              <a:rPr lang="en-US" b="1" dirty="0">
                <a:latin typeface="Arial" charset="0"/>
              </a:rPr>
              <a:t>Variable:</a:t>
            </a:r>
          </a:p>
          <a:p>
            <a:pPr>
              <a:lnSpc>
                <a:spcPct val="90000"/>
              </a:lnSpc>
            </a:pPr>
            <a:endParaRPr lang="en-US" b="1" dirty="0">
              <a:latin typeface="Arial" charset="0"/>
            </a:endParaRPr>
          </a:p>
          <a:p>
            <a:pPr>
              <a:lnSpc>
                <a:spcPct val="90000"/>
              </a:lnSpc>
            </a:pPr>
            <a:endParaRPr lang="en-US" b="1" dirty="0">
              <a:latin typeface="Arial" charset="0"/>
            </a:endParaRPr>
          </a:p>
          <a:p>
            <a:pPr>
              <a:lnSpc>
                <a:spcPct val="90000"/>
              </a:lnSpc>
            </a:pPr>
            <a:endParaRPr lang="en-US" b="1" dirty="0">
              <a:latin typeface="Arial" charset="0"/>
            </a:endParaRPr>
          </a:p>
          <a:p>
            <a:pPr>
              <a:lnSpc>
                <a:spcPct val="90000"/>
              </a:lnSpc>
            </a:pPr>
            <a:r>
              <a:rPr lang="en-US" b="1" dirty="0">
                <a:latin typeface="Arial" charset="0"/>
              </a:rPr>
              <a:t>Fixed:</a:t>
            </a:r>
          </a:p>
          <a:p>
            <a:pPr>
              <a:lnSpc>
                <a:spcPct val="90000"/>
              </a:lnSpc>
            </a:pPr>
            <a:endParaRPr lang="en-US" b="1" dirty="0">
              <a:latin typeface="Arial" charset="0"/>
            </a:endParaRPr>
          </a:p>
          <a:p>
            <a:pPr>
              <a:lnSpc>
                <a:spcPct val="90000"/>
              </a:lnSpc>
            </a:pPr>
            <a:endParaRPr lang="en-US" b="1" dirty="0">
              <a:latin typeface="Arial" charset="0"/>
            </a:endParaRPr>
          </a:p>
          <a:p>
            <a:pPr>
              <a:lnSpc>
                <a:spcPct val="90000"/>
              </a:lnSpc>
            </a:pPr>
            <a:endParaRPr lang="en-US" b="1" dirty="0">
              <a:latin typeface="Arial" charset="0"/>
            </a:endParaRPr>
          </a:p>
          <a:p>
            <a:pPr>
              <a:lnSpc>
                <a:spcPct val="90000"/>
              </a:lnSpc>
            </a:pPr>
            <a:r>
              <a:rPr lang="en-US" b="1" dirty="0">
                <a:latin typeface="Arial" charset="0"/>
              </a:rPr>
              <a:t>Hybrid:</a:t>
            </a:r>
          </a:p>
        </p:txBody>
      </p:sp>
      <p:sp>
        <p:nvSpPr>
          <p:cNvPr id="35843" name="Rectangle 4"/>
          <p:cNvSpPr>
            <a:spLocks noChangeArrowheads="1"/>
          </p:cNvSpPr>
          <p:nvPr/>
        </p:nvSpPr>
        <p:spPr bwMode="auto">
          <a:xfrm>
            <a:off x="2603500" y="2374900"/>
            <a:ext cx="2717800" cy="355600"/>
          </a:xfrm>
          <a:prstGeom prst="rect">
            <a:avLst/>
          </a:prstGeom>
          <a:solidFill>
            <a:schemeClr val="accent1"/>
          </a:solidFill>
          <a:ln w="25400">
            <a:solidFill>
              <a:schemeClr val="tx1"/>
            </a:solidFill>
            <a:miter lim="800000"/>
            <a:headEnd/>
            <a:tailEnd/>
          </a:ln>
        </p:spPr>
        <p:txBody>
          <a:bodyPr wrap="none" anchor="ctr"/>
          <a:lstStyle/>
          <a:p>
            <a:endParaRPr lang="el-GR"/>
          </a:p>
        </p:txBody>
      </p:sp>
      <p:sp>
        <p:nvSpPr>
          <p:cNvPr id="35844" name="Rectangle 5"/>
          <p:cNvSpPr>
            <a:spLocks noChangeArrowheads="1"/>
          </p:cNvSpPr>
          <p:nvPr/>
        </p:nvSpPr>
        <p:spPr bwMode="auto">
          <a:xfrm>
            <a:off x="2603500" y="3213100"/>
            <a:ext cx="1346200" cy="355600"/>
          </a:xfrm>
          <a:prstGeom prst="rect">
            <a:avLst/>
          </a:prstGeom>
          <a:solidFill>
            <a:srgbClr val="FDA4B5"/>
          </a:solidFill>
          <a:ln w="25400">
            <a:solidFill>
              <a:schemeClr val="tx1"/>
            </a:solidFill>
            <a:miter lim="800000"/>
            <a:headEnd/>
            <a:tailEnd/>
          </a:ln>
        </p:spPr>
        <p:txBody>
          <a:bodyPr wrap="none" anchor="ctr"/>
          <a:lstStyle/>
          <a:p>
            <a:endParaRPr lang="el-GR"/>
          </a:p>
        </p:txBody>
      </p:sp>
      <p:sp>
        <p:nvSpPr>
          <p:cNvPr id="35845" name="Rectangle 6"/>
          <p:cNvSpPr>
            <a:spLocks noChangeArrowheads="1"/>
          </p:cNvSpPr>
          <p:nvPr/>
        </p:nvSpPr>
        <p:spPr bwMode="auto">
          <a:xfrm>
            <a:off x="2603500" y="3746500"/>
            <a:ext cx="2717800" cy="355600"/>
          </a:xfrm>
          <a:prstGeom prst="rect">
            <a:avLst/>
          </a:prstGeom>
          <a:solidFill>
            <a:srgbClr val="FDA4B5"/>
          </a:solidFill>
          <a:ln w="25400">
            <a:solidFill>
              <a:schemeClr val="tx1"/>
            </a:solidFill>
            <a:miter lim="800000"/>
            <a:headEnd/>
            <a:tailEnd/>
          </a:ln>
        </p:spPr>
        <p:txBody>
          <a:bodyPr wrap="none" anchor="ctr"/>
          <a:lstStyle/>
          <a:p>
            <a:endParaRPr lang="el-GR"/>
          </a:p>
        </p:txBody>
      </p:sp>
      <p:sp>
        <p:nvSpPr>
          <p:cNvPr id="35846" name="Rectangle 7"/>
          <p:cNvSpPr>
            <a:spLocks noChangeArrowheads="1"/>
          </p:cNvSpPr>
          <p:nvPr/>
        </p:nvSpPr>
        <p:spPr bwMode="auto">
          <a:xfrm>
            <a:off x="2603500" y="4432300"/>
            <a:ext cx="4089400" cy="355600"/>
          </a:xfrm>
          <a:prstGeom prst="rect">
            <a:avLst/>
          </a:prstGeom>
          <a:solidFill>
            <a:srgbClr val="FDA4B5"/>
          </a:solidFill>
          <a:ln w="25400">
            <a:solidFill>
              <a:schemeClr val="tx1"/>
            </a:solidFill>
            <a:miter lim="800000"/>
            <a:headEnd/>
            <a:tailEnd/>
          </a:ln>
        </p:spPr>
        <p:txBody>
          <a:bodyPr wrap="none" anchor="ctr"/>
          <a:lstStyle/>
          <a:p>
            <a:endParaRPr lang="el-GR"/>
          </a:p>
        </p:txBody>
      </p:sp>
      <p:sp>
        <p:nvSpPr>
          <p:cNvPr id="35847" name="Rectangle 8"/>
          <p:cNvSpPr>
            <a:spLocks noChangeArrowheads="1"/>
          </p:cNvSpPr>
          <p:nvPr/>
        </p:nvSpPr>
        <p:spPr bwMode="auto">
          <a:xfrm>
            <a:off x="5926138" y="1493838"/>
            <a:ext cx="53975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8" rIns="92075" bIns="46038">
            <a:spAutoFit/>
          </a:bodyPr>
          <a:lstStyle/>
          <a:p>
            <a:pPr>
              <a:lnSpc>
                <a:spcPct val="90000"/>
              </a:lnSpc>
            </a:pPr>
            <a:r>
              <a:rPr lang="en-US" sz="2800" b="1">
                <a:latin typeface="Arial" charset="0"/>
              </a:rPr>
              <a:t>…</a:t>
            </a:r>
          </a:p>
        </p:txBody>
      </p:sp>
      <p:grpSp>
        <p:nvGrpSpPr>
          <p:cNvPr id="35848" name="Group 14"/>
          <p:cNvGrpSpPr>
            <a:grpSpLocks/>
          </p:cNvGrpSpPr>
          <p:nvPr/>
        </p:nvGrpSpPr>
        <p:grpSpPr bwMode="auto">
          <a:xfrm>
            <a:off x="2603500" y="1612900"/>
            <a:ext cx="4622800" cy="355600"/>
            <a:chOff x="1640" y="1016"/>
            <a:chExt cx="2912" cy="224"/>
          </a:xfrm>
        </p:grpSpPr>
        <p:sp>
          <p:nvSpPr>
            <p:cNvPr id="35852" name="Rectangle 9"/>
            <p:cNvSpPr>
              <a:spLocks noChangeArrowheads="1"/>
            </p:cNvSpPr>
            <p:nvPr/>
          </p:nvSpPr>
          <p:spPr bwMode="auto">
            <a:xfrm>
              <a:off x="1640" y="1016"/>
              <a:ext cx="416" cy="224"/>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sp>
          <p:nvSpPr>
            <p:cNvPr id="35853" name="Rectangle 10"/>
            <p:cNvSpPr>
              <a:spLocks noChangeArrowheads="1"/>
            </p:cNvSpPr>
            <p:nvPr/>
          </p:nvSpPr>
          <p:spPr bwMode="auto">
            <a:xfrm>
              <a:off x="2072" y="1016"/>
              <a:ext cx="416" cy="224"/>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sp>
          <p:nvSpPr>
            <p:cNvPr id="35854" name="Rectangle 11"/>
            <p:cNvSpPr>
              <a:spLocks noChangeArrowheads="1"/>
            </p:cNvSpPr>
            <p:nvPr/>
          </p:nvSpPr>
          <p:spPr bwMode="auto">
            <a:xfrm>
              <a:off x="2504" y="1016"/>
              <a:ext cx="416" cy="224"/>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sp>
          <p:nvSpPr>
            <p:cNvPr id="35855" name="Rectangle 12"/>
            <p:cNvSpPr>
              <a:spLocks noChangeArrowheads="1"/>
            </p:cNvSpPr>
            <p:nvPr/>
          </p:nvSpPr>
          <p:spPr bwMode="auto">
            <a:xfrm>
              <a:off x="2936" y="1016"/>
              <a:ext cx="416" cy="224"/>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sp>
          <p:nvSpPr>
            <p:cNvPr id="35856" name="Rectangle 13"/>
            <p:cNvSpPr>
              <a:spLocks noChangeArrowheads="1"/>
            </p:cNvSpPr>
            <p:nvPr/>
          </p:nvSpPr>
          <p:spPr bwMode="auto">
            <a:xfrm>
              <a:off x="4136" y="1016"/>
              <a:ext cx="416" cy="224"/>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sp>
        <p:nvSpPr>
          <p:cNvPr id="35849" name="Rectangle 15"/>
          <p:cNvSpPr>
            <a:spLocks noChangeArrowheads="1"/>
          </p:cNvSpPr>
          <p:nvPr/>
        </p:nvSpPr>
        <p:spPr bwMode="auto">
          <a:xfrm>
            <a:off x="2603500" y="927100"/>
            <a:ext cx="660400" cy="3556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sp>
        <p:nvSpPr>
          <p:cNvPr id="35850" name="Rectangle 16"/>
          <p:cNvSpPr>
            <a:spLocks noChangeArrowheads="1"/>
          </p:cNvSpPr>
          <p:nvPr/>
        </p:nvSpPr>
        <p:spPr bwMode="auto">
          <a:xfrm>
            <a:off x="2649538" y="1114425"/>
            <a:ext cx="53975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8" rIns="92075" bIns="46038">
            <a:spAutoFit/>
          </a:bodyPr>
          <a:lstStyle/>
          <a:p>
            <a:pPr>
              <a:lnSpc>
                <a:spcPct val="90000"/>
              </a:lnSpc>
            </a:pPr>
            <a:r>
              <a:rPr lang="en-US" sz="2800" b="1">
                <a:latin typeface="Arial" charset="0"/>
              </a:rPr>
              <a:t>…</a:t>
            </a:r>
          </a:p>
        </p:txBody>
      </p:sp>
      <p:sp>
        <p:nvSpPr>
          <p:cNvPr id="18" name="Rectangle 3">
            <a:extLst>
              <a:ext uri="{FF2B5EF4-FFF2-40B4-BE49-F238E27FC236}">
                <a16:creationId xmlns:a16="http://schemas.microsoft.com/office/drawing/2014/main" xmlns="" id="{1E0A64B8-57E1-0F41-BFF1-F769D5F71B79}"/>
              </a:ext>
            </a:extLst>
          </p:cNvPr>
          <p:cNvSpPr>
            <a:spLocks noChangeArrowheads="1"/>
          </p:cNvSpPr>
          <p:nvPr/>
        </p:nvSpPr>
        <p:spPr bwMode="auto">
          <a:xfrm>
            <a:off x="5560872" y="2340013"/>
            <a:ext cx="937757" cy="4253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8" rIns="92075" bIns="46038">
            <a:spAutoFit/>
          </a:bodyPr>
          <a:lstStyle/>
          <a:p>
            <a:pPr>
              <a:lnSpc>
                <a:spcPct val="90000"/>
              </a:lnSpc>
            </a:pPr>
            <a:r>
              <a:rPr lang="en-US" b="1" dirty="0">
                <a:latin typeface="Arial" charset="0"/>
              </a:rPr>
              <a:t>MIPS</a:t>
            </a:r>
          </a:p>
        </p:txBody>
      </p:sp>
      <p:sp>
        <p:nvSpPr>
          <p:cNvPr id="19" name="2 - Θέση υποσέλιδου">
            <a:extLst>
              <a:ext uri="{FF2B5EF4-FFF2-40B4-BE49-F238E27FC236}">
                <a16:creationId xmlns:a16="http://schemas.microsoft.com/office/drawing/2014/main" xmlns="" id="{6891AF17-4B0F-5C42-AF68-2891D061C430}"/>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20" name="8 - Θέση αριθμού διαφάνειας">
            <a:extLst>
              <a:ext uri="{FF2B5EF4-FFF2-40B4-BE49-F238E27FC236}">
                <a16:creationId xmlns:a16="http://schemas.microsoft.com/office/drawing/2014/main" xmlns="" id="{E4E8DED0-8DB1-D244-8B13-53A5525A7C18}"/>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72</a:t>
            </a:fld>
            <a:endParaRPr lang="en-GB" altLang="el-GR" sz="1400"/>
          </a:p>
        </p:txBody>
      </p:sp>
    </p:spTree>
    <p:extLst>
      <p:ext uri="{BB962C8B-B14F-4D97-AF65-F5344CB8AC3E}">
        <p14:creationId xmlns:p14="http://schemas.microsoft.com/office/powerpoint/2010/main" val="2382311170"/>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 y="0"/>
            <a:ext cx="8964488" cy="412750"/>
          </a:xfrm>
          <a:noFill/>
        </p:spPr>
        <p:txBody>
          <a:bodyPr/>
          <a:lstStyle/>
          <a:p>
            <a:r>
              <a:rPr lang="en-US" sz="3200" dirty="0">
                <a:latin typeface="Arial" charset="0"/>
              </a:rPr>
              <a:t>Top 10 80x86 Instructions</a:t>
            </a:r>
          </a:p>
        </p:txBody>
      </p:sp>
      <p:pic>
        <p:nvPicPr>
          <p:cNvPr id="46082"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48680"/>
            <a:ext cx="8964488" cy="5807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6083" name="Line 4"/>
          <p:cNvSpPr>
            <a:spLocks noChangeShapeType="1"/>
          </p:cNvSpPr>
          <p:nvPr/>
        </p:nvSpPr>
        <p:spPr bwMode="auto">
          <a:xfrm>
            <a:off x="3810000" y="5029200"/>
            <a:ext cx="1219200" cy="0"/>
          </a:xfrm>
          <a:prstGeom prst="line">
            <a:avLst/>
          </a:prstGeom>
          <a:noFill/>
          <a:ln w="254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6" name="2 - Θέση υποσέλιδου">
            <a:extLst>
              <a:ext uri="{FF2B5EF4-FFF2-40B4-BE49-F238E27FC236}">
                <a16:creationId xmlns:a16="http://schemas.microsoft.com/office/drawing/2014/main" xmlns="" id="{2DDF9AA5-33B7-3544-97C0-D43C8848AB58}"/>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7" name="8 - Θέση αριθμού διαφάνειας">
            <a:extLst>
              <a:ext uri="{FF2B5EF4-FFF2-40B4-BE49-F238E27FC236}">
                <a16:creationId xmlns:a16="http://schemas.microsoft.com/office/drawing/2014/main" xmlns="" id="{4370BAB6-5EDB-BE4A-9AE5-4B80CE694E6D}"/>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73</a:t>
            </a:fld>
            <a:endParaRPr lang="en-GB" altLang="el-GR" sz="1400"/>
          </a:p>
        </p:txBody>
      </p:sp>
    </p:spTree>
    <p:extLst>
      <p:ext uri="{BB962C8B-B14F-4D97-AF65-F5344CB8AC3E}">
        <p14:creationId xmlns:p14="http://schemas.microsoft.com/office/powerpoint/2010/main" val="3262125615"/>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0" y="0"/>
            <a:ext cx="9144000" cy="404664"/>
          </a:xfrm>
          <a:noFill/>
        </p:spPr>
        <p:txBody>
          <a:bodyPr/>
          <a:lstStyle/>
          <a:p>
            <a:r>
              <a:rPr lang="en-US" sz="3200" dirty="0">
                <a:latin typeface="Arial" charset="0"/>
              </a:rPr>
              <a:t>Operand Size Usage</a:t>
            </a:r>
          </a:p>
        </p:txBody>
      </p:sp>
      <p:graphicFrame>
        <p:nvGraphicFramePr>
          <p:cNvPr id="62466" name="Object 2048"/>
          <p:cNvGraphicFramePr>
            <a:graphicFrameLocks/>
          </p:cNvGraphicFramePr>
          <p:nvPr/>
        </p:nvGraphicFramePr>
        <p:xfrm>
          <a:off x="641350" y="793750"/>
          <a:ext cx="7683500" cy="4330700"/>
        </p:xfrm>
        <a:graphic>
          <a:graphicData uri="http://schemas.openxmlformats.org/presentationml/2006/ole">
            <mc:AlternateContent xmlns:mc="http://schemas.openxmlformats.org/markup-compatibility/2006">
              <mc:Choice xmlns:v="urn:schemas-microsoft-com:vml" Requires="v">
                <p:oleObj spid="_x0000_s110620" name="Worksheet" r:id="rId4" imgW="7696200" imgH="4343400" progId="Excel.Sheet.8">
                  <p:embed/>
                </p:oleObj>
              </mc:Choice>
              <mc:Fallback>
                <p:oleObj name="Worksheet" r:id="rId4" imgW="7696200" imgH="4343400" progId="Excel.Sheet.8">
                  <p:embed/>
                  <p:pic>
                    <p:nvPicPr>
                      <p:cNvPr id="62466" name="Object 204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350" y="793750"/>
                        <a:ext cx="7683500" cy="4330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2467" name="Rectangle 4"/>
          <p:cNvSpPr>
            <a:spLocks noChangeArrowheads="1"/>
          </p:cNvSpPr>
          <p:nvPr/>
        </p:nvSpPr>
        <p:spPr bwMode="auto">
          <a:xfrm>
            <a:off x="671513" y="5059363"/>
            <a:ext cx="8194675" cy="10779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8" rIns="92075" bIns="46038">
            <a:spAutoFit/>
          </a:bodyPr>
          <a:lstStyle/>
          <a:p>
            <a:pPr>
              <a:lnSpc>
                <a:spcPct val="90000"/>
              </a:lnSpc>
              <a:buFontTx/>
              <a:buChar char="•"/>
            </a:pPr>
            <a:r>
              <a:rPr lang="en-US" b="1">
                <a:latin typeface="Arial" charset="0"/>
              </a:rPr>
              <a:t> Support for these data sizes and types: </a:t>
            </a:r>
            <a:br>
              <a:rPr lang="en-US" b="1">
                <a:latin typeface="Arial" charset="0"/>
              </a:rPr>
            </a:br>
            <a:r>
              <a:rPr lang="en-US" b="1">
                <a:latin typeface="Arial" charset="0"/>
              </a:rPr>
              <a:t>	8-bit, 16-bit, 32-bit integers and </a:t>
            </a:r>
            <a:br>
              <a:rPr lang="en-US" b="1">
                <a:latin typeface="Arial" charset="0"/>
              </a:rPr>
            </a:br>
            <a:r>
              <a:rPr lang="en-US" b="1">
                <a:latin typeface="Arial" charset="0"/>
              </a:rPr>
              <a:t>	32-bit and 64-bit IEEE 754 floating point numbers</a:t>
            </a:r>
          </a:p>
        </p:txBody>
      </p:sp>
      <p:sp>
        <p:nvSpPr>
          <p:cNvPr id="6" name="2 - Θέση υποσέλιδου">
            <a:extLst>
              <a:ext uri="{FF2B5EF4-FFF2-40B4-BE49-F238E27FC236}">
                <a16:creationId xmlns:a16="http://schemas.microsoft.com/office/drawing/2014/main" xmlns="" id="{2E320107-B24B-8F44-B777-19E0CBBECA8F}"/>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7" name="8 - Θέση αριθμού διαφάνειας">
            <a:extLst>
              <a:ext uri="{FF2B5EF4-FFF2-40B4-BE49-F238E27FC236}">
                <a16:creationId xmlns:a16="http://schemas.microsoft.com/office/drawing/2014/main" xmlns="" id="{6232DA7F-A477-8246-AD5D-320E42058F14}"/>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74</a:t>
            </a:fld>
            <a:endParaRPr lang="en-GB" altLang="el-GR" sz="1400"/>
          </a:p>
        </p:txBody>
      </p:sp>
    </p:spTree>
    <p:extLst>
      <p:ext uri="{BB962C8B-B14F-4D97-AF65-F5344CB8AC3E}">
        <p14:creationId xmlns:p14="http://schemas.microsoft.com/office/powerpoint/2010/main" val="2689738184"/>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0" y="0"/>
            <a:ext cx="9143999" cy="385762"/>
          </a:xfrm>
          <a:noFill/>
        </p:spPr>
        <p:txBody>
          <a:bodyPr/>
          <a:lstStyle/>
          <a:p>
            <a:r>
              <a:rPr lang="en-US" sz="3200" dirty="0">
                <a:latin typeface="Arial" charset="0"/>
              </a:rPr>
              <a:t>Conditional Branch Distance</a:t>
            </a:r>
          </a:p>
        </p:txBody>
      </p:sp>
      <p:graphicFrame>
        <p:nvGraphicFramePr>
          <p:cNvPr id="74754" name="Object 3"/>
          <p:cNvGraphicFramePr>
            <a:graphicFrameLocks/>
          </p:cNvGraphicFramePr>
          <p:nvPr/>
        </p:nvGraphicFramePr>
        <p:xfrm>
          <a:off x="838200" y="1295400"/>
          <a:ext cx="7010400" cy="3022600"/>
        </p:xfrm>
        <a:graphic>
          <a:graphicData uri="http://schemas.openxmlformats.org/presentationml/2006/ole">
            <mc:AlternateContent xmlns:mc="http://schemas.openxmlformats.org/markup-compatibility/2006">
              <mc:Choice xmlns:v="urn:schemas-microsoft-com:vml" Requires="v">
                <p:oleObj spid="_x0000_s111644" name="Worksheet" r:id="rId4" imgW="7023100" imgH="3708400" progId="Excel.Sheet.8">
                  <p:embed/>
                </p:oleObj>
              </mc:Choice>
              <mc:Fallback>
                <p:oleObj name="Worksheet" r:id="rId4" imgW="7023100" imgH="3708400" progId="Excel.Sheet.8">
                  <p:embed/>
                  <p:pic>
                    <p:nvPicPr>
                      <p:cNvPr id="74754" name="Object 3"/>
                      <p:cNvPicPr>
                        <a:picLocks noChangeArrowheads="1"/>
                      </p:cNvPicPr>
                      <p:nvPr/>
                    </p:nvPicPr>
                    <p:blipFill>
                      <a:blip r:embed="rId5">
                        <a:extLst>
                          <a:ext uri="{28A0092B-C50C-407E-A947-70E740481C1C}">
                            <a14:useLocalDpi xmlns:a14="http://schemas.microsoft.com/office/drawing/2010/main" val="0"/>
                          </a:ext>
                        </a:extLst>
                      </a:blip>
                      <a:srcRect b="14561"/>
                      <a:stretch>
                        <a:fillRect/>
                      </a:stretch>
                    </p:blipFill>
                    <p:spPr bwMode="auto">
                      <a:xfrm>
                        <a:off x="838200" y="1295400"/>
                        <a:ext cx="7010400" cy="302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74755" name="Rectangle 4"/>
          <p:cNvSpPr>
            <a:spLocks noChangeArrowheads="1"/>
          </p:cNvSpPr>
          <p:nvPr/>
        </p:nvSpPr>
        <p:spPr bwMode="auto">
          <a:xfrm>
            <a:off x="1619250" y="4221163"/>
            <a:ext cx="5588000" cy="1006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2075" tIns="46038" rIns="92075" bIns="46038">
            <a:spAutoFit/>
          </a:bodyPr>
          <a:lstStyle/>
          <a:p>
            <a:pPr>
              <a:lnSpc>
                <a:spcPct val="90000"/>
              </a:lnSpc>
            </a:pPr>
            <a:r>
              <a:rPr lang="en-US" sz="1800" b="1">
                <a:latin typeface="Arial" charset="0"/>
              </a:rPr>
              <a:t>Bits of Branch Displacement </a:t>
            </a:r>
          </a:p>
          <a:p>
            <a:pPr>
              <a:lnSpc>
                <a:spcPct val="90000"/>
              </a:lnSpc>
            </a:pPr>
            <a:endParaRPr lang="en-US" sz="1800" b="1">
              <a:latin typeface="Arial" charset="0"/>
            </a:endParaRPr>
          </a:p>
          <a:p>
            <a:pPr>
              <a:lnSpc>
                <a:spcPct val="90000"/>
              </a:lnSpc>
            </a:pPr>
            <a:r>
              <a:rPr lang="en-US" sz="1800" b="1">
                <a:latin typeface="Arial" charset="0"/>
              </a:rPr>
              <a:t>• 25% of integer branches are 2 to 4  instructions </a:t>
            </a:r>
            <a:r>
              <a:rPr lang="en-US" sz="1800" b="1" baseline="30000">
                <a:latin typeface="Arial" charset="0"/>
              </a:rPr>
              <a:t/>
            </a:r>
            <a:br>
              <a:rPr lang="en-US" sz="1800" b="1" baseline="30000">
                <a:latin typeface="Arial" charset="0"/>
              </a:rPr>
            </a:br>
            <a:r>
              <a:rPr lang="en-US" sz="1800" b="1" baseline="30000">
                <a:latin typeface="Arial" charset="0"/>
              </a:rPr>
              <a:t>    </a:t>
            </a:r>
          </a:p>
        </p:txBody>
      </p:sp>
      <p:sp>
        <p:nvSpPr>
          <p:cNvPr id="6" name="2 - Θέση υποσέλιδου">
            <a:extLst>
              <a:ext uri="{FF2B5EF4-FFF2-40B4-BE49-F238E27FC236}">
                <a16:creationId xmlns:a16="http://schemas.microsoft.com/office/drawing/2014/main" xmlns="" id="{0D35C51F-70B4-9743-9F23-5637801B2F94}"/>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7" name="8 - Θέση αριθμού διαφάνειας">
            <a:extLst>
              <a:ext uri="{FF2B5EF4-FFF2-40B4-BE49-F238E27FC236}">
                <a16:creationId xmlns:a16="http://schemas.microsoft.com/office/drawing/2014/main" xmlns="" id="{1858A6A0-5654-A543-8318-D467AD3F7BF1}"/>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75</a:t>
            </a:fld>
            <a:endParaRPr lang="en-GB" altLang="el-GR" sz="1400"/>
          </a:p>
        </p:txBody>
      </p:sp>
    </p:spTree>
    <p:extLst>
      <p:ext uri="{BB962C8B-B14F-4D97-AF65-F5344CB8AC3E}">
        <p14:creationId xmlns:p14="http://schemas.microsoft.com/office/powerpoint/2010/main" val="2187960673"/>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026"/>
          <p:cNvSpPr>
            <a:spLocks noGrp="1" noChangeArrowheads="1"/>
          </p:cNvSpPr>
          <p:nvPr>
            <p:ph type="title"/>
          </p:nvPr>
        </p:nvSpPr>
        <p:spPr>
          <a:xfrm>
            <a:off x="179513" y="3026"/>
            <a:ext cx="8856984" cy="401638"/>
          </a:xfrm>
        </p:spPr>
        <p:txBody>
          <a:bodyPr/>
          <a:lstStyle/>
          <a:p>
            <a:r>
              <a:rPr lang="en-US" sz="3200" dirty="0">
                <a:latin typeface="Arial" charset="0"/>
              </a:rPr>
              <a:t>Conditional Branch Addressing</a:t>
            </a:r>
          </a:p>
        </p:txBody>
      </p:sp>
      <p:sp>
        <p:nvSpPr>
          <p:cNvPr id="76802" name="Rectangle 1027"/>
          <p:cNvSpPr>
            <a:spLocks noGrp="1" noChangeArrowheads="1"/>
          </p:cNvSpPr>
          <p:nvPr>
            <p:ph type="body" idx="1"/>
          </p:nvPr>
        </p:nvSpPr>
        <p:spPr>
          <a:xfrm>
            <a:off x="381000" y="838200"/>
            <a:ext cx="8191500" cy="1971675"/>
          </a:xfrm>
        </p:spPr>
        <p:txBody>
          <a:bodyPr/>
          <a:lstStyle/>
          <a:p>
            <a:r>
              <a:rPr lang="en-US" sz="2400">
                <a:latin typeface="Arial" charset="0"/>
              </a:rPr>
              <a:t>PC-relative since most branches are relatively close to the current PC</a:t>
            </a:r>
          </a:p>
          <a:p>
            <a:r>
              <a:rPr lang="en-US" sz="2400">
                <a:latin typeface="Arial" charset="0"/>
              </a:rPr>
              <a:t>At least 8 bits suggested (</a:t>
            </a:r>
            <a:r>
              <a:rPr lang="en-US" sz="2400">
                <a:latin typeface="Arial" charset="0"/>
                <a:sym typeface="Symbol" charset="0"/>
              </a:rPr>
              <a:t>128 instructions)</a:t>
            </a:r>
          </a:p>
          <a:p>
            <a:r>
              <a:rPr lang="en-US" sz="2400">
                <a:latin typeface="Arial" charset="0"/>
                <a:sym typeface="Symbol" charset="0"/>
              </a:rPr>
              <a:t>Compare Equal/Not Equal most important for integer programs (86%)</a:t>
            </a:r>
            <a:endParaRPr lang="en-US" sz="2400">
              <a:latin typeface="Arial" charset="0"/>
            </a:endParaRPr>
          </a:p>
        </p:txBody>
      </p:sp>
      <p:graphicFrame>
        <p:nvGraphicFramePr>
          <p:cNvPr id="76803" name="Object 1031"/>
          <p:cNvGraphicFramePr>
            <a:graphicFrameLocks/>
          </p:cNvGraphicFramePr>
          <p:nvPr/>
        </p:nvGraphicFramePr>
        <p:xfrm>
          <a:off x="762000" y="2743200"/>
          <a:ext cx="7505700" cy="3771900"/>
        </p:xfrm>
        <a:graphic>
          <a:graphicData uri="http://schemas.openxmlformats.org/presentationml/2006/ole">
            <mc:AlternateContent xmlns:mc="http://schemas.openxmlformats.org/markup-compatibility/2006">
              <mc:Choice xmlns:v="urn:schemas-microsoft-com:vml" Requires="v">
                <p:oleObj spid="_x0000_s112668" name="Worksheet" r:id="rId4" imgW="7518400" imgH="3784600" progId="Excel.Sheet.8">
                  <p:embed/>
                </p:oleObj>
              </mc:Choice>
              <mc:Fallback>
                <p:oleObj name="Worksheet" r:id="rId4" imgW="7518400" imgH="3784600" progId="Excel.Sheet.8">
                  <p:embed/>
                  <p:pic>
                    <p:nvPicPr>
                      <p:cNvPr id="76803" name="Object 10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743200"/>
                        <a:ext cx="7505700" cy="3771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 name="2 - Θέση υποσέλιδου">
            <a:extLst>
              <a:ext uri="{FF2B5EF4-FFF2-40B4-BE49-F238E27FC236}">
                <a16:creationId xmlns:a16="http://schemas.microsoft.com/office/drawing/2014/main" xmlns="" id="{7C01F758-FF2E-C748-876F-F8E37C8B9243}"/>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7" name="8 - Θέση αριθμού διαφάνειας">
            <a:extLst>
              <a:ext uri="{FF2B5EF4-FFF2-40B4-BE49-F238E27FC236}">
                <a16:creationId xmlns:a16="http://schemas.microsoft.com/office/drawing/2014/main" xmlns="" id="{809FA7A9-6CB9-484E-AA08-328BF285A3D3}"/>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76</a:t>
            </a:fld>
            <a:endParaRPr lang="en-GB" altLang="el-GR" sz="1400"/>
          </a:p>
        </p:txBody>
      </p:sp>
    </p:spTree>
    <p:extLst>
      <p:ext uri="{BB962C8B-B14F-4D97-AF65-F5344CB8AC3E}">
        <p14:creationId xmlns:p14="http://schemas.microsoft.com/office/powerpoint/2010/main" val="6775889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6019" name="Rectangle 2"/>
          <p:cNvSpPr>
            <a:spLocks noChangeArrowheads="1"/>
          </p:cNvSpPr>
          <p:nvPr/>
        </p:nvSpPr>
        <p:spPr bwMode="auto">
          <a:xfrm>
            <a:off x="2971800" y="2819400"/>
            <a:ext cx="2895600" cy="1600200"/>
          </a:xfrm>
          <a:prstGeom prst="rect">
            <a:avLst/>
          </a:prstGeom>
          <a:solidFill>
            <a:srgbClr val="FF0000">
              <a:alpha val="5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6020" name="Text Box 5"/>
          <p:cNvSpPr txBox="1">
            <a:spLocks noChangeArrowheads="1"/>
          </p:cNvSpPr>
          <p:nvPr/>
        </p:nvSpPr>
        <p:spPr bwMode="auto">
          <a:xfrm>
            <a:off x="2971800" y="14478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l-GR" altLang="el-GR" sz="2400" b="0"/>
          </a:p>
        </p:txBody>
      </p:sp>
      <p:sp>
        <p:nvSpPr>
          <p:cNvPr id="86021" name="Rectangle 6"/>
          <p:cNvSpPr>
            <a:spLocks noChangeArrowheads="1"/>
          </p:cNvSpPr>
          <p:nvPr/>
        </p:nvSpPr>
        <p:spPr bwMode="auto">
          <a:xfrm>
            <a:off x="2971800" y="1676400"/>
            <a:ext cx="2895600" cy="396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6022" name="Text Box 7"/>
          <p:cNvSpPr txBox="1">
            <a:spLocks noChangeArrowheads="1"/>
          </p:cNvSpPr>
          <p:nvPr/>
        </p:nvSpPr>
        <p:spPr bwMode="auto">
          <a:xfrm>
            <a:off x="2895600" y="1219200"/>
            <a:ext cx="304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l-GR" sz="2400" b="0"/>
              <a:t>Text Segment </a:t>
            </a:r>
            <a:r>
              <a:rPr lang="en-US" altLang="el-GR" sz="2000" b="0"/>
              <a:t>(252MB)</a:t>
            </a:r>
          </a:p>
        </p:txBody>
      </p:sp>
      <p:sp>
        <p:nvSpPr>
          <p:cNvPr id="86023" name="Text Box 8"/>
          <p:cNvSpPr txBox="1">
            <a:spLocks noChangeArrowheads="1"/>
          </p:cNvSpPr>
          <p:nvPr/>
        </p:nvSpPr>
        <p:spPr bwMode="auto">
          <a:xfrm>
            <a:off x="1600200" y="16002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0x00400000</a:t>
            </a:r>
          </a:p>
        </p:txBody>
      </p:sp>
      <p:sp>
        <p:nvSpPr>
          <p:cNvPr id="86024" name="Text Box 9"/>
          <p:cNvSpPr txBox="1">
            <a:spLocks noChangeArrowheads="1"/>
          </p:cNvSpPr>
          <p:nvPr/>
        </p:nvSpPr>
        <p:spPr bwMode="auto">
          <a:xfrm>
            <a:off x="990600" y="3429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(0x08000000)</a:t>
            </a:r>
          </a:p>
        </p:txBody>
      </p:sp>
      <p:sp>
        <p:nvSpPr>
          <p:cNvPr id="86025" name="Line 10"/>
          <p:cNvSpPr>
            <a:spLocks noChangeShapeType="1"/>
          </p:cNvSpPr>
          <p:nvPr/>
        </p:nvSpPr>
        <p:spPr bwMode="auto">
          <a:xfrm>
            <a:off x="2438400" y="3581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6026" name="Text Box 11"/>
          <p:cNvSpPr txBox="1">
            <a:spLocks noChangeArrowheads="1"/>
          </p:cNvSpPr>
          <p:nvPr/>
        </p:nvSpPr>
        <p:spPr bwMode="auto">
          <a:xfrm>
            <a:off x="533400" y="33528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t>PC</a:t>
            </a:r>
          </a:p>
        </p:txBody>
      </p:sp>
      <p:sp>
        <p:nvSpPr>
          <p:cNvPr id="86027" name="Line 12"/>
          <p:cNvSpPr>
            <a:spLocks noChangeShapeType="1"/>
          </p:cNvSpPr>
          <p:nvPr/>
        </p:nvSpPr>
        <p:spPr bwMode="auto">
          <a:xfrm>
            <a:off x="2971800" y="3581400"/>
            <a:ext cx="2895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l-GR"/>
          </a:p>
        </p:txBody>
      </p:sp>
      <p:sp>
        <p:nvSpPr>
          <p:cNvPr id="86028" name="Text Box 13"/>
          <p:cNvSpPr txBox="1">
            <a:spLocks noChangeArrowheads="1"/>
          </p:cNvSpPr>
          <p:nvPr/>
        </p:nvSpPr>
        <p:spPr bwMode="auto">
          <a:xfrm>
            <a:off x="2286000" y="30480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-2</a:t>
            </a:r>
            <a:r>
              <a:rPr lang="en-US" altLang="el-GR" sz="1800" baseline="30000"/>
              <a:t>17</a:t>
            </a:r>
          </a:p>
        </p:txBody>
      </p:sp>
      <p:sp>
        <p:nvSpPr>
          <p:cNvPr id="86029" name="Text Box 14"/>
          <p:cNvSpPr txBox="1">
            <a:spLocks noChangeArrowheads="1"/>
          </p:cNvSpPr>
          <p:nvPr/>
        </p:nvSpPr>
        <p:spPr bwMode="auto">
          <a:xfrm>
            <a:off x="2286000" y="38100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+2</a:t>
            </a:r>
            <a:r>
              <a:rPr lang="en-US" altLang="el-GR" sz="1800" baseline="30000"/>
              <a:t>17</a:t>
            </a:r>
          </a:p>
        </p:txBody>
      </p:sp>
      <p:sp>
        <p:nvSpPr>
          <p:cNvPr id="86030" name="Text Box 15"/>
          <p:cNvSpPr txBox="1">
            <a:spLocks noChangeArrowheads="1"/>
          </p:cNvSpPr>
          <p:nvPr/>
        </p:nvSpPr>
        <p:spPr bwMode="auto">
          <a:xfrm>
            <a:off x="6096000" y="4267200"/>
            <a:ext cx="2514600" cy="101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000" b="0"/>
              <a:t>      bne  $s0, $s1, L2</a:t>
            </a:r>
          </a:p>
          <a:p>
            <a:pPr eaLnBrk="1" hangingPunct="1">
              <a:spcBef>
                <a:spcPct val="0"/>
              </a:spcBef>
              <a:buFontTx/>
              <a:buNone/>
            </a:pPr>
            <a:r>
              <a:rPr lang="en-US" altLang="el-GR" sz="2000" b="0"/>
              <a:t>      j       L1</a:t>
            </a:r>
          </a:p>
          <a:p>
            <a:pPr eaLnBrk="1" hangingPunct="1">
              <a:spcBef>
                <a:spcPct val="0"/>
              </a:spcBef>
              <a:buFontTx/>
              <a:buNone/>
            </a:pPr>
            <a:r>
              <a:rPr lang="en-US" altLang="el-GR" sz="2000" b="0"/>
              <a:t>L2: </a:t>
            </a:r>
          </a:p>
        </p:txBody>
      </p:sp>
      <p:sp>
        <p:nvSpPr>
          <p:cNvPr id="86031" name="Text Box 16"/>
          <p:cNvSpPr txBox="1">
            <a:spLocks noChangeArrowheads="1"/>
          </p:cNvSpPr>
          <p:nvPr/>
        </p:nvSpPr>
        <p:spPr bwMode="auto">
          <a:xfrm>
            <a:off x="2514600" y="48006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L1:</a:t>
            </a:r>
            <a:endParaRPr lang="en-US" altLang="el-GR" sz="1800" baseline="30000"/>
          </a:p>
        </p:txBody>
      </p:sp>
      <p:sp>
        <p:nvSpPr>
          <p:cNvPr id="86032" name="Text Box 17"/>
          <p:cNvSpPr txBox="1">
            <a:spLocks noChangeArrowheads="1"/>
          </p:cNvSpPr>
          <p:nvPr/>
        </p:nvSpPr>
        <p:spPr bwMode="auto">
          <a:xfrm>
            <a:off x="6096000" y="3429000"/>
            <a:ext cx="2514600" cy="406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000" b="0"/>
              <a:t>      beq  $s0, $s1, L1</a:t>
            </a:r>
          </a:p>
        </p:txBody>
      </p:sp>
      <p:sp>
        <p:nvSpPr>
          <p:cNvPr id="86033" name="Line 18"/>
          <p:cNvSpPr>
            <a:spLocks noChangeShapeType="1"/>
          </p:cNvSpPr>
          <p:nvPr/>
        </p:nvSpPr>
        <p:spPr bwMode="auto">
          <a:xfrm>
            <a:off x="7391400" y="3810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6034" name="Text Box 19"/>
          <p:cNvSpPr txBox="1">
            <a:spLocks noChangeArrowheads="1"/>
          </p:cNvSpPr>
          <p:nvPr/>
        </p:nvSpPr>
        <p:spPr bwMode="auto">
          <a:xfrm>
            <a:off x="1600200" y="5562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0x10000000</a:t>
            </a:r>
          </a:p>
        </p:txBody>
      </p:sp>
      <p:sp>
        <p:nvSpPr>
          <p:cNvPr id="86035" name="Text Box 20"/>
          <p:cNvSpPr txBox="1">
            <a:spLocks noChangeArrowheads="1"/>
          </p:cNvSpPr>
          <p:nvPr/>
        </p:nvSpPr>
        <p:spPr bwMode="auto">
          <a:xfrm>
            <a:off x="1066800" y="4800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(0x08200000)</a:t>
            </a:r>
          </a:p>
        </p:txBody>
      </p:sp>
      <p:sp>
        <p:nvSpPr>
          <p:cNvPr id="86036" name="Text Box 21"/>
          <p:cNvSpPr txBox="1">
            <a:spLocks noChangeArrowheads="1"/>
          </p:cNvSpPr>
          <p:nvPr/>
        </p:nvSpPr>
        <p:spPr bwMode="auto">
          <a:xfrm>
            <a:off x="1447800" y="27432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(0x07fe0000)</a:t>
            </a:r>
          </a:p>
        </p:txBody>
      </p:sp>
      <p:sp>
        <p:nvSpPr>
          <p:cNvPr id="86037" name="AutoShape 22"/>
          <p:cNvSpPr>
            <a:spLocks/>
          </p:cNvSpPr>
          <p:nvPr/>
        </p:nvSpPr>
        <p:spPr bwMode="auto">
          <a:xfrm>
            <a:off x="2819400" y="3581400"/>
            <a:ext cx="152400" cy="838200"/>
          </a:xfrm>
          <a:prstGeom prst="leftBrace">
            <a:avLst>
              <a:gd name="adj1" fmla="val 458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6038" name="AutoShape 23"/>
          <p:cNvSpPr>
            <a:spLocks/>
          </p:cNvSpPr>
          <p:nvPr/>
        </p:nvSpPr>
        <p:spPr bwMode="auto">
          <a:xfrm>
            <a:off x="2819400" y="2819400"/>
            <a:ext cx="152400" cy="762000"/>
          </a:xfrm>
          <a:prstGeom prst="lef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6039" name="Text Box 24"/>
          <p:cNvSpPr txBox="1">
            <a:spLocks noChangeArrowheads="1"/>
          </p:cNvSpPr>
          <p:nvPr/>
        </p:nvSpPr>
        <p:spPr bwMode="auto">
          <a:xfrm>
            <a:off x="1447800" y="41148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1800"/>
              <a:t>(0x08020000)</a:t>
            </a:r>
          </a:p>
        </p:txBody>
      </p:sp>
      <p:sp>
        <p:nvSpPr>
          <p:cNvPr id="86040" name="2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66FA480-77B6-44BF-A357-2769F5360921}" type="slidenum">
              <a:rPr lang="en-GB" altLang="el-GR" sz="1400"/>
              <a:pPr>
                <a:spcBef>
                  <a:spcPct val="0"/>
                </a:spcBef>
                <a:buFontTx/>
                <a:buNone/>
              </a:pPr>
              <a:t>77</a:t>
            </a:fld>
            <a:endParaRPr lang="en-GB" altLang="el-GR" sz="1400"/>
          </a:p>
        </p:txBody>
      </p:sp>
      <p:sp>
        <p:nvSpPr>
          <p:cNvPr id="2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Παράδειγμα : Απομακρυσμένες Διευθύνσεις</a:t>
            </a:r>
          </a:p>
        </p:txBody>
      </p:sp>
      <p:sp>
        <p:nvSpPr>
          <p:cNvPr id="26" name="Rectangle 3">
            <a:extLst>
              <a:ext uri="{FF2B5EF4-FFF2-40B4-BE49-F238E27FC236}">
                <a16:creationId xmlns:a16="http://schemas.microsoft.com/office/drawing/2014/main" xmlns="" id="{CF0024D3-E979-D14C-AC9A-BFD7105B775E}"/>
              </a:ext>
            </a:extLst>
          </p:cNvPr>
          <p:cNvSpPr txBox="1">
            <a:spLocks noChangeArrowheads="1"/>
          </p:cNvSpPr>
          <p:nvPr/>
        </p:nvSpPr>
        <p:spPr bwMode="auto">
          <a:xfrm>
            <a:off x="285750" y="620688"/>
            <a:ext cx="8382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el-GR" altLang="el-GR" sz="2800" b="0" kern="0" dirty="0">
                <a:latin typeface="Calibri" panose="020F0502020204030204" pitchFamily="34" charset="0"/>
              </a:rPr>
              <a:t>Τι γίνεται αν ένα </a:t>
            </a:r>
            <a:r>
              <a:rPr lang="en-US" altLang="el-GR" sz="2800" b="0" kern="0" dirty="0">
                <a:latin typeface="Calibri" panose="020F0502020204030204" pitchFamily="34" charset="0"/>
              </a:rPr>
              <a:t>branch </a:t>
            </a:r>
            <a:r>
              <a:rPr lang="el-GR" altLang="el-GR" sz="2800" b="0" kern="0" dirty="0">
                <a:latin typeface="Calibri" panose="020F0502020204030204" pitchFamily="34" charset="0"/>
              </a:rPr>
              <a:t>πηγαίνει «πολύ </a:t>
            </a:r>
            <a:r>
              <a:rPr lang="el-GR" altLang="el-GR" sz="2800" b="0" kern="0" dirty="0" err="1">
                <a:latin typeface="Calibri" panose="020F0502020204030204" pitchFamily="34" charset="0"/>
              </a:rPr>
              <a:t>μακρυά</a:t>
            </a:r>
            <a:r>
              <a:rPr lang="el-GR" altLang="el-GR" sz="2800" b="0" kern="0" dirty="0">
                <a:latin typeface="Calibri" panose="020F0502020204030204" pitchFamily="34" charset="0"/>
              </a:rPr>
              <a:t>»;</a:t>
            </a:r>
            <a:endParaRPr lang="en-US" altLang="el-GR" sz="2400" b="0" kern="0" dirty="0">
              <a:latin typeface="Calibri" panose="020F0502020204030204"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7043" name="Rectangle 3"/>
          <p:cNvSpPr>
            <a:spLocks noChangeArrowheads="1"/>
          </p:cNvSpPr>
          <p:nvPr/>
        </p:nvSpPr>
        <p:spPr bwMode="auto">
          <a:xfrm>
            <a:off x="142875" y="785813"/>
            <a:ext cx="87153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200150" indent="-28575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pPr>
            <a:r>
              <a:rPr lang="en-US" altLang="el-GR" sz="2800" b="0" u="sng" dirty="0">
                <a:solidFill>
                  <a:srgbClr val="FF3300"/>
                </a:solidFill>
                <a:latin typeface="Calibri" panose="020F0502020204030204" pitchFamily="34" charset="0"/>
              </a:rPr>
              <a:t>Pointer</a:t>
            </a:r>
            <a:r>
              <a:rPr lang="en-US" altLang="el-GR" sz="2800" b="0" dirty="0">
                <a:solidFill>
                  <a:srgbClr val="FF3300"/>
                </a:solidFill>
                <a:latin typeface="Calibri" panose="020F0502020204030204" pitchFamily="34" charset="0"/>
              </a:rPr>
              <a:t>:</a:t>
            </a:r>
            <a:r>
              <a:rPr lang="en-US" altLang="el-GR" sz="2800" b="0" dirty="0">
                <a:latin typeface="Calibri" panose="020F0502020204030204" pitchFamily="34" charset="0"/>
              </a:rPr>
              <a:t> </a:t>
            </a:r>
            <a:r>
              <a:rPr lang="el-GR" altLang="el-GR" sz="2800" b="0" dirty="0">
                <a:latin typeface="Calibri" panose="020F0502020204030204" pitchFamily="34" charset="0"/>
              </a:rPr>
              <a:t>Μια μεταβλητή, η οποία περιέχει τη διεύθυνση μιας άλλης μεταβλητής</a:t>
            </a:r>
            <a:endParaRPr lang="en-US" altLang="el-GR" sz="2800" b="0" dirty="0">
              <a:latin typeface="Calibri" panose="020F0502020204030204" pitchFamily="34" charset="0"/>
            </a:endParaRPr>
          </a:p>
          <a:p>
            <a:pPr lvl="1" eaLnBrk="1" hangingPunct="1">
              <a:lnSpc>
                <a:spcPct val="90000"/>
              </a:lnSpc>
            </a:pPr>
            <a:r>
              <a:rPr lang="el-GR" altLang="el-GR" sz="2400" b="0" dirty="0">
                <a:latin typeface="Calibri" panose="020F0502020204030204" pitchFamily="34" charset="0"/>
              </a:rPr>
              <a:t>Αποτελεί τη </a:t>
            </a:r>
            <a:r>
              <a:rPr lang="en-US" altLang="el-GR" sz="2400" b="0" dirty="0">
                <a:latin typeface="Calibri" panose="020F0502020204030204" pitchFamily="34" charset="0"/>
              </a:rPr>
              <a:t>HLL </a:t>
            </a:r>
            <a:r>
              <a:rPr lang="el-GR" altLang="el-GR" sz="2400" b="0" dirty="0">
                <a:latin typeface="Calibri" panose="020F0502020204030204" pitchFamily="34" charset="0"/>
              </a:rPr>
              <a:t>έκφραση της διεύθυνσης μνήμης σε γλώσσα μηχανής</a:t>
            </a:r>
            <a:endParaRPr lang="en-US" altLang="el-GR" sz="2400" b="0" dirty="0">
              <a:latin typeface="Calibri" panose="020F0502020204030204" pitchFamily="34" charset="0"/>
            </a:endParaRPr>
          </a:p>
          <a:p>
            <a:pPr eaLnBrk="1" hangingPunct="1">
              <a:lnSpc>
                <a:spcPct val="90000"/>
              </a:lnSpc>
            </a:pPr>
            <a:r>
              <a:rPr lang="el-GR" altLang="el-GR" sz="2800" b="0" dirty="0">
                <a:latin typeface="Calibri" panose="020F0502020204030204" pitchFamily="34" charset="0"/>
              </a:rPr>
              <a:t>Γιατί χρησιμοποιούμε δείκτες;</a:t>
            </a:r>
            <a:endParaRPr lang="en-US" altLang="el-GR" sz="2800" b="0" dirty="0">
              <a:latin typeface="Calibri" panose="020F0502020204030204" pitchFamily="34" charset="0"/>
            </a:endParaRPr>
          </a:p>
          <a:p>
            <a:pPr lvl="1" eaLnBrk="1" hangingPunct="1">
              <a:lnSpc>
                <a:spcPct val="90000"/>
              </a:lnSpc>
            </a:pPr>
            <a:r>
              <a:rPr lang="el-GR" altLang="el-GR" sz="2400" b="0" dirty="0">
                <a:latin typeface="Calibri" panose="020F0502020204030204" pitchFamily="34" charset="0"/>
              </a:rPr>
              <a:t>Κάποιες φορές είναι ο μοναδικός τρόπος για να εκφράσουμε κάποιο υπολογισμό</a:t>
            </a:r>
            <a:endParaRPr lang="en-US" altLang="el-GR" sz="2400" b="0" dirty="0">
              <a:latin typeface="Calibri" panose="020F0502020204030204" pitchFamily="34" charset="0"/>
            </a:endParaRPr>
          </a:p>
          <a:p>
            <a:pPr lvl="1" eaLnBrk="1" hangingPunct="1">
              <a:lnSpc>
                <a:spcPct val="90000"/>
              </a:lnSpc>
            </a:pPr>
            <a:r>
              <a:rPr lang="el-GR" altLang="el-GR" sz="2400" b="0" dirty="0">
                <a:latin typeface="Calibri" panose="020F0502020204030204" pitchFamily="34" charset="0"/>
              </a:rPr>
              <a:t>Πιο αποδοτικός και συμπτυγμένος κώδικας</a:t>
            </a:r>
            <a:endParaRPr lang="en-US" altLang="el-GR" sz="2400" b="0" dirty="0">
              <a:latin typeface="Calibri" panose="020F0502020204030204" pitchFamily="34" charset="0"/>
            </a:endParaRPr>
          </a:p>
          <a:p>
            <a:pPr eaLnBrk="1" hangingPunct="1">
              <a:lnSpc>
                <a:spcPct val="90000"/>
              </a:lnSpc>
            </a:pPr>
            <a:r>
              <a:rPr lang="el-GR" altLang="el-GR" sz="2800" b="0" dirty="0">
                <a:latin typeface="Calibri" panose="020F0502020204030204" pitchFamily="34" charset="0"/>
              </a:rPr>
              <a:t>Σημεία προσοχής όταν χρησιμοποιούμε δείκτες;</a:t>
            </a:r>
            <a:r>
              <a:rPr lang="en-US" altLang="el-GR" sz="2800" b="0" dirty="0">
                <a:latin typeface="Calibri" panose="020F0502020204030204" pitchFamily="34" charset="0"/>
              </a:rPr>
              <a:t> </a:t>
            </a:r>
          </a:p>
          <a:p>
            <a:pPr lvl="1" eaLnBrk="1" hangingPunct="1">
              <a:lnSpc>
                <a:spcPct val="90000"/>
              </a:lnSpc>
            </a:pPr>
            <a:r>
              <a:rPr lang="el-GR" altLang="el-GR" sz="2400" b="0" dirty="0">
                <a:latin typeface="Calibri" panose="020F0502020204030204" pitchFamily="34" charset="0"/>
              </a:rPr>
              <a:t>Πιθανώς η μεγαλύτερη πηγή </a:t>
            </a:r>
            <a:r>
              <a:rPr lang="en-US" altLang="el-GR" sz="2400" b="0" dirty="0">
                <a:latin typeface="Calibri" panose="020F0502020204030204" pitchFamily="34" charset="0"/>
              </a:rPr>
              <a:t>bugs</a:t>
            </a:r>
          </a:p>
          <a:p>
            <a:pPr lvl="1" eaLnBrk="1" hangingPunct="1">
              <a:lnSpc>
                <a:spcPct val="90000"/>
              </a:lnSpc>
              <a:buFontTx/>
              <a:buNone/>
            </a:pPr>
            <a:r>
              <a:rPr lang="en-US" altLang="el-GR" sz="2400" b="0" dirty="0">
                <a:latin typeface="Calibri" panose="020F0502020204030204" pitchFamily="34" charset="0"/>
              </a:rPr>
              <a:t>1) Dangling reference (</a:t>
            </a:r>
            <a:r>
              <a:rPr lang="el-GR" altLang="el-GR" sz="2400" b="0" dirty="0">
                <a:latin typeface="Calibri" panose="020F0502020204030204" pitchFamily="34" charset="0"/>
              </a:rPr>
              <a:t>λόγω πρώιμης απελευθέρωσης</a:t>
            </a:r>
            <a:r>
              <a:rPr lang="en-US" altLang="el-GR" sz="2400" b="0" dirty="0">
                <a:latin typeface="Calibri" panose="020F0502020204030204" pitchFamily="34" charset="0"/>
              </a:rPr>
              <a:t>) </a:t>
            </a:r>
          </a:p>
          <a:p>
            <a:pPr lvl="1" eaLnBrk="1" hangingPunct="1">
              <a:lnSpc>
                <a:spcPct val="90000"/>
              </a:lnSpc>
              <a:buFontTx/>
              <a:buNone/>
            </a:pPr>
            <a:r>
              <a:rPr lang="en-US" altLang="el-GR" sz="2400" b="0" dirty="0">
                <a:latin typeface="Calibri" panose="020F0502020204030204" pitchFamily="34" charset="0"/>
              </a:rPr>
              <a:t>2) Memory leaks (tardy free): </a:t>
            </a:r>
            <a:endParaRPr lang="el-GR" altLang="el-GR" sz="2400" b="0" dirty="0">
              <a:latin typeface="Calibri" panose="020F0502020204030204" pitchFamily="34" charset="0"/>
            </a:endParaRPr>
          </a:p>
          <a:p>
            <a:pPr lvl="2" eaLnBrk="1" hangingPunct="1">
              <a:lnSpc>
                <a:spcPct val="90000"/>
              </a:lnSpc>
            </a:pPr>
            <a:r>
              <a:rPr lang="el-GR" altLang="el-GR" sz="2000" b="0" dirty="0">
                <a:latin typeface="Calibri" panose="020F0502020204030204" pitchFamily="34" charset="0"/>
              </a:rPr>
              <a:t>Αποτρέπουν την ύπαρξη διεργασιών που τρέχουν για μεγάλα χρονικά διαστήματα μιας και απαιτούν την επανέναρξη τους</a:t>
            </a:r>
            <a:endParaRPr lang="en-US" altLang="el-GR" sz="2000" b="0" dirty="0">
              <a:latin typeface="Calibri" panose="020F0502020204030204" pitchFamily="34" charset="0"/>
            </a:endParaRPr>
          </a:p>
        </p:txBody>
      </p:sp>
      <p:sp>
        <p:nvSpPr>
          <p:cNvPr id="87044"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884D430-F561-482F-BD3A-F5EAD689EC57}" type="slidenum">
              <a:rPr lang="en-GB" altLang="el-GR" sz="1400">
                <a:latin typeface="Calibri" panose="020F0502020204030204" pitchFamily="34" charset="0"/>
              </a:rPr>
              <a:pPr>
                <a:spcBef>
                  <a:spcPct val="0"/>
                </a:spcBef>
                <a:buFontTx/>
                <a:buNone/>
              </a:pPr>
              <a:t>78</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Δείκτες (</a:t>
            </a:r>
            <a:r>
              <a:rPr lang="en-US" sz="2800" kern="0" dirty="0">
                <a:solidFill>
                  <a:schemeClr val="tx2"/>
                </a:solidFill>
                <a:latin typeface="Calibri" pitchFamily="34" charset="0"/>
                <a:ea typeface="+mj-ea"/>
                <a:cs typeface="+mj-cs"/>
              </a:rPr>
              <a:t>Pointers)</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8067" name="Rectangle 3"/>
          <p:cNvSpPr>
            <a:spLocks noChangeArrowheads="1"/>
          </p:cNvSpPr>
          <p:nvPr/>
        </p:nvSpPr>
        <p:spPr bwMode="auto">
          <a:xfrm>
            <a:off x="285750" y="571500"/>
            <a:ext cx="85725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r>
              <a:rPr lang="el-GR" altLang="el-GR" sz="2800" b="0">
                <a:latin typeface="Calibri" panose="020F0502020204030204" pitchFamily="34" charset="0"/>
              </a:rPr>
              <a:t>Έστω ότι η μεταβλητή </a:t>
            </a:r>
            <a:r>
              <a:rPr lang="en-US" altLang="el-GR" sz="2800" b="0">
                <a:latin typeface="Calibri" panose="020F0502020204030204" pitchFamily="34" charset="0"/>
              </a:rPr>
              <a:t>c</a:t>
            </a:r>
            <a:r>
              <a:rPr lang="el-GR" altLang="el-GR" sz="2800" b="0">
                <a:latin typeface="Calibri" panose="020F0502020204030204" pitchFamily="34" charset="0"/>
              </a:rPr>
              <a:t> έχει την τιμή </a:t>
            </a:r>
            <a:r>
              <a:rPr lang="en-US" altLang="el-GR" sz="2800" b="0">
                <a:latin typeface="Calibri" panose="020F0502020204030204" pitchFamily="34" charset="0"/>
              </a:rPr>
              <a:t>100</a:t>
            </a:r>
            <a:r>
              <a:rPr lang="el-GR" altLang="el-GR" sz="2800" b="0">
                <a:latin typeface="Calibri" panose="020F0502020204030204" pitchFamily="34" charset="0"/>
              </a:rPr>
              <a:t> και βρίσκεται στη θέση μνήμης </a:t>
            </a:r>
            <a:r>
              <a:rPr lang="en-US" altLang="el-GR" sz="2800" b="0">
                <a:latin typeface="Calibri" panose="020F0502020204030204" pitchFamily="34" charset="0"/>
              </a:rPr>
              <a:t>0x10000000</a:t>
            </a:r>
          </a:p>
          <a:p>
            <a:pPr eaLnBrk="1" hangingPunct="1"/>
            <a:r>
              <a:rPr lang="en-US" altLang="el-GR" sz="2800" b="0">
                <a:latin typeface="Calibri" panose="020F0502020204030204" pitchFamily="34" charset="0"/>
              </a:rPr>
              <a:t>Unary operator &amp; →</a:t>
            </a:r>
            <a:r>
              <a:rPr lang="el-GR" altLang="el-GR" sz="2800" b="0">
                <a:latin typeface="Calibri" panose="020F0502020204030204" pitchFamily="34" charset="0"/>
              </a:rPr>
              <a:t> δίνει τη διεύθυνση</a:t>
            </a:r>
            <a:r>
              <a:rPr lang="en-US" altLang="el-GR" sz="2800" b="0">
                <a:latin typeface="Calibri" panose="020F0502020204030204" pitchFamily="34" charset="0"/>
              </a:rPr>
              <a:t>: </a:t>
            </a:r>
            <a:br>
              <a:rPr lang="en-US" altLang="el-GR" sz="2800" b="0">
                <a:latin typeface="Calibri" panose="020F0502020204030204" pitchFamily="34" charset="0"/>
              </a:rPr>
            </a:br>
            <a:r>
              <a:rPr lang="en-US" altLang="el-GR" sz="2800" b="0">
                <a:latin typeface="Calibri" panose="020F0502020204030204" pitchFamily="34" charset="0"/>
              </a:rPr>
              <a:t>p = &amp;c; gives address of c to p; </a:t>
            </a:r>
          </a:p>
          <a:p>
            <a:pPr lvl="1" eaLnBrk="1" hangingPunct="1"/>
            <a:r>
              <a:rPr lang="en-US" altLang="el-GR" sz="2400" b="0">
                <a:latin typeface="Calibri" panose="020F0502020204030204" pitchFamily="34" charset="0"/>
              </a:rPr>
              <a:t>p “</a:t>
            </a:r>
            <a:r>
              <a:rPr lang="en-US" altLang="el-GR" sz="2400" b="0" u="sng">
                <a:solidFill>
                  <a:srgbClr val="FF3300"/>
                </a:solidFill>
                <a:latin typeface="Calibri" panose="020F0502020204030204" pitchFamily="34" charset="0"/>
              </a:rPr>
              <a:t>points to</a:t>
            </a:r>
            <a:r>
              <a:rPr lang="en-US" altLang="el-GR" sz="2400" b="0">
                <a:latin typeface="Calibri" panose="020F0502020204030204" pitchFamily="34" charset="0"/>
              </a:rPr>
              <a:t>” c  (p == 0x10000000)</a:t>
            </a:r>
          </a:p>
          <a:p>
            <a:pPr eaLnBrk="1" hangingPunct="1"/>
            <a:r>
              <a:rPr lang="en-US" altLang="el-GR" sz="2800" b="0">
                <a:latin typeface="Calibri" panose="020F0502020204030204" pitchFamily="34" charset="0"/>
              </a:rPr>
              <a:t>Unary operator * →</a:t>
            </a:r>
            <a:r>
              <a:rPr lang="el-GR" altLang="el-GR" sz="2800" b="0">
                <a:latin typeface="Calibri" panose="020F0502020204030204" pitchFamily="34" charset="0"/>
              </a:rPr>
              <a:t> δίνει την τιμή στην οποία δείχνει ο </a:t>
            </a:r>
            <a:r>
              <a:rPr lang="en-US" altLang="el-GR" sz="2800" b="0">
                <a:latin typeface="Calibri" panose="020F0502020204030204" pitchFamily="34" charset="0"/>
              </a:rPr>
              <a:t>pointer</a:t>
            </a:r>
          </a:p>
          <a:p>
            <a:pPr lvl="1" eaLnBrk="1" hangingPunct="1"/>
            <a:r>
              <a:rPr lang="en-US" altLang="el-GR" sz="2400" b="0">
                <a:latin typeface="Calibri" panose="020F0502020204030204" pitchFamily="34" charset="0"/>
              </a:rPr>
              <a:t>if p = &amp;c =&gt; * p == 100    </a:t>
            </a:r>
            <a:r>
              <a:rPr lang="en-US" altLang="el-GR" sz="2400" b="0" u="sng">
                <a:solidFill>
                  <a:srgbClr val="FF3300"/>
                </a:solidFill>
                <a:latin typeface="Calibri" panose="020F0502020204030204" pitchFamily="34" charset="0"/>
              </a:rPr>
              <a:t>(Dereferencing a pointer)</a:t>
            </a:r>
            <a:endParaRPr lang="en-US" altLang="el-GR" sz="2400" b="0">
              <a:latin typeface="Calibri" panose="020F0502020204030204" pitchFamily="34" charset="0"/>
            </a:endParaRPr>
          </a:p>
          <a:p>
            <a:pPr eaLnBrk="1" hangingPunct="1"/>
            <a:r>
              <a:rPr lang="en-US" altLang="el-GR" sz="2800" b="0">
                <a:latin typeface="Calibri" panose="020F0502020204030204" pitchFamily="34" charset="0"/>
              </a:rPr>
              <a:t>Dereferencing → data transfer in assembler</a:t>
            </a:r>
          </a:p>
          <a:p>
            <a:pPr lvl="1" eaLnBrk="1" hangingPunct="1"/>
            <a:r>
              <a:rPr lang="en-US" altLang="el-GR" sz="2400" b="0">
                <a:latin typeface="Calibri" panose="020F0502020204030204" pitchFamily="34" charset="0"/>
              </a:rPr>
              <a:t> ... = ... *p ...; 	 → </a:t>
            </a:r>
            <a:r>
              <a:rPr lang="en-US" altLang="el-GR" sz="2400" b="0">
                <a:solidFill>
                  <a:srgbClr val="FF3300"/>
                </a:solidFill>
                <a:latin typeface="Calibri" panose="020F0502020204030204" pitchFamily="34" charset="0"/>
              </a:rPr>
              <a:t>load</a:t>
            </a:r>
            <a:r>
              <a:rPr lang="en-US" altLang="el-GR" sz="2400" b="0">
                <a:latin typeface="Calibri" panose="020F0502020204030204" pitchFamily="34" charset="0"/>
              </a:rPr>
              <a:t> </a:t>
            </a:r>
            <a:br>
              <a:rPr lang="en-US" altLang="el-GR" sz="2400" b="0">
                <a:latin typeface="Calibri" panose="020F0502020204030204" pitchFamily="34" charset="0"/>
              </a:rPr>
            </a:br>
            <a:r>
              <a:rPr lang="en-US" altLang="el-GR" sz="2400" b="0">
                <a:latin typeface="Calibri" panose="020F0502020204030204" pitchFamily="34" charset="0"/>
              </a:rPr>
              <a:t>  (get value from location pointed to by p)</a:t>
            </a:r>
          </a:p>
          <a:p>
            <a:pPr lvl="1" eaLnBrk="1" hangingPunct="1"/>
            <a:r>
              <a:rPr lang="en-US" altLang="el-GR" sz="2400" b="0">
                <a:latin typeface="Calibri" panose="020F0502020204030204" pitchFamily="34" charset="0"/>
              </a:rPr>
              <a:t>*p = ...; 		 → </a:t>
            </a:r>
            <a:r>
              <a:rPr lang="en-US" altLang="el-GR" sz="2400" b="0">
                <a:solidFill>
                  <a:srgbClr val="FF3300"/>
                </a:solidFill>
                <a:latin typeface="Calibri" panose="020F0502020204030204" pitchFamily="34" charset="0"/>
              </a:rPr>
              <a:t>store </a:t>
            </a:r>
            <a:r>
              <a:rPr lang="en-US" altLang="el-GR" sz="2400" b="0">
                <a:latin typeface="Calibri" panose="020F0502020204030204" pitchFamily="34" charset="0"/>
              </a:rPr>
              <a:t/>
            </a:r>
            <a:br>
              <a:rPr lang="en-US" altLang="el-GR" sz="2400" b="0">
                <a:latin typeface="Calibri" panose="020F0502020204030204" pitchFamily="34" charset="0"/>
              </a:rPr>
            </a:br>
            <a:r>
              <a:rPr lang="en-US" altLang="el-GR" sz="2400" b="0">
                <a:latin typeface="Calibri" panose="020F0502020204030204" pitchFamily="34" charset="0"/>
              </a:rPr>
              <a:t> (put value into location pointed to by p)</a:t>
            </a:r>
          </a:p>
        </p:txBody>
      </p:sp>
      <p:sp>
        <p:nvSpPr>
          <p:cNvPr id="88068"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61294A7-FB61-460D-B276-3227ADAD7219}" type="slidenum">
              <a:rPr lang="en-GB" altLang="el-GR" sz="1400">
                <a:latin typeface="Calibri" panose="020F0502020204030204" pitchFamily="34" charset="0"/>
              </a:rPr>
              <a:pPr>
                <a:spcBef>
                  <a:spcPct val="0"/>
                </a:spcBef>
                <a:buFontTx/>
                <a:buNone/>
              </a:pPr>
              <a:t>79</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C Pointer Operators</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2531" name="Text Box 2"/>
          <p:cNvSpPr txBox="1">
            <a:spLocks noChangeArrowheads="1"/>
          </p:cNvSpPr>
          <p:nvPr/>
        </p:nvSpPr>
        <p:spPr bwMode="auto">
          <a:xfrm>
            <a:off x="2249488" y="-71438"/>
            <a:ext cx="4822825"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Αρχιτεκτονική Στοίβας</a:t>
            </a:r>
            <a:endParaRPr lang="en-GB" altLang="el-GR" sz="2800">
              <a:latin typeface="Calibri" panose="020F0502020204030204" pitchFamily="34" charset="0"/>
            </a:endParaRPr>
          </a:p>
        </p:txBody>
      </p:sp>
      <p:sp>
        <p:nvSpPr>
          <p:cNvPr id="22532" name="Text Box 3"/>
          <p:cNvSpPr txBox="1">
            <a:spLocks noChangeArrowheads="1"/>
          </p:cNvSpPr>
          <p:nvPr/>
        </p:nvSpPr>
        <p:spPr bwMode="auto">
          <a:xfrm>
            <a:off x="533400" y="1225550"/>
            <a:ext cx="8153400"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Καθόλου </a:t>
            </a:r>
            <a:r>
              <a:rPr lang="en-US" altLang="el-GR" sz="2400" b="0">
                <a:latin typeface="Calibri" panose="020F0502020204030204" pitchFamily="34" charset="0"/>
              </a:rPr>
              <a:t>registers!</a:t>
            </a:r>
            <a:r>
              <a:rPr lang="el-GR" altLang="el-GR" sz="2400" b="0">
                <a:latin typeface="Calibri" panose="020F0502020204030204" pitchFamily="34" charset="0"/>
              </a:rPr>
              <a:t> </a:t>
            </a:r>
            <a:r>
              <a:rPr lang="en-US" altLang="el-GR" sz="2400" b="0">
                <a:latin typeface="Calibri" panose="020F0502020204030204" pitchFamily="34" charset="0"/>
              </a:rPr>
              <a:t> Stack model</a:t>
            </a:r>
            <a:r>
              <a:rPr lang="el-GR" altLang="el-GR" sz="2400" b="0">
                <a:latin typeface="Calibri" panose="020F0502020204030204" pitchFamily="34" charset="0"/>
              </a:rPr>
              <a:t> ~  1960!!!</a:t>
            </a:r>
            <a:endParaRPr lang="en-US" altLang="el-GR" sz="2400" b="0">
              <a:latin typeface="Calibri" panose="020F0502020204030204" pitchFamily="34" charset="0"/>
            </a:endParaRPr>
          </a:p>
          <a:p>
            <a:pPr eaLnBrk="1" hangingPunct="1">
              <a:spcBef>
                <a:spcPct val="50000"/>
              </a:spcBef>
              <a:buFontTx/>
              <a:buNone/>
            </a:pPr>
            <a:r>
              <a:rPr lang="el-GR" altLang="el-GR" sz="2400" b="0">
                <a:latin typeface="Calibri" panose="020F0502020204030204" pitchFamily="34" charset="0"/>
              </a:rPr>
              <a:t>Στοίβα που μεταφέρονται τα ορίσματα που αρχικά βρίσκονται στη μνήμη. Καθώς βγαίνουν γίνονται οι πράξεις και το αποτέλεσμα ξαναμπαίνει στη στοίβα. </a:t>
            </a:r>
            <a:endParaRPr lang="en-US" altLang="el-GR" sz="2400" b="0">
              <a:latin typeface="Calibri" panose="020F0502020204030204" pitchFamily="34" charset="0"/>
            </a:endParaRPr>
          </a:p>
          <a:p>
            <a:pPr eaLnBrk="1" hangingPunct="1">
              <a:spcBef>
                <a:spcPct val="50000"/>
              </a:spcBef>
              <a:buFontTx/>
              <a:buNone/>
            </a:pPr>
            <a:r>
              <a:rPr lang="el-GR" altLang="el-GR" sz="2400" b="0">
                <a:latin typeface="Calibri" panose="020F0502020204030204" pitchFamily="34" charset="0"/>
              </a:rPr>
              <a:t>Θυμάστε τα </a:t>
            </a:r>
            <a:r>
              <a:rPr lang="en-US" altLang="el-GR" sz="2400" b="0">
                <a:latin typeface="Calibri" panose="020F0502020204030204" pitchFamily="34" charset="0"/>
              </a:rPr>
              <a:t>HP calculators </a:t>
            </a:r>
            <a:r>
              <a:rPr lang="el-GR" altLang="el-GR" sz="2400" b="0">
                <a:latin typeface="Calibri" panose="020F0502020204030204" pitchFamily="34" charset="0"/>
              </a:rPr>
              <a:t>με </a:t>
            </a:r>
            <a:r>
              <a:rPr lang="en-US" altLang="el-GR" sz="2400" b="0">
                <a:latin typeface="Calibri" panose="020F0502020204030204" pitchFamily="34" charset="0"/>
              </a:rPr>
              <a:t>reverse polish notation</a:t>
            </a:r>
            <a:endParaRPr lang="el-GR" altLang="el-GR" sz="2400" b="0">
              <a:latin typeface="Calibri" panose="020F0502020204030204" pitchFamily="34" charset="0"/>
            </a:endParaRPr>
          </a:p>
          <a:p>
            <a:pPr eaLnBrk="1" hangingPunct="1">
              <a:spcBef>
                <a:spcPct val="50000"/>
              </a:spcBef>
              <a:buFontTx/>
              <a:buNone/>
            </a:pPr>
            <a:r>
              <a:rPr lang="el-GR" altLang="el-GR" sz="2400">
                <a:latin typeface="Calibri" panose="020F0502020204030204" pitchFamily="34" charset="0"/>
              </a:rPr>
              <a:t>			</a:t>
            </a:r>
            <a:endParaRPr lang="en-US" altLang="el-GR" sz="2400">
              <a:latin typeface="Calibri" panose="020F0502020204030204" pitchFamily="34" charset="0"/>
            </a:endParaRPr>
          </a:p>
          <a:p>
            <a:pPr algn="ctr" eaLnBrk="1" hangingPunct="1">
              <a:spcBef>
                <a:spcPct val="50000"/>
              </a:spcBef>
              <a:buFontTx/>
              <a:buNone/>
            </a:pPr>
            <a:endParaRPr lang="en-US" altLang="el-GR" sz="800">
              <a:latin typeface="Calibri" panose="020F0502020204030204" pitchFamily="34" charset="0"/>
            </a:endParaRPr>
          </a:p>
          <a:p>
            <a:pPr eaLnBrk="1" hangingPunct="1">
              <a:spcBef>
                <a:spcPct val="0"/>
              </a:spcBef>
              <a:buFontTx/>
              <a:buNone/>
            </a:pPr>
            <a:r>
              <a:rPr lang="el-GR" altLang="el-GR" sz="2000" b="0">
                <a:latin typeface="Calibri" panose="020F0502020204030204" pitchFamily="34" charset="0"/>
              </a:rPr>
              <a:t>			</a:t>
            </a:r>
            <a:endParaRPr lang="en-GB" altLang="el-GR" sz="2000" b="0">
              <a:latin typeface="Calibri" panose="020F0502020204030204" pitchFamily="34" charset="0"/>
            </a:endParaRPr>
          </a:p>
        </p:txBody>
      </p:sp>
      <p:sp>
        <p:nvSpPr>
          <p:cNvPr id="22533"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030D4F7-3C1C-4F0A-8642-B1CAAF55C8E5}" type="slidenum">
              <a:rPr lang="en-GB" altLang="el-GR" sz="1400">
                <a:latin typeface="Calibri" panose="020F0502020204030204" pitchFamily="34" charset="0"/>
              </a:rPr>
              <a:pPr>
                <a:spcBef>
                  <a:spcPct val="0"/>
                </a:spcBef>
                <a:buFontTx/>
                <a:buNone/>
              </a:pPr>
              <a:t>8</a:t>
            </a:fld>
            <a:endParaRPr lang="en-GB" altLang="el-GR" sz="1400">
              <a:latin typeface="Calibri" panose="020F0502020204030204" pitchFamily="34" charset="0"/>
            </a:endParaRPr>
          </a:p>
        </p:txBody>
      </p:sp>
      <p:grpSp>
        <p:nvGrpSpPr>
          <p:cNvPr id="22534" name="11 - Ομάδα"/>
          <p:cNvGrpSpPr>
            <a:grpSpLocks/>
          </p:cNvGrpSpPr>
          <p:nvPr/>
        </p:nvGrpSpPr>
        <p:grpSpPr bwMode="auto">
          <a:xfrm>
            <a:off x="2071688" y="4000500"/>
            <a:ext cx="5000625" cy="1570038"/>
            <a:chOff x="2071670" y="4000504"/>
            <a:chExt cx="5000660" cy="1569660"/>
          </a:xfrm>
        </p:grpSpPr>
        <p:sp>
          <p:nvSpPr>
            <p:cNvPr id="22535" name="6 - TextBox"/>
            <p:cNvSpPr txBox="1">
              <a:spLocks noChangeArrowheads="1"/>
            </p:cNvSpPr>
            <p:nvPr/>
          </p:nvSpPr>
          <p:spPr bwMode="auto">
            <a:xfrm>
              <a:off x="2071670" y="4500570"/>
              <a:ext cx="1249404" cy="46166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2400">
                  <a:latin typeface="Calibri" panose="020F0502020204030204" pitchFamily="34" charset="0"/>
                </a:rPr>
                <a:t>A=B+C</a:t>
              </a:r>
              <a:endParaRPr lang="el-GR" altLang="el-GR" sz="2400"/>
            </a:p>
          </p:txBody>
        </p:sp>
        <p:grpSp>
          <p:nvGrpSpPr>
            <p:cNvPr id="22536" name="9 - Ομάδα"/>
            <p:cNvGrpSpPr>
              <a:grpSpLocks/>
            </p:cNvGrpSpPr>
            <p:nvPr/>
          </p:nvGrpSpPr>
          <p:grpSpPr bwMode="auto">
            <a:xfrm>
              <a:off x="4929190" y="4000504"/>
              <a:ext cx="2143140" cy="1569660"/>
              <a:chOff x="3643306" y="4177405"/>
              <a:chExt cx="2143140" cy="1569660"/>
            </a:xfrm>
          </p:grpSpPr>
          <p:sp>
            <p:nvSpPr>
              <p:cNvPr id="22538" name="7 - TextBox"/>
              <p:cNvSpPr txBox="1">
                <a:spLocks noChangeArrowheads="1"/>
              </p:cNvSpPr>
              <p:nvPr/>
            </p:nvSpPr>
            <p:spPr bwMode="auto">
              <a:xfrm>
                <a:off x="3643306" y="4177405"/>
                <a:ext cx="214314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l-GR" sz="2400" b="0">
                    <a:latin typeface="Calibri" panose="020F0502020204030204" pitchFamily="34" charset="0"/>
                  </a:rPr>
                  <a:t>push Address C</a:t>
                </a:r>
                <a:endParaRPr lang="el-GR" altLang="el-GR" sz="2400" b="0">
                  <a:latin typeface="Calibri" panose="020F0502020204030204" pitchFamily="34" charset="0"/>
                </a:endParaRPr>
              </a:p>
              <a:p>
                <a:pPr eaLnBrk="1" hangingPunct="1">
                  <a:spcBef>
                    <a:spcPct val="0"/>
                  </a:spcBef>
                  <a:buFontTx/>
                  <a:buNone/>
                </a:pPr>
                <a:r>
                  <a:rPr lang="en-US" altLang="el-GR" sz="2400" b="0">
                    <a:latin typeface="Calibri" panose="020F0502020204030204" pitchFamily="34" charset="0"/>
                  </a:rPr>
                  <a:t>push AddressB</a:t>
                </a:r>
                <a:endParaRPr lang="el-GR" altLang="el-GR" sz="2400" b="0">
                  <a:latin typeface="Calibri" panose="020F0502020204030204" pitchFamily="34" charset="0"/>
                </a:endParaRPr>
              </a:p>
              <a:p>
                <a:pPr algn="ctr" eaLnBrk="1" hangingPunct="1">
                  <a:spcBef>
                    <a:spcPct val="0"/>
                  </a:spcBef>
                  <a:buFontTx/>
                  <a:buNone/>
                </a:pPr>
                <a:r>
                  <a:rPr lang="en-US" altLang="el-GR" sz="2400" b="0">
                    <a:latin typeface="Calibri" panose="020F0502020204030204" pitchFamily="34" charset="0"/>
                  </a:rPr>
                  <a:t>Add</a:t>
                </a:r>
                <a:endParaRPr lang="el-GR" altLang="el-GR" sz="2400" b="0">
                  <a:latin typeface="Calibri" panose="020F0502020204030204" pitchFamily="34" charset="0"/>
                </a:endParaRPr>
              </a:p>
              <a:p>
                <a:pPr eaLnBrk="1" hangingPunct="1">
                  <a:spcBef>
                    <a:spcPct val="0"/>
                  </a:spcBef>
                  <a:buFontTx/>
                  <a:buNone/>
                </a:pPr>
                <a:r>
                  <a:rPr lang="en-US" altLang="el-GR" sz="2400" b="0">
                    <a:latin typeface="Calibri" panose="020F0502020204030204" pitchFamily="34" charset="0"/>
                  </a:rPr>
                  <a:t>pop AddressA</a:t>
                </a:r>
                <a:endParaRPr lang="en-GB" altLang="el-GR" sz="2400" b="0">
                  <a:latin typeface="Calibri" panose="020F0502020204030204" pitchFamily="34" charset="0"/>
                </a:endParaRPr>
              </a:p>
            </p:txBody>
          </p:sp>
          <p:sp>
            <p:nvSpPr>
              <p:cNvPr id="22539" name="8 - Ορθογώνιο"/>
              <p:cNvSpPr>
                <a:spLocks noChangeArrowheads="1"/>
              </p:cNvSpPr>
              <p:nvPr/>
            </p:nvSpPr>
            <p:spPr bwMode="auto">
              <a:xfrm>
                <a:off x="3643306" y="4177405"/>
                <a:ext cx="2143140" cy="1569660"/>
              </a:xfrm>
              <a:prstGeom prst="rect">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grpSp>
        <p:sp>
          <p:nvSpPr>
            <p:cNvPr id="22537" name="10 - Δεξιό βέλος"/>
            <p:cNvSpPr>
              <a:spLocks noChangeArrowheads="1"/>
            </p:cNvSpPr>
            <p:nvPr/>
          </p:nvSpPr>
          <p:spPr bwMode="auto">
            <a:xfrm>
              <a:off x="3429000" y="4580315"/>
              <a:ext cx="1357314" cy="206007"/>
            </a:xfrm>
            <a:prstGeom prst="rightArrow">
              <a:avLst>
                <a:gd name="adj1" fmla="val 50000"/>
                <a:gd name="adj2" fmla="val 49995"/>
              </a:avLst>
            </a:prstGeom>
            <a:solidFill>
              <a:srgbClr val="0066FF"/>
            </a:solidFill>
            <a:ln w="9525" algn="ctr">
              <a:solidFill>
                <a:schemeClr val="tx1"/>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gr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a:extLst>
              <a:ext uri="{FF2B5EF4-FFF2-40B4-BE49-F238E27FC236}">
                <a16:creationId xmlns:a16="http://schemas.microsoft.com/office/drawing/2014/main" xmlns="" id="{D97CF15E-4047-0E49-82E2-C56AD3125E78}"/>
              </a:ext>
            </a:extLst>
          </p:cNvPr>
          <p:cNvSpPr>
            <a:spLocks noGrp="1"/>
          </p:cNvSpPr>
          <p:nvPr>
            <p:ph type="sldNum" sz="quarter" idx="12"/>
          </p:nvPr>
        </p:nvSpPr>
        <p:spPr/>
        <p:txBody>
          <a:bodyPr/>
          <a:lstStyle/>
          <a:p>
            <a:endParaRPr lang="en-US" altLang="en-US" dirty="0"/>
          </a:p>
        </p:txBody>
      </p:sp>
      <p:sp>
        <p:nvSpPr>
          <p:cNvPr id="107523" name="Rectangle 3">
            <a:extLst>
              <a:ext uri="{FF2B5EF4-FFF2-40B4-BE49-F238E27FC236}">
                <a16:creationId xmlns:a16="http://schemas.microsoft.com/office/drawing/2014/main" xmlns="" id="{BFC74E38-EE05-4545-964F-6CB08C8B2A6B}"/>
              </a:ext>
            </a:extLst>
          </p:cNvPr>
          <p:cNvSpPr>
            <a:spLocks noGrp="1" noChangeArrowheads="1"/>
          </p:cNvSpPr>
          <p:nvPr>
            <p:ph type="title"/>
          </p:nvPr>
        </p:nvSpPr>
        <p:spPr>
          <a:xfrm>
            <a:off x="3968" y="15066"/>
            <a:ext cx="9136063" cy="404664"/>
          </a:xfrm>
        </p:spPr>
        <p:txBody>
          <a:bodyPr/>
          <a:lstStyle/>
          <a:p>
            <a:r>
              <a:rPr lang="en-US" altLang="en-US" sz="2800" dirty="0"/>
              <a:t>Memory layout: Alignment</a:t>
            </a:r>
          </a:p>
        </p:txBody>
      </p:sp>
      <p:sp>
        <p:nvSpPr>
          <p:cNvPr id="107524" name="Rectangle 4">
            <a:extLst>
              <a:ext uri="{FF2B5EF4-FFF2-40B4-BE49-F238E27FC236}">
                <a16:creationId xmlns:a16="http://schemas.microsoft.com/office/drawing/2014/main" xmlns="" id="{F8482AC8-7F37-BD46-B4D4-C2BB3DA5EADC}"/>
              </a:ext>
            </a:extLst>
          </p:cNvPr>
          <p:cNvSpPr>
            <a:spLocks noGrp="1" noChangeArrowheads="1"/>
          </p:cNvSpPr>
          <p:nvPr>
            <p:ph type="body" idx="1"/>
          </p:nvPr>
        </p:nvSpPr>
        <p:spPr>
          <a:xfrm>
            <a:off x="19503" y="4057997"/>
            <a:ext cx="9120528" cy="1516360"/>
          </a:xfrm>
        </p:spPr>
        <p:txBody>
          <a:bodyPr/>
          <a:lstStyle/>
          <a:p>
            <a:pPr>
              <a:buFont typeface="Monotype Sorts" pitchFamily="2" charset="2"/>
              <a:buNone/>
            </a:pPr>
            <a:r>
              <a:rPr lang="el-GR" altLang="en-US" sz="2400" dirty="0"/>
              <a:t>Τα (βασικά) δεδομένα στον </a:t>
            </a:r>
            <a:r>
              <a:rPr lang="en-US" altLang="en-US" sz="2400" dirty="0"/>
              <a:t>MIPS </a:t>
            </a:r>
            <a:r>
              <a:rPr lang="el-GR" altLang="en-US" sz="2400" b="1" i="1" dirty="0"/>
              <a:t>πρέπει</a:t>
            </a:r>
            <a:r>
              <a:rPr lang="el-GR" altLang="en-US" sz="2400" dirty="0"/>
              <a:t> να είναι «ευθυγραμμισμένα» σε διεύθυνση που είναι πολλαπλάσιο του μήκους τους.</a:t>
            </a:r>
          </a:p>
          <a:p>
            <a:pPr>
              <a:buFont typeface="Monotype Sorts" pitchFamily="2" charset="2"/>
              <a:buNone/>
            </a:pPr>
            <a:r>
              <a:rPr lang="el-GR" altLang="en-US" sz="2400" dirty="0"/>
              <a:t>Λέξεις =&gt; </a:t>
            </a:r>
            <a:r>
              <a:rPr lang="el-GR" altLang="en-US" sz="2400" dirty="0" err="1"/>
              <a:t>πολ</a:t>
            </a:r>
            <a:r>
              <a:rPr lang="el-GR" altLang="en-US" sz="2400" dirty="0"/>
              <a:t>/</a:t>
            </a:r>
            <a:r>
              <a:rPr lang="el-GR" altLang="en-US" sz="2400" dirty="0" err="1"/>
              <a:t>σιο</a:t>
            </a:r>
            <a:r>
              <a:rPr lang="el-GR" altLang="en-US" sz="2400" dirty="0"/>
              <a:t> του 4, </a:t>
            </a:r>
            <a:r>
              <a:rPr lang="en-US" altLang="en-US" sz="2400" dirty="0"/>
              <a:t>half =&gt; </a:t>
            </a:r>
            <a:r>
              <a:rPr lang="el-GR" altLang="en-US" sz="2400" dirty="0" err="1"/>
              <a:t>πολ</a:t>
            </a:r>
            <a:r>
              <a:rPr lang="el-GR" altLang="en-US" sz="2400" dirty="0"/>
              <a:t>/</a:t>
            </a:r>
            <a:r>
              <a:rPr lang="el-GR" altLang="en-US" sz="2400" dirty="0" err="1"/>
              <a:t>σιο</a:t>
            </a:r>
            <a:r>
              <a:rPr lang="el-GR" altLang="en-US" sz="2400" dirty="0"/>
              <a:t> του </a:t>
            </a:r>
            <a:r>
              <a:rPr lang="en-US" altLang="en-US" sz="2400" dirty="0"/>
              <a:t>2, char =&gt; </a:t>
            </a:r>
            <a:r>
              <a:rPr lang="el-GR" altLang="en-US" sz="2400" dirty="0" err="1"/>
              <a:t>πολ</a:t>
            </a:r>
            <a:r>
              <a:rPr lang="el-GR" altLang="en-US" sz="2400" dirty="0"/>
              <a:t>/</a:t>
            </a:r>
            <a:r>
              <a:rPr lang="el-GR" altLang="en-US" sz="2400" dirty="0" err="1"/>
              <a:t>σιο</a:t>
            </a:r>
            <a:r>
              <a:rPr lang="el-GR" altLang="en-US" sz="2400" dirty="0"/>
              <a:t> του </a:t>
            </a:r>
            <a:r>
              <a:rPr lang="en-US" altLang="en-US" sz="2400" dirty="0"/>
              <a:t>1</a:t>
            </a:r>
          </a:p>
          <a:p>
            <a:pPr>
              <a:buFont typeface="Monotype Sorts" pitchFamily="2" charset="2"/>
              <a:buNone/>
            </a:pPr>
            <a:endParaRPr lang="el-GR" altLang="en-US" dirty="0"/>
          </a:p>
        </p:txBody>
      </p:sp>
      <p:grpSp>
        <p:nvGrpSpPr>
          <p:cNvPr id="3" name="Group 2">
            <a:extLst>
              <a:ext uri="{FF2B5EF4-FFF2-40B4-BE49-F238E27FC236}">
                <a16:creationId xmlns:a16="http://schemas.microsoft.com/office/drawing/2014/main" xmlns="" id="{0D2CD534-2667-2C4F-8FEF-7BB8003F8407}"/>
              </a:ext>
            </a:extLst>
          </p:cNvPr>
          <p:cNvGrpSpPr/>
          <p:nvPr/>
        </p:nvGrpSpPr>
        <p:grpSpPr>
          <a:xfrm>
            <a:off x="990600" y="476672"/>
            <a:ext cx="6324600" cy="3523456"/>
            <a:chOff x="990600" y="836712"/>
            <a:chExt cx="6324600" cy="3523456"/>
          </a:xfrm>
        </p:grpSpPr>
        <p:sp>
          <p:nvSpPr>
            <p:cNvPr id="107522" name="Rectangle 2">
              <a:extLst>
                <a:ext uri="{FF2B5EF4-FFF2-40B4-BE49-F238E27FC236}">
                  <a16:creationId xmlns:a16="http://schemas.microsoft.com/office/drawing/2014/main" xmlns="" id="{615F0D73-A2BD-E545-9A67-C231F8516E9A}"/>
                </a:ext>
              </a:extLst>
            </p:cNvPr>
            <p:cNvSpPr>
              <a:spLocks noChangeArrowheads="1"/>
            </p:cNvSpPr>
            <p:nvPr/>
          </p:nvSpPr>
          <p:spPr bwMode="auto">
            <a:xfrm>
              <a:off x="1981200" y="3979168"/>
              <a:ext cx="5334000" cy="381000"/>
            </a:xfrm>
            <a:prstGeom prst="rect">
              <a:avLst/>
            </a:prstGeom>
            <a:solidFill>
              <a:schemeClr val="bg1"/>
            </a:solidFill>
            <a:ln w="9525">
              <a:solidFill>
                <a:schemeClr val="tx1"/>
              </a:solidFill>
              <a:miter lim="800000"/>
              <a:headEnd/>
              <a:tailEnd/>
            </a:ln>
          </p:spPr>
          <p:txBody>
            <a:bodyPr wrap="none" anchor="ctr"/>
            <a:lstStyle/>
            <a:p>
              <a:endParaRPr lang="en-US" b="0"/>
            </a:p>
          </p:txBody>
        </p:sp>
        <p:sp>
          <p:nvSpPr>
            <p:cNvPr id="107525" name="Rectangle 5">
              <a:extLst>
                <a:ext uri="{FF2B5EF4-FFF2-40B4-BE49-F238E27FC236}">
                  <a16:creationId xmlns:a16="http://schemas.microsoft.com/office/drawing/2014/main" xmlns="" id="{CF1289E7-E50F-7542-A372-85422E869634}"/>
                </a:ext>
              </a:extLst>
            </p:cNvPr>
            <p:cNvSpPr>
              <a:spLocks noChangeArrowheads="1"/>
            </p:cNvSpPr>
            <p:nvPr/>
          </p:nvSpPr>
          <p:spPr bwMode="auto">
            <a:xfrm>
              <a:off x="1981200" y="1235968"/>
              <a:ext cx="5334000" cy="381000"/>
            </a:xfrm>
            <a:prstGeom prst="rect">
              <a:avLst/>
            </a:prstGeom>
            <a:solidFill>
              <a:schemeClr val="accent1"/>
            </a:solidFill>
            <a:ln w="9525">
              <a:solidFill>
                <a:schemeClr val="tx1"/>
              </a:solidFill>
              <a:miter lim="800000"/>
              <a:headEnd/>
              <a:tailEnd/>
            </a:ln>
          </p:spPr>
          <p:txBody>
            <a:bodyPr wrap="none" anchor="ctr"/>
            <a:lstStyle/>
            <a:p>
              <a:r>
                <a:rPr kumimoji="0" lang="en-US" altLang="en-US" b="0" dirty="0">
                  <a:solidFill>
                    <a:schemeClr val="tx1"/>
                  </a:solidFill>
                </a:rPr>
                <a:t>this word is aligned; the others are not!</a:t>
              </a:r>
            </a:p>
          </p:txBody>
        </p:sp>
        <p:sp>
          <p:nvSpPr>
            <p:cNvPr id="107526" name="Rectangle 6">
              <a:extLst>
                <a:ext uri="{FF2B5EF4-FFF2-40B4-BE49-F238E27FC236}">
                  <a16:creationId xmlns:a16="http://schemas.microsoft.com/office/drawing/2014/main" xmlns="" id="{1245BF78-3863-9247-9007-E7AB665E2BBB}"/>
                </a:ext>
              </a:extLst>
            </p:cNvPr>
            <p:cNvSpPr>
              <a:spLocks noChangeArrowheads="1"/>
            </p:cNvSpPr>
            <p:nvPr/>
          </p:nvSpPr>
          <p:spPr bwMode="auto">
            <a:xfrm>
              <a:off x="1981200" y="1693168"/>
              <a:ext cx="5334000" cy="381000"/>
            </a:xfrm>
            <a:prstGeom prst="rect">
              <a:avLst/>
            </a:prstGeom>
            <a:solidFill>
              <a:schemeClr val="bg1"/>
            </a:solidFill>
            <a:ln w="9525">
              <a:solidFill>
                <a:schemeClr val="tx1"/>
              </a:solidFill>
              <a:miter lim="800000"/>
              <a:headEnd/>
              <a:tailEnd/>
            </a:ln>
          </p:spPr>
          <p:txBody>
            <a:bodyPr wrap="none" anchor="ctr"/>
            <a:lstStyle/>
            <a:p>
              <a:endParaRPr lang="en-US" b="0"/>
            </a:p>
          </p:txBody>
        </p:sp>
        <p:sp>
          <p:nvSpPr>
            <p:cNvPr id="107527" name="Rectangle 7">
              <a:extLst>
                <a:ext uri="{FF2B5EF4-FFF2-40B4-BE49-F238E27FC236}">
                  <a16:creationId xmlns:a16="http://schemas.microsoft.com/office/drawing/2014/main" xmlns="" id="{B2AE6BB6-32E7-E947-BFCF-81FF008ECA03}"/>
                </a:ext>
              </a:extLst>
            </p:cNvPr>
            <p:cNvSpPr>
              <a:spLocks noChangeArrowheads="1"/>
            </p:cNvSpPr>
            <p:nvPr/>
          </p:nvSpPr>
          <p:spPr bwMode="auto">
            <a:xfrm>
              <a:off x="1981200" y="2150368"/>
              <a:ext cx="5334000" cy="381000"/>
            </a:xfrm>
            <a:prstGeom prst="rect">
              <a:avLst/>
            </a:prstGeom>
            <a:solidFill>
              <a:schemeClr val="bg1"/>
            </a:solidFill>
            <a:ln w="9525">
              <a:solidFill>
                <a:schemeClr val="tx1"/>
              </a:solidFill>
              <a:miter lim="800000"/>
              <a:headEnd/>
              <a:tailEnd/>
            </a:ln>
          </p:spPr>
          <p:txBody>
            <a:bodyPr wrap="none" anchor="ctr"/>
            <a:lstStyle/>
            <a:p>
              <a:endParaRPr lang="en-US" b="0"/>
            </a:p>
          </p:txBody>
        </p:sp>
        <p:sp>
          <p:nvSpPr>
            <p:cNvPr id="107528" name="Rectangle 8">
              <a:extLst>
                <a:ext uri="{FF2B5EF4-FFF2-40B4-BE49-F238E27FC236}">
                  <a16:creationId xmlns:a16="http://schemas.microsoft.com/office/drawing/2014/main" xmlns="" id="{1E4FD55F-D4B6-D742-9082-A1F8488F0AF0}"/>
                </a:ext>
              </a:extLst>
            </p:cNvPr>
            <p:cNvSpPr>
              <a:spLocks noChangeArrowheads="1"/>
            </p:cNvSpPr>
            <p:nvPr/>
          </p:nvSpPr>
          <p:spPr bwMode="auto">
            <a:xfrm>
              <a:off x="1981200" y="2607568"/>
              <a:ext cx="5334000" cy="381000"/>
            </a:xfrm>
            <a:prstGeom prst="rect">
              <a:avLst/>
            </a:prstGeom>
            <a:solidFill>
              <a:schemeClr val="bg1"/>
            </a:solidFill>
            <a:ln w="9525">
              <a:solidFill>
                <a:schemeClr val="tx1"/>
              </a:solidFill>
              <a:miter lim="800000"/>
              <a:headEnd/>
              <a:tailEnd/>
            </a:ln>
          </p:spPr>
          <p:txBody>
            <a:bodyPr wrap="none" anchor="ctr"/>
            <a:lstStyle/>
            <a:p>
              <a:endParaRPr lang="en-US" b="0"/>
            </a:p>
          </p:txBody>
        </p:sp>
        <p:sp>
          <p:nvSpPr>
            <p:cNvPr id="107529" name="Rectangle 9">
              <a:extLst>
                <a:ext uri="{FF2B5EF4-FFF2-40B4-BE49-F238E27FC236}">
                  <a16:creationId xmlns:a16="http://schemas.microsoft.com/office/drawing/2014/main" xmlns="" id="{B7DC78EE-5AF7-864C-B3A8-B857CBF385D1}"/>
                </a:ext>
              </a:extLst>
            </p:cNvPr>
            <p:cNvSpPr>
              <a:spLocks noChangeArrowheads="1"/>
            </p:cNvSpPr>
            <p:nvPr/>
          </p:nvSpPr>
          <p:spPr bwMode="auto">
            <a:xfrm>
              <a:off x="1981200" y="3064768"/>
              <a:ext cx="5334000" cy="381000"/>
            </a:xfrm>
            <a:prstGeom prst="rect">
              <a:avLst/>
            </a:prstGeom>
            <a:solidFill>
              <a:schemeClr val="bg1"/>
            </a:solidFill>
            <a:ln w="9525">
              <a:solidFill>
                <a:schemeClr val="tx1"/>
              </a:solidFill>
              <a:miter lim="800000"/>
              <a:headEnd/>
              <a:tailEnd/>
            </a:ln>
          </p:spPr>
          <p:txBody>
            <a:bodyPr wrap="none" anchor="ctr"/>
            <a:lstStyle/>
            <a:p>
              <a:endParaRPr lang="en-US" b="0"/>
            </a:p>
          </p:txBody>
        </p:sp>
        <p:sp>
          <p:nvSpPr>
            <p:cNvPr id="107530" name="Rectangle 10">
              <a:extLst>
                <a:ext uri="{FF2B5EF4-FFF2-40B4-BE49-F238E27FC236}">
                  <a16:creationId xmlns:a16="http://schemas.microsoft.com/office/drawing/2014/main" xmlns="" id="{01C51095-75F6-574C-9910-CC5330A517EA}"/>
                </a:ext>
              </a:extLst>
            </p:cNvPr>
            <p:cNvSpPr>
              <a:spLocks noChangeArrowheads="1"/>
            </p:cNvSpPr>
            <p:nvPr/>
          </p:nvSpPr>
          <p:spPr bwMode="auto">
            <a:xfrm>
              <a:off x="1981200" y="3521968"/>
              <a:ext cx="5334000" cy="381000"/>
            </a:xfrm>
            <a:prstGeom prst="rect">
              <a:avLst/>
            </a:prstGeom>
            <a:solidFill>
              <a:schemeClr val="bg1"/>
            </a:solidFill>
            <a:ln w="9525">
              <a:solidFill>
                <a:schemeClr val="tx1"/>
              </a:solidFill>
              <a:miter lim="800000"/>
              <a:headEnd/>
              <a:tailEnd/>
            </a:ln>
          </p:spPr>
          <p:txBody>
            <a:bodyPr wrap="none" anchor="ctr"/>
            <a:lstStyle/>
            <a:p>
              <a:endParaRPr lang="en-US" b="0"/>
            </a:p>
          </p:txBody>
        </p:sp>
        <p:sp>
          <p:nvSpPr>
            <p:cNvPr id="107531" name="Text Box 11">
              <a:extLst>
                <a:ext uri="{FF2B5EF4-FFF2-40B4-BE49-F238E27FC236}">
                  <a16:creationId xmlns:a16="http://schemas.microsoft.com/office/drawing/2014/main" xmlns="" id="{43777B18-0444-7443-8968-90A16572E45F}"/>
                </a:ext>
              </a:extLst>
            </p:cNvPr>
            <p:cNvSpPr txBox="1">
              <a:spLocks noChangeArrowheads="1"/>
            </p:cNvSpPr>
            <p:nvPr/>
          </p:nvSpPr>
          <p:spPr bwMode="auto">
            <a:xfrm rot="16200000">
              <a:off x="669925" y="2471043"/>
              <a:ext cx="1098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address</a:t>
              </a:r>
            </a:p>
          </p:txBody>
        </p:sp>
        <p:sp>
          <p:nvSpPr>
            <p:cNvPr id="107532" name="Text Box 12">
              <a:extLst>
                <a:ext uri="{FF2B5EF4-FFF2-40B4-BE49-F238E27FC236}">
                  <a16:creationId xmlns:a16="http://schemas.microsoft.com/office/drawing/2014/main" xmlns="" id="{F1F1B6FB-315A-DA46-9580-6BD2943A5D26}"/>
                </a:ext>
              </a:extLst>
            </p:cNvPr>
            <p:cNvSpPr txBox="1">
              <a:spLocks noChangeArrowheads="1"/>
            </p:cNvSpPr>
            <p:nvPr/>
          </p:nvSpPr>
          <p:spPr bwMode="auto">
            <a:xfrm>
              <a:off x="1524000" y="1159768"/>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0</a:t>
              </a:r>
            </a:p>
          </p:txBody>
        </p:sp>
        <p:sp>
          <p:nvSpPr>
            <p:cNvPr id="107533" name="Text Box 13">
              <a:extLst>
                <a:ext uri="{FF2B5EF4-FFF2-40B4-BE49-F238E27FC236}">
                  <a16:creationId xmlns:a16="http://schemas.microsoft.com/office/drawing/2014/main" xmlns="" id="{2DBF6D05-027B-184D-97EC-9CFBB22A5024}"/>
                </a:ext>
              </a:extLst>
            </p:cNvPr>
            <p:cNvSpPr txBox="1">
              <a:spLocks noChangeArrowheads="1"/>
            </p:cNvSpPr>
            <p:nvPr/>
          </p:nvSpPr>
          <p:spPr bwMode="auto">
            <a:xfrm>
              <a:off x="1524000" y="1616968"/>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4</a:t>
              </a:r>
            </a:p>
          </p:txBody>
        </p:sp>
        <p:sp>
          <p:nvSpPr>
            <p:cNvPr id="107534" name="Text Box 14">
              <a:extLst>
                <a:ext uri="{FF2B5EF4-FFF2-40B4-BE49-F238E27FC236}">
                  <a16:creationId xmlns:a16="http://schemas.microsoft.com/office/drawing/2014/main" xmlns="" id="{55B24738-F1D7-A94B-9C5C-4554A870F708}"/>
                </a:ext>
              </a:extLst>
            </p:cNvPr>
            <p:cNvSpPr txBox="1">
              <a:spLocks noChangeArrowheads="1"/>
            </p:cNvSpPr>
            <p:nvPr/>
          </p:nvSpPr>
          <p:spPr bwMode="auto">
            <a:xfrm>
              <a:off x="1524000" y="2074168"/>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8</a:t>
              </a:r>
            </a:p>
          </p:txBody>
        </p:sp>
        <p:sp>
          <p:nvSpPr>
            <p:cNvPr id="107535" name="Text Box 15">
              <a:extLst>
                <a:ext uri="{FF2B5EF4-FFF2-40B4-BE49-F238E27FC236}">
                  <a16:creationId xmlns:a16="http://schemas.microsoft.com/office/drawing/2014/main" xmlns="" id="{CC4A4C67-1A3D-A541-810E-B2A2D442AE1C}"/>
                </a:ext>
              </a:extLst>
            </p:cNvPr>
            <p:cNvSpPr txBox="1">
              <a:spLocks noChangeArrowheads="1"/>
            </p:cNvSpPr>
            <p:nvPr/>
          </p:nvSpPr>
          <p:spPr bwMode="auto">
            <a:xfrm>
              <a:off x="1371600" y="2455168"/>
              <a:ext cx="4889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12</a:t>
              </a:r>
            </a:p>
          </p:txBody>
        </p:sp>
        <p:sp>
          <p:nvSpPr>
            <p:cNvPr id="107536" name="Text Box 16">
              <a:extLst>
                <a:ext uri="{FF2B5EF4-FFF2-40B4-BE49-F238E27FC236}">
                  <a16:creationId xmlns:a16="http://schemas.microsoft.com/office/drawing/2014/main" xmlns="" id="{30D52CB1-44D9-504B-82B6-1CBD1DFCD676}"/>
                </a:ext>
              </a:extLst>
            </p:cNvPr>
            <p:cNvSpPr txBox="1">
              <a:spLocks noChangeArrowheads="1"/>
            </p:cNvSpPr>
            <p:nvPr/>
          </p:nvSpPr>
          <p:spPr bwMode="auto">
            <a:xfrm>
              <a:off x="1371600" y="2988568"/>
              <a:ext cx="4889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16</a:t>
              </a:r>
            </a:p>
          </p:txBody>
        </p:sp>
        <p:sp>
          <p:nvSpPr>
            <p:cNvPr id="107537" name="Text Box 17">
              <a:extLst>
                <a:ext uri="{FF2B5EF4-FFF2-40B4-BE49-F238E27FC236}">
                  <a16:creationId xmlns:a16="http://schemas.microsoft.com/office/drawing/2014/main" xmlns="" id="{25053E1D-FEBB-7F40-B45C-D7352F8C8F3B}"/>
                </a:ext>
              </a:extLst>
            </p:cNvPr>
            <p:cNvSpPr txBox="1">
              <a:spLocks noChangeArrowheads="1"/>
            </p:cNvSpPr>
            <p:nvPr/>
          </p:nvSpPr>
          <p:spPr bwMode="auto">
            <a:xfrm>
              <a:off x="1371600" y="3445768"/>
              <a:ext cx="4889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20</a:t>
              </a:r>
            </a:p>
          </p:txBody>
        </p:sp>
        <p:sp>
          <p:nvSpPr>
            <p:cNvPr id="107538" name="Rectangle 18">
              <a:extLst>
                <a:ext uri="{FF2B5EF4-FFF2-40B4-BE49-F238E27FC236}">
                  <a16:creationId xmlns:a16="http://schemas.microsoft.com/office/drawing/2014/main" xmlns="" id="{C688A9C9-D54E-2E46-8D93-22D7E130A181}"/>
                </a:ext>
              </a:extLst>
            </p:cNvPr>
            <p:cNvSpPr>
              <a:spLocks noChangeArrowheads="1"/>
            </p:cNvSpPr>
            <p:nvPr/>
          </p:nvSpPr>
          <p:spPr bwMode="auto">
            <a:xfrm>
              <a:off x="3352800" y="1693168"/>
              <a:ext cx="3962400" cy="381000"/>
            </a:xfrm>
            <a:prstGeom prst="rect">
              <a:avLst/>
            </a:prstGeom>
            <a:solidFill>
              <a:schemeClr val="accent1"/>
            </a:solidFill>
            <a:ln w="9525">
              <a:solidFill>
                <a:schemeClr val="tx1"/>
              </a:solidFill>
              <a:miter lim="800000"/>
              <a:headEnd/>
              <a:tailEnd/>
            </a:ln>
          </p:spPr>
          <p:txBody>
            <a:bodyPr wrap="none" anchor="ctr"/>
            <a:lstStyle/>
            <a:p>
              <a:endParaRPr lang="en-US" b="0"/>
            </a:p>
          </p:txBody>
        </p:sp>
        <p:sp>
          <p:nvSpPr>
            <p:cNvPr id="107539" name="Rectangle 19">
              <a:extLst>
                <a:ext uri="{FF2B5EF4-FFF2-40B4-BE49-F238E27FC236}">
                  <a16:creationId xmlns:a16="http://schemas.microsoft.com/office/drawing/2014/main" xmlns="" id="{51894963-72B1-E040-AC73-D4F2E4E7253C}"/>
                </a:ext>
              </a:extLst>
            </p:cNvPr>
            <p:cNvSpPr>
              <a:spLocks noChangeArrowheads="1"/>
            </p:cNvSpPr>
            <p:nvPr/>
          </p:nvSpPr>
          <p:spPr bwMode="auto">
            <a:xfrm>
              <a:off x="1981200" y="2150368"/>
              <a:ext cx="1371600" cy="381000"/>
            </a:xfrm>
            <a:prstGeom prst="rect">
              <a:avLst/>
            </a:prstGeom>
            <a:solidFill>
              <a:schemeClr val="accent1"/>
            </a:solidFill>
            <a:ln w="9525">
              <a:solidFill>
                <a:schemeClr val="tx1"/>
              </a:solidFill>
              <a:miter lim="800000"/>
              <a:headEnd/>
              <a:tailEnd/>
            </a:ln>
          </p:spPr>
          <p:txBody>
            <a:bodyPr wrap="none" anchor="ctr"/>
            <a:lstStyle/>
            <a:p>
              <a:endParaRPr lang="en-US" b="0"/>
            </a:p>
          </p:txBody>
        </p:sp>
        <p:sp>
          <p:nvSpPr>
            <p:cNvPr id="107540" name="Rectangle 20">
              <a:extLst>
                <a:ext uri="{FF2B5EF4-FFF2-40B4-BE49-F238E27FC236}">
                  <a16:creationId xmlns:a16="http://schemas.microsoft.com/office/drawing/2014/main" xmlns="" id="{DDA446A0-3A08-DD43-A1D9-5874E64C968A}"/>
                </a:ext>
              </a:extLst>
            </p:cNvPr>
            <p:cNvSpPr>
              <a:spLocks noChangeArrowheads="1"/>
            </p:cNvSpPr>
            <p:nvPr/>
          </p:nvSpPr>
          <p:spPr bwMode="auto">
            <a:xfrm>
              <a:off x="4572000" y="2607568"/>
              <a:ext cx="2743200" cy="381000"/>
            </a:xfrm>
            <a:prstGeom prst="rect">
              <a:avLst/>
            </a:prstGeom>
            <a:solidFill>
              <a:schemeClr val="accent1"/>
            </a:solidFill>
            <a:ln w="9525">
              <a:solidFill>
                <a:schemeClr val="tx1"/>
              </a:solidFill>
              <a:miter lim="800000"/>
              <a:headEnd/>
              <a:tailEnd/>
            </a:ln>
          </p:spPr>
          <p:txBody>
            <a:bodyPr wrap="none" anchor="ctr"/>
            <a:lstStyle/>
            <a:p>
              <a:endParaRPr lang="en-US" b="0"/>
            </a:p>
          </p:txBody>
        </p:sp>
        <p:sp>
          <p:nvSpPr>
            <p:cNvPr id="107541" name="Rectangle 21">
              <a:extLst>
                <a:ext uri="{FF2B5EF4-FFF2-40B4-BE49-F238E27FC236}">
                  <a16:creationId xmlns:a16="http://schemas.microsoft.com/office/drawing/2014/main" xmlns="" id="{FB1EFB65-A511-7946-B280-6FE0C8B1B16D}"/>
                </a:ext>
              </a:extLst>
            </p:cNvPr>
            <p:cNvSpPr>
              <a:spLocks noChangeArrowheads="1"/>
            </p:cNvSpPr>
            <p:nvPr/>
          </p:nvSpPr>
          <p:spPr bwMode="auto">
            <a:xfrm>
              <a:off x="1981200" y="3064768"/>
              <a:ext cx="2590800" cy="381000"/>
            </a:xfrm>
            <a:prstGeom prst="rect">
              <a:avLst/>
            </a:prstGeom>
            <a:solidFill>
              <a:schemeClr val="accent1"/>
            </a:solidFill>
            <a:ln w="9525">
              <a:solidFill>
                <a:schemeClr val="tx1"/>
              </a:solidFill>
              <a:miter lim="800000"/>
              <a:headEnd/>
              <a:tailEnd/>
            </a:ln>
          </p:spPr>
          <p:txBody>
            <a:bodyPr wrap="none" anchor="ctr"/>
            <a:lstStyle/>
            <a:p>
              <a:endParaRPr lang="en-US" b="0"/>
            </a:p>
          </p:txBody>
        </p:sp>
        <p:sp>
          <p:nvSpPr>
            <p:cNvPr id="107542" name="Rectangle 22">
              <a:extLst>
                <a:ext uri="{FF2B5EF4-FFF2-40B4-BE49-F238E27FC236}">
                  <a16:creationId xmlns:a16="http://schemas.microsoft.com/office/drawing/2014/main" xmlns="" id="{8B130AE7-814B-5347-819F-11ED2B2F3DC5}"/>
                </a:ext>
              </a:extLst>
            </p:cNvPr>
            <p:cNvSpPr>
              <a:spLocks noChangeArrowheads="1"/>
            </p:cNvSpPr>
            <p:nvPr/>
          </p:nvSpPr>
          <p:spPr bwMode="auto">
            <a:xfrm>
              <a:off x="6019800" y="3521968"/>
              <a:ext cx="1295400" cy="381000"/>
            </a:xfrm>
            <a:prstGeom prst="rect">
              <a:avLst/>
            </a:prstGeom>
            <a:solidFill>
              <a:schemeClr val="accent1"/>
            </a:solidFill>
            <a:ln w="9525">
              <a:solidFill>
                <a:schemeClr val="tx1"/>
              </a:solidFill>
              <a:miter lim="800000"/>
              <a:headEnd/>
              <a:tailEnd/>
            </a:ln>
          </p:spPr>
          <p:txBody>
            <a:bodyPr wrap="none" anchor="ctr"/>
            <a:lstStyle/>
            <a:p>
              <a:endParaRPr lang="en-US" b="0"/>
            </a:p>
          </p:txBody>
        </p:sp>
        <p:sp>
          <p:nvSpPr>
            <p:cNvPr id="107543" name="Rectangle 23">
              <a:extLst>
                <a:ext uri="{FF2B5EF4-FFF2-40B4-BE49-F238E27FC236}">
                  <a16:creationId xmlns:a16="http://schemas.microsoft.com/office/drawing/2014/main" xmlns="" id="{0951FCC0-9853-E94F-AAD6-71C4E713341A}"/>
                </a:ext>
              </a:extLst>
            </p:cNvPr>
            <p:cNvSpPr>
              <a:spLocks noChangeArrowheads="1"/>
            </p:cNvSpPr>
            <p:nvPr/>
          </p:nvSpPr>
          <p:spPr bwMode="auto">
            <a:xfrm>
              <a:off x="1981200" y="3979168"/>
              <a:ext cx="4038600" cy="381000"/>
            </a:xfrm>
            <a:prstGeom prst="rect">
              <a:avLst/>
            </a:prstGeom>
            <a:solidFill>
              <a:schemeClr val="accent1"/>
            </a:solidFill>
            <a:ln w="9525">
              <a:solidFill>
                <a:schemeClr val="tx1"/>
              </a:solidFill>
              <a:miter lim="800000"/>
              <a:headEnd/>
              <a:tailEnd/>
            </a:ln>
          </p:spPr>
          <p:txBody>
            <a:bodyPr wrap="none" anchor="ctr"/>
            <a:lstStyle/>
            <a:p>
              <a:endParaRPr lang="en-US" b="0"/>
            </a:p>
          </p:txBody>
        </p:sp>
        <p:sp>
          <p:nvSpPr>
            <p:cNvPr id="107544" name="Text Box 24">
              <a:extLst>
                <a:ext uri="{FF2B5EF4-FFF2-40B4-BE49-F238E27FC236}">
                  <a16:creationId xmlns:a16="http://schemas.microsoft.com/office/drawing/2014/main" xmlns="" id="{DF6DE2A7-470A-EE4F-A807-155FA89F838E}"/>
                </a:ext>
              </a:extLst>
            </p:cNvPr>
            <p:cNvSpPr txBox="1">
              <a:spLocks noChangeArrowheads="1"/>
            </p:cNvSpPr>
            <p:nvPr/>
          </p:nvSpPr>
          <p:spPr bwMode="auto">
            <a:xfrm>
              <a:off x="1371600" y="3902968"/>
              <a:ext cx="4889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b="0">
                  <a:solidFill>
                    <a:schemeClr val="tx1"/>
                  </a:solidFill>
                </a:rPr>
                <a:t>24</a:t>
              </a:r>
            </a:p>
          </p:txBody>
        </p:sp>
        <p:sp>
          <p:nvSpPr>
            <p:cNvPr id="107545" name="Text Box 25">
              <a:extLst>
                <a:ext uri="{FF2B5EF4-FFF2-40B4-BE49-F238E27FC236}">
                  <a16:creationId xmlns:a16="http://schemas.microsoft.com/office/drawing/2014/main" xmlns="" id="{6396ED67-2F1D-354A-8522-E9D57FFEDA79}"/>
                </a:ext>
              </a:extLst>
            </p:cNvPr>
            <p:cNvSpPr txBox="1">
              <a:spLocks noChangeArrowheads="1"/>
            </p:cNvSpPr>
            <p:nvPr/>
          </p:nvSpPr>
          <p:spPr bwMode="auto">
            <a:xfrm>
              <a:off x="1981200" y="836712"/>
              <a:ext cx="415498"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sz="1800" b="0">
                  <a:solidFill>
                    <a:schemeClr val="tx1"/>
                  </a:solidFill>
                </a:rPr>
                <a:t>31</a:t>
              </a:r>
            </a:p>
          </p:txBody>
        </p:sp>
        <p:sp>
          <p:nvSpPr>
            <p:cNvPr id="107546" name="Text Box 26">
              <a:extLst>
                <a:ext uri="{FF2B5EF4-FFF2-40B4-BE49-F238E27FC236}">
                  <a16:creationId xmlns:a16="http://schemas.microsoft.com/office/drawing/2014/main" xmlns="" id="{B2619BD7-02B6-104B-B41A-87EAB58130CD}"/>
                </a:ext>
              </a:extLst>
            </p:cNvPr>
            <p:cNvSpPr txBox="1">
              <a:spLocks noChangeArrowheads="1"/>
            </p:cNvSpPr>
            <p:nvPr/>
          </p:nvSpPr>
          <p:spPr bwMode="auto">
            <a:xfrm>
              <a:off x="7010400" y="836712"/>
              <a:ext cx="30008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sz="1800" b="0">
                  <a:solidFill>
                    <a:schemeClr val="tx1"/>
                  </a:solidFill>
                </a:rPr>
                <a:t>0</a:t>
              </a:r>
            </a:p>
          </p:txBody>
        </p:sp>
        <p:sp>
          <p:nvSpPr>
            <p:cNvPr id="107547" name="Text Box 27">
              <a:extLst>
                <a:ext uri="{FF2B5EF4-FFF2-40B4-BE49-F238E27FC236}">
                  <a16:creationId xmlns:a16="http://schemas.microsoft.com/office/drawing/2014/main" xmlns="" id="{EFC4EFF8-AB55-1247-B3E4-E30A06E0B93A}"/>
                </a:ext>
              </a:extLst>
            </p:cNvPr>
            <p:cNvSpPr txBox="1">
              <a:spLocks noChangeArrowheads="1"/>
            </p:cNvSpPr>
            <p:nvPr/>
          </p:nvSpPr>
          <p:spPr bwMode="auto">
            <a:xfrm>
              <a:off x="6019800" y="836712"/>
              <a:ext cx="30008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sz="1800" b="0" dirty="0">
                  <a:solidFill>
                    <a:schemeClr val="tx1"/>
                  </a:solidFill>
                </a:rPr>
                <a:t>7</a:t>
              </a:r>
            </a:p>
          </p:txBody>
        </p:sp>
        <p:sp>
          <p:nvSpPr>
            <p:cNvPr id="107548" name="Text Box 28">
              <a:extLst>
                <a:ext uri="{FF2B5EF4-FFF2-40B4-BE49-F238E27FC236}">
                  <a16:creationId xmlns:a16="http://schemas.microsoft.com/office/drawing/2014/main" xmlns="" id="{8934F183-FDB3-BB48-8F2B-03283C7C2CF0}"/>
                </a:ext>
              </a:extLst>
            </p:cNvPr>
            <p:cNvSpPr txBox="1">
              <a:spLocks noChangeArrowheads="1"/>
            </p:cNvSpPr>
            <p:nvPr/>
          </p:nvSpPr>
          <p:spPr bwMode="auto">
            <a:xfrm>
              <a:off x="4572000" y="836712"/>
              <a:ext cx="415498"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sz="1800" b="0">
                  <a:solidFill>
                    <a:schemeClr val="tx1"/>
                  </a:solidFill>
                </a:rPr>
                <a:t>15</a:t>
              </a:r>
            </a:p>
          </p:txBody>
        </p:sp>
        <p:sp>
          <p:nvSpPr>
            <p:cNvPr id="107549" name="Text Box 29">
              <a:extLst>
                <a:ext uri="{FF2B5EF4-FFF2-40B4-BE49-F238E27FC236}">
                  <a16:creationId xmlns:a16="http://schemas.microsoft.com/office/drawing/2014/main" xmlns="" id="{85B29616-EDF1-984B-A23C-023F1E6F793D}"/>
                </a:ext>
              </a:extLst>
            </p:cNvPr>
            <p:cNvSpPr txBox="1">
              <a:spLocks noChangeArrowheads="1"/>
            </p:cNvSpPr>
            <p:nvPr/>
          </p:nvSpPr>
          <p:spPr bwMode="auto">
            <a:xfrm>
              <a:off x="3276600" y="836712"/>
              <a:ext cx="415498"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l"/>
              <a:r>
                <a:rPr kumimoji="0" lang="en-US" altLang="en-US" sz="1800" b="0">
                  <a:solidFill>
                    <a:schemeClr val="tx1"/>
                  </a:solidFill>
                </a:rPr>
                <a:t>23</a:t>
              </a:r>
            </a:p>
          </p:txBody>
        </p:sp>
      </p:grpSp>
      <p:sp>
        <p:nvSpPr>
          <p:cNvPr id="34" name="2 - Θέση υποσέλιδου">
            <a:extLst>
              <a:ext uri="{FF2B5EF4-FFF2-40B4-BE49-F238E27FC236}">
                <a16:creationId xmlns:a16="http://schemas.microsoft.com/office/drawing/2014/main" xmlns="" id="{FF3EE990-2B2F-E24A-8D8C-13FB02A0FF85}"/>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35" name="8 - Θέση αριθμού διαφάνειας">
            <a:extLst>
              <a:ext uri="{FF2B5EF4-FFF2-40B4-BE49-F238E27FC236}">
                <a16:creationId xmlns:a16="http://schemas.microsoft.com/office/drawing/2014/main" xmlns="" id="{FE8ACD67-4499-F544-B874-21848B9F18DA}"/>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80</a:t>
            </a:fld>
            <a:endParaRPr lang="en-GB" altLang="el-GR" sz="1400"/>
          </a:p>
        </p:txBody>
      </p:sp>
    </p:spTree>
    <p:extLst>
      <p:ext uri="{BB962C8B-B14F-4D97-AF65-F5344CB8AC3E}">
        <p14:creationId xmlns:p14="http://schemas.microsoft.com/office/powerpoint/2010/main" val="49894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89091" name="Rectangle 4"/>
          <p:cNvSpPr>
            <a:spLocks noChangeArrowheads="1"/>
          </p:cNvSpPr>
          <p:nvPr/>
        </p:nvSpPr>
        <p:spPr bwMode="auto">
          <a:xfrm>
            <a:off x="107950" y="1355725"/>
            <a:ext cx="7621588" cy="401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marL="203200" indent="-203200">
              <a:spcBef>
                <a:spcPct val="20000"/>
              </a:spcBef>
              <a:buChar char="•"/>
              <a:tabLst>
                <a:tab pos="2057400" algn="l"/>
              </a:tabLst>
              <a:defRPr sz="3200">
                <a:solidFill>
                  <a:schemeClr val="tx1"/>
                </a:solidFill>
                <a:latin typeface="Times New Roman" panose="02020603050405020304" pitchFamily="18" charset="0"/>
              </a:defRPr>
            </a:lvl1pPr>
            <a:lvl2pPr marL="742950" indent="-285750">
              <a:spcBef>
                <a:spcPct val="20000"/>
              </a:spcBef>
              <a:buChar char="–"/>
              <a:tabLst>
                <a:tab pos="2057400" algn="l"/>
              </a:tabLst>
              <a:defRPr sz="2800">
                <a:solidFill>
                  <a:schemeClr val="tx1"/>
                </a:solidFill>
                <a:latin typeface="Times New Roman" panose="02020603050405020304" pitchFamily="18" charset="0"/>
              </a:defRPr>
            </a:lvl2pPr>
            <a:lvl3pPr marL="1143000" indent="-228600">
              <a:spcBef>
                <a:spcPct val="20000"/>
              </a:spcBef>
              <a:buChar char="•"/>
              <a:tabLst>
                <a:tab pos="2057400" algn="l"/>
              </a:tabLst>
              <a:defRPr sz="2400">
                <a:solidFill>
                  <a:schemeClr val="tx1"/>
                </a:solidFill>
                <a:latin typeface="Times New Roman" panose="02020603050405020304" pitchFamily="18" charset="0"/>
              </a:defRPr>
            </a:lvl3pPr>
            <a:lvl4pPr marL="1600200" indent="-228600">
              <a:spcBef>
                <a:spcPct val="20000"/>
              </a:spcBef>
              <a:buChar char="–"/>
              <a:tabLst>
                <a:tab pos="2057400" algn="l"/>
              </a:tabLst>
              <a:defRPr sz="2000">
                <a:solidFill>
                  <a:schemeClr val="tx1"/>
                </a:solidFill>
                <a:latin typeface="Times New Roman" panose="02020603050405020304" pitchFamily="18" charset="0"/>
              </a:defRPr>
            </a:lvl4pPr>
            <a:lvl5pPr marL="2057400" indent="-228600">
              <a:spcBef>
                <a:spcPct val="20000"/>
              </a:spcBef>
              <a:buChar char="»"/>
              <a:tabLst>
                <a:tab pos="20574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20574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20574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20574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2057400" algn="l"/>
              </a:tabLst>
              <a:defRPr sz="2000">
                <a:solidFill>
                  <a:schemeClr val="tx1"/>
                </a:solidFill>
                <a:latin typeface="Times New Roman" panose="02020603050405020304" pitchFamily="18" charset="0"/>
              </a:defRPr>
            </a:lvl9pPr>
          </a:lstStyle>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int x = 1,  y = 2;	/* x and y are integer variables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int z[10];	/* an array of 10 ints, z points to start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int *p;	/* p is a pointer to an int */</a:t>
            </a:r>
          </a:p>
          <a:p>
            <a:pPr eaLnBrk="1" hangingPunct="1">
              <a:lnSpc>
                <a:spcPct val="90000"/>
              </a:lnSpc>
              <a:spcBef>
                <a:spcPct val="30000"/>
              </a:spcBef>
              <a:buFontTx/>
              <a:buNone/>
            </a:pPr>
            <a:endParaRPr lang="en-US" altLang="el-GR" sz="1400">
              <a:solidFill>
                <a:schemeClr val="accent2"/>
              </a:solidFill>
              <a:latin typeface="Courier New" panose="02070309020205020404" pitchFamily="49" charset="0"/>
              <a:cs typeface="Courier New" panose="02070309020205020404" pitchFamily="49" charset="0"/>
            </a:endParaRP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x = 21;	/* assigns x the new value 21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z[0] = 2; z[1] = 3	/* assigns 2 to the first, 3 to the next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p = &amp;z[0];	/* p refers to the first element of z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p = z; 	/* same thing;  p[i] == z[i]*/</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p = p+1;	/* now it points to the next element, z[1]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p++;	/* now it points to the one after that, z[2]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*p = 4;	/* assigns 4 to there, z[2] == 4*/</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p = 3;	</a:t>
            </a:r>
            <a:r>
              <a:rPr lang="en-US" altLang="el-GR" sz="1400">
                <a:solidFill>
                  <a:srgbClr val="FF3300"/>
                </a:solidFill>
                <a:latin typeface="Courier New" panose="02070309020205020404" pitchFamily="49" charset="0"/>
                <a:cs typeface="Courier New" panose="02070309020205020404" pitchFamily="49" charset="0"/>
              </a:rPr>
              <a:t>/* bad idea! Absolute address! Comp</a:t>
            </a:r>
            <a:r>
              <a:rPr lang="el-GR" altLang="el-GR" sz="1400">
                <a:solidFill>
                  <a:srgbClr val="FF3300"/>
                </a:solidFill>
                <a:latin typeface="Courier New" panose="02070309020205020404" pitchFamily="49" charset="0"/>
                <a:cs typeface="Courier New" panose="02070309020205020404" pitchFamily="49" charset="0"/>
              </a:rPr>
              <a:t>i</a:t>
            </a:r>
            <a:r>
              <a:rPr lang="en-US" altLang="el-GR" sz="1400">
                <a:solidFill>
                  <a:srgbClr val="FF3300"/>
                </a:solidFill>
                <a:latin typeface="Courier New" panose="02070309020205020404" pitchFamily="49" charset="0"/>
                <a:cs typeface="Courier New" panose="02070309020205020404" pitchFamily="49" charset="0"/>
              </a:rPr>
              <a:t>ler gives a 	warning*/</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p = &amp;x;	/* p points to x, *p == 21  */</a:t>
            </a:r>
          </a:p>
          <a:p>
            <a:pPr eaLnBrk="1" hangingPunct="1">
              <a:lnSpc>
                <a:spcPct val="90000"/>
              </a:lnSpc>
              <a:spcBef>
                <a:spcPct val="30000"/>
              </a:spcBef>
              <a:buFontTx/>
              <a:buNone/>
            </a:pPr>
            <a:r>
              <a:rPr lang="en-US" altLang="el-GR" sz="1400">
                <a:solidFill>
                  <a:schemeClr val="accent2"/>
                </a:solidFill>
                <a:latin typeface="Courier New" panose="02070309020205020404" pitchFamily="49" charset="0"/>
                <a:cs typeface="Courier New" panose="02070309020205020404" pitchFamily="49" charset="0"/>
              </a:rPr>
              <a:t>z = &amp;y;	</a:t>
            </a:r>
            <a:r>
              <a:rPr lang="en-US" altLang="el-GR" sz="1400">
                <a:solidFill>
                  <a:srgbClr val="FF3300"/>
                </a:solidFill>
                <a:latin typeface="Courier New" panose="02070309020205020404" pitchFamily="49" charset="0"/>
                <a:cs typeface="Courier New" panose="02070309020205020404" pitchFamily="49" charset="0"/>
              </a:rPr>
              <a:t>/*illegal! array name is not a variable*</a:t>
            </a:r>
            <a:r>
              <a:rPr lang="el-GR" altLang="el-GR" sz="1400">
                <a:solidFill>
                  <a:srgbClr val="FF3300"/>
                </a:solidFill>
                <a:latin typeface="Courier New" panose="02070309020205020404" pitchFamily="49" charset="0"/>
                <a:cs typeface="Courier New" panose="02070309020205020404" pitchFamily="49" charset="0"/>
              </a:rPr>
              <a:t>/</a:t>
            </a:r>
            <a:endParaRPr lang="en-US" altLang="el-GR" sz="1400">
              <a:solidFill>
                <a:srgbClr val="FF3300"/>
              </a:solidFill>
              <a:latin typeface="Courier New" panose="02070309020205020404" pitchFamily="49" charset="0"/>
              <a:cs typeface="Courier New" panose="02070309020205020404" pitchFamily="49" charset="0"/>
            </a:endParaRPr>
          </a:p>
          <a:p>
            <a:pPr eaLnBrk="1" hangingPunct="1">
              <a:lnSpc>
                <a:spcPct val="90000"/>
              </a:lnSpc>
              <a:spcBef>
                <a:spcPct val="30000"/>
              </a:spcBef>
              <a:buFontTx/>
              <a:buNone/>
            </a:pPr>
            <a:r>
              <a:rPr lang="el-GR" altLang="el-GR" sz="1400">
                <a:solidFill>
                  <a:schemeClr val="accent2"/>
                </a:solidFill>
                <a:latin typeface="Courier New" panose="02070309020205020404" pitchFamily="49" charset="0"/>
                <a:cs typeface="Courier New" panose="02070309020205020404" pitchFamily="49" charset="0"/>
              </a:rPr>
              <a:t>z</a:t>
            </a:r>
            <a:r>
              <a:rPr lang="en-US" altLang="el-GR" sz="1400">
                <a:solidFill>
                  <a:schemeClr val="accent2"/>
                </a:solidFill>
                <a:latin typeface="Courier New" panose="02070309020205020404" pitchFamily="49" charset="0"/>
                <a:cs typeface="Courier New" panose="02070309020205020404" pitchFamily="49" charset="0"/>
              </a:rPr>
              <a:t>++;</a:t>
            </a:r>
            <a:r>
              <a:rPr lang="en-US" altLang="el-GR" sz="1400">
                <a:solidFill>
                  <a:srgbClr val="FF3300"/>
                </a:solidFill>
                <a:latin typeface="Courier New" panose="02070309020205020404" pitchFamily="49" charset="0"/>
                <a:cs typeface="Courier New" panose="02070309020205020404" pitchFamily="49" charset="0"/>
              </a:rPr>
              <a:t>	/*illegal for the s</a:t>
            </a:r>
            <a:r>
              <a:rPr lang="el-GR" altLang="el-GR" sz="1400">
                <a:solidFill>
                  <a:srgbClr val="FF3300"/>
                </a:solidFill>
                <a:latin typeface="Courier New" panose="02070309020205020404" pitchFamily="49" charset="0"/>
                <a:cs typeface="Courier New" panose="02070309020205020404" pitchFamily="49" charset="0"/>
              </a:rPr>
              <a:t>a</a:t>
            </a:r>
            <a:r>
              <a:rPr lang="en-US" altLang="el-GR" sz="1400">
                <a:solidFill>
                  <a:srgbClr val="FF3300"/>
                </a:solidFill>
                <a:latin typeface="Courier New" panose="02070309020205020404" pitchFamily="49" charset="0"/>
                <a:cs typeface="Courier New" panose="02070309020205020404" pitchFamily="49" charset="0"/>
              </a:rPr>
              <a:t>me reason*/</a:t>
            </a:r>
          </a:p>
        </p:txBody>
      </p:sp>
      <p:sp>
        <p:nvSpPr>
          <p:cNvPr id="89092" name="Rectangle 5"/>
          <p:cNvSpPr>
            <a:spLocks noChangeArrowheads="1"/>
          </p:cNvSpPr>
          <p:nvPr/>
        </p:nvSpPr>
        <p:spPr bwMode="auto">
          <a:xfrm>
            <a:off x="7924800" y="1660525"/>
            <a:ext cx="762000" cy="2362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9093" name="Rectangle 6"/>
          <p:cNvSpPr>
            <a:spLocks noChangeArrowheads="1"/>
          </p:cNvSpPr>
          <p:nvPr/>
        </p:nvSpPr>
        <p:spPr bwMode="auto">
          <a:xfrm>
            <a:off x="7940675" y="4240213"/>
            <a:ext cx="7620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9094" name="Text Box 7"/>
          <p:cNvSpPr txBox="1">
            <a:spLocks noChangeArrowheads="1"/>
          </p:cNvSpPr>
          <p:nvPr/>
        </p:nvSpPr>
        <p:spPr bwMode="auto">
          <a:xfrm>
            <a:off x="7543800" y="4175125"/>
            <a:ext cx="388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solidFill>
                  <a:schemeClr val="accent1"/>
                </a:solidFill>
                <a:latin typeface="Helvetica" panose="020B0604020202020204" pitchFamily="34" charset="0"/>
              </a:rPr>
              <a:t>y:</a:t>
            </a:r>
          </a:p>
        </p:txBody>
      </p:sp>
      <p:sp>
        <p:nvSpPr>
          <p:cNvPr id="89095" name="Rectangle 8"/>
          <p:cNvSpPr>
            <a:spLocks noChangeArrowheads="1"/>
          </p:cNvSpPr>
          <p:nvPr/>
        </p:nvSpPr>
        <p:spPr bwMode="auto">
          <a:xfrm>
            <a:off x="7940675" y="4697413"/>
            <a:ext cx="7620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9096" name="Text Box 9"/>
          <p:cNvSpPr txBox="1">
            <a:spLocks noChangeArrowheads="1"/>
          </p:cNvSpPr>
          <p:nvPr/>
        </p:nvSpPr>
        <p:spPr bwMode="auto">
          <a:xfrm>
            <a:off x="7543800" y="4632325"/>
            <a:ext cx="388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solidFill>
                  <a:schemeClr val="accent1"/>
                </a:solidFill>
                <a:latin typeface="Helvetica" panose="020B0604020202020204" pitchFamily="34" charset="0"/>
              </a:rPr>
              <a:t>x:</a:t>
            </a:r>
          </a:p>
        </p:txBody>
      </p:sp>
      <p:sp>
        <p:nvSpPr>
          <p:cNvPr id="89097" name="Rectangle 10"/>
          <p:cNvSpPr>
            <a:spLocks noChangeArrowheads="1"/>
          </p:cNvSpPr>
          <p:nvPr/>
        </p:nvSpPr>
        <p:spPr bwMode="auto">
          <a:xfrm>
            <a:off x="7924800" y="1279525"/>
            <a:ext cx="7620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89098" name="Text Box 11"/>
          <p:cNvSpPr txBox="1">
            <a:spLocks noChangeArrowheads="1"/>
          </p:cNvSpPr>
          <p:nvPr/>
        </p:nvSpPr>
        <p:spPr bwMode="auto">
          <a:xfrm>
            <a:off x="7527925" y="1214438"/>
            <a:ext cx="4048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solidFill>
                  <a:schemeClr val="accent1"/>
                </a:solidFill>
                <a:latin typeface="Helvetica" panose="020B0604020202020204" pitchFamily="34" charset="0"/>
              </a:rPr>
              <a:t>p:</a:t>
            </a:r>
          </a:p>
        </p:txBody>
      </p:sp>
      <p:sp>
        <p:nvSpPr>
          <p:cNvPr id="89099" name="Text Box 12"/>
          <p:cNvSpPr txBox="1">
            <a:spLocks noChangeArrowheads="1"/>
          </p:cNvSpPr>
          <p:nvPr/>
        </p:nvSpPr>
        <p:spPr bwMode="auto">
          <a:xfrm>
            <a:off x="7315200" y="3717925"/>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solidFill>
                  <a:schemeClr val="accent1"/>
                </a:solidFill>
                <a:latin typeface="Helvetica" panose="020B0604020202020204" pitchFamily="34" charset="0"/>
              </a:rPr>
              <a:t>z[0]</a:t>
            </a:r>
          </a:p>
        </p:txBody>
      </p:sp>
      <p:sp>
        <p:nvSpPr>
          <p:cNvPr id="89100" name="Text Box 13"/>
          <p:cNvSpPr txBox="1">
            <a:spLocks noChangeArrowheads="1"/>
          </p:cNvSpPr>
          <p:nvPr/>
        </p:nvSpPr>
        <p:spPr bwMode="auto">
          <a:xfrm>
            <a:off x="7315200" y="3336925"/>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solidFill>
                  <a:schemeClr val="accent1"/>
                </a:solidFill>
                <a:latin typeface="Helvetica" panose="020B0604020202020204" pitchFamily="34" charset="0"/>
              </a:rPr>
              <a:t>z[1]</a:t>
            </a:r>
          </a:p>
        </p:txBody>
      </p:sp>
      <p:sp>
        <p:nvSpPr>
          <p:cNvPr id="89101" name="Text Box 14"/>
          <p:cNvSpPr txBox="1">
            <a:spLocks noChangeArrowheads="1"/>
          </p:cNvSpPr>
          <p:nvPr/>
        </p:nvSpPr>
        <p:spPr bwMode="auto">
          <a:xfrm>
            <a:off x="8153400" y="4632325"/>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Helvetica" panose="020B0604020202020204" pitchFamily="34" charset="0"/>
              </a:rPr>
              <a:t>1</a:t>
            </a:r>
          </a:p>
        </p:txBody>
      </p:sp>
      <p:sp>
        <p:nvSpPr>
          <p:cNvPr id="89102" name="Text Box 15"/>
          <p:cNvSpPr txBox="1">
            <a:spLocks noChangeArrowheads="1"/>
          </p:cNvSpPr>
          <p:nvPr/>
        </p:nvSpPr>
        <p:spPr bwMode="auto">
          <a:xfrm>
            <a:off x="8153400" y="4175125"/>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Helvetica" panose="020B0604020202020204" pitchFamily="34" charset="0"/>
              </a:rPr>
              <a:t>2</a:t>
            </a:r>
          </a:p>
        </p:txBody>
      </p:sp>
      <p:sp>
        <p:nvSpPr>
          <p:cNvPr id="162832" name="Text Box 16"/>
          <p:cNvSpPr txBox="1">
            <a:spLocks noChangeArrowheads="1"/>
          </p:cNvSpPr>
          <p:nvPr/>
        </p:nvSpPr>
        <p:spPr bwMode="auto">
          <a:xfrm>
            <a:off x="8001000" y="4632325"/>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Helvetica" panose="020B0604020202020204" pitchFamily="34" charset="0"/>
              </a:rPr>
              <a:t>2</a:t>
            </a:r>
          </a:p>
        </p:txBody>
      </p:sp>
      <p:grpSp>
        <p:nvGrpSpPr>
          <p:cNvPr id="2" name="Group 17"/>
          <p:cNvGrpSpPr>
            <a:grpSpLocks/>
          </p:cNvGrpSpPr>
          <p:nvPr/>
        </p:nvGrpSpPr>
        <p:grpSpPr bwMode="auto">
          <a:xfrm>
            <a:off x="8077200" y="3336925"/>
            <a:ext cx="331788" cy="701675"/>
            <a:chOff x="5232" y="1776"/>
            <a:chExt cx="209" cy="442"/>
          </a:xfrm>
        </p:grpSpPr>
        <p:sp>
          <p:nvSpPr>
            <p:cNvPr id="89108" name="Text Box 18"/>
            <p:cNvSpPr txBox="1">
              <a:spLocks noChangeArrowheads="1"/>
            </p:cNvSpPr>
            <p:nvPr/>
          </p:nvSpPr>
          <p:spPr bwMode="auto">
            <a:xfrm>
              <a:off x="5232" y="1968"/>
              <a:ext cx="2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Helvetica" panose="020B0604020202020204" pitchFamily="34" charset="0"/>
                </a:rPr>
                <a:t>2</a:t>
              </a:r>
            </a:p>
          </p:txBody>
        </p:sp>
        <p:sp>
          <p:nvSpPr>
            <p:cNvPr id="89109" name="Text Box 19"/>
            <p:cNvSpPr txBox="1">
              <a:spLocks noChangeArrowheads="1"/>
            </p:cNvSpPr>
            <p:nvPr/>
          </p:nvSpPr>
          <p:spPr bwMode="auto">
            <a:xfrm>
              <a:off x="5232" y="1776"/>
              <a:ext cx="2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Helvetica" panose="020B0604020202020204" pitchFamily="34" charset="0"/>
                </a:rPr>
                <a:t>3</a:t>
              </a:r>
            </a:p>
          </p:txBody>
        </p:sp>
      </p:grpSp>
      <p:sp>
        <p:nvSpPr>
          <p:cNvPr id="162836" name="Text Box 20"/>
          <p:cNvSpPr txBox="1">
            <a:spLocks noChangeArrowheads="1"/>
          </p:cNvSpPr>
          <p:nvPr/>
        </p:nvSpPr>
        <p:spPr bwMode="auto">
          <a:xfrm>
            <a:off x="8077200" y="3032125"/>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Helvetica" panose="020B0604020202020204" pitchFamily="34" charset="0"/>
              </a:rPr>
              <a:t>4</a:t>
            </a:r>
          </a:p>
        </p:txBody>
      </p:sp>
      <p:sp>
        <p:nvSpPr>
          <p:cNvPr id="89106" name="22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C3C0C8F-7F6E-4D91-8B60-864472DF70B2}" type="slidenum">
              <a:rPr lang="en-GB" altLang="el-GR" sz="1400"/>
              <a:pPr>
                <a:spcBef>
                  <a:spcPct val="0"/>
                </a:spcBef>
                <a:buFontTx/>
                <a:buNone/>
              </a:pPr>
              <a:t>81</a:t>
            </a:fld>
            <a:endParaRPr lang="en-GB" altLang="el-GR" sz="1400"/>
          </a:p>
        </p:txBody>
      </p:sp>
      <p:sp>
        <p:nvSpPr>
          <p:cNvPr id="24"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Pointer Arithmetic</a:t>
            </a:r>
            <a:endParaRPr lang="el-GR" sz="2800" kern="0" dirty="0">
              <a:solidFill>
                <a:schemeClr val="tx2"/>
              </a:solidFill>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28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28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32" grpId="0" autoUpdateAnimBg="0"/>
      <p:bldP spid="162836"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0" y="188913"/>
            <a:ext cx="9144000" cy="431800"/>
          </a:xfrm>
        </p:spPr>
        <p:txBody>
          <a:bodyPr/>
          <a:lstStyle/>
          <a:p>
            <a:r>
              <a:rPr lang="en-US" altLang="el-GR" sz="2800" b="1"/>
              <a:t>Constants – Constant reference</a:t>
            </a:r>
            <a:br>
              <a:rPr lang="en-US" altLang="el-GR" sz="2800" b="1"/>
            </a:br>
            <a:endParaRPr lang="el-GR" altLang="el-GR" sz="2800" b="1"/>
          </a:p>
        </p:txBody>
      </p:sp>
      <p:sp>
        <p:nvSpPr>
          <p:cNvPr id="9011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011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2A45B84-5310-4E60-B42F-4ED9198EA2FC}" type="slidenum">
              <a:rPr lang="en-GB" altLang="el-GR" sz="1400"/>
              <a:pPr>
                <a:spcBef>
                  <a:spcPct val="0"/>
                </a:spcBef>
                <a:buFontTx/>
                <a:buNone/>
              </a:pPr>
              <a:t>82</a:t>
            </a:fld>
            <a:endParaRPr lang="en-GB" altLang="el-GR" sz="1400"/>
          </a:p>
        </p:txBody>
      </p:sp>
      <p:sp>
        <p:nvSpPr>
          <p:cNvPr id="90117" name="TextBox 5"/>
          <p:cNvSpPr txBox="1">
            <a:spLocks noChangeArrowheads="1"/>
          </p:cNvSpPr>
          <p:nvPr/>
        </p:nvSpPr>
        <p:spPr bwMode="auto">
          <a:xfrm>
            <a:off x="323850" y="1341438"/>
            <a:ext cx="8712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n-US" altLang="el-GR" sz="2000" b="0">
                <a:latin typeface="Calibri" panose="020F0502020204030204" pitchFamily="34" charset="0"/>
              </a:rPr>
              <a:t>A reference to a variable (here int), which is constant. We pass the variable as a reference mainly, because references are smaller in size than the actual value, but there is a side effect and that is because it is like an alias to the actual variable. We may accidentally change the main variable through our full access to the alias, so we make it constant to prevent this side effect.</a:t>
            </a:r>
          </a:p>
          <a:p>
            <a:pPr>
              <a:spcBef>
                <a:spcPct val="0"/>
              </a:spcBef>
              <a:buFontTx/>
              <a:buNone/>
            </a:pPr>
            <a:endParaRPr lang="en-US" altLang="el-GR" sz="2000" b="0">
              <a:latin typeface="Calibri" panose="020F0502020204030204" pitchFamily="34" charset="0"/>
            </a:endParaRPr>
          </a:p>
          <a:p>
            <a:pPr>
              <a:spcBef>
                <a:spcPct val="0"/>
              </a:spcBef>
              <a:buFontTx/>
              <a:buNone/>
            </a:pPr>
            <a:r>
              <a:rPr lang="en-US" altLang="el-GR" sz="2000" b="0">
                <a:latin typeface="Calibri" panose="020F0502020204030204" pitchFamily="34" charset="0"/>
              </a:rPr>
              <a:t>   </a:t>
            </a:r>
            <a:r>
              <a:rPr lang="en-US" altLang="el-GR" sz="2000" b="0">
                <a:latin typeface="Courier New" panose="02070309020205020404" pitchFamily="49" charset="0"/>
                <a:cs typeface="Courier New" panose="02070309020205020404" pitchFamily="49" charset="0"/>
              </a:rPr>
              <a:t>int var0 = 0;</a:t>
            </a:r>
          </a:p>
          <a:p>
            <a:pPr>
              <a:spcBef>
                <a:spcPct val="0"/>
              </a:spcBef>
              <a:buFontTx/>
              <a:buNone/>
            </a:pPr>
            <a:r>
              <a:rPr lang="en-US" altLang="el-GR" sz="2000" b="0">
                <a:latin typeface="Courier New" panose="02070309020205020404" pitchFamily="49" charset="0"/>
                <a:cs typeface="Courier New" panose="02070309020205020404" pitchFamily="49" charset="0"/>
              </a:rPr>
              <a:t> const int * ptr1 = &amp; var0; 	//</a:t>
            </a:r>
            <a:r>
              <a:rPr lang="en-US" altLang="el-GR" sz="1400" b="0" i="1">
                <a:latin typeface="Courier New" panose="02070309020205020404" pitchFamily="49" charset="0"/>
                <a:cs typeface="Courier New" panose="02070309020205020404" pitchFamily="49" charset="0"/>
              </a:rPr>
              <a:t>const int &amp; ptr1 = var0; in c++</a:t>
            </a:r>
            <a:r>
              <a:rPr lang="en-US" altLang="el-GR" sz="1400" b="0">
                <a:latin typeface="Courier New" panose="02070309020205020404" pitchFamily="49" charset="0"/>
                <a:cs typeface="Courier New" panose="02070309020205020404" pitchFamily="49" charset="0"/>
              </a:rPr>
              <a:t> </a:t>
            </a:r>
          </a:p>
          <a:p>
            <a:pPr>
              <a:spcBef>
                <a:spcPct val="0"/>
              </a:spcBef>
              <a:buFontTx/>
              <a:buNone/>
            </a:pPr>
            <a:r>
              <a:rPr lang="en-US" altLang="el-GR" sz="2000" b="0">
                <a:latin typeface="Courier New" panose="02070309020205020404" pitchFamily="49" charset="0"/>
                <a:cs typeface="Courier New" panose="02070309020205020404" pitchFamily="49" charset="0"/>
              </a:rPr>
              <a:t> *ptr1 = 8; // Error 		//</a:t>
            </a:r>
            <a:r>
              <a:rPr lang="en-US" altLang="el-GR" sz="1400" b="0" i="1">
                <a:latin typeface="Courier New" panose="02070309020205020404" pitchFamily="49" charset="0"/>
                <a:cs typeface="Courier New" panose="02070309020205020404" pitchFamily="49" charset="0"/>
              </a:rPr>
              <a:t>ptr</a:t>
            </a:r>
            <a:r>
              <a:rPr lang="el-GR" altLang="el-GR" sz="1400" b="0" i="1">
                <a:latin typeface="Courier New" panose="02070309020205020404" pitchFamily="49" charset="0"/>
                <a:cs typeface="Courier New" panose="02070309020205020404" pitchFamily="49" charset="0"/>
              </a:rPr>
              <a:t>1</a:t>
            </a:r>
            <a:r>
              <a:rPr lang="en-US" altLang="el-GR" sz="1400" b="0" i="1">
                <a:latin typeface="Courier New" panose="02070309020205020404" pitchFamily="49" charset="0"/>
                <a:cs typeface="Courier New" panose="02070309020205020404" pitchFamily="49" charset="0"/>
              </a:rPr>
              <a:t>=8</a:t>
            </a:r>
            <a:r>
              <a:rPr lang="el-GR" altLang="el-GR" sz="1400" b="0" i="1">
                <a:latin typeface="Courier New" panose="02070309020205020404" pitchFamily="49" charset="0"/>
                <a:cs typeface="Courier New" panose="02070309020205020404" pitchFamily="49" charset="0"/>
              </a:rPr>
              <a:t>;</a:t>
            </a:r>
            <a:r>
              <a:rPr lang="en-US" altLang="el-GR" sz="1400" b="0" i="1">
                <a:latin typeface="Courier New" panose="02070309020205020404" pitchFamily="49" charset="0"/>
                <a:cs typeface="Courier New" panose="02070309020205020404" pitchFamily="49" charset="0"/>
              </a:rPr>
              <a:t> in c++</a:t>
            </a:r>
          </a:p>
          <a:p>
            <a:pPr>
              <a:spcBef>
                <a:spcPct val="0"/>
              </a:spcBef>
              <a:buFontTx/>
              <a:buNone/>
            </a:pPr>
            <a:r>
              <a:rPr lang="en-US" altLang="el-GR" sz="2000" b="0">
                <a:latin typeface="Courier New" panose="02070309020205020404" pitchFamily="49" charset="0"/>
                <a:cs typeface="Courier New" panose="02070309020205020404" pitchFamily="49" charset="0"/>
              </a:rPr>
              <a:t> var0 = 6; // OK</a:t>
            </a:r>
            <a:endParaRPr lang="en-US" altLang="el-GR" sz="2400">
              <a:latin typeface="Courier New" panose="02070309020205020404" pitchFamily="49" charset="0"/>
              <a:cs typeface="Courier New" panose="02070309020205020404" pitchFamily="49" charset="0"/>
            </a:endParaRPr>
          </a:p>
          <a:p>
            <a:pPr>
              <a:spcBef>
                <a:spcPct val="0"/>
              </a:spcBef>
              <a:buFontTx/>
              <a:buNone/>
            </a:pPr>
            <a:r>
              <a:rPr lang="en-US" altLang="el-GR" sz="2400"/>
              <a:t>    </a:t>
            </a:r>
            <a:endParaRPr lang="el-GR" altLang="el-GR" sz="24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31750" y="44450"/>
            <a:ext cx="9144000" cy="649288"/>
          </a:xfrm>
        </p:spPr>
        <p:txBody>
          <a:bodyPr/>
          <a:lstStyle/>
          <a:p>
            <a:r>
              <a:rPr lang="en-US" altLang="el-GR" sz="2800" b="1"/>
              <a:t>Constants – Constant pointers</a:t>
            </a:r>
            <a:br>
              <a:rPr lang="en-US" altLang="el-GR" sz="2800" b="1"/>
            </a:br>
            <a:endParaRPr lang="el-GR" altLang="el-GR" sz="2800" b="1"/>
          </a:p>
        </p:txBody>
      </p:sp>
      <p:sp>
        <p:nvSpPr>
          <p:cNvPr id="9113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114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D584A41-94CA-4FCF-806A-324D058EBB00}" type="slidenum">
              <a:rPr lang="en-GB" altLang="el-GR" sz="1400"/>
              <a:pPr>
                <a:spcBef>
                  <a:spcPct val="0"/>
                </a:spcBef>
                <a:buFontTx/>
                <a:buNone/>
              </a:pPr>
              <a:t>83</a:t>
            </a:fld>
            <a:endParaRPr lang="en-GB" altLang="el-GR" sz="1400"/>
          </a:p>
        </p:txBody>
      </p:sp>
      <p:sp>
        <p:nvSpPr>
          <p:cNvPr id="91141" name="TextBox 5"/>
          <p:cNvSpPr txBox="1">
            <a:spLocks noChangeArrowheads="1"/>
          </p:cNvSpPr>
          <p:nvPr/>
        </p:nvSpPr>
        <p:spPr bwMode="auto">
          <a:xfrm>
            <a:off x="684213" y="1196975"/>
            <a:ext cx="8280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Once a constant pointer points to a variable then it cannot point to any other variable.</a:t>
            </a:r>
          </a:p>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a:t>
            </a:r>
            <a:r>
              <a:rPr lang="en-US" altLang="el-GR" sz="2400" b="0">
                <a:latin typeface="Courier New" panose="02070309020205020404" pitchFamily="49" charset="0"/>
                <a:cs typeface="Courier New" panose="02070309020205020404" pitchFamily="49" charset="0"/>
              </a:rPr>
              <a:t>int var1 = 1;</a:t>
            </a:r>
          </a:p>
          <a:p>
            <a:pPr>
              <a:spcBef>
                <a:spcPct val="0"/>
              </a:spcBef>
              <a:buFontTx/>
              <a:buNone/>
            </a:pPr>
            <a:r>
              <a:rPr lang="en-US" altLang="el-GR" sz="2400" b="0">
                <a:latin typeface="Courier New" panose="02070309020205020404" pitchFamily="49" charset="0"/>
                <a:cs typeface="Courier New" panose="02070309020205020404" pitchFamily="49" charset="0"/>
              </a:rPr>
              <a:t>  int var2 = 0;</a:t>
            </a:r>
          </a:p>
          <a:p>
            <a:pPr>
              <a:spcBef>
                <a:spcPct val="0"/>
              </a:spcBef>
              <a:buFontTx/>
              <a:buNone/>
            </a:pPr>
            <a:endParaRPr lang="en-US" altLang="el-GR" sz="2400" b="0">
              <a:latin typeface="Courier New" panose="02070309020205020404" pitchFamily="49" charset="0"/>
              <a:cs typeface="Courier New" panose="02070309020205020404" pitchFamily="49" charset="0"/>
            </a:endParaRPr>
          </a:p>
          <a:p>
            <a:pPr>
              <a:spcBef>
                <a:spcPct val="0"/>
              </a:spcBef>
              <a:buFontTx/>
              <a:buNone/>
            </a:pPr>
            <a:r>
              <a:rPr lang="en-US" altLang="el-GR" sz="2400" b="0">
                <a:latin typeface="Courier New" panose="02070309020205020404" pitchFamily="49" charset="0"/>
                <a:cs typeface="Courier New" panose="02070309020205020404" pitchFamily="49" charset="0"/>
              </a:rPr>
              <a:t>  int *const ptr2 = &amp;var1;</a:t>
            </a:r>
          </a:p>
          <a:p>
            <a:pPr>
              <a:spcBef>
                <a:spcPct val="0"/>
              </a:spcBef>
              <a:buFontTx/>
              <a:buNone/>
            </a:pPr>
            <a:r>
              <a:rPr lang="en-US" altLang="el-GR" sz="2400" b="0">
                <a:latin typeface="Courier New" panose="02070309020205020404" pitchFamily="49" charset="0"/>
                <a:cs typeface="Courier New" panose="02070309020205020404" pitchFamily="49" charset="0"/>
              </a:rPr>
              <a:t>  ptr2 = &amp;var2; // Error</a:t>
            </a:r>
          </a:p>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a:t>
            </a:r>
            <a:endParaRPr lang="el-GR" altLang="el-GR" sz="24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17463" y="115888"/>
            <a:ext cx="9144001" cy="547687"/>
          </a:xfrm>
        </p:spPr>
        <p:txBody>
          <a:bodyPr/>
          <a:lstStyle/>
          <a:p>
            <a:r>
              <a:rPr lang="en-US" altLang="el-GR" sz="2800" b="1"/>
              <a:t>Constants – Pointer to constant</a:t>
            </a:r>
            <a:br>
              <a:rPr lang="en-US" altLang="el-GR" sz="2800" b="1"/>
            </a:br>
            <a:endParaRPr lang="el-GR" altLang="el-GR" sz="2800" b="1"/>
          </a:p>
        </p:txBody>
      </p:sp>
      <p:sp>
        <p:nvSpPr>
          <p:cNvPr id="9216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216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5213D95-682E-4941-9D33-D3B5824B892F}" type="slidenum">
              <a:rPr lang="en-GB" altLang="el-GR" sz="1400"/>
              <a:pPr>
                <a:spcBef>
                  <a:spcPct val="0"/>
                </a:spcBef>
                <a:buFontTx/>
                <a:buNone/>
              </a:pPr>
              <a:t>84</a:t>
            </a:fld>
            <a:endParaRPr lang="en-GB" altLang="el-GR" sz="1400"/>
          </a:p>
        </p:txBody>
      </p:sp>
      <p:sp>
        <p:nvSpPr>
          <p:cNvPr id="92165" name="TextBox 5"/>
          <p:cNvSpPr txBox="1">
            <a:spLocks noChangeArrowheads="1"/>
          </p:cNvSpPr>
          <p:nvPr/>
        </p:nvSpPr>
        <p:spPr bwMode="auto">
          <a:xfrm>
            <a:off x="539750" y="1412875"/>
            <a:ext cx="77771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A pointer through which one cannot change the value of a variable it points is known as a pointer to constant.</a:t>
            </a:r>
          </a:p>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a:t>
            </a:r>
            <a:r>
              <a:rPr lang="en-US" altLang="el-GR" sz="2400" b="0">
                <a:latin typeface="Courier New" panose="02070309020205020404" pitchFamily="49" charset="0"/>
                <a:cs typeface="Courier New" panose="02070309020205020404" pitchFamily="49" charset="0"/>
              </a:rPr>
              <a:t>int const * ptr3 = &amp;var2;</a:t>
            </a:r>
          </a:p>
          <a:p>
            <a:pPr>
              <a:spcBef>
                <a:spcPct val="0"/>
              </a:spcBef>
              <a:buFontTx/>
              <a:buNone/>
            </a:pPr>
            <a:r>
              <a:rPr lang="en-US" altLang="el-GR" sz="2400" b="0">
                <a:latin typeface="Courier New" panose="02070309020205020404" pitchFamily="49" charset="0"/>
                <a:cs typeface="Courier New" panose="02070309020205020404" pitchFamily="49" charset="0"/>
              </a:rPr>
              <a:t>  *ptr3 = 4; // Error</a:t>
            </a:r>
          </a:p>
          <a:p>
            <a:pPr>
              <a:spcBef>
                <a:spcPct val="0"/>
              </a:spcBef>
              <a:buFontTx/>
              <a:buNone/>
            </a:pPr>
            <a:endParaRPr lang="en-US" altLang="el-GR" sz="2400" b="0">
              <a:latin typeface="Calibri" panose="020F0502020204030204" pitchFamily="34" charset="0"/>
            </a:endParaRPr>
          </a:p>
          <a:p>
            <a:pPr>
              <a:spcBef>
                <a:spcPct val="0"/>
              </a:spcBef>
              <a:buFontTx/>
              <a:buNone/>
            </a:pPr>
            <a:endParaRPr lang="el-GR" altLang="el-GR" sz="2400"/>
          </a:p>
          <a:p>
            <a:pPr>
              <a:spcBef>
                <a:spcPct val="0"/>
              </a:spcBef>
              <a:buFontTx/>
              <a:buNone/>
            </a:pPr>
            <a:endParaRPr lang="el-GR" altLang="el-GR" sz="24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25400" y="115888"/>
            <a:ext cx="9144000" cy="620712"/>
          </a:xfrm>
        </p:spPr>
        <p:txBody>
          <a:bodyPr/>
          <a:lstStyle/>
          <a:p>
            <a:r>
              <a:rPr lang="en-US" altLang="el-GR" sz="2800" b="1"/>
              <a:t> Constants – Constant pointer to a constant</a:t>
            </a:r>
            <a:br>
              <a:rPr lang="en-US" altLang="el-GR" sz="2800" b="1"/>
            </a:br>
            <a:endParaRPr lang="el-GR" altLang="el-GR" sz="2800" b="1"/>
          </a:p>
        </p:txBody>
      </p:sp>
      <p:sp>
        <p:nvSpPr>
          <p:cNvPr id="9421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421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52AA6FC-43BC-4D8F-9800-7FF7BCCAFE58}" type="slidenum">
              <a:rPr lang="en-GB" altLang="el-GR" sz="1400"/>
              <a:pPr>
                <a:spcBef>
                  <a:spcPct val="0"/>
                </a:spcBef>
                <a:buFontTx/>
                <a:buNone/>
              </a:pPr>
              <a:t>85</a:t>
            </a:fld>
            <a:endParaRPr lang="en-GB" altLang="el-GR" sz="1400"/>
          </a:p>
        </p:txBody>
      </p:sp>
      <p:sp>
        <p:nvSpPr>
          <p:cNvPr id="94213" name="TextBox 6"/>
          <p:cNvSpPr txBox="1">
            <a:spLocks noChangeArrowheads="1"/>
          </p:cNvSpPr>
          <p:nvPr/>
        </p:nvSpPr>
        <p:spPr bwMode="auto">
          <a:xfrm>
            <a:off x="657225" y="1052513"/>
            <a:ext cx="84613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400" b="0">
                <a:latin typeface="Calibri" panose="020F0502020204030204" pitchFamily="34" charset="0"/>
              </a:rPr>
              <a:t>A constant pointer to a constant is a pointer that can neither change the address it's pointing to and nor can it change the value kept at that address.</a:t>
            </a:r>
          </a:p>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ourier New" panose="02070309020205020404" pitchFamily="49" charset="0"/>
                <a:cs typeface="Courier New" panose="02070309020205020404" pitchFamily="49" charset="0"/>
              </a:rPr>
              <a:t>    int var3 = 0;</a:t>
            </a:r>
          </a:p>
          <a:p>
            <a:pPr>
              <a:spcBef>
                <a:spcPct val="0"/>
              </a:spcBef>
              <a:buFontTx/>
              <a:buNone/>
            </a:pPr>
            <a:r>
              <a:rPr lang="en-US" altLang="el-GR" sz="2400" b="0">
                <a:latin typeface="Courier New" panose="02070309020205020404" pitchFamily="49" charset="0"/>
                <a:cs typeface="Courier New" panose="02070309020205020404" pitchFamily="49" charset="0"/>
              </a:rPr>
              <a:t>    int var4 = 0;</a:t>
            </a:r>
          </a:p>
          <a:p>
            <a:pPr>
              <a:spcBef>
                <a:spcPct val="0"/>
              </a:spcBef>
              <a:buFontTx/>
              <a:buNone/>
            </a:pPr>
            <a:r>
              <a:rPr lang="en-US" altLang="el-GR" sz="2400" b="0">
                <a:latin typeface="Courier New" panose="02070309020205020404" pitchFamily="49" charset="0"/>
                <a:cs typeface="Courier New" panose="02070309020205020404" pitchFamily="49" charset="0"/>
              </a:rPr>
              <a:t>    const int * const ptr4 = &amp;var3;</a:t>
            </a:r>
          </a:p>
          <a:p>
            <a:pPr>
              <a:spcBef>
                <a:spcPct val="0"/>
              </a:spcBef>
              <a:buFontTx/>
              <a:buNone/>
            </a:pPr>
            <a:r>
              <a:rPr lang="en-US" altLang="el-GR" sz="2400" b="0">
                <a:latin typeface="Courier New" panose="02070309020205020404" pitchFamily="49" charset="0"/>
                <a:cs typeface="Courier New" panose="02070309020205020404" pitchFamily="49" charset="0"/>
              </a:rPr>
              <a:t>    *ptr4 = 1;     // Error</a:t>
            </a:r>
          </a:p>
          <a:p>
            <a:pPr>
              <a:spcBef>
                <a:spcPct val="0"/>
              </a:spcBef>
              <a:buFontTx/>
              <a:buNone/>
            </a:pPr>
            <a:r>
              <a:rPr lang="en-US" altLang="el-GR" sz="2400" b="0">
                <a:latin typeface="Courier New" panose="02070309020205020404" pitchFamily="49" charset="0"/>
                <a:cs typeface="Courier New" panose="02070309020205020404" pitchFamily="49" charset="0"/>
              </a:rPr>
              <a:t>     ptr4 = &amp;var4; // Error</a:t>
            </a:r>
            <a:endParaRPr lang="el-GR" altLang="el-GR" sz="2400">
              <a:latin typeface="Courier New" panose="02070309020205020404" pitchFamily="49" charset="0"/>
              <a:cs typeface="Courier New" panose="02070309020205020404" pitchFamily="49"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44450" y="115888"/>
            <a:ext cx="9144000" cy="854075"/>
          </a:xfrm>
        </p:spPr>
        <p:txBody>
          <a:bodyPr/>
          <a:lstStyle/>
          <a:p>
            <a:r>
              <a:rPr lang="en-US" altLang="el-GR" sz="2000" b="1"/>
              <a:t>What's the difference between </a:t>
            </a:r>
            <a:br>
              <a:rPr lang="en-US" altLang="el-GR" sz="2000" b="1"/>
            </a:br>
            <a:r>
              <a:rPr lang="en-US" altLang="el-GR" sz="2000" b="1">
                <a:latin typeface="Courier New" panose="02070309020205020404" pitchFamily="49" charset="0"/>
                <a:cs typeface="Courier New" panose="02070309020205020404" pitchFamily="49" charset="0"/>
              </a:rPr>
              <a:t>const int* p</a:t>
            </a:r>
            <a:r>
              <a:rPr lang="en-US" altLang="el-GR" sz="2000" b="1"/>
              <a:t>, </a:t>
            </a:r>
            <a:r>
              <a:rPr lang="en-US" altLang="el-GR" sz="2000" b="1">
                <a:latin typeface="Courier New" panose="02070309020205020404" pitchFamily="49" charset="0"/>
                <a:cs typeface="Courier New" panose="02070309020205020404" pitchFamily="49" charset="0"/>
              </a:rPr>
              <a:t>int * const p</a:t>
            </a:r>
            <a:r>
              <a:rPr lang="en-US" altLang="el-GR" sz="2000" b="1"/>
              <a:t> and </a:t>
            </a:r>
            <a:r>
              <a:rPr lang="en-US" altLang="el-GR" sz="2000" b="1">
                <a:latin typeface="Courier New" panose="02070309020205020404" pitchFamily="49" charset="0"/>
                <a:cs typeface="Courier New" panose="02070309020205020404" pitchFamily="49" charset="0"/>
              </a:rPr>
              <a:t>const int * const p</a:t>
            </a:r>
            <a:r>
              <a:rPr lang="en-US" altLang="el-GR" sz="2000" b="1"/>
              <a:t>?</a:t>
            </a:r>
            <a:br>
              <a:rPr lang="en-US" altLang="el-GR" sz="2000" b="1"/>
            </a:br>
            <a:endParaRPr lang="el-GR" altLang="el-GR" sz="2000" b="1"/>
          </a:p>
        </p:txBody>
      </p:sp>
      <p:sp>
        <p:nvSpPr>
          <p:cNvPr id="9523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523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18D807B-2994-41F1-9F57-08815AE70597}" type="slidenum">
              <a:rPr lang="en-GB" altLang="el-GR" sz="1400"/>
              <a:pPr>
                <a:spcBef>
                  <a:spcPct val="0"/>
                </a:spcBef>
                <a:buFontTx/>
                <a:buNone/>
              </a:pPr>
              <a:t>86</a:t>
            </a:fld>
            <a:endParaRPr lang="en-GB" altLang="el-GR" sz="1400"/>
          </a:p>
        </p:txBody>
      </p:sp>
      <p:sp>
        <p:nvSpPr>
          <p:cNvPr id="95237" name="TextBox 5"/>
          <p:cNvSpPr txBox="1">
            <a:spLocks noChangeArrowheads="1"/>
          </p:cNvSpPr>
          <p:nvPr/>
        </p:nvSpPr>
        <p:spPr bwMode="auto">
          <a:xfrm>
            <a:off x="395288" y="1042988"/>
            <a:ext cx="8569325"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solidFill>
                  <a:srgbClr val="FF0000"/>
                </a:solidFill>
                <a:latin typeface="Calibri" panose="020F0502020204030204" pitchFamily="34" charset="0"/>
              </a:rPr>
              <a:t>    You have to read pointer declarations right-to-left.</a:t>
            </a:r>
          </a:p>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a:t>
            </a:r>
            <a:r>
              <a:rPr lang="en-US" altLang="el-GR" sz="2400" b="0">
                <a:latin typeface="Courier New" panose="02070309020205020404" pitchFamily="49" charset="0"/>
                <a:cs typeface="Courier New" panose="02070309020205020404" pitchFamily="49" charset="0"/>
              </a:rPr>
              <a:t>const int * p </a:t>
            </a:r>
            <a:r>
              <a:rPr lang="en-US" altLang="el-GR" sz="2400" b="0">
                <a:latin typeface="Calibri" panose="020F0502020204030204" pitchFamily="34" charset="0"/>
              </a:rPr>
              <a:t>means "p is a pointer to a </a:t>
            </a:r>
            <a:r>
              <a:rPr lang="el-GR" altLang="el-GR" sz="2400" b="0">
                <a:latin typeface="Calibri" panose="020F0502020204030204" pitchFamily="34" charset="0"/>
              </a:rPr>
              <a:t>c</a:t>
            </a:r>
            <a:r>
              <a:rPr lang="en-US" altLang="el-GR" sz="2400" b="0">
                <a:latin typeface="Calibri" panose="020F0502020204030204" pitchFamily="34" charset="0"/>
              </a:rPr>
              <a:t>onstant integer" — that is, you can change the pointer, you canno</a:t>
            </a:r>
            <a:r>
              <a:rPr lang="el-GR" altLang="el-GR" sz="2400" b="0">
                <a:latin typeface="Calibri" panose="020F0502020204030204" pitchFamily="34" charset="0"/>
              </a:rPr>
              <a:t>t</a:t>
            </a:r>
            <a:r>
              <a:rPr lang="en-US" altLang="el-GR" sz="2400" b="0">
                <a:latin typeface="Calibri" panose="020F0502020204030204" pitchFamily="34" charset="0"/>
              </a:rPr>
              <a:t> change t</a:t>
            </a:r>
            <a:r>
              <a:rPr lang="el-GR" altLang="el-GR" sz="2400" b="0">
                <a:latin typeface="Calibri" panose="020F0502020204030204" pitchFamily="34" charset="0"/>
              </a:rPr>
              <a:t>h</a:t>
            </a:r>
            <a:r>
              <a:rPr lang="en-US" altLang="el-GR" sz="2400" b="0">
                <a:latin typeface="Calibri" panose="020F0502020204030204" pitchFamily="34" charset="0"/>
              </a:rPr>
              <a:t>e object where it points to.</a:t>
            </a:r>
          </a:p>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a:t>
            </a:r>
            <a:r>
              <a:rPr lang="en-US" altLang="el-GR" sz="2400" b="0">
                <a:latin typeface="Courier New" panose="02070309020205020404" pitchFamily="49" charset="0"/>
                <a:cs typeface="Courier New" panose="02070309020205020404" pitchFamily="49" charset="0"/>
              </a:rPr>
              <a:t>int * const p </a:t>
            </a:r>
            <a:r>
              <a:rPr lang="en-US" altLang="el-GR" sz="2400" b="0">
                <a:latin typeface="Calibri" panose="020F0502020204030204" pitchFamily="34" charset="0"/>
              </a:rPr>
              <a:t>means "</a:t>
            </a:r>
            <a:r>
              <a:rPr lang="en-US" altLang="el-GR" sz="2400">
                <a:latin typeface="Calibri" panose="020F0502020204030204" pitchFamily="34" charset="0"/>
              </a:rPr>
              <a:t>p is a constant pointer </a:t>
            </a:r>
            <a:r>
              <a:rPr lang="en-US" altLang="el-GR" sz="2400" b="0">
                <a:latin typeface="Calibri" panose="020F0502020204030204" pitchFamily="34" charset="0"/>
              </a:rPr>
              <a:t>to an integer" — that is, you can change the integer via p, but you can't change the pointer p itself.</a:t>
            </a:r>
          </a:p>
          <a:p>
            <a:pPr>
              <a:spcBef>
                <a:spcPct val="0"/>
              </a:spcBef>
              <a:buFontTx/>
              <a:buNone/>
            </a:pPr>
            <a:endParaRPr lang="en-US" altLang="el-GR" sz="2400" b="0">
              <a:latin typeface="Calibri" panose="020F0502020204030204" pitchFamily="34" charset="0"/>
            </a:endParaRPr>
          </a:p>
          <a:p>
            <a:pPr>
              <a:spcBef>
                <a:spcPct val="0"/>
              </a:spcBef>
              <a:buFontTx/>
              <a:buNone/>
            </a:pPr>
            <a:r>
              <a:rPr lang="en-US" altLang="el-GR" sz="2400" b="0">
                <a:latin typeface="Calibri" panose="020F0502020204030204" pitchFamily="34" charset="0"/>
              </a:rPr>
              <a:t>        </a:t>
            </a:r>
            <a:r>
              <a:rPr lang="en-US" altLang="el-GR" sz="2400" b="0">
                <a:latin typeface="Courier New" panose="02070309020205020404" pitchFamily="49" charset="0"/>
                <a:cs typeface="Courier New" panose="02070309020205020404" pitchFamily="49" charset="0"/>
              </a:rPr>
              <a:t>const int* const p </a:t>
            </a:r>
            <a:r>
              <a:rPr lang="en-US" altLang="el-GR" sz="2400" b="0">
                <a:latin typeface="Calibri" panose="020F0502020204030204" pitchFamily="34" charset="0"/>
              </a:rPr>
              <a:t>means "</a:t>
            </a:r>
            <a:r>
              <a:rPr lang="en-US" altLang="el-GR" sz="2400" u="sng">
                <a:latin typeface="Calibri" panose="020F0502020204030204" pitchFamily="34" charset="0"/>
              </a:rPr>
              <a:t>p is a const pointer </a:t>
            </a:r>
            <a:r>
              <a:rPr lang="en-US" altLang="el-GR" sz="2400" b="0">
                <a:latin typeface="Calibri" panose="020F0502020204030204" pitchFamily="34" charset="0"/>
              </a:rPr>
              <a:t>to a </a:t>
            </a:r>
            <a:r>
              <a:rPr lang="en-US" altLang="el-GR" sz="2400">
                <a:latin typeface="Calibri" panose="020F0502020204030204" pitchFamily="34" charset="0"/>
              </a:rPr>
              <a:t>const int</a:t>
            </a:r>
            <a:r>
              <a:rPr lang="en-US" altLang="el-GR" sz="2400" b="0">
                <a:latin typeface="Calibri" panose="020F0502020204030204" pitchFamily="34" charset="0"/>
              </a:rPr>
              <a:t>" — that is, you can't change the pointer p itself, nor can you change the integer via p.</a:t>
            </a:r>
            <a:endParaRPr lang="el-GR" altLang="el-GR" sz="2400" b="0">
              <a:latin typeface="Calibri" panose="020F0502020204030204"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0" y="-28575"/>
            <a:ext cx="9144000" cy="576263"/>
          </a:xfrm>
        </p:spPr>
        <p:txBody>
          <a:bodyPr/>
          <a:lstStyle/>
          <a:p>
            <a:r>
              <a:rPr lang="en-US" altLang="el-GR" sz="2800" b="1"/>
              <a:t>Let’s</a:t>
            </a:r>
            <a:r>
              <a:rPr lang="el-GR" altLang="el-GR" sz="2800" b="1"/>
              <a:t>..</a:t>
            </a:r>
            <a:r>
              <a:rPr lang="en-US" altLang="el-GR" sz="2800" b="1"/>
              <a:t> play</a:t>
            </a:r>
            <a:r>
              <a:rPr lang="el-GR" altLang="el-GR" sz="2800" b="1"/>
              <a:t>!</a:t>
            </a:r>
          </a:p>
        </p:txBody>
      </p:sp>
      <p:sp>
        <p:nvSpPr>
          <p:cNvPr id="9625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626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129B718-3414-4C34-BBE6-293C98BB986A}" type="slidenum">
              <a:rPr lang="en-GB" altLang="el-GR" sz="1400"/>
              <a:pPr>
                <a:spcBef>
                  <a:spcPct val="0"/>
                </a:spcBef>
                <a:buFontTx/>
                <a:buNone/>
              </a:pPr>
              <a:t>87</a:t>
            </a:fld>
            <a:endParaRPr lang="en-GB" altLang="el-GR" sz="1400"/>
          </a:p>
        </p:txBody>
      </p:sp>
      <p:sp>
        <p:nvSpPr>
          <p:cNvPr id="96261" name="TextBox 5"/>
          <p:cNvSpPr txBox="1">
            <a:spLocks noChangeArrowheads="1"/>
          </p:cNvSpPr>
          <p:nvPr/>
        </p:nvSpPr>
        <p:spPr bwMode="auto">
          <a:xfrm>
            <a:off x="395288" y="692150"/>
            <a:ext cx="8713787"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400" b="0">
                <a:latin typeface="Courier New" panose="02070309020205020404" pitchFamily="49" charset="0"/>
                <a:cs typeface="Courier New" panose="02070309020205020404" pitchFamily="49" charset="0"/>
              </a:rPr>
              <a:t>int* </a:t>
            </a:r>
            <a:r>
              <a:rPr lang="en-US" altLang="el-GR" sz="2400" b="0"/>
              <a:t>- </a:t>
            </a:r>
            <a:r>
              <a:rPr lang="en-US" altLang="el-GR" sz="2400" b="0">
                <a:latin typeface="Calibri" panose="020F0502020204030204" pitchFamily="34" charset="0"/>
              </a:rPr>
              <a:t>pointer to int</a:t>
            </a:r>
          </a:p>
          <a:p>
            <a:pPr>
              <a:spcBef>
                <a:spcPct val="0"/>
              </a:spcBef>
              <a:buFontTx/>
              <a:buNone/>
            </a:pPr>
            <a:r>
              <a:rPr lang="en-US" altLang="el-GR" sz="2400" b="0">
                <a:latin typeface="Courier New" panose="02070309020205020404" pitchFamily="49" charset="0"/>
                <a:cs typeface="Courier New" panose="02070309020205020404" pitchFamily="49" charset="0"/>
              </a:rPr>
              <a:t>int const * </a:t>
            </a:r>
            <a:r>
              <a:rPr lang="en-US" altLang="el-GR" sz="2400" b="0">
                <a:latin typeface="Calibri" panose="020F0502020204030204" pitchFamily="34" charset="0"/>
              </a:rPr>
              <a:t>- pointer to const int</a:t>
            </a:r>
          </a:p>
          <a:p>
            <a:pPr>
              <a:spcBef>
                <a:spcPct val="0"/>
              </a:spcBef>
              <a:buFontTx/>
              <a:buNone/>
            </a:pPr>
            <a:r>
              <a:rPr lang="en-US" altLang="el-GR" sz="2400" b="0">
                <a:latin typeface="Courier New" panose="02070309020205020404" pitchFamily="49" charset="0"/>
                <a:cs typeface="Courier New" panose="02070309020205020404" pitchFamily="49" charset="0"/>
              </a:rPr>
              <a:t>int * const </a:t>
            </a:r>
            <a:r>
              <a:rPr lang="en-US" altLang="el-GR" sz="2400" b="0">
                <a:latin typeface="Calibri" panose="020F0502020204030204" pitchFamily="34" charset="0"/>
              </a:rPr>
              <a:t>- const pointer to int</a:t>
            </a:r>
          </a:p>
          <a:p>
            <a:pPr>
              <a:spcBef>
                <a:spcPct val="0"/>
              </a:spcBef>
              <a:buFontTx/>
              <a:buNone/>
            </a:pPr>
            <a:r>
              <a:rPr lang="en-US" altLang="el-GR" sz="2400" b="0">
                <a:latin typeface="Courier New" panose="02070309020205020404" pitchFamily="49" charset="0"/>
                <a:cs typeface="Courier New" panose="02070309020205020404" pitchFamily="49" charset="0"/>
              </a:rPr>
              <a:t>int const * const </a:t>
            </a:r>
            <a:r>
              <a:rPr lang="en-US" altLang="el-GR" sz="2400" b="0">
                <a:latin typeface="Calibri" panose="020F0502020204030204" pitchFamily="34" charset="0"/>
              </a:rPr>
              <a:t>- const pointer to const int</a:t>
            </a:r>
          </a:p>
          <a:p>
            <a:pPr>
              <a:spcBef>
                <a:spcPct val="0"/>
              </a:spcBef>
              <a:buFontTx/>
              <a:buNone/>
            </a:pPr>
            <a:r>
              <a:rPr lang="en-US" altLang="el-GR" sz="2400" b="0">
                <a:latin typeface="Calibri" panose="020F0502020204030204" pitchFamily="34" charset="0"/>
              </a:rPr>
              <a:t>Now the first </a:t>
            </a:r>
            <a:r>
              <a:rPr lang="en-US" altLang="el-GR" sz="2400" b="0">
                <a:latin typeface="Courier New" panose="02070309020205020404" pitchFamily="49" charset="0"/>
                <a:cs typeface="Courier New" panose="02070309020205020404" pitchFamily="49" charset="0"/>
              </a:rPr>
              <a:t>const</a:t>
            </a:r>
            <a:r>
              <a:rPr lang="en-US" altLang="el-GR" sz="2400" b="0">
                <a:latin typeface="Calibri" panose="020F0502020204030204" pitchFamily="34" charset="0"/>
              </a:rPr>
              <a:t> can be on either side of the type so:</a:t>
            </a:r>
          </a:p>
          <a:p>
            <a:pPr>
              <a:spcBef>
                <a:spcPct val="0"/>
              </a:spcBef>
              <a:buFontTx/>
              <a:buNone/>
            </a:pPr>
            <a:r>
              <a:rPr lang="en-US" altLang="el-GR" sz="2400" b="0">
                <a:latin typeface="Courier New" panose="02070309020205020404" pitchFamily="49" charset="0"/>
                <a:cs typeface="Courier New" panose="02070309020205020404" pitchFamily="49" charset="0"/>
              </a:rPr>
              <a:t>const int * == int const *</a:t>
            </a:r>
          </a:p>
          <a:p>
            <a:pPr>
              <a:spcBef>
                <a:spcPct val="0"/>
              </a:spcBef>
              <a:buFontTx/>
              <a:buNone/>
            </a:pPr>
            <a:r>
              <a:rPr lang="en-US" altLang="el-GR" sz="2400" b="0">
                <a:latin typeface="Courier New" panose="02070309020205020404" pitchFamily="49" charset="0"/>
                <a:cs typeface="Courier New" panose="02070309020205020404" pitchFamily="49" charset="0"/>
              </a:rPr>
              <a:t>const int * const == int const * const</a:t>
            </a:r>
          </a:p>
          <a:p>
            <a:pPr>
              <a:spcBef>
                <a:spcPct val="0"/>
              </a:spcBef>
              <a:buFontTx/>
              <a:buNone/>
            </a:pPr>
            <a:endParaRPr lang="en-US" altLang="el-GR" sz="2400" b="0">
              <a:latin typeface="Courier New" panose="02070309020205020404" pitchFamily="49" charset="0"/>
              <a:cs typeface="Courier New" panose="02070309020205020404" pitchFamily="49" charset="0"/>
            </a:endParaRPr>
          </a:p>
          <a:p>
            <a:pPr>
              <a:spcBef>
                <a:spcPct val="0"/>
              </a:spcBef>
              <a:buFontTx/>
              <a:buNone/>
            </a:pPr>
            <a:r>
              <a:rPr lang="en-US" altLang="el-GR" sz="2400" b="0">
                <a:latin typeface="Courier New" panose="02070309020205020404" pitchFamily="49" charset="0"/>
                <a:cs typeface="Courier New" panose="02070309020205020404" pitchFamily="49" charset="0"/>
              </a:rPr>
              <a:t>int ** </a:t>
            </a:r>
            <a:r>
              <a:rPr lang="en-US" altLang="el-GR" sz="2400" b="0">
                <a:latin typeface="Calibri" panose="020F0502020204030204" pitchFamily="34" charset="0"/>
              </a:rPr>
              <a:t>- pointer to pointer to int</a:t>
            </a:r>
          </a:p>
          <a:p>
            <a:pPr>
              <a:spcBef>
                <a:spcPct val="0"/>
              </a:spcBef>
              <a:buFontTx/>
              <a:buNone/>
            </a:pPr>
            <a:r>
              <a:rPr lang="en-US" altLang="el-GR" sz="2400" b="0">
                <a:latin typeface="Courier New" panose="02070309020205020404" pitchFamily="49" charset="0"/>
                <a:cs typeface="Courier New" panose="02070309020205020404" pitchFamily="49" charset="0"/>
              </a:rPr>
              <a:t>int ** const </a:t>
            </a:r>
            <a:r>
              <a:rPr lang="en-US" altLang="el-GR" sz="2400" b="0"/>
              <a:t>- </a:t>
            </a:r>
            <a:r>
              <a:rPr lang="en-US" altLang="el-GR" sz="2400" b="0">
                <a:latin typeface="Calibri" panose="020F0502020204030204" pitchFamily="34" charset="0"/>
              </a:rPr>
              <a:t>a const pointer to a pointer to an int</a:t>
            </a:r>
          </a:p>
          <a:p>
            <a:pPr>
              <a:spcBef>
                <a:spcPct val="0"/>
              </a:spcBef>
              <a:buFontTx/>
              <a:buNone/>
            </a:pPr>
            <a:r>
              <a:rPr lang="en-US" altLang="el-GR" sz="2400" b="0">
                <a:latin typeface="Courier New" panose="02070309020205020404" pitchFamily="49" charset="0"/>
                <a:cs typeface="Courier New" panose="02070309020205020404" pitchFamily="49" charset="0"/>
              </a:rPr>
              <a:t>int * const * </a:t>
            </a:r>
            <a:r>
              <a:rPr lang="en-US" altLang="el-GR" sz="2400" b="0">
                <a:latin typeface="Calibri" panose="020F0502020204030204" pitchFamily="34" charset="0"/>
              </a:rPr>
              <a:t>- a pointer to a const pointer to an int</a:t>
            </a:r>
          </a:p>
          <a:p>
            <a:pPr>
              <a:spcBef>
                <a:spcPct val="0"/>
              </a:spcBef>
              <a:buFontTx/>
              <a:buNone/>
            </a:pPr>
            <a:r>
              <a:rPr lang="en-US" altLang="el-GR" sz="2400" b="0">
                <a:latin typeface="Courier New" panose="02070309020205020404" pitchFamily="49" charset="0"/>
                <a:cs typeface="Courier New" panose="02070309020205020404" pitchFamily="49" charset="0"/>
              </a:rPr>
              <a:t>int const ** </a:t>
            </a:r>
            <a:r>
              <a:rPr lang="en-US" altLang="el-GR" sz="2400" b="0">
                <a:latin typeface="Calibri" panose="020F0502020204030204" pitchFamily="34" charset="0"/>
              </a:rPr>
              <a:t>- a pointer to a pointer to a const int</a:t>
            </a:r>
          </a:p>
          <a:p>
            <a:pPr>
              <a:spcBef>
                <a:spcPct val="0"/>
              </a:spcBef>
              <a:buFontTx/>
              <a:buNone/>
            </a:pPr>
            <a:r>
              <a:rPr lang="en-US" altLang="el-GR" sz="2400" b="0">
                <a:latin typeface="Courier New" panose="02070309020205020404" pitchFamily="49" charset="0"/>
                <a:cs typeface="Courier New" panose="02070309020205020404" pitchFamily="49" charset="0"/>
              </a:rPr>
              <a:t>int * const * const </a:t>
            </a:r>
            <a:r>
              <a:rPr lang="en-US" altLang="el-GR" sz="2400" b="0">
                <a:latin typeface="Calibri" panose="020F0502020204030204" pitchFamily="34" charset="0"/>
              </a:rPr>
              <a:t>- a const pointer to a const pointer to an int</a:t>
            </a:r>
            <a:endParaRPr lang="el-GR" altLang="el-GR" sz="2400">
              <a:latin typeface="Calibri" panose="020F0502020204030204"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0" y="-171450"/>
            <a:ext cx="9136063" cy="792163"/>
          </a:xfrm>
        </p:spPr>
        <p:txBody>
          <a:bodyPr/>
          <a:lstStyle/>
          <a:p>
            <a:r>
              <a:rPr lang="en-US" sz="2800" b="1">
                <a:latin typeface="Courier New" panose="02070309020205020404" pitchFamily="49" charset="0"/>
              </a:rPr>
              <a:t>int const</a:t>
            </a:r>
            <a:r>
              <a:rPr lang="en-US" sz="2800" b="1"/>
              <a:t>   or  </a:t>
            </a:r>
            <a:r>
              <a:rPr lang="en-US" sz="2800" b="1">
                <a:latin typeface="Courier New" panose="02070309020205020404" pitchFamily="49" charset="0"/>
              </a:rPr>
              <a:t>const int ?</a:t>
            </a:r>
            <a:endParaRPr lang="el-GR" sz="2800" b="1">
              <a:latin typeface="Courier New" panose="02070309020205020404" pitchFamily="49" charset="0"/>
            </a:endParaRPr>
          </a:p>
        </p:txBody>
      </p:sp>
      <p:sp>
        <p:nvSpPr>
          <p:cNvPr id="158723" name="Rectangle 3"/>
          <p:cNvSpPr>
            <a:spLocks noGrp="1" noChangeArrowheads="1"/>
          </p:cNvSpPr>
          <p:nvPr>
            <p:ph type="body" idx="4294967295"/>
          </p:nvPr>
        </p:nvSpPr>
        <p:spPr>
          <a:xfrm>
            <a:off x="468313" y="908050"/>
            <a:ext cx="8496300" cy="4114800"/>
          </a:xfrm>
        </p:spPr>
        <p:txBody>
          <a:bodyPr/>
          <a:lstStyle/>
          <a:p>
            <a:pPr>
              <a:lnSpc>
                <a:spcPct val="90000"/>
              </a:lnSpc>
              <a:buFontTx/>
              <a:buNone/>
            </a:pPr>
            <a:r>
              <a:rPr lang="el-GR" sz="2400">
                <a:latin typeface="Calibri" panose="020F0502020204030204" pitchFamily="34" charset="0"/>
              </a:rPr>
              <a:t>Η σειρά του τύπου και των qualifiers/specifiers στις C/C++ δεν έχει σημασία.  Δηλαδή, όλα τα παρακάτω είναι ισοδύναμα:</a:t>
            </a:r>
          </a:p>
          <a:p>
            <a:pPr>
              <a:lnSpc>
                <a:spcPct val="90000"/>
              </a:lnSpc>
              <a:buFontTx/>
              <a:buNone/>
            </a:pPr>
            <a:endParaRPr lang="el-GR" sz="2400">
              <a:latin typeface="Calibri" panose="020F0502020204030204" pitchFamily="34" charset="0"/>
            </a:endParaRPr>
          </a:p>
          <a:p>
            <a:pPr>
              <a:lnSpc>
                <a:spcPct val="90000"/>
              </a:lnSpc>
            </a:pPr>
            <a:r>
              <a:rPr lang="el-GR" sz="2400">
                <a:latin typeface="Courier New" panose="02070309020205020404" pitchFamily="49" charset="0"/>
              </a:rPr>
              <a:t>const volatile unsigned long int</a:t>
            </a:r>
          </a:p>
          <a:p>
            <a:pPr>
              <a:lnSpc>
                <a:spcPct val="90000"/>
              </a:lnSpc>
            </a:pPr>
            <a:r>
              <a:rPr lang="el-GR" sz="2400">
                <a:latin typeface="Courier New" panose="02070309020205020404" pitchFamily="49" charset="0"/>
              </a:rPr>
              <a:t>volatile unsigned const int long</a:t>
            </a:r>
          </a:p>
          <a:p>
            <a:pPr>
              <a:lnSpc>
                <a:spcPct val="90000"/>
              </a:lnSpc>
            </a:pPr>
            <a:r>
              <a:rPr lang="el-GR" sz="2400">
                <a:latin typeface="Courier New" panose="02070309020205020404" pitchFamily="49" charset="0"/>
              </a:rPr>
              <a:t>unsigned int volatile long const</a:t>
            </a:r>
          </a:p>
        </p:txBody>
      </p:sp>
      <p:sp>
        <p:nvSpPr>
          <p:cNvPr id="2" name="Footer Placeholder 1"/>
          <p:cNvSpPr>
            <a:spLocks noGrp="1"/>
          </p:cNvSpPr>
          <p:nvPr>
            <p:ph type="ftr" sz="quarter" idx="10"/>
          </p:nvPr>
        </p:nvSpPr>
        <p:spPr/>
        <p:txBody>
          <a:bodyPr/>
          <a:lstStyle/>
          <a:p>
            <a:pPr>
              <a:defRPr/>
            </a:pPr>
            <a:r>
              <a:rPr lang="en-GB" smtClean="0"/>
              <a:t>cslab@ntua 2019-2020</a:t>
            </a:r>
            <a:endParaRPr lang="en-GB" dirty="0"/>
          </a:p>
        </p:txBody>
      </p:sp>
      <p:sp>
        <p:nvSpPr>
          <p:cNvPr id="3" name="Slide Number Placeholder 2"/>
          <p:cNvSpPr>
            <a:spLocks noGrp="1"/>
          </p:cNvSpPr>
          <p:nvPr>
            <p:ph type="sldNum" sz="quarter" idx="11"/>
          </p:nvPr>
        </p:nvSpPr>
        <p:spPr/>
        <p:txBody>
          <a:bodyPr/>
          <a:lstStyle/>
          <a:p>
            <a:fld id="{7F66E8EC-E53A-4D6B-A3FE-F5DB6218475D}" type="slidenum">
              <a:rPr lang="en-GB" altLang="el-GR" smtClean="0"/>
              <a:pPr/>
              <a:t>88</a:t>
            </a:fld>
            <a:endParaRPr lang="en-GB" altLang="el-G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75780" name="Rectangle 3"/>
          <p:cNvSpPr>
            <a:spLocks noChangeArrowheads="1"/>
          </p:cNvSpPr>
          <p:nvPr/>
        </p:nvSpPr>
        <p:spPr bwMode="auto">
          <a:xfrm>
            <a:off x="395536" y="692696"/>
            <a:ext cx="8458200" cy="5380632"/>
          </a:xfrm>
          <a:prstGeom prst="rect">
            <a:avLst/>
          </a:prstGeom>
          <a:noFill/>
          <a:ln w="9525">
            <a:noFill/>
            <a:miter lim="800000"/>
            <a:headEnd/>
            <a:tailEnd/>
          </a:ln>
        </p:spPr>
        <p:txBody>
          <a:bodyPr/>
          <a:lstStyle/>
          <a:p>
            <a:pPr indent="-533400" eaLnBrk="1" hangingPunct="1">
              <a:spcBef>
                <a:spcPts val="0"/>
              </a:spcBef>
              <a:defRPr/>
            </a:pPr>
            <a:r>
              <a:rPr lang="el-GR" sz="2800" b="0" dirty="0">
                <a:latin typeface="Calibri" pitchFamily="34" charset="0"/>
              </a:rPr>
              <a:t>Έστω ακέραιος </a:t>
            </a:r>
            <a:r>
              <a:rPr lang="en-US" sz="2800" b="0" dirty="0">
                <a:latin typeface="Calibri" pitchFamily="34" charset="0"/>
              </a:rPr>
              <a:t>c</a:t>
            </a:r>
            <a:r>
              <a:rPr lang="el-GR" sz="2800" b="0" dirty="0">
                <a:latin typeface="Calibri" pitchFamily="34" charset="0"/>
              </a:rPr>
              <a:t> με τιμή </a:t>
            </a:r>
            <a:r>
              <a:rPr lang="en-US" sz="2800" b="0" dirty="0">
                <a:latin typeface="Calibri" pitchFamily="34" charset="0"/>
              </a:rPr>
              <a:t>100</a:t>
            </a:r>
            <a:r>
              <a:rPr lang="el-GR" sz="2800" b="0" dirty="0">
                <a:latin typeface="Calibri" pitchFamily="34" charset="0"/>
              </a:rPr>
              <a:t> που βρίσκεται στη θέση μνήμης</a:t>
            </a:r>
            <a:r>
              <a:rPr lang="en-US" sz="2800" b="0" dirty="0">
                <a:latin typeface="Calibri" pitchFamily="34" charset="0"/>
              </a:rPr>
              <a:t> 0x10000000, p </a:t>
            </a:r>
            <a:r>
              <a:rPr lang="el-GR" sz="2800" b="0" dirty="0">
                <a:latin typeface="Calibri" pitchFamily="34" charset="0"/>
              </a:rPr>
              <a:t>στον </a:t>
            </a:r>
            <a:r>
              <a:rPr lang="en-US" sz="2800" b="0" dirty="0">
                <a:latin typeface="Calibri" pitchFamily="34" charset="0"/>
              </a:rPr>
              <a:t>$a0</a:t>
            </a:r>
            <a:r>
              <a:rPr lang="el-GR" sz="2800" b="0" dirty="0">
                <a:latin typeface="Calibri" pitchFamily="34" charset="0"/>
              </a:rPr>
              <a:t> και </a:t>
            </a:r>
            <a:r>
              <a:rPr lang="en-US" sz="2800" b="0" dirty="0">
                <a:latin typeface="Calibri" pitchFamily="34" charset="0"/>
              </a:rPr>
              <a:t>x </a:t>
            </a:r>
            <a:r>
              <a:rPr lang="el-GR" sz="2800" b="0" dirty="0">
                <a:latin typeface="Calibri" pitchFamily="34" charset="0"/>
              </a:rPr>
              <a:t>στον </a:t>
            </a:r>
            <a:r>
              <a:rPr lang="en-US" sz="2800" b="0" dirty="0">
                <a:latin typeface="Calibri" pitchFamily="34" charset="0"/>
              </a:rPr>
              <a:t>$s0</a:t>
            </a:r>
          </a:p>
          <a:p>
            <a:pPr marL="914400" lvl="1" indent="-457200" eaLnBrk="1" hangingPunct="1">
              <a:spcBef>
                <a:spcPts val="0"/>
              </a:spcBef>
              <a:defRPr/>
            </a:pPr>
            <a:endParaRPr lang="en-US" sz="2800" dirty="0">
              <a:latin typeface="Calibri" pitchFamily="34" charset="0"/>
            </a:endParaRPr>
          </a:p>
          <a:p>
            <a:pPr marL="533400" indent="-533400" eaLnBrk="1" hangingPunct="1">
              <a:spcBef>
                <a:spcPts val="0"/>
              </a:spcBef>
              <a:buFontTx/>
              <a:buAutoNum type="arabicPeriod"/>
              <a:defRPr/>
            </a:pPr>
            <a:r>
              <a:rPr lang="en-US" sz="2800" dirty="0">
                <a:latin typeface="Calibri" pitchFamily="34" charset="0"/>
              </a:rPr>
              <a:t>p = &amp;c;  /* p gets 0x10000000*/</a:t>
            </a:r>
          </a:p>
          <a:p>
            <a:pPr marL="914400" lvl="1" indent="-457200" eaLnBrk="1" hangingPunct="1">
              <a:spcBef>
                <a:spcPts val="0"/>
              </a:spcBef>
              <a:defRPr/>
            </a:pPr>
            <a:r>
              <a:rPr lang="en-US" sz="2800" dirty="0">
                <a:latin typeface="Calibri" pitchFamily="34" charset="0"/>
              </a:rPr>
              <a:t> </a:t>
            </a:r>
            <a:r>
              <a:rPr lang="en-US" sz="2800" dirty="0" err="1">
                <a:solidFill>
                  <a:srgbClr val="FF3300"/>
                </a:solidFill>
                <a:latin typeface="Calibri" pitchFamily="34" charset="0"/>
              </a:rPr>
              <a:t>lui</a:t>
            </a:r>
            <a:r>
              <a:rPr lang="en-US" sz="2800" dirty="0">
                <a:solidFill>
                  <a:srgbClr val="FF3300"/>
                </a:solidFill>
                <a:latin typeface="Calibri" pitchFamily="34" charset="0"/>
              </a:rPr>
              <a:t> $a0,0x1000 # p = 0x10000000</a:t>
            </a:r>
          </a:p>
          <a:p>
            <a:pPr marL="914400" lvl="1" indent="-457200" eaLnBrk="1" hangingPunct="1">
              <a:spcBef>
                <a:spcPts val="0"/>
              </a:spcBef>
              <a:defRPr/>
            </a:pPr>
            <a:endParaRPr lang="en-US" sz="2800" dirty="0">
              <a:solidFill>
                <a:srgbClr val="FF3300"/>
              </a:solidFill>
              <a:latin typeface="Calibri" pitchFamily="34" charset="0"/>
            </a:endParaRPr>
          </a:p>
          <a:p>
            <a:pPr marL="533400" indent="-533400" eaLnBrk="1" hangingPunct="1">
              <a:spcBef>
                <a:spcPts val="0"/>
              </a:spcBef>
              <a:buFontTx/>
              <a:buAutoNum type="arabicPeriod"/>
              <a:defRPr/>
            </a:pPr>
            <a:r>
              <a:rPr lang="en-US" sz="2800" dirty="0">
                <a:latin typeface="Calibri" pitchFamily="34" charset="0"/>
              </a:rPr>
              <a:t> x = *p;  /* x gets 100 */</a:t>
            </a:r>
          </a:p>
          <a:p>
            <a:pPr marL="914400" lvl="1" indent="-457200" eaLnBrk="1" hangingPunct="1">
              <a:spcBef>
                <a:spcPts val="0"/>
              </a:spcBef>
              <a:defRPr/>
            </a:pPr>
            <a:r>
              <a:rPr lang="en-US" sz="2800" dirty="0">
                <a:latin typeface="Calibri" pitchFamily="34" charset="0"/>
              </a:rPr>
              <a:t> </a:t>
            </a:r>
            <a:r>
              <a:rPr lang="en-US" sz="2800" dirty="0" err="1">
                <a:solidFill>
                  <a:srgbClr val="FF3300"/>
                </a:solidFill>
                <a:latin typeface="Calibri" pitchFamily="34" charset="0"/>
              </a:rPr>
              <a:t>lw</a:t>
            </a:r>
            <a:r>
              <a:rPr lang="en-US" sz="2800" dirty="0">
                <a:solidFill>
                  <a:srgbClr val="FF3300"/>
                </a:solidFill>
                <a:latin typeface="Calibri" pitchFamily="34" charset="0"/>
              </a:rPr>
              <a:t>  $s0, 0($a0) # dereferencing p</a:t>
            </a:r>
          </a:p>
          <a:p>
            <a:pPr marL="914400" lvl="1" indent="-457200" eaLnBrk="1" hangingPunct="1">
              <a:spcBef>
                <a:spcPts val="0"/>
              </a:spcBef>
              <a:defRPr/>
            </a:pPr>
            <a:endParaRPr lang="en-US" sz="2800" dirty="0">
              <a:solidFill>
                <a:srgbClr val="FF3300"/>
              </a:solidFill>
              <a:latin typeface="Calibri" pitchFamily="34" charset="0"/>
            </a:endParaRPr>
          </a:p>
          <a:p>
            <a:pPr marL="533400" indent="-533400" eaLnBrk="1" hangingPunct="1">
              <a:spcBef>
                <a:spcPts val="0"/>
              </a:spcBef>
              <a:buFontTx/>
              <a:buAutoNum type="arabicPeriod"/>
              <a:defRPr/>
            </a:pPr>
            <a:r>
              <a:rPr lang="en-US" sz="2800" dirty="0">
                <a:latin typeface="Calibri" pitchFamily="34" charset="0"/>
              </a:rPr>
              <a:t>*p = 200; /* c gets 200 */ </a:t>
            </a:r>
            <a:br>
              <a:rPr lang="en-US" sz="2800" dirty="0">
                <a:latin typeface="Calibri" pitchFamily="34" charset="0"/>
              </a:rPr>
            </a:br>
            <a:r>
              <a:rPr lang="en-US" sz="2800" dirty="0">
                <a:latin typeface="Calibri" pitchFamily="34" charset="0"/>
              </a:rPr>
              <a:t> </a:t>
            </a:r>
            <a:r>
              <a:rPr lang="en-US" sz="2800" dirty="0" err="1">
                <a:solidFill>
                  <a:srgbClr val="FF3300"/>
                </a:solidFill>
                <a:latin typeface="Calibri" pitchFamily="34" charset="0"/>
              </a:rPr>
              <a:t>addi</a:t>
            </a:r>
            <a:r>
              <a:rPr lang="en-US" sz="2800" dirty="0">
                <a:solidFill>
                  <a:srgbClr val="FF3300"/>
                </a:solidFill>
                <a:latin typeface="Calibri" pitchFamily="34" charset="0"/>
              </a:rPr>
              <a:t> $t0,$0,200</a:t>
            </a:r>
            <a:br>
              <a:rPr lang="en-US" sz="2800" dirty="0">
                <a:solidFill>
                  <a:srgbClr val="FF3300"/>
                </a:solidFill>
                <a:latin typeface="Calibri" pitchFamily="34" charset="0"/>
              </a:rPr>
            </a:br>
            <a:r>
              <a:rPr lang="en-US" sz="2800" dirty="0">
                <a:solidFill>
                  <a:srgbClr val="FF3300"/>
                </a:solidFill>
                <a:latin typeface="Calibri" pitchFamily="34" charset="0"/>
              </a:rPr>
              <a:t> </a:t>
            </a:r>
            <a:r>
              <a:rPr lang="en-US" sz="2800" dirty="0" err="1">
                <a:solidFill>
                  <a:srgbClr val="FF3300"/>
                </a:solidFill>
                <a:latin typeface="Calibri" pitchFamily="34" charset="0"/>
              </a:rPr>
              <a:t>sw</a:t>
            </a:r>
            <a:r>
              <a:rPr lang="en-US" sz="2800" dirty="0">
                <a:solidFill>
                  <a:srgbClr val="FF3300"/>
                </a:solidFill>
                <a:latin typeface="Calibri" pitchFamily="34" charset="0"/>
              </a:rPr>
              <a:t>   $t0, 0($a0) # dereferencing p</a:t>
            </a:r>
          </a:p>
        </p:txBody>
      </p:sp>
      <p:sp>
        <p:nvSpPr>
          <p:cNvPr id="97284"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25875E3-9F41-4900-8604-48F405BA8A1D}" type="slidenum">
              <a:rPr lang="en-GB" altLang="el-GR" sz="1400">
                <a:latin typeface="Calibri" panose="020F0502020204030204" pitchFamily="34" charset="0"/>
              </a:rPr>
              <a:pPr>
                <a:spcBef>
                  <a:spcPct val="0"/>
                </a:spcBef>
                <a:buFontTx/>
                <a:buNone/>
              </a:pPr>
              <a:t>89</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Assembly Code : </a:t>
            </a:r>
            <a:r>
              <a:rPr lang="el-GR" sz="2800" kern="0" dirty="0">
                <a:solidFill>
                  <a:schemeClr val="tx2"/>
                </a:solidFill>
                <a:latin typeface="Calibri" pitchFamily="34" charset="0"/>
                <a:ea typeface="+mj-ea"/>
                <a:cs typeface="+mj-cs"/>
              </a:rPr>
              <a:t>Παράδειγμα (1)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23555" name="Text Box 2"/>
          <p:cNvSpPr txBox="1">
            <a:spLocks noChangeArrowheads="1"/>
          </p:cNvSpPr>
          <p:nvPr/>
        </p:nvSpPr>
        <p:spPr bwMode="auto">
          <a:xfrm>
            <a:off x="381000" y="533400"/>
            <a:ext cx="71628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Εντολές μεταβλητού μήκους:</a:t>
            </a:r>
          </a:p>
          <a:p>
            <a:pPr eaLnBrk="1" hangingPunct="1">
              <a:spcBef>
                <a:spcPct val="50000"/>
              </a:spcBef>
              <a:buSzPct val="90000"/>
            </a:pPr>
            <a:r>
              <a:rPr lang="en-US" altLang="el-GR" sz="2400" b="0">
                <a:latin typeface="Calibri" panose="020F0502020204030204" pitchFamily="34" charset="0"/>
              </a:rPr>
              <a:t>  </a:t>
            </a:r>
            <a:r>
              <a:rPr lang="en-US" altLang="el-GR" sz="2000" b="0">
                <a:latin typeface="Calibri" panose="020F0502020204030204" pitchFamily="34" charset="0"/>
              </a:rPr>
              <a:t>1-17 bytes 80x86</a:t>
            </a:r>
          </a:p>
          <a:p>
            <a:pPr eaLnBrk="1" hangingPunct="1">
              <a:spcBef>
                <a:spcPct val="50000"/>
              </a:spcBef>
              <a:buSzPct val="90000"/>
            </a:pPr>
            <a:r>
              <a:rPr lang="en-US" altLang="el-GR" sz="2000" b="0">
                <a:latin typeface="Calibri" panose="020F0502020204030204" pitchFamily="34" charset="0"/>
              </a:rPr>
              <a:t>   1-54 bytes VAX, IBM</a:t>
            </a:r>
          </a:p>
          <a:p>
            <a:pPr eaLnBrk="1" hangingPunct="1">
              <a:spcBef>
                <a:spcPct val="50000"/>
              </a:spcBef>
              <a:buFontTx/>
              <a:buNone/>
            </a:pPr>
            <a:r>
              <a:rPr lang="el-GR" altLang="el-GR" sz="2400" b="0">
                <a:latin typeface="Calibri" panose="020F0502020204030204" pitchFamily="34" charset="0"/>
              </a:rPr>
              <a:t>Γιατί??</a:t>
            </a:r>
            <a:endParaRPr lang="en-US" altLang="el-GR" sz="2400" b="0">
              <a:latin typeface="Calibri" panose="020F0502020204030204" pitchFamily="34" charset="0"/>
            </a:endParaRPr>
          </a:p>
          <a:p>
            <a:pPr eaLnBrk="1" hangingPunct="1">
              <a:spcBef>
                <a:spcPct val="50000"/>
              </a:spcBef>
            </a:pPr>
            <a:r>
              <a:rPr lang="en-US" altLang="el-GR" sz="2400" b="0">
                <a:latin typeface="Calibri" panose="020F0502020204030204" pitchFamily="34" charset="0"/>
              </a:rPr>
              <a:t>   </a:t>
            </a:r>
            <a:r>
              <a:rPr lang="el-GR" altLang="el-GR" sz="2000" b="0">
                <a:latin typeface="Calibri" panose="020F0502020204030204" pitchFamily="34" charset="0"/>
              </a:rPr>
              <a:t>Ι</a:t>
            </a:r>
            <a:r>
              <a:rPr lang="en-US" altLang="el-GR" sz="2000" b="0">
                <a:latin typeface="Calibri" panose="020F0502020204030204" pitchFamily="34" charset="0"/>
              </a:rPr>
              <a:t>nstruction Memory </a:t>
            </a:r>
            <a:r>
              <a:rPr lang="el-GR" altLang="el-GR" sz="2000" b="0">
                <a:latin typeface="Calibri" panose="020F0502020204030204" pitchFamily="34" charset="0"/>
              </a:rPr>
              <a:t>ακριβή, οικονομία χώρου!!!!</a:t>
            </a:r>
            <a:endParaRPr lang="en-US" altLang="el-GR" sz="2000" b="0">
              <a:latin typeface="Calibri" panose="020F0502020204030204" pitchFamily="34" charset="0"/>
            </a:endParaRPr>
          </a:p>
          <a:p>
            <a:pPr eaLnBrk="1" hangingPunct="1">
              <a:spcBef>
                <a:spcPct val="50000"/>
              </a:spcBef>
              <a:buFontTx/>
              <a:buNone/>
            </a:pPr>
            <a:endParaRPr lang="en-GB" altLang="el-GR" sz="2400" b="0">
              <a:latin typeface="Calibri" panose="020F0502020204030204" pitchFamily="34" charset="0"/>
            </a:endParaRPr>
          </a:p>
        </p:txBody>
      </p:sp>
      <p:sp>
        <p:nvSpPr>
          <p:cNvPr id="23556" name="Text Box 3"/>
          <p:cNvSpPr txBox="1">
            <a:spLocks noChangeArrowheads="1"/>
          </p:cNvSpPr>
          <p:nvPr/>
        </p:nvSpPr>
        <p:spPr bwMode="auto">
          <a:xfrm>
            <a:off x="357188" y="382905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altLang="el-GR" sz="2400" b="0">
                <a:latin typeface="Calibri" panose="020F0502020204030204" pitchFamily="34" charset="0"/>
              </a:rPr>
              <a:t>Εμείς στο μάθημα: </a:t>
            </a:r>
            <a:r>
              <a:rPr lang="en-US" altLang="el-GR" sz="2400" b="0">
                <a:latin typeface="Calibri" panose="020F0502020204030204" pitchFamily="34" charset="0"/>
              </a:rPr>
              <a:t>register-register ISA! (load- store). </a:t>
            </a:r>
            <a:r>
              <a:rPr lang="el-GR" altLang="el-GR" sz="2400" b="0">
                <a:latin typeface="Calibri" panose="020F0502020204030204" pitchFamily="34" charset="0"/>
              </a:rPr>
              <a:t>Γιατί??</a:t>
            </a:r>
            <a:endParaRPr lang="en-GB" altLang="el-GR" sz="2400" b="0">
              <a:latin typeface="Calibri" panose="020F0502020204030204" pitchFamily="34" charset="0"/>
            </a:endParaRPr>
          </a:p>
        </p:txBody>
      </p:sp>
      <p:sp>
        <p:nvSpPr>
          <p:cNvPr id="23557" name="Text Box 4"/>
          <p:cNvSpPr txBox="1">
            <a:spLocks noChangeArrowheads="1"/>
          </p:cNvSpPr>
          <p:nvPr/>
        </p:nvSpPr>
        <p:spPr bwMode="auto">
          <a:xfrm>
            <a:off x="381000" y="4421188"/>
            <a:ext cx="7924800"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10000"/>
              </a:spcBef>
              <a:buFontTx/>
              <a:buAutoNum type="arabicPeriod"/>
            </a:pPr>
            <a:r>
              <a:rPr lang="el-GR" altLang="el-GR" sz="2000" b="0">
                <a:latin typeface="Calibri" panose="020F0502020204030204" pitchFamily="34" charset="0"/>
              </a:rPr>
              <a:t>Οι καταχωρητές είναι γρηγορότεροι από τη μνήμη</a:t>
            </a:r>
            <a:endParaRPr lang="en-US" altLang="el-GR" sz="2000" b="0">
              <a:latin typeface="Calibri" panose="020F0502020204030204" pitchFamily="34" charset="0"/>
            </a:endParaRPr>
          </a:p>
          <a:p>
            <a:pPr eaLnBrk="1" hangingPunct="1">
              <a:spcBef>
                <a:spcPct val="10000"/>
              </a:spcBef>
              <a:buFontTx/>
              <a:buAutoNum type="arabicPeriod"/>
            </a:pPr>
            <a:r>
              <a:rPr lang="el-GR" altLang="el-GR" sz="2000" b="0">
                <a:latin typeface="Calibri" panose="020F0502020204030204" pitchFamily="34" charset="0"/>
              </a:rPr>
              <a:t>Μειώνεται η κίνηση με μνήμη</a:t>
            </a:r>
          </a:p>
          <a:p>
            <a:pPr eaLnBrk="1" hangingPunct="1">
              <a:spcBef>
                <a:spcPct val="10000"/>
              </a:spcBef>
              <a:buFontTx/>
              <a:buAutoNum type="arabicPeriod"/>
            </a:pPr>
            <a:r>
              <a:rPr lang="el-GR" altLang="el-GR" sz="2000" b="0">
                <a:latin typeface="Calibri" panose="020F0502020204030204" pitchFamily="34" charset="0"/>
              </a:rPr>
              <a:t>Δυνατότητα να υποστηριχθεί σταθερό μήκος εντολών</a:t>
            </a:r>
          </a:p>
          <a:p>
            <a:pPr eaLnBrk="1" hangingPunct="1">
              <a:spcBef>
                <a:spcPct val="10000"/>
              </a:spcBef>
              <a:buFontTx/>
              <a:buAutoNum type="arabicPeriod"/>
            </a:pPr>
            <a:r>
              <a:rPr lang="el-GR" altLang="el-GR" sz="2000" b="0">
                <a:latin typeface="Calibri" panose="020F0502020204030204" pitchFamily="34" charset="0"/>
              </a:rPr>
              <a:t>(τα ορίσματα είναι καταχωρητές, άρα ό αριθμός τους (πχ. 1-32 καταχωρητές) όχι δ/νσεις μνήμης</a:t>
            </a:r>
            <a:r>
              <a:rPr lang="en-US" altLang="el-GR" sz="2000" b="0">
                <a:latin typeface="Calibri" panose="020F0502020204030204" pitchFamily="34" charset="0"/>
              </a:rPr>
              <a:t> </a:t>
            </a:r>
            <a:endParaRPr lang="en-GB" altLang="el-GR" sz="2000" b="0">
              <a:latin typeface="Calibri" panose="020F0502020204030204" pitchFamily="34" charset="0"/>
            </a:endParaRPr>
          </a:p>
        </p:txBody>
      </p:sp>
      <p:sp>
        <p:nvSpPr>
          <p:cNvPr id="23558" name="Text Box 5"/>
          <p:cNvSpPr txBox="1">
            <a:spLocks noChangeArrowheads="1"/>
          </p:cNvSpPr>
          <p:nvPr/>
        </p:nvSpPr>
        <p:spPr bwMode="auto">
          <a:xfrm>
            <a:off x="533400" y="61722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l-GR" sz="2400" b="0">
              <a:latin typeface="Calibri" panose="020F0502020204030204" pitchFamily="34" charset="0"/>
            </a:endParaRPr>
          </a:p>
        </p:txBody>
      </p:sp>
      <p:sp>
        <p:nvSpPr>
          <p:cNvPr id="23559" name="Text Box 6"/>
          <p:cNvSpPr txBox="1">
            <a:spLocks noChangeArrowheads="1"/>
          </p:cNvSpPr>
          <p:nvPr/>
        </p:nvSpPr>
        <p:spPr bwMode="auto">
          <a:xfrm>
            <a:off x="357188" y="3186113"/>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l-GR" sz="2400" b="0">
                <a:latin typeface="Calibri" panose="020F0502020204030204" pitchFamily="34" charset="0"/>
              </a:rPr>
              <a:t>Compilers </a:t>
            </a:r>
            <a:r>
              <a:rPr lang="el-GR" altLang="el-GR" sz="2400" b="0">
                <a:latin typeface="Calibri" panose="020F0502020204030204" pitchFamily="34" charset="0"/>
              </a:rPr>
              <a:t>πιο δύσκολοι!!!</a:t>
            </a:r>
            <a:endParaRPr lang="en-GB" altLang="el-GR" sz="2400" b="0">
              <a:latin typeface="Calibri" panose="020F0502020204030204" pitchFamily="34" charset="0"/>
            </a:endParaRPr>
          </a:p>
        </p:txBody>
      </p:sp>
      <p:sp>
        <p:nvSpPr>
          <p:cNvPr id="23560" name="8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213ADA0-0D60-4FA0-8068-ED5CB5F86ADB}" type="slidenum">
              <a:rPr lang="en-GB" altLang="el-GR" sz="1400">
                <a:latin typeface="Calibri" panose="020F0502020204030204" pitchFamily="34" charset="0"/>
              </a:rPr>
              <a:pPr>
                <a:spcBef>
                  <a:spcPct val="0"/>
                </a:spcBef>
                <a:buFontTx/>
                <a:buNone/>
              </a:pPr>
              <a:t>9</a:t>
            </a:fld>
            <a:endParaRPr lang="en-GB" altLang="el-GR" sz="1400">
              <a:latin typeface="Calibri" panose="020F0502020204030204" pitchFamily="34" charset="0"/>
            </a:endParaRPr>
          </a:p>
        </p:txBody>
      </p:sp>
      <p:sp>
        <p:nvSpPr>
          <p:cNvPr id="23561" name="Text Box 2"/>
          <p:cNvSpPr txBox="1">
            <a:spLocks noChangeArrowheads="1"/>
          </p:cNvSpPr>
          <p:nvPr/>
        </p:nvSpPr>
        <p:spPr bwMode="auto">
          <a:xfrm>
            <a:off x="0" y="-71438"/>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l-GR" altLang="el-GR" sz="2800">
                <a:latin typeface="Calibri" panose="020F0502020204030204" pitchFamily="34" charset="0"/>
              </a:rPr>
              <a:t>Αρχιτεκτονικές</a:t>
            </a:r>
            <a:r>
              <a:rPr lang="en-US" altLang="el-GR" sz="2800">
                <a:latin typeface="Calibri" panose="020F0502020204030204" pitchFamily="34" charset="0"/>
              </a:rPr>
              <a:t> CISC</a:t>
            </a:r>
            <a:r>
              <a:rPr lang="el-GR" altLang="el-GR" sz="2800">
                <a:latin typeface="Calibri" panose="020F0502020204030204" pitchFamily="34" charset="0"/>
              </a:rPr>
              <a:t> </a:t>
            </a:r>
            <a:endParaRPr lang="en-GB" altLang="el-GR" sz="2800">
              <a:latin typeface="Calibri" panose="020F0502020204030204"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8307" name="Rectangle 3"/>
          <p:cNvSpPr>
            <a:spLocks noChangeArrowheads="1"/>
          </p:cNvSpPr>
          <p:nvPr/>
        </p:nvSpPr>
        <p:spPr bwMode="auto">
          <a:xfrm>
            <a:off x="285750" y="857250"/>
            <a:ext cx="8534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buFontTx/>
              <a:buNone/>
            </a:pPr>
            <a:r>
              <a:rPr lang="en-US" altLang="el-GR" sz="2400" b="0" dirty="0" err="1">
                <a:latin typeface="Calibri" panose="020F0502020204030204" pitchFamily="34" charset="0"/>
              </a:rPr>
              <a:t>int</a:t>
            </a:r>
            <a:r>
              <a:rPr lang="en-US" altLang="el-GR" sz="2400" b="0" dirty="0">
                <a:latin typeface="Calibri" panose="020F0502020204030204" pitchFamily="34" charset="0"/>
              </a:rPr>
              <a:t> </a:t>
            </a:r>
            <a:r>
              <a:rPr lang="en-US" altLang="el-GR" sz="2400" b="0" dirty="0" err="1">
                <a:latin typeface="Calibri" panose="020F0502020204030204" pitchFamily="34" charset="0"/>
              </a:rPr>
              <a:t>strlen</a:t>
            </a:r>
            <a:r>
              <a:rPr lang="en-US" altLang="el-GR" sz="2400" b="0" dirty="0">
                <a:latin typeface="Calibri" panose="020F0502020204030204" pitchFamily="34" charset="0"/>
              </a:rPr>
              <a:t>(char *s) { </a:t>
            </a:r>
            <a:br>
              <a:rPr lang="en-US" altLang="el-GR" sz="2400" b="0" dirty="0">
                <a:latin typeface="Calibri" panose="020F0502020204030204" pitchFamily="34" charset="0"/>
              </a:rPr>
            </a:br>
            <a:r>
              <a:rPr lang="en-US" altLang="el-GR" sz="2400" b="0" dirty="0">
                <a:latin typeface="Calibri" panose="020F0502020204030204" pitchFamily="34" charset="0"/>
              </a:rPr>
              <a:t>char *p = s; 		/* p points to chars */</a:t>
            </a:r>
          </a:p>
          <a:p>
            <a:pPr eaLnBrk="1" hangingPunct="1">
              <a:lnSpc>
                <a:spcPct val="90000"/>
              </a:lnSpc>
              <a:buFontTx/>
              <a:buNone/>
            </a:pPr>
            <a:r>
              <a:rPr lang="en-US" altLang="el-GR" sz="2400" b="0" dirty="0">
                <a:latin typeface="Calibri" panose="020F0502020204030204" pitchFamily="34" charset="0"/>
              </a:rPr>
              <a:t>  </a:t>
            </a:r>
            <a:r>
              <a:rPr lang="el-GR" altLang="el-GR" sz="2400" b="0" dirty="0">
                <a:latin typeface="Calibri" panose="020F0502020204030204" pitchFamily="34" charset="0"/>
              </a:rPr>
              <a:t>   </a:t>
            </a:r>
            <a:r>
              <a:rPr lang="en-US" altLang="el-GR" sz="2400" b="0" dirty="0">
                <a:latin typeface="Calibri" panose="020F0502020204030204" pitchFamily="34" charset="0"/>
              </a:rPr>
              <a:t>while (*p != ’\0’)</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l-GR" altLang="el-GR" sz="2400" b="0" dirty="0">
                <a:latin typeface="Calibri" panose="020F0502020204030204" pitchFamily="34" charset="0"/>
              </a:rPr>
              <a:t>    </a:t>
            </a:r>
            <a:r>
              <a:rPr lang="en-US" altLang="el-GR" sz="2400" b="0" dirty="0">
                <a:latin typeface="Calibri" panose="020F0502020204030204" pitchFamily="34" charset="0"/>
              </a:rPr>
              <a:t>p++; 			/* points to next char */</a:t>
            </a:r>
            <a:br>
              <a:rPr lang="en-US" altLang="el-GR" sz="2400" b="0" dirty="0">
                <a:latin typeface="Calibri" panose="020F0502020204030204" pitchFamily="34" charset="0"/>
              </a:rPr>
            </a:br>
            <a:r>
              <a:rPr lang="en-US" altLang="el-GR" sz="2400" b="0" dirty="0">
                <a:latin typeface="Calibri" panose="020F0502020204030204" pitchFamily="34" charset="0"/>
              </a:rPr>
              <a:t>return p - s; 	/* end - start */</a:t>
            </a:r>
          </a:p>
          <a:p>
            <a:pPr eaLnBrk="1" hangingPunct="1">
              <a:lnSpc>
                <a:spcPct val="90000"/>
              </a:lnSpc>
              <a:buFontTx/>
              <a:buNone/>
            </a:pPr>
            <a:r>
              <a:rPr lang="en-US" altLang="el-GR" sz="2400" b="0" dirty="0">
                <a:latin typeface="Calibri" panose="020F0502020204030204" pitchFamily="34" charset="0"/>
              </a:rPr>
              <a:t>}</a:t>
            </a:r>
          </a:p>
          <a:p>
            <a:pPr eaLnBrk="1" hangingPunct="1">
              <a:lnSpc>
                <a:spcPct val="90000"/>
              </a:lnSpc>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mov</a:t>
            </a:r>
            <a:r>
              <a:rPr lang="en-US" altLang="el-GR" sz="2400" b="0" dirty="0">
                <a:latin typeface="Calibri" panose="020F0502020204030204" pitchFamily="34" charset="0"/>
              </a:rPr>
              <a:t>  $t0,$a0</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lbu</a:t>
            </a:r>
            <a:r>
              <a:rPr lang="en-US" altLang="el-GR" sz="2400" b="0" dirty="0">
                <a:latin typeface="Calibri" panose="020F0502020204030204" pitchFamily="34" charset="0"/>
              </a:rPr>
              <a:t>    $t1,0($t0) </a:t>
            </a:r>
            <a:r>
              <a:rPr lang="el-GR" altLang="el-GR" sz="2400" b="0" dirty="0">
                <a:latin typeface="Calibri" panose="020F0502020204030204" pitchFamily="34" charset="0"/>
              </a:rPr>
              <a:t>   </a:t>
            </a:r>
            <a:r>
              <a:rPr lang="en-US" altLang="el-GR" sz="2400" b="0" dirty="0">
                <a:latin typeface="Calibri" panose="020F0502020204030204" pitchFamily="34" charset="0"/>
              </a:rPr>
              <a:t>/* </a:t>
            </a:r>
            <a:r>
              <a:rPr lang="en-US" altLang="el-GR" sz="2400" b="0" dirty="0" err="1">
                <a:latin typeface="Calibri" panose="020F0502020204030204" pitchFamily="34" charset="0"/>
              </a:rPr>
              <a:t>derefence</a:t>
            </a:r>
            <a:r>
              <a:rPr lang="en-US" altLang="el-GR" sz="2400" b="0" dirty="0">
                <a:latin typeface="Calibri" panose="020F0502020204030204" pitchFamily="34" charset="0"/>
              </a:rPr>
              <a:t> p */</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beq</a:t>
            </a:r>
            <a:r>
              <a:rPr lang="en-US" altLang="el-GR" sz="2400" b="0" dirty="0">
                <a:latin typeface="Calibri" panose="020F0502020204030204" pitchFamily="34" charset="0"/>
              </a:rPr>
              <a:t>   $t1,$zero, Exit</a:t>
            </a:r>
          </a:p>
          <a:p>
            <a:pPr eaLnBrk="1" hangingPunct="1">
              <a:lnSpc>
                <a:spcPct val="90000"/>
              </a:lnSpc>
              <a:buFontTx/>
              <a:buNone/>
            </a:pPr>
            <a:r>
              <a:rPr lang="en-US" altLang="el-GR" sz="2400" b="0" dirty="0">
                <a:latin typeface="Calibri" panose="020F0502020204030204" pitchFamily="34" charset="0"/>
              </a:rPr>
              <a:t>Loop:</a:t>
            </a:r>
            <a:r>
              <a:rPr lang="el-GR"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$t0,$t0,1  </a:t>
            </a:r>
            <a:r>
              <a:rPr lang="el-GR" altLang="el-GR" sz="2400" b="0" dirty="0">
                <a:latin typeface="Calibri" panose="020F0502020204030204" pitchFamily="34" charset="0"/>
              </a:rPr>
              <a:t>   </a:t>
            </a:r>
            <a:r>
              <a:rPr lang="en-US" altLang="el-GR" sz="2400" b="0" dirty="0">
                <a:latin typeface="Calibri" panose="020F0502020204030204" pitchFamily="34" charset="0"/>
              </a:rPr>
              <a:t>/* p++ */</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lbu</a:t>
            </a:r>
            <a:r>
              <a:rPr lang="en-US" altLang="el-GR" sz="2400" b="0" dirty="0">
                <a:latin typeface="Calibri" panose="020F0502020204030204" pitchFamily="34" charset="0"/>
              </a:rPr>
              <a:t>    $t1,0($t0) </a:t>
            </a:r>
            <a:r>
              <a:rPr lang="el-GR" altLang="el-GR" sz="2400" b="0" dirty="0">
                <a:latin typeface="Calibri" panose="020F0502020204030204" pitchFamily="34" charset="0"/>
              </a:rPr>
              <a:t>  </a:t>
            </a:r>
            <a:r>
              <a:rPr lang="en-US" altLang="el-GR" sz="2400" b="0" dirty="0">
                <a:latin typeface="Calibri" panose="020F0502020204030204" pitchFamily="34" charset="0"/>
              </a:rPr>
              <a:t>/* </a:t>
            </a:r>
            <a:r>
              <a:rPr lang="en-US" altLang="el-GR" sz="2400" b="0" dirty="0" err="1">
                <a:latin typeface="Calibri" panose="020F0502020204030204" pitchFamily="34" charset="0"/>
              </a:rPr>
              <a:t>derefence</a:t>
            </a:r>
            <a:r>
              <a:rPr lang="en-US" altLang="el-GR" sz="2400" b="0" dirty="0">
                <a:latin typeface="Calibri" panose="020F0502020204030204" pitchFamily="34" charset="0"/>
              </a:rPr>
              <a:t> p */</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bne</a:t>
            </a:r>
            <a:r>
              <a:rPr lang="en-US" altLang="el-GR" sz="2400" b="0" dirty="0">
                <a:latin typeface="Calibri" panose="020F0502020204030204" pitchFamily="34" charset="0"/>
              </a:rPr>
              <a:t>   $t1,$zero, Loop</a:t>
            </a:r>
          </a:p>
          <a:p>
            <a:pPr eaLnBrk="1" hangingPunct="1">
              <a:lnSpc>
                <a:spcPct val="90000"/>
              </a:lnSpc>
              <a:buFontTx/>
              <a:buNone/>
            </a:pPr>
            <a:r>
              <a:rPr lang="en-US" altLang="el-GR" sz="2400" b="0" dirty="0">
                <a:latin typeface="Calibri" panose="020F0502020204030204" pitchFamily="34" charset="0"/>
              </a:rPr>
              <a:t>Exit:	sub    $v0,$t0,$a0</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jr</a:t>
            </a:r>
            <a:r>
              <a:rPr lang="en-US" altLang="el-GR" sz="2400" b="0" dirty="0">
                <a:latin typeface="Calibri" panose="020F0502020204030204" pitchFamily="34" charset="0"/>
              </a:rPr>
              <a:t>       $</a:t>
            </a:r>
            <a:r>
              <a:rPr lang="en-US" altLang="el-GR" sz="2400" b="0" dirty="0" err="1">
                <a:latin typeface="Calibri" panose="020F0502020204030204" pitchFamily="34" charset="0"/>
              </a:rPr>
              <a:t>ra</a:t>
            </a:r>
            <a:endParaRPr lang="en-US" altLang="el-GR" sz="2400" b="0" dirty="0">
              <a:latin typeface="Calibri" panose="020F0502020204030204" pitchFamily="34" charset="0"/>
            </a:endParaRPr>
          </a:p>
        </p:txBody>
      </p:sp>
      <p:sp>
        <p:nvSpPr>
          <p:cNvPr id="98308" name="Line 5"/>
          <p:cNvSpPr>
            <a:spLocks noChangeShapeType="1"/>
          </p:cNvSpPr>
          <p:nvPr/>
        </p:nvSpPr>
        <p:spPr bwMode="auto">
          <a:xfrm>
            <a:off x="609600" y="3000375"/>
            <a:ext cx="75438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98309" name="7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2347361-75C4-4927-8DE1-78DD9463A40F}" type="slidenum">
              <a:rPr lang="en-GB" altLang="el-GR" sz="1400">
                <a:latin typeface="Calibri" panose="020F0502020204030204" pitchFamily="34" charset="0"/>
              </a:rPr>
              <a:pPr>
                <a:spcBef>
                  <a:spcPct val="0"/>
                </a:spcBef>
                <a:buFontTx/>
                <a:buNone/>
              </a:pPr>
              <a:t>90</a:t>
            </a:fld>
            <a:endParaRPr lang="en-GB" altLang="el-GR" sz="1400">
              <a:latin typeface="Calibri" panose="020F0502020204030204" pitchFamily="34" charset="0"/>
            </a:endParaRPr>
          </a:p>
        </p:txBody>
      </p:sp>
      <p:sp>
        <p:nvSpPr>
          <p:cNvPr id="11"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Assembly Code : </a:t>
            </a:r>
            <a:r>
              <a:rPr lang="el-GR" sz="2800" kern="0" dirty="0">
                <a:solidFill>
                  <a:schemeClr val="tx2"/>
                </a:solidFill>
                <a:latin typeface="Calibri" pitchFamily="34" charset="0"/>
                <a:ea typeface="+mj-ea"/>
                <a:cs typeface="+mj-cs"/>
              </a:rPr>
              <a:t>Παράδειγμα (2)</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54275" name="Rectangle 2"/>
          <p:cNvSpPr>
            <a:spLocks noGrp="1" noChangeArrowheads="1"/>
          </p:cNvSpPr>
          <p:nvPr>
            <p:ph type="title"/>
          </p:nvPr>
        </p:nvSpPr>
        <p:spPr>
          <a:xfrm>
            <a:off x="0" y="15082"/>
            <a:ext cx="9136063" cy="410369"/>
          </a:xfrm>
        </p:spPr>
        <p:txBody>
          <a:bodyPr/>
          <a:lstStyle/>
          <a:p>
            <a:pPr eaLnBrk="1" hangingPunct="1"/>
            <a:r>
              <a:rPr lang="el-GR" sz="2800" dirty="0">
                <a:cs typeface="Calibri" panose="020F0502020204030204" pitchFamily="34" charset="0"/>
              </a:rPr>
              <a:t>Πίνακες και Αποθήκευση στην Μνήμη</a:t>
            </a:r>
            <a:endParaRPr lang="en-GB" sz="2800" dirty="0">
              <a:cs typeface="Calibri" panose="020F0502020204030204" pitchFamily="34" charset="0"/>
            </a:endParaRPr>
          </a:p>
        </p:txBody>
      </p:sp>
      <p:sp>
        <p:nvSpPr>
          <p:cNvPr id="54276" name="Rectangle 4"/>
          <p:cNvSpPr>
            <a:spLocks noChangeArrowheads="1"/>
          </p:cNvSpPr>
          <p:nvPr/>
        </p:nvSpPr>
        <p:spPr bwMode="auto">
          <a:xfrm>
            <a:off x="1676400" y="2286000"/>
            <a:ext cx="1828800" cy="3581400"/>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nvGrpSpPr>
          <p:cNvPr id="54277" name="Group 15"/>
          <p:cNvGrpSpPr>
            <a:grpSpLocks/>
          </p:cNvGrpSpPr>
          <p:nvPr/>
        </p:nvGrpSpPr>
        <p:grpSpPr bwMode="auto">
          <a:xfrm>
            <a:off x="1676400" y="3276600"/>
            <a:ext cx="1828800" cy="381000"/>
            <a:chOff x="840" y="1584"/>
            <a:chExt cx="1152" cy="240"/>
          </a:xfrm>
        </p:grpSpPr>
        <p:sp>
          <p:nvSpPr>
            <p:cNvPr id="54326" name="Text Box 5"/>
            <p:cNvSpPr txBox="1">
              <a:spLocks noChangeArrowheads="1"/>
            </p:cNvSpPr>
            <p:nvPr/>
          </p:nvSpPr>
          <p:spPr bwMode="auto">
            <a:xfrm>
              <a:off x="840" y="1627"/>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A[0]</a:t>
              </a:r>
              <a:endParaRPr lang="en-GB" sz="1600"/>
            </a:p>
          </p:txBody>
        </p:sp>
        <p:sp>
          <p:nvSpPr>
            <p:cNvPr id="54327" name="Rectangle 14"/>
            <p:cNvSpPr>
              <a:spLocks noChangeArrowheads="1"/>
            </p:cNvSpPr>
            <p:nvPr/>
          </p:nvSpPr>
          <p:spPr bwMode="auto">
            <a:xfrm>
              <a:off x="840" y="1584"/>
              <a:ext cx="1152" cy="240"/>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grpSp>
        <p:nvGrpSpPr>
          <p:cNvPr id="54278" name="Group 16"/>
          <p:cNvGrpSpPr>
            <a:grpSpLocks/>
          </p:cNvGrpSpPr>
          <p:nvPr/>
        </p:nvGrpSpPr>
        <p:grpSpPr bwMode="auto">
          <a:xfrm>
            <a:off x="1676400" y="3657600"/>
            <a:ext cx="1828800" cy="381000"/>
            <a:chOff x="840" y="1584"/>
            <a:chExt cx="1152" cy="240"/>
          </a:xfrm>
        </p:grpSpPr>
        <p:sp>
          <p:nvSpPr>
            <p:cNvPr id="54324" name="Text Box 17"/>
            <p:cNvSpPr txBox="1">
              <a:spLocks noChangeArrowheads="1"/>
            </p:cNvSpPr>
            <p:nvPr/>
          </p:nvSpPr>
          <p:spPr bwMode="auto">
            <a:xfrm>
              <a:off x="840" y="1627"/>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A[1]</a:t>
              </a:r>
              <a:endParaRPr lang="en-GB" sz="1600"/>
            </a:p>
          </p:txBody>
        </p:sp>
        <p:sp>
          <p:nvSpPr>
            <p:cNvPr id="54325" name="Rectangle 18"/>
            <p:cNvSpPr>
              <a:spLocks noChangeArrowheads="1"/>
            </p:cNvSpPr>
            <p:nvPr/>
          </p:nvSpPr>
          <p:spPr bwMode="auto">
            <a:xfrm>
              <a:off x="840" y="1584"/>
              <a:ext cx="1152" cy="240"/>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grpSp>
        <p:nvGrpSpPr>
          <p:cNvPr id="54279" name="Group 19"/>
          <p:cNvGrpSpPr>
            <a:grpSpLocks/>
          </p:cNvGrpSpPr>
          <p:nvPr/>
        </p:nvGrpSpPr>
        <p:grpSpPr bwMode="auto">
          <a:xfrm>
            <a:off x="1676400" y="4419600"/>
            <a:ext cx="1828800" cy="381000"/>
            <a:chOff x="840" y="1584"/>
            <a:chExt cx="1152" cy="240"/>
          </a:xfrm>
        </p:grpSpPr>
        <p:sp>
          <p:nvSpPr>
            <p:cNvPr id="54322" name="Text Box 20"/>
            <p:cNvSpPr txBox="1">
              <a:spLocks noChangeArrowheads="1"/>
            </p:cNvSpPr>
            <p:nvPr/>
          </p:nvSpPr>
          <p:spPr bwMode="auto">
            <a:xfrm>
              <a:off x="840" y="1627"/>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A[i]</a:t>
              </a:r>
              <a:endParaRPr lang="en-GB" sz="1600"/>
            </a:p>
          </p:txBody>
        </p:sp>
        <p:sp>
          <p:nvSpPr>
            <p:cNvPr id="54323" name="Rectangle 21"/>
            <p:cNvSpPr>
              <a:spLocks noChangeArrowheads="1"/>
            </p:cNvSpPr>
            <p:nvPr/>
          </p:nvSpPr>
          <p:spPr bwMode="auto">
            <a:xfrm>
              <a:off x="840" y="1584"/>
              <a:ext cx="1152" cy="240"/>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sp>
        <p:nvSpPr>
          <p:cNvPr id="54280" name="Text Box 23"/>
          <p:cNvSpPr txBox="1">
            <a:spLocks noChangeArrowheads="1"/>
          </p:cNvSpPr>
          <p:nvPr/>
        </p:nvSpPr>
        <p:spPr bwMode="auto">
          <a:xfrm>
            <a:off x="533400" y="3352800"/>
            <a:ext cx="10668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a:t>
            </a:r>
            <a:endParaRPr lang="en-GB" sz="1600"/>
          </a:p>
        </p:txBody>
      </p:sp>
      <p:sp>
        <p:nvSpPr>
          <p:cNvPr id="54281" name="Text Box 25"/>
          <p:cNvSpPr txBox="1">
            <a:spLocks noChangeArrowheads="1"/>
          </p:cNvSpPr>
          <p:nvPr/>
        </p:nvSpPr>
        <p:spPr bwMode="auto">
          <a:xfrm>
            <a:off x="533400" y="3733800"/>
            <a:ext cx="10668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+ 4</a:t>
            </a:r>
            <a:endParaRPr lang="en-GB" sz="1600"/>
          </a:p>
        </p:txBody>
      </p:sp>
      <p:sp>
        <p:nvSpPr>
          <p:cNvPr id="54282" name="Text Box 26"/>
          <p:cNvSpPr txBox="1">
            <a:spLocks noChangeArrowheads="1"/>
          </p:cNvSpPr>
          <p:nvPr/>
        </p:nvSpPr>
        <p:spPr bwMode="auto">
          <a:xfrm>
            <a:off x="457200" y="4495800"/>
            <a:ext cx="11430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i * 4</a:t>
            </a:r>
            <a:endParaRPr lang="en-GB" sz="1600"/>
          </a:p>
        </p:txBody>
      </p:sp>
      <p:sp>
        <p:nvSpPr>
          <p:cNvPr id="54283" name="Text Box 30"/>
          <p:cNvSpPr txBox="1">
            <a:spLocks noChangeArrowheads="1"/>
          </p:cNvSpPr>
          <p:nvPr/>
        </p:nvSpPr>
        <p:spPr bwMode="auto">
          <a:xfrm>
            <a:off x="683568" y="1519794"/>
            <a:ext cx="3816424"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wrap="square"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r>
              <a:rPr lang="el-GR" sz="2400" dirty="0"/>
              <a:t>Μονοδιάστατος Πίνακας</a:t>
            </a:r>
          </a:p>
          <a:p>
            <a:pPr algn="ctr" eaLnBrk="1" hangingPunct="1"/>
            <a:r>
              <a:rPr lang="en-US" sz="2400" dirty="0" err="1"/>
              <a:t>int</a:t>
            </a:r>
            <a:r>
              <a:rPr lang="en-US" sz="2400" dirty="0"/>
              <a:t> array[100]</a:t>
            </a:r>
            <a:endParaRPr lang="en-GB" sz="2400" dirty="0"/>
          </a:p>
        </p:txBody>
      </p:sp>
      <p:grpSp>
        <p:nvGrpSpPr>
          <p:cNvPr id="54284" name="Group 31"/>
          <p:cNvGrpSpPr>
            <a:grpSpLocks/>
          </p:cNvGrpSpPr>
          <p:nvPr/>
        </p:nvGrpSpPr>
        <p:grpSpPr bwMode="auto">
          <a:xfrm>
            <a:off x="1676400" y="5105400"/>
            <a:ext cx="1828800" cy="381000"/>
            <a:chOff x="840" y="1584"/>
            <a:chExt cx="1152" cy="240"/>
          </a:xfrm>
        </p:grpSpPr>
        <p:sp>
          <p:nvSpPr>
            <p:cNvPr id="54320" name="Text Box 32"/>
            <p:cNvSpPr txBox="1">
              <a:spLocks noChangeArrowheads="1"/>
            </p:cNvSpPr>
            <p:nvPr/>
          </p:nvSpPr>
          <p:spPr bwMode="auto">
            <a:xfrm>
              <a:off x="840" y="1627"/>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A[99]</a:t>
              </a:r>
              <a:endParaRPr lang="en-GB" sz="1600"/>
            </a:p>
          </p:txBody>
        </p:sp>
        <p:sp>
          <p:nvSpPr>
            <p:cNvPr id="54321" name="Rectangle 33"/>
            <p:cNvSpPr>
              <a:spLocks noChangeArrowheads="1"/>
            </p:cNvSpPr>
            <p:nvPr/>
          </p:nvSpPr>
          <p:spPr bwMode="auto">
            <a:xfrm>
              <a:off x="840" y="1584"/>
              <a:ext cx="1152" cy="240"/>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sp>
        <p:nvSpPr>
          <p:cNvPr id="54285" name="Text Box 34"/>
          <p:cNvSpPr txBox="1">
            <a:spLocks noChangeArrowheads="1"/>
          </p:cNvSpPr>
          <p:nvPr/>
        </p:nvSpPr>
        <p:spPr bwMode="auto">
          <a:xfrm>
            <a:off x="304800" y="5181600"/>
            <a:ext cx="12954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+ 99 * 4</a:t>
            </a:r>
            <a:endParaRPr lang="en-GB" sz="1600"/>
          </a:p>
        </p:txBody>
      </p:sp>
      <p:sp>
        <p:nvSpPr>
          <p:cNvPr id="54286" name="Text Box 35"/>
          <p:cNvSpPr txBox="1">
            <a:spLocks noChangeArrowheads="1"/>
          </p:cNvSpPr>
          <p:nvPr/>
        </p:nvSpPr>
        <p:spPr bwMode="auto">
          <a:xfrm>
            <a:off x="2057400" y="3733800"/>
            <a:ext cx="1066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lIns="0"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4000"/>
              <a:t>…</a:t>
            </a:r>
            <a:endParaRPr lang="en-GB" sz="4000"/>
          </a:p>
        </p:txBody>
      </p:sp>
      <p:sp>
        <p:nvSpPr>
          <p:cNvPr id="54287" name="Text Box 36"/>
          <p:cNvSpPr txBox="1">
            <a:spLocks noChangeArrowheads="1"/>
          </p:cNvSpPr>
          <p:nvPr/>
        </p:nvSpPr>
        <p:spPr bwMode="auto">
          <a:xfrm>
            <a:off x="2057400" y="4495800"/>
            <a:ext cx="10668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lIns="0"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4000"/>
              <a:t>…</a:t>
            </a:r>
            <a:endParaRPr lang="en-GB" sz="4000"/>
          </a:p>
        </p:txBody>
      </p:sp>
      <p:sp>
        <p:nvSpPr>
          <p:cNvPr id="54288" name="Text Box 47"/>
          <p:cNvSpPr txBox="1">
            <a:spLocks noChangeArrowheads="1"/>
          </p:cNvSpPr>
          <p:nvPr/>
        </p:nvSpPr>
        <p:spPr bwMode="auto">
          <a:xfrm>
            <a:off x="5105400" y="2895600"/>
            <a:ext cx="10668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a:t>
            </a:r>
            <a:endParaRPr lang="en-GB" sz="1600"/>
          </a:p>
        </p:txBody>
      </p:sp>
      <p:sp>
        <p:nvSpPr>
          <p:cNvPr id="54289" name="Text Box 48"/>
          <p:cNvSpPr txBox="1">
            <a:spLocks noChangeArrowheads="1"/>
          </p:cNvSpPr>
          <p:nvPr/>
        </p:nvSpPr>
        <p:spPr bwMode="auto">
          <a:xfrm>
            <a:off x="5105400" y="3124200"/>
            <a:ext cx="10668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+ 4</a:t>
            </a:r>
            <a:endParaRPr lang="en-GB" sz="1600"/>
          </a:p>
        </p:txBody>
      </p:sp>
      <p:sp>
        <p:nvSpPr>
          <p:cNvPr id="54290" name="Text Box 49"/>
          <p:cNvSpPr txBox="1">
            <a:spLocks noChangeArrowheads="1"/>
          </p:cNvSpPr>
          <p:nvPr/>
        </p:nvSpPr>
        <p:spPr bwMode="auto">
          <a:xfrm>
            <a:off x="5029200" y="3657600"/>
            <a:ext cx="11430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+ 99 * 4</a:t>
            </a:r>
            <a:endParaRPr lang="en-GB" sz="1600"/>
          </a:p>
        </p:txBody>
      </p:sp>
      <p:sp>
        <p:nvSpPr>
          <p:cNvPr id="54291" name="Text Box 51"/>
          <p:cNvSpPr txBox="1">
            <a:spLocks noChangeArrowheads="1"/>
          </p:cNvSpPr>
          <p:nvPr/>
        </p:nvSpPr>
        <p:spPr bwMode="auto">
          <a:xfrm>
            <a:off x="5649652" y="1519794"/>
            <a:ext cx="3026296"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wrap="square"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r>
              <a:rPr lang="el-GR" sz="2400" dirty="0" err="1"/>
              <a:t>Διδιάστατος</a:t>
            </a:r>
            <a:r>
              <a:rPr lang="el-GR" sz="2400" dirty="0"/>
              <a:t> Πίνακας</a:t>
            </a:r>
          </a:p>
          <a:p>
            <a:pPr algn="ctr" eaLnBrk="1" hangingPunct="1"/>
            <a:r>
              <a:rPr lang="en-US" sz="2400" dirty="0" err="1"/>
              <a:t>int</a:t>
            </a:r>
            <a:r>
              <a:rPr lang="en-US" sz="2400" dirty="0"/>
              <a:t> array[</a:t>
            </a:r>
            <a:r>
              <a:rPr lang="el-GR" sz="2400" dirty="0"/>
              <a:t>50,</a:t>
            </a:r>
            <a:r>
              <a:rPr lang="en-US" sz="2400" dirty="0"/>
              <a:t>100]</a:t>
            </a:r>
            <a:endParaRPr lang="en-GB" sz="2400" dirty="0"/>
          </a:p>
        </p:txBody>
      </p:sp>
      <p:sp>
        <p:nvSpPr>
          <p:cNvPr id="54292" name="Text Box 55"/>
          <p:cNvSpPr txBox="1">
            <a:spLocks noChangeArrowheads="1"/>
          </p:cNvSpPr>
          <p:nvPr/>
        </p:nvSpPr>
        <p:spPr bwMode="auto">
          <a:xfrm>
            <a:off x="3657600" y="5165725"/>
            <a:ext cx="25146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(49 * 100 + 99) * 4 </a:t>
            </a:r>
            <a:endParaRPr lang="en-GB" sz="1600"/>
          </a:p>
        </p:txBody>
      </p:sp>
      <p:sp>
        <p:nvSpPr>
          <p:cNvPr id="54293" name="Text Box 85"/>
          <p:cNvSpPr txBox="1">
            <a:spLocks noChangeArrowheads="1"/>
          </p:cNvSpPr>
          <p:nvPr/>
        </p:nvSpPr>
        <p:spPr bwMode="auto">
          <a:xfrm>
            <a:off x="4876800" y="3870325"/>
            <a:ext cx="12954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+ 100 * 4</a:t>
            </a:r>
            <a:endParaRPr lang="en-GB" sz="1600"/>
          </a:p>
        </p:txBody>
      </p:sp>
      <p:sp>
        <p:nvSpPr>
          <p:cNvPr id="54294" name="Text Box 86"/>
          <p:cNvSpPr txBox="1">
            <a:spLocks noChangeArrowheads="1"/>
          </p:cNvSpPr>
          <p:nvPr/>
        </p:nvSpPr>
        <p:spPr bwMode="auto">
          <a:xfrm>
            <a:off x="4038600" y="4556125"/>
            <a:ext cx="21336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r" eaLnBrk="1" hangingPunct="1">
              <a:spcBef>
                <a:spcPct val="50000"/>
              </a:spcBef>
            </a:pPr>
            <a:r>
              <a:rPr lang="en-US" sz="1600"/>
              <a:t>I.A. + (j * 100 + i) * 4</a:t>
            </a:r>
            <a:endParaRPr lang="en-GB" sz="1600"/>
          </a:p>
        </p:txBody>
      </p:sp>
      <p:grpSp>
        <p:nvGrpSpPr>
          <p:cNvPr id="54295" name="Group 89"/>
          <p:cNvGrpSpPr>
            <a:grpSpLocks/>
          </p:cNvGrpSpPr>
          <p:nvPr/>
        </p:nvGrpSpPr>
        <p:grpSpPr bwMode="auto">
          <a:xfrm>
            <a:off x="6248400" y="2286000"/>
            <a:ext cx="1828800" cy="3581400"/>
            <a:chOff x="3936" y="1440"/>
            <a:chExt cx="1152" cy="2256"/>
          </a:xfrm>
        </p:grpSpPr>
        <p:sp>
          <p:nvSpPr>
            <p:cNvPr id="54297" name="Text Box 56"/>
            <p:cNvSpPr txBox="1">
              <a:spLocks noChangeArrowheads="1"/>
            </p:cNvSpPr>
            <p:nvPr/>
          </p:nvSpPr>
          <p:spPr bwMode="auto">
            <a:xfrm>
              <a:off x="4176" y="1920"/>
              <a:ext cx="672" cy="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lIns="0"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4000"/>
                <a:t>…</a:t>
              </a:r>
              <a:endParaRPr lang="en-GB" sz="4000"/>
            </a:p>
          </p:txBody>
        </p:sp>
        <p:sp>
          <p:nvSpPr>
            <p:cNvPr id="54298" name="Rectangle 37"/>
            <p:cNvSpPr>
              <a:spLocks noChangeArrowheads="1"/>
            </p:cNvSpPr>
            <p:nvPr/>
          </p:nvSpPr>
          <p:spPr bwMode="auto">
            <a:xfrm>
              <a:off x="3936" y="1440"/>
              <a:ext cx="1152" cy="2256"/>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nvGrpSpPr>
            <p:cNvPr id="54299" name="Group 62"/>
            <p:cNvGrpSpPr>
              <a:grpSpLocks/>
            </p:cNvGrpSpPr>
            <p:nvPr/>
          </p:nvGrpSpPr>
          <p:grpSpPr bwMode="auto">
            <a:xfrm>
              <a:off x="3936" y="1819"/>
              <a:ext cx="1152" cy="154"/>
              <a:chOff x="3504" y="1819"/>
              <a:chExt cx="1152" cy="154"/>
            </a:xfrm>
          </p:grpSpPr>
          <p:sp>
            <p:nvSpPr>
              <p:cNvPr id="54318" name="Text Box 39"/>
              <p:cNvSpPr txBox="1">
                <a:spLocks noChangeArrowheads="1"/>
              </p:cNvSpPr>
              <p:nvPr/>
            </p:nvSpPr>
            <p:spPr bwMode="auto">
              <a:xfrm>
                <a:off x="3504" y="1819"/>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A[0</a:t>
                </a:r>
                <a:r>
                  <a:rPr lang="el-GR" sz="1600"/>
                  <a:t>,0</a:t>
                </a:r>
                <a:r>
                  <a:rPr lang="en-US" sz="1600"/>
                  <a:t>]</a:t>
                </a:r>
                <a:endParaRPr lang="en-GB" sz="1600"/>
              </a:p>
            </p:txBody>
          </p:sp>
          <p:sp>
            <p:nvSpPr>
              <p:cNvPr id="54319" name="Rectangle 40"/>
              <p:cNvSpPr>
                <a:spLocks noChangeArrowheads="1"/>
              </p:cNvSpPr>
              <p:nvPr/>
            </p:nvSpPr>
            <p:spPr bwMode="auto">
              <a:xfrm>
                <a:off x="3504" y="1824"/>
                <a:ext cx="1152" cy="144"/>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sp>
          <p:nvSpPr>
            <p:cNvPr id="54300" name="Text Box 50"/>
            <p:cNvSpPr txBox="1">
              <a:spLocks noChangeArrowheads="1"/>
            </p:cNvSpPr>
            <p:nvPr/>
          </p:nvSpPr>
          <p:spPr bwMode="auto">
            <a:xfrm>
              <a:off x="3936" y="1488"/>
              <a:ext cx="1152" cy="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2400" b="1"/>
                <a:t>MNHMH</a:t>
              </a:r>
              <a:endParaRPr lang="en-GB" sz="2400" b="1"/>
            </a:p>
          </p:txBody>
        </p:sp>
        <p:sp>
          <p:nvSpPr>
            <p:cNvPr id="54301" name="Text Box 57"/>
            <p:cNvSpPr txBox="1">
              <a:spLocks noChangeArrowheads="1"/>
            </p:cNvSpPr>
            <p:nvPr/>
          </p:nvSpPr>
          <p:spPr bwMode="auto">
            <a:xfrm>
              <a:off x="4176" y="2400"/>
              <a:ext cx="672" cy="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lIns="0"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4000"/>
                <a:t>…</a:t>
              </a:r>
              <a:endParaRPr lang="en-GB" sz="4000"/>
            </a:p>
          </p:txBody>
        </p:sp>
        <p:grpSp>
          <p:nvGrpSpPr>
            <p:cNvPr id="54302" name="Group 72"/>
            <p:cNvGrpSpPr>
              <a:grpSpLocks/>
            </p:cNvGrpSpPr>
            <p:nvPr/>
          </p:nvGrpSpPr>
          <p:grpSpPr bwMode="auto">
            <a:xfrm>
              <a:off x="3936" y="1968"/>
              <a:ext cx="1152" cy="154"/>
              <a:chOff x="3504" y="1968"/>
              <a:chExt cx="1152" cy="154"/>
            </a:xfrm>
          </p:grpSpPr>
          <p:sp>
            <p:nvSpPr>
              <p:cNvPr id="54316" name="Text Box 70"/>
              <p:cNvSpPr txBox="1">
                <a:spLocks noChangeArrowheads="1"/>
              </p:cNvSpPr>
              <p:nvPr/>
            </p:nvSpPr>
            <p:spPr bwMode="auto">
              <a:xfrm>
                <a:off x="3504" y="1968"/>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A[0</a:t>
                </a:r>
                <a:r>
                  <a:rPr lang="el-GR" sz="1600"/>
                  <a:t>,1</a:t>
                </a:r>
                <a:r>
                  <a:rPr lang="en-US" sz="1600"/>
                  <a:t>]</a:t>
                </a:r>
                <a:endParaRPr lang="en-GB" sz="1600"/>
              </a:p>
            </p:txBody>
          </p:sp>
          <p:sp>
            <p:nvSpPr>
              <p:cNvPr id="54317" name="Rectangle 71"/>
              <p:cNvSpPr>
                <a:spLocks noChangeArrowheads="1"/>
              </p:cNvSpPr>
              <p:nvPr/>
            </p:nvSpPr>
            <p:spPr bwMode="auto">
              <a:xfrm>
                <a:off x="3504" y="1968"/>
                <a:ext cx="1152" cy="144"/>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grpSp>
          <p:nvGrpSpPr>
            <p:cNvPr id="54303" name="Group 73"/>
            <p:cNvGrpSpPr>
              <a:grpSpLocks/>
            </p:cNvGrpSpPr>
            <p:nvPr/>
          </p:nvGrpSpPr>
          <p:grpSpPr bwMode="auto">
            <a:xfrm>
              <a:off x="3936" y="2304"/>
              <a:ext cx="1152" cy="154"/>
              <a:chOff x="3504" y="1819"/>
              <a:chExt cx="1152" cy="154"/>
            </a:xfrm>
          </p:grpSpPr>
          <p:sp>
            <p:nvSpPr>
              <p:cNvPr id="54314" name="Text Box 74"/>
              <p:cNvSpPr txBox="1">
                <a:spLocks noChangeArrowheads="1"/>
              </p:cNvSpPr>
              <p:nvPr/>
            </p:nvSpPr>
            <p:spPr bwMode="auto">
              <a:xfrm>
                <a:off x="3504" y="1819"/>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A[0</a:t>
                </a:r>
                <a:r>
                  <a:rPr lang="el-GR" sz="1600"/>
                  <a:t>,99</a:t>
                </a:r>
                <a:r>
                  <a:rPr lang="en-US" sz="1600"/>
                  <a:t>]</a:t>
                </a:r>
                <a:endParaRPr lang="en-GB" sz="1600"/>
              </a:p>
            </p:txBody>
          </p:sp>
          <p:sp>
            <p:nvSpPr>
              <p:cNvPr id="54315" name="Rectangle 75"/>
              <p:cNvSpPr>
                <a:spLocks noChangeArrowheads="1"/>
              </p:cNvSpPr>
              <p:nvPr/>
            </p:nvSpPr>
            <p:spPr bwMode="auto">
              <a:xfrm>
                <a:off x="3504" y="1824"/>
                <a:ext cx="1152" cy="144"/>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grpSp>
          <p:nvGrpSpPr>
            <p:cNvPr id="54304" name="Group 76"/>
            <p:cNvGrpSpPr>
              <a:grpSpLocks/>
            </p:cNvGrpSpPr>
            <p:nvPr/>
          </p:nvGrpSpPr>
          <p:grpSpPr bwMode="auto">
            <a:xfrm>
              <a:off x="3936" y="2453"/>
              <a:ext cx="1152" cy="154"/>
              <a:chOff x="3504" y="1968"/>
              <a:chExt cx="1152" cy="154"/>
            </a:xfrm>
          </p:grpSpPr>
          <p:sp>
            <p:nvSpPr>
              <p:cNvPr id="54312" name="Text Box 77"/>
              <p:cNvSpPr txBox="1">
                <a:spLocks noChangeArrowheads="1"/>
              </p:cNvSpPr>
              <p:nvPr/>
            </p:nvSpPr>
            <p:spPr bwMode="auto">
              <a:xfrm>
                <a:off x="3504" y="1968"/>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a:t>
                </a:r>
                <a:r>
                  <a:rPr lang="el-GR" sz="1600"/>
                  <a:t>1,0</a:t>
                </a:r>
                <a:r>
                  <a:rPr lang="en-US" sz="1600"/>
                  <a:t>]</a:t>
                </a:r>
                <a:endParaRPr lang="en-GB" sz="1600"/>
              </a:p>
            </p:txBody>
          </p:sp>
          <p:sp>
            <p:nvSpPr>
              <p:cNvPr id="54313" name="Rectangle 78"/>
              <p:cNvSpPr>
                <a:spLocks noChangeArrowheads="1"/>
              </p:cNvSpPr>
              <p:nvPr/>
            </p:nvSpPr>
            <p:spPr bwMode="auto">
              <a:xfrm>
                <a:off x="3504" y="1968"/>
                <a:ext cx="1152" cy="144"/>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grpSp>
          <p:nvGrpSpPr>
            <p:cNvPr id="54305" name="Group 79"/>
            <p:cNvGrpSpPr>
              <a:grpSpLocks/>
            </p:cNvGrpSpPr>
            <p:nvPr/>
          </p:nvGrpSpPr>
          <p:grpSpPr bwMode="auto">
            <a:xfrm>
              <a:off x="3936" y="2865"/>
              <a:ext cx="1152" cy="154"/>
              <a:chOff x="3504" y="1819"/>
              <a:chExt cx="1152" cy="154"/>
            </a:xfrm>
          </p:grpSpPr>
          <p:sp>
            <p:nvSpPr>
              <p:cNvPr id="54310" name="Text Box 80"/>
              <p:cNvSpPr txBox="1">
                <a:spLocks noChangeArrowheads="1"/>
              </p:cNvSpPr>
              <p:nvPr/>
            </p:nvSpPr>
            <p:spPr bwMode="auto">
              <a:xfrm>
                <a:off x="3504" y="1819"/>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A[i</a:t>
                </a:r>
                <a:r>
                  <a:rPr lang="el-GR" sz="1600"/>
                  <a:t>,</a:t>
                </a:r>
                <a:r>
                  <a:rPr lang="en-US" sz="1600"/>
                  <a:t>j]</a:t>
                </a:r>
                <a:endParaRPr lang="en-GB" sz="1600"/>
              </a:p>
            </p:txBody>
          </p:sp>
          <p:sp>
            <p:nvSpPr>
              <p:cNvPr id="54311" name="Rectangle 81"/>
              <p:cNvSpPr>
                <a:spLocks noChangeArrowheads="1"/>
              </p:cNvSpPr>
              <p:nvPr/>
            </p:nvSpPr>
            <p:spPr bwMode="auto">
              <a:xfrm>
                <a:off x="3504" y="1824"/>
                <a:ext cx="1152" cy="144"/>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grpSp>
          <p:nvGrpSpPr>
            <p:cNvPr id="54306" name="Group 82"/>
            <p:cNvGrpSpPr>
              <a:grpSpLocks/>
            </p:cNvGrpSpPr>
            <p:nvPr/>
          </p:nvGrpSpPr>
          <p:grpSpPr bwMode="auto">
            <a:xfrm>
              <a:off x="3936" y="3254"/>
              <a:ext cx="1152" cy="154"/>
              <a:chOff x="3504" y="1968"/>
              <a:chExt cx="1152" cy="154"/>
            </a:xfrm>
          </p:grpSpPr>
          <p:sp>
            <p:nvSpPr>
              <p:cNvPr id="54308" name="Text Box 83"/>
              <p:cNvSpPr txBox="1">
                <a:spLocks noChangeArrowheads="1"/>
              </p:cNvSpPr>
              <p:nvPr/>
            </p:nvSpPr>
            <p:spPr bwMode="auto">
              <a:xfrm>
                <a:off x="3504" y="1968"/>
                <a:ext cx="1152" cy="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1600"/>
                  <a:t>A[49</a:t>
                </a:r>
                <a:r>
                  <a:rPr lang="el-GR" sz="1600"/>
                  <a:t>,</a:t>
                </a:r>
                <a:r>
                  <a:rPr lang="en-US" sz="1600"/>
                  <a:t>99]</a:t>
                </a:r>
                <a:endParaRPr lang="en-GB" sz="1600"/>
              </a:p>
            </p:txBody>
          </p:sp>
          <p:sp>
            <p:nvSpPr>
              <p:cNvPr id="54309" name="Rectangle 84"/>
              <p:cNvSpPr>
                <a:spLocks noChangeArrowheads="1"/>
              </p:cNvSpPr>
              <p:nvPr/>
            </p:nvSpPr>
            <p:spPr bwMode="auto">
              <a:xfrm>
                <a:off x="3504" y="1968"/>
                <a:ext cx="1152" cy="144"/>
              </a:xfrm>
              <a:prstGeom prst="rect">
                <a:avLst/>
              </a:prstGeom>
              <a:noFill/>
              <a:ln w="158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l-GR"/>
              </a:p>
            </p:txBody>
          </p:sp>
        </p:grpSp>
        <p:sp>
          <p:nvSpPr>
            <p:cNvPr id="54307" name="Text Box 87"/>
            <p:cNvSpPr txBox="1">
              <a:spLocks noChangeArrowheads="1"/>
            </p:cNvSpPr>
            <p:nvPr/>
          </p:nvSpPr>
          <p:spPr bwMode="auto">
            <a:xfrm>
              <a:off x="4176" y="2832"/>
              <a:ext cx="672" cy="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lIns="0" tIns="0" r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4000"/>
                <a:t>…</a:t>
              </a:r>
              <a:endParaRPr lang="en-GB" sz="4000"/>
            </a:p>
          </p:txBody>
        </p:sp>
      </p:grpSp>
      <p:sp>
        <p:nvSpPr>
          <p:cNvPr id="54296" name="Text Box 88"/>
          <p:cNvSpPr txBox="1">
            <a:spLocks noChangeArrowheads="1"/>
          </p:cNvSpPr>
          <p:nvPr/>
        </p:nvSpPr>
        <p:spPr bwMode="auto">
          <a:xfrm>
            <a:off x="1676400" y="2362200"/>
            <a:ext cx="18288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a:solidFill>
                  <a:srgbClr val="000000"/>
                </a:solidFill>
                <a:miter lim="800000"/>
                <a:headEnd/>
                <a:tailEnd/>
              </a14:hiddenLine>
            </a:ext>
          </a:extLst>
        </p:spPr>
        <p:txBody>
          <a:bodyPr tIns="0" bIns="0" anchor="ctr">
            <a:spAutoFit/>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algn="ctr" eaLnBrk="1" hangingPunct="1">
              <a:spcBef>
                <a:spcPct val="50000"/>
              </a:spcBef>
            </a:pPr>
            <a:r>
              <a:rPr lang="en-US" sz="2400" b="1"/>
              <a:t>MNHMH</a:t>
            </a:r>
            <a:endParaRPr lang="en-GB" sz="2400" b="1"/>
          </a:p>
        </p:txBody>
      </p:sp>
      <p:sp>
        <p:nvSpPr>
          <p:cNvPr id="58" name="2 - Θέση υποσέλιδου">
            <a:extLst>
              <a:ext uri="{FF2B5EF4-FFF2-40B4-BE49-F238E27FC236}">
                <a16:creationId xmlns:a16="http://schemas.microsoft.com/office/drawing/2014/main" xmlns="" id="{0B5E871D-2977-4C43-B1DA-3F2B6C6AB2B9}"/>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59" name="8 - Θέση αριθμού διαφάνειας">
            <a:extLst>
              <a:ext uri="{FF2B5EF4-FFF2-40B4-BE49-F238E27FC236}">
                <a16:creationId xmlns:a16="http://schemas.microsoft.com/office/drawing/2014/main" xmlns="" id="{6E9384F0-5F3A-F145-B468-00C36F2A1D96}"/>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91</a:t>
            </a:fld>
            <a:endParaRPr lang="en-GB" altLang="el-GR" sz="1400"/>
          </a:p>
        </p:txBody>
      </p:sp>
    </p:spTree>
    <p:extLst>
      <p:ext uri="{BB962C8B-B14F-4D97-AF65-F5344CB8AC3E}">
        <p14:creationId xmlns:p14="http://schemas.microsoft.com/office/powerpoint/2010/main" val="23084773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48131" name="Rectangle 2"/>
          <p:cNvSpPr>
            <a:spLocks noGrp="1" noChangeArrowheads="1"/>
          </p:cNvSpPr>
          <p:nvPr>
            <p:ph type="title"/>
          </p:nvPr>
        </p:nvSpPr>
        <p:spPr>
          <a:xfrm>
            <a:off x="0" y="0"/>
            <a:ext cx="9136063" cy="404664"/>
          </a:xfrm>
        </p:spPr>
        <p:txBody>
          <a:bodyPr/>
          <a:lstStyle/>
          <a:p>
            <a:pPr eaLnBrk="1" hangingPunct="1"/>
            <a:r>
              <a:rPr lang="el-GR" sz="2800" dirty="0">
                <a:cs typeface="Calibri" panose="020F0502020204030204" pitchFamily="34" charset="0"/>
              </a:rPr>
              <a:t>Μονοδιάστατοι Πίνακες</a:t>
            </a:r>
            <a:endParaRPr lang="en-GB" sz="2800" dirty="0">
              <a:cs typeface="Calibri" panose="020F0502020204030204" pitchFamily="34" charset="0"/>
            </a:endParaRPr>
          </a:p>
        </p:txBody>
      </p:sp>
      <p:sp>
        <p:nvSpPr>
          <p:cNvPr id="48132" name="Rectangle 3"/>
          <p:cNvSpPr>
            <a:spLocks noGrp="1" noChangeArrowheads="1"/>
          </p:cNvSpPr>
          <p:nvPr>
            <p:ph type="body" idx="1"/>
          </p:nvPr>
        </p:nvSpPr>
        <p:spPr>
          <a:xfrm>
            <a:off x="395536" y="620688"/>
            <a:ext cx="7772400" cy="4114800"/>
          </a:xfrm>
        </p:spPr>
        <p:txBody>
          <a:bodyPr/>
          <a:lstStyle/>
          <a:p>
            <a:pPr eaLnBrk="1" hangingPunct="1">
              <a:buFontTx/>
              <a:buNone/>
            </a:pPr>
            <a:r>
              <a:rPr lang="el-GR" dirty="0">
                <a:latin typeface="Times New Roman" charset="0"/>
              </a:rPr>
              <a:t>Υπολογισμός διεύθυνσης:</a:t>
            </a:r>
          </a:p>
          <a:p>
            <a:pPr algn="just" eaLnBrk="1" hangingPunct="1">
              <a:buFontTx/>
              <a:buNone/>
            </a:pPr>
            <a:r>
              <a:rPr lang="en-US" sz="2200" dirty="0">
                <a:latin typeface="Times New Roman" charset="0"/>
              </a:rPr>
              <a:t>	</a:t>
            </a:r>
            <a:r>
              <a:rPr lang="el-GR" sz="2400" dirty="0">
                <a:latin typeface="Times New Roman" charset="0"/>
              </a:rPr>
              <a:t>Δηλώνεται ένας πίνακας </a:t>
            </a:r>
            <a:r>
              <a:rPr lang="en-US" sz="2400" dirty="0">
                <a:latin typeface="Times New Roman" charset="0"/>
              </a:rPr>
              <a:t>array[100]; </a:t>
            </a:r>
            <a:r>
              <a:rPr lang="el-GR" sz="2400" dirty="0">
                <a:latin typeface="Times New Roman" charset="0"/>
              </a:rPr>
              <a:t>Η αρχική διεύθυνση του πίνακα (δηλαδή η διεύθυνση του πρώτου στοιχείου) βρίσκεται στην διεύθυνση </a:t>
            </a:r>
            <a:r>
              <a:rPr lang="en-US" sz="2400" dirty="0">
                <a:latin typeface="Times New Roman" charset="0"/>
              </a:rPr>
              <a:t>I.A. (initial address). </a:t>
            </a:r>
            <a:r>
              <a:rPr lang="el-GR" sz="2400" dirty="0" err="1">
                <a:latin typeface="Times New Roman" charset="0"/>
              </a:rPr>
              <a:t>Ποιά</a:t>
            </a:r>
            <a:r>
              <a:rPr lang="el-GR" sz="2400" dirty="0">
                <a:latin typeface="Times New Roman" charset="0"/>
              </a:rPr>
              <a:t> είναι η διεύθυνση του στοιχείου </a:t>
            </a:r>
            <a:r>
              <a:rPr lang="en-US" sz="2400" dirty="0">
                <a:latin typeface="Times New Roman" charset="0"/>
              </a:rPr>
              <a:t>array[</a:t>
            </a:r>
            <a:r>
              <a:rPr lang="en-US" sz="2400" dirty="0" err="1">
                <a:latin typeface="Times New Roman" charset="0"/>
              </a:rPr>
              <a:t>i</a:t>
            </a:r>
            <a:r>
              <a:rPr lang="en-US" sz="2400" dirty="0">
                <a:latin typeface="Times New Roman" charset="0"/>
              </a:rPr>
              <a:t>];</a:t>
            </a:r>
            <a:endParaRPr lang="el-GR" sz="2400" dirty="0">
              <a:latin typeface="Times New Roman" charset="0"/>
            </a:endParaRPr>
          </a:p>
          <a:p>
            <a:pPr eaLnBrk="1" hangingPunct="1">
              <a:buFontTx/>
              <a:buNone/>
            </a:pPr>
            <a:r>
              <a:rPr lang="el-GR" sz="2200" b="1" dirty="0">
                <a:latin typeface="Times New Roman" charset="0"/>
              </a:rPr>
              <a:t>Απάντηση</a:t>
            </a:r>
            <a:r>
              <a:rPr lang="el-GR" sz="2000" b="1" dirty="0">
                <a:latin typeface="Times New Roman" charset="0"/>
              </a:rPr>
              <a:t>:</a:t>
            </a:r>
            <a:r>
              <a:rPr lang="el-GR" sz="2000" dirty="0">
                <a:latin typeface="Times New Roman" charset="0"/>
              </a:rPr>
              <a:t> </a:t>
            </a:r>
            <a:r>
              <a:rPr lang="en-US" sz="2000" dirty="0">
                <a:latin typeface="Times New Roman" charset="0"/>
              </a:rPr>
              <a:t>address = I.A. + (</a:t>
            </a:r>
            <a:r>
              <a:rPr lang="en-US" sz="2000" dirty="0" err="1">
                <a:latin typeface="Times New Roman" charset="0"/>
              </a:rPr>
              <a:t>i</a:t>
            </a:r>
            <a:r>
              <a:rPr lang="en-US" sz="2000" dirty="0">
                <a:latin typeface="Times New Roman" charset="0"/>
              </a:rPr>
              <a:t> * </a:t>
            </a:r>
            <a:r>
              <a:rPr lang="en-US" sz="2000" dirty="0" err="1">
                <a:latin typeface="Times New Roman" charset="0"/>
              </a:rPr>
              <a:t>sizeof</a:t>
            </a:r>
            <a:r>
              <a:rPr lang="en-US" sz="2000" dirty="0">
                <a:latin typeface="Times New Roman" charset="0"/>
              </a:rPr>
              <a:t>(array element))</a:t>
            </a:r>
          </a:p>
          <a:p>
            <a:pPr lvl="1" eaLnBrk="1" hangingPunct="1">
              <a:buFontTx/>
              <a:buNone/>
            </a:pPr>
            <a:r>
              <a:rPr lang="el-GR" sz="2400" dirty="0">
                <a:latin typeface="Times New Roman" charset="0"/>
              </a:rPr>
              <a:t>Για ένα πίνακα ακεραίων, η διεύθυνση του </a:t>
            </a:r>
            <a:r>
              <a:rPr lang="en-US" sz="2400" dirty="0">
                <a:latin typeface="Times New Roman" charset="0"/>
              </a:rPr>
              <a:t>array[I]</a:t>
            </a:r>
            <a:r>
              <a:rPr lang="el-GR" sz="2400" dirty="0">
                <a:latin typeface="Times New Roman" charset="0"/>
              </a:rPr>
              <a:t> είναι:</a:t>
            </a:r>
          </a:p>
          <a:p>
            <a:pPr lvl="1" eaLnBrk="1" hangingPunct="1">
              <a:buFontTx/>
              <a:buNone/>
            </a:pPr>
            <a:r>
              <a:rPr lang="el-GR" sz="2400" dirty="0">
                <a:latin typeface="Times New Roman" charset="0"/>
              </a:rPr>
              <a:t>	</a:t>
            </a:r>
            <a:r>
              <a:rPr lang="en-US" sz="2400" dirty="0">
                <a:latin typeface="Times New Roman" charset="0"/>
              </a:rPr>
              <a:t>address = I.A. + </a:t>
            </a:r>
            <a:r>
              <a:rPr lang="en-US" sz="2400" dirty="0" err="1">
                <a:latin typeface="Times New Roman" charset="0"/>
              </a:rPr>
              <a:t>i</a:t>
            </a:r>
            <a:r>
              <a:rPr lang="en-US" sz="2400" dirty="0">
                <a:latin typeface="Times New Roman" charset="0"/>
              </a:rPr>
              <a:t> * 4</a:t>
            </a:r>
            <a:endParaRPr lang="el-GR" sz="2400" dirty="0">
              <a:latin typeface="Times New Roman" charset="0"/>
            </a:endParaRPr>
          </a:p>
          <a:p>
            <a:pPr lvl="1" eaLnBrk="1" hangingPunct="1">
              <a:buFontTx/>
              <a:buNone/>
            </a:pPr>
            <a:r>
              <a:rPr lang="el-GR" sz="2400" dirty="0">
                <a:latin typeface="Times New Roman" charset="0"/>
              </a:rPr>
              <a:t>Για ένα πίνακα από χαρακτήρες (</a:t>
            </a:r>
            <a:r>
              <a:rPr lang="en-US" sz="2400" dirty="0">
                <a:latin typeface="Times New Roman" charset="0"/>
              </a:rPr>
              <a:t>char) </a:t>
            </a:r>
            <a:r>
              <a:rPr lang="el-GR" sz="2400" dirty="0">
                <a:latin typeface="Times New Roman" charset="0"/>
              </a:rPr>
              <a:t>είναι:</a:t>
            </a:r>
          </a:p>
          <a:p>
            <a:pPr lvl="1" eaLnBrk="1" hangingPunct="1">
              <a:buFontTx/>
              <a:buNone/>
            </a:pPr>
            <a:r>
              <a:rPr lang="el-GR" sz="2400" dirty="0">
                <a:latin typeface="Times New Roman" charset="0"/>
              </a:rPr>
              <a:t>	</a:t>
            </a:r>
            <a:r>
              <a:rPr lang="en-US" sz="2400" dirty="0">
                <a:latin typeface="Times New Roman" charset="0"/>
              </a:rPr>
              <a:t>address = I.A. + </a:t>
            </a:r>
            <a:r>
              <a:rPr lang="en-US" sz="2400" dirty="0" err="1">
                <a:latin typeface="Times New Roman" charset="0"/>
              </a:rPr>
              <a:t>i</a:t>
            </a:r>
            <a:r>
              <a:rPr lang="en-US" sz="2400" dirty="0">
                <a:latin typeface="Times New Roman" charset="0"/>
              </a:rPr>
              <a:t> </a:t>
            </a:r>
            <a:r>
              <a:rPr lang="el-GR" sz="2400" dirty="0">
                <a:latin typeface="Times New Roman" charset="0"/>
              </a:rPr>
              <a:t>* 1</a:t>
            </a:r>
            <a:endParaRPr lang="en-GB" sz="2400" dirty="0">
              <a:latin typeface="Times New Roman" charset="0"/>
            </a:endParaRPr>
          </a:p>
        </p:txBody>
      </p:sp>
      <p:sp>
        <p:nvSpPr>
          <p:cNvPr id="6" name="2 - Θέση υποσέλιδου">
            <a:extLst>
              <a:ext uri="{FF2B5EF4-FFF2-40B4-BE49-F238E27FC236}">
                <a16:creationId xmlns:a16="http://schemas.microsoft.com/office/drawing/2014/main" xmlns="" id="{022F951F-61F5-4846-9528-BAE3EFD83146}"/>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7" name="8 - Θέση αριθμού διαφάνειας">
            <a:extLst>
              <a:ext uri="{FF2B5EF4-FFF2-40B4-BE49-F238E27FC236}">
                <a16:creationId xmlns:a16="http://schemas.microsoft.com/office/drawing/2014/main" xmlns="" id="{F3C3FFA4-A569-044E-BE2B-C02556BD9082}"/>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92</a:t>
            </a:fld>
            <a:endParaRPr lang="en-GB" altLang="el-GR" sz="1400"/>
          </a:p>
        </p:txBody>
      </p:sp>
    </p:spTree>
    <p:extLst>
      <p:ext uri="{BB962C8B-B14F-4D97-AF65-F5344CB8AC3E}">
        <p14:creationId xmlns:p14="http://schemas.microsoft.com/office/powerpoint/2010/main" val="21228755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charset="0"/>
                <a:ea typeface="ＭＳ Ｐゴシック" charset="0"/>
                <a:cs typeface="ＭＳ Ｐゴシック" charset="0"/>
              </a:defRPr>
            </a:lvl1pPr>
            <a:lvl2pPr marL="742950" indent="-285750" eaLnBrk="0" hangingPunct="0">
              <a:defRPr sz="1400">
                <a:solidFill>
                  <a:schemeClr val="tx1"/>
                </a:solidFill>
                <a:latin typeface="Times New Roman" charset="0"/>
                <a:ea typeface="ＭＳ Ｐゴシック" charset="0"/>
              </a:defRPr>
            </a:lvl2pPr>
            <a:lvl3pPr marL="1143000" indent="-228600" eaLnBrk="0" hangingPunct="0">
              <a:defRPr sz="1400">
                <a:solidFill>
                  <a:schemeClr val="tx1"/>
                </a:solidFill>
                <a:latin typeface="Times New Roman" charset="0"/>
                <a:ea typeface="ＭＳ Ｐゴシック" charset="0"/>
              </a:defRPr>
            </a:lvl3pPr>
            <a:lvl4pPr marL="1600200" indent="-228600" eaLnBrk="0" hangingPunct="0">
              <a:defRPr sz="1400">
                <a:solidFill>
                  <a:schemeClr val="tx1"/>
                </a:solidFill>
                <a:latin typeface="Times New Roman" charset="0"/>
                <a:ea typeface="ＭＳ Ｐゴシック" charset="0"/>
              </a:defRPr>
            </a:lvl4pPr>
            <a:lvl5pPr marL="2057400" indent="-228600" eaLnBrk="0" hangingPunct="0">
              <a:defRPr sz="1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400">
                <a:solidFill>
                  <a:schemeClr val="tx1"/>
                </a:solidFill>
                <a:latin typeface="Times New Roman" charset="0"/>
                <a:ea typeface="ＭＳ Ｐゴシック" charset="0"/>
              </a:defRPr>
            </a:lvl9pPr>
          </a:lstStyle>
          <a:p>
            <a:pPr eaLnBrk="1" hangingPunct="1"/>
            <a:endParaRPr lang="en-US" dirty="0"/>
          </a:p>
        </p:txBody>
      </p:sp>
      <p:sp>
        <p:nvSpPr>
          <p:cNvPr id="52227" name="Rectangle 2"/>
          <p:cNvSpPr>
            <a:spLocks noGrp="1" noChangeArrowheads="1"/>
          </p:cNvSpPr>
          <p:nvPr>
            <p:ph type="title"/>
          </p:nvPr>
        </p:nvSpPr>
        <p:spPr>
          <a:xfrm>
            <a:off x="255996" y="-1"/>
            <a:ext cx="8632007" cy="465771"/>
          </a:xfrm>
        </p:spPr>
        <p:txBody>
          <a:bodyPr/>
          <a:lstStyle/>
          <a:p>
            <a:pPr eaLnBrk="1" hangingPunct="1"/>
            <a:r>
              <a:rPr lang="el-GR" sz="2800" dirty="0">
                <a:cs typeface="Calibri" panose="020F0502020204030204" pitchFamily="34" charset="0"/>
              </a:rPr>
              <a:t>Διδιάστατοι Πίνακες</a:t>
            </a:r>
            <a:endParaRPr lang="en-GB" sz="2800" dirty="0">
              <a:cs typeface="Calibri" panose="020F0502020204030204" pitchFamily="34" charset="0"/>
            </a:endParaRPr>
          </a:p>
        </p:txBody>
      </p:sp>
      <p:sp>
        <p:nvSpPr>
          <p:cNvPr id="52228" name="Rectangle 3"/>
          <p:cNvSpPr>
            <a:spLocks noGrp="1" noChangeArrowheads="1"/>
          </p:cNvSpPr>
          <p:nvPr>
            <p:ph type="body" idx="1"/>
          </p:nvPr>
        </p:nvSpPr>
        <p:spPr>
          <a:xfrm>
            <a:off x="-1" y="653214"/>
            <a:ext cx="8888003" cy="4114800"/>
          </a:xfrm>
        </p:spPr>
        <p:txBody>
          <a:bodyPr/>
          <a:lstStyle/>
          <a:p>
            <a:pPr eaLnBrk="1" hangingPunct="1">
              <a:lnSpc>
                <a:spcPct val="90000"/>
              </a:lnSpc>
              <a:buFontTx/>
              <a:buNone/>
            </a:pPr>
            <a:r>
              <a:rPr lang="el-GR" sz="2800" dirty="0">
                <a:latin typeface="Times New Roman" charset="0"/>
              </a:rPr>
              <a:t>Υπολογισμός</a:t>
            </a:r>
            <a:r>
              <a:rPr lang="el-GR" dirty="0">
                <a:latin typeface="Times New Roman" charset="0"/>
              </a:rPr>
              <a:t> διεύθυνσης:</a:t>
            </a:r>
          </a:p>
          <a:p>
            <a:pPr algn="just" eaLnBrk="1" hangingPunct="1">
              <a:lnSpc>
                <a:spcPct val="90000"/>
              </a:lnSpc>
              <a:buFontTx/>
              <a:buNone/>
            </a:pPr>
            <a:r>
              <a:rPr lang="el-GR" sz="2000" dirty="0">
                <a:latin typeface="Times New Roman" charset="0"/>
              </a:rPr>
              <a:t>	</a:t>
            </a:r>
            <a:r>
              <a:rPr lang="el-GR" sz="2400" dirty="0">
                <a:latin typeface="Times New Roman" charset="0"/>
              </a:rPr>
              <a:t>Δηλώνεται ένας πίνακας </a:t>
            </a:r>
            <a:r>
              <a:rPr lang="en-US" sz="2400" dirty="0">
                <a:latin typeface="Times New Roman" charset="0"/>
              </a:rPr>
              <a:t>array[</a:t>
            </a:r>
            <a:r>
              <a:rPr lang="en-US" sz="2400" dirty="0" err="1">
                <a:latin typeface="Times New Roman" charset="0"/>
              </a:rPr>
              <a:t>nrows</a:t>
            </a:r>
            <a:r>
              <a:rPr lang="el-GR" sz="2400" dirty="0">
                <a:latin typeface="Times New Roman" charset="0"/>
              </a:rPr>
              <a:t>,</a:t>
            </a:r>
            <a:r>
              <a:rPr lang="en-US" sz="2400" dirty="0" err="1">
                <a:latin typeface="Times New Roman" charset="0"/>
              </a:rPr>
              <a:t>ncolumns</a:t>
            </a:r>
            <a:r>
              <a:rPr lang="en-US" sz="2400" dirty="0">
                <a:latin typeface="Times New Roman" charset="0"/>
              </a:rPr>
              <a:t>]; </a:t>
            </a:r>
            <a:r>
              <a:rPr lang="el-GR" sz="2400" dirty="0">
                <a:latin typeface="Times New Roman" charset="0"/>
              </a:rPr>
              <a:t>Η αρχική διεύθυνση του πίνακα (δηλαδή η διεύθυνση του στοιχείου</a:t>
            </a:r>
            <a:r>
              <a:rPr lang="en-US" sz="2400" dirty="0">
                <a:latin typeface="Times New Roman" charset="0"/>
              </a:rPr>
              <a:t> array[0,0]</a:t>
            </a:r>
            <a:r>
              <a:rPr lang="el-GR" sz="2400" dirty="0">
                <a:latin typeface="Times New Roman" charset="0"/>
              </a:rPr>
              <a:t>) είναι </a:t>
            </a:r>
            <a:r>
              <a:rPr lang="en-US" sz="2400" dirty="0">
                <a:latin typeface="Times New Roman" charset="0"/>
              </a:rPr>
              <a:t>I.A. (initial address). </a:t>
            </a:r>
            <a:r>
              <a:rPr lang="el-GR" sz="2400" dirty="0" err="1">
                <a:latin typeface="Times New Roman" charset="0"/>
              </a:rPr>
              <a:t>Ποιά</a:t>
            </a:r>
            <a:r>
              <a:rPr lang="el-GR" sz="2400" dirty="0">
                <a:latin typeface="Times New Roman" charset="0"/>
              </a:rPr>
              <a:t> είναι η διεύθυνση του στοιχείου </a:t>
            </a:r>
            <a:r>
              <a:rPr lang="en-US" sz="2400" dirty="0">
                <a:latin typeface="Times New Roman" charset="0"/>
              </a:rPr>
              <a:t>array[j</a:t>
            </a:r>
            <a:r>
              <a:rPr lang="el-GR" sz="2400" dirty="0">
                <a:latin typeface="Times New Roman" charset="0"/>
              </a:rPr>
              <a:t>,</a:t>
            </a:r>
            <a:r>
              <a:rPr lang="en-US" sz="2400" dirty="0" err="1">
                <a:latin typeface="Times New Roman" charset="0"/>
              </a:rPr>
              <a:t>i</a:t>
            </a:r>
            <a:r>
              <a:rPr lang="en-US" sz="2400" dirty="0">
                <a:latin typeface="Times New Roman" charset="0"/>
              </a:rPr>
              <a:t>];</a:t>
            </a:r>
            <a:endParaRPr lang="el-GR" sz="2400" dirty="0">
              <a:latin typeface="Times New Roman" charset="0"/>
            </a:endParaRPr>
          </a:p>
          <a:p>
            <a:pPr eaLnBrk="1" hangingPunct="1">
              <a:lnSpc>
                <a:spcPct val="90000"/>
              </a:lnSpc>
              <a:buFontTx/>
              <a:buNone/>
            </a:pPr>
            <a:r>
              <a:rPr lang="el-GR" sz="2800" b="1" dirty="0">
                <a:latin typeface="Times New Roman" charset="0"/>
              </a:rPr>
              <a:t>Απάντηση:</a:t>
            </a:r>
            <a:endParaRPr lang="en-US" sz="2800" dirty="0">
              <a:latin typeface="Times New Roman" charset="0"/>
            </a:endParaRPr>
          </a:p>
          <a:p>
            <a:pPr eaLnBrk="1" hangingPunct="1">
              <a:lnSpc>
                <a:spcPct val="90000"/>
              </a:lnSpc>
              <a:buFontTx/>
              <a:buNone/>
            </a:pPr>
            <a:r>
              <a:rPr lang="en-US" sz="2000" dirty="0">
                <a:latin typeface="Times New Roman" charset="0"/>
              </a:rPr>
              <a:t>	</a:t>
            </a:r>
            <a:r>
              <a:rPr lang="en-US" sz="2400" dirty="0">
                <a:latin typeface="Times New Roman" charset="0"/>
              </a:rPr>
              <a:t>address = I.A. + (j * </a:t>
            </a:r>
            <a:r>
              <a:rPr lang="en-US" sz="2400" dirty="0" err="1">
                <a:latin typeface="Times New Roman" charset="0"/>
              </a:rPr>
              <a:t>ncolumns</a:t>
            </a:r>
            <a:r>
              <a:rPr lang="en-US" sz="2400" dirty="0">
                <a:latin typeface="Times New Roman" charset="0"/>
              </a:rPr>
              <a:t> * </a:t>
            </a:r>
            <a:r>
              <a:rPr lang="en-US" sz="2400" dirty="0" err="1">
                <a:latin typeface="Times New Roman" charset="0"/>
              </a:rPr>
              <a:t>sizeof</a:t>
            </a:r>
            <a:r>
              <a:rPr lang="en-US" sz="2400" dirty="0">
                <a:latin typeface="Times New Roman" charset="0"/>
              </a:rPr>
              <a:t>(array element))</a:t>
            </a:r>
          </a:p>
          <a:p>
            <a:pPr eaLnBrk="1" hangingPunct="1">
              <a:lnSpc>
                <a:spcPct val="90000"/>
              </a:lnSpc>
              <a:buFontTx/>
              <a:buNone/>
            </a:pPr>
            <a:r>
              <a:rPr lang="en-US" sz="2400" dirty="0">
                <a:latin typeface="Times New Roman" charset="0"/>
              </a:rPr>
              <a:t>			+ (</a:t>
            </a:r>
            <a:r>
              <a:rPr lang="en-US" sz="2400" dirty="0" err="1">
                <a:latin typeface="Times New Roman" charset="0"/>
              </a:rPr>
              <a:t>i</a:t>
            </a:r>
            <a:r>
              <a:rPr lang="en-US" sz="2400" dirty="0">
                <a:latin typeface="Times New Roman" charset="0"/>
              </a:rPr>
              <a:t> * </a:t>
            </a:r>
            <a:r>
              <a:rPr lang="en-US" sz="2400" dirty="0" err="1">
                <a:latin typeface="Times New Roman" charset="0"/>
              </a:rPr>
              <a:t>sizeof</a:t>
            </a:r>
            <a:r>
              <a:rPr lang="en-US" sz="2400" dirty="0">
                <a:latin typeface="Times New Roman" charset="0"/>
              </a:rPr>
              <a:t>(array element))</a:t>
            </a:r>
          </a:p>
          <a:p>
            <a:pPr eaLnBrk="1" hangingPunct="1">
              <a:lnSpc>
                <a:spcPct val="90000"/>
              </a:lnSpc>
              <a:buFontTx/>
              <a:buNone/>
            </a:pPr>
            <a:r>
              <a:rPr lang="en-US" sz="2400" dirty="0">
                <a:latin typeface="Times New Roman" charset="0"/>
              </a:rPr>
              <a:t>	</a:t>
            </a:r>
            <a:r>
              <a:rPr lang="el-GR" sz="2400" dirty="0">
                <a:latin typeface="Times New Roman" charset="0"/>
              </a:rPr>
              <a:t>Ο πρώτος όρος (</a:t>
            </a:r>
            <a:r>
              <a:rPr lang="en-US" sz="2400" dirty="0">
                <a:latin typeface="Times New Roman" charset="0"/>
              </a:rPr>
              <a:t>j * …) </a:t>
            </a:r>
            <a:r>
              <a:rPr lang="el-GR" sz="2400" dirty="0">
                <a:latin typeface="Times New Roman" charset="0"/>
              </a:rPr>
              <a:t>αντιστοιχεί στο μέγεθος σε </a:t>
            </a:r>
            <a:r>
              <a:rPr lang="en-US" sz="2400" dirty="0">
                <a:latin typeface="Times New Roman" charset="0"/>
              </a:rPr>
              <a:t>bytes </a:t>
            </a:r>
            <a:r>
              <a:rPr lang="el-GR" sz="2400" dirty="0" err="1">
                <a:latin typeface="Times New Roman" charset="0"/>
              </a:rPr>
              <a:t>μιάς</a:t>
            </a:r>
            <a:r>
              <a:rPr lang="el-GR" sz="2400" dirty="0">
                <a:latin typeface="Times New Roman" charset="0"/>
              </a:rPr>
              <a:t> ολόκληρης γραμμής του πίνακα, ενώ ο δεύτερος (</a:t>
            </a:r>
            <a:r>
              <a:rPr lang="en-US" sz="2400" dirty="0" err="1">
                <a:latin typeface="Times New Roman" charset="0"/>
              </a:rPr>
              <a:t>i</a:t>
            </a:r>
            <a:r>
              <a:rPr lang="en-US" sz="2400" dirty="0">
                <a:latin typeface="Times New Roman" charset="0"/>
              </a:rPr>
              <a:t> * …) </a:t>
            </a:r>
            <a:r>
              <a:rPr lang="el-GR" sz="2400" dirty="0">
                <a:latin typeface="Times New Roman" charset="0"/>
              </a:rPr>
              <a:t>είναι ίδιος με την περίπτωση μονοδιάστατου πίνακα.</a:t>
            </a:r>
            <a:endParaRPr lang="en-US" sz="2400" dirty="0">
              <a:latin typeface="Times New Roman" charset="0"/>
            </a:endParaRPr>
          </a:p>
          <a:p>
            <a:pPr eaLnBrk="1" hangingPunct="1">
              <a:lnSpc>
                <a:spcPct val="90000"/>
              </a:lnSpc>
              <a:buFontTx/>
              <a:buNone/>
            </a:pPr>
            <a:r>
              <a:rPr lang="en-US" sz="2400" dirty="0">
                <a:latin typeface="Times New Roman" charset="0"/>
              </a:rPr>
              <a:t>	</a:t>
            </a:r>
            <a:r>
              <a:rPr lang="el-GR" sz="2400" dirty="0">
                <a:latin typeface="Times New Roman" charset="0"/>
              </a:rPr>
              <a:t>Για τον πίνακα </a:t>
            </a:r>
            <a:r>
              <a:rPr lang="en-US" sz="2400" dirty="0" err="1">
                <a:latin typeface="Times New Roman" charset="0"/>
              </a:rPr>
              <a:t>int</a:t>
            </a:r>
            <a:r>
              <a:rPr lang="en-US" sz="2400" dirty="0">
                <a:latin typeface="Times New Roman" charset="0"/>
              </a:rPr>
              <a:t> array[50, 100]</a:t>
            </a:r>
            <a:r>
              <a:rPr lang="el-GR" sz="2400" dirty="0">
                <a:latin typeface="Times New Roman" charset="0"/>
              </a:rPr>
              <a:t>, η διεύθυνση του </a:t>
            </a:r>
            <a:r>
              <a:rPr lang="en-US" sz="2400" dirty="0">
                <a:latin typeface="Times New Roman" charset="0"/>
              </a:rPr>
              <a:t>array[j, </a:t>
            </a:r>
            <a:r>
              <a:rPr lang="en-US" sz="2400" dirty="0" err="1">
                <a:latin typeface="Times New Roman" charset="0"/>
              </a:rPr>
              <a:t>i</a:t>
            </a:r>
            <a:r>
              <a:rPr lang="en-US" sz="2400" dirty="0">
                <a:latin typeface="Times New Roman" charset="0"/>
              </a:rPr>
              <a:t>]</a:t>
            </a:r>
            <a:r>
              <a:rPr lang="el-GR" sz="2400" dirty="0">
                <a:latin typeface="Times New Roman" charset="0"/>
              </a:rPr>
              <a:t> είναι:</a:t>
            </a:r>
            <a:endParaRPr lang="en-US" sz="2400" dirty="0">
              <a:latin typeface="Times New Roman" charset="0"/>
            </a:endParaRPr>
          </a:p>
          <a:p>
            <a:pPr eaLnBrk="1" hangingPunct="1">
              <a:lnSpc>
                <a:spcPct val="90000"/>
              </a:lnSpc>
              <a:buFontTx/>
              <a:buNone/>
            </a:pPr>
            <a:r>
              <a:rPr lang="en-US" sz="2400" dirty="0">
                <a:latin typeface="Times New Roman" charset="0"/>
              </a:rPr>
              <a:t>		address = I.A. + j * 100 * 4 + </a:t>
            </a:r>
            <a:r>
              <a:rPr lang="en-US" sz="2400" dirty="0" err="1">
                <a:latin typeface="Times New Roman" charset="0"/>
              </a:rPr>
              <a:t>i</a:t>
            </a:r>
            <a:r>
              <a:rPr lang="en-US" sz="2400" dirty="0">
                <a:latin typeface="Times New Roman" charset="0"/>
              </a:rPr>
              <a:t> * 4</a:t>
            </a:r>
          </a:p>
          <a:p>
            <a:pPr eaLnBrk="1" hangingPunct="1">
              <a:lnSpc>
                <a:spcPct val="90000"/>
              </a:lnSpc>
              <a:buFontTx/>
              <a:buNone/>
            </a:pPr>
            <a:r>
              <a:rPr lang="en-US" sz="2400" dirty="0">
                <a:latin typeface="Times New Roman" charset="0"/>
              </a:rPr>
              <a:t>	</a:t>
            </a:r>
            <a:r>
              <a:rPr lang="el-GR" sz="2400" dirty="0">
                <a:latin typeface="Times New Roman" charset="0"/>
              </a:rPr>
              <a:t>Για ένα πίνακα από χαρακτήρες (</a:t>
            </a:r>
            <a:r>
              <a:rPr lang="en-US" sz="2400" dirty="0">
                <a:latin typeface="Times New Roman" charset="0"/>
              </a:rPr>
              <a:t>char) </a:t>
            </a:r>
            <a:r>
              <a:rPr lang="el-GR" sz="2400" dirty="0">
                <a:latin typeface="Times New Roman" charset="0"/>
              </a:rPr>
              <a:t>με τις ίδιες διαστάσεις:</a:t>
            </a:r>
            <a:endParaRPr lang="en-US" sz="2400" dirty="0">
              <a:latin typeface="Times New Roman" charset="0"/>
            </a:endParaRPr>
          </a:p>
          <a:p>
            <a:pPr eaLnBrk="1" hangingPunct="1">
              <a:lnSpc>
                <a:spcPct val="90000"/>
              </a:lnSpc>
              <a:buFontTx/>
              <a:buNone/>
            </a:pPr>
            <a:r>
              <a:rPr lang="en-US" sz="2400" dirty="0">
                <a:latin typeface="Times New Roman" charset="0"/>
              </a:rPr>
              <a:t>		address = I.A. + j * 100 * 1 + </a:t>
            </a:r>
            <a:r>
              <a:rPr lang="en-US" sz="2400" dirty="0" err="1">
                <a:latin typeface="Times New Roman" charset="0"/>
              </a:rPr>
              <a:t>i</a:t>
            </a:r>
            <a:r>
              <a:rPr lang="en-US" sz="2400" dirty="0">
                <a:latin typeface="Times New Roman" charset="0"/>
              </a:rPr>
              <a:t> </a:t>
            </a:r>
            <a:r>
              <a:rPr lang="el-GR" sz="2400" dirty="0">
                <a:latin typeface="Times New Roman" charset="0"/>
              </a:rPr>
              <a:t>* 1</a:t>
            </a:r>
            <a:endParaRPr lang="en-GB" sz="2400" dirty="0">
              <a:latin typeface="Times New Roman" charset="0"/>
            </a:endParaRPr>
          </a:p>
        </p:txBody>
      </p:sp>
      <p:sp>
        <p:nvSpPr>
          <p:cNvPr id="11" name="2 - Θέση υποσέλιδου">
            <a:extLst>
              <a:ext uri="{FF2B5EF4-FFF2-40B4-BE49-F238E27FC236}">
                <a16:creationId xmlns:a16="http://schemas.microsoft.com/office/drawing/2014/main" xmlns="" id="{2D130E99-A14C-7F4C-AAE9-FB9DE4267C19}"/>
              </a:ext>
            </a:extLst>
          </p:cNvPr>
          <p:cNvSpPr>
            <a:spLocks noGrp="1"/>
          </p:cNvSpPr>
          <p:nvPr>
            <p:ph type="ftr" sz="quarter" idx="10"/>
          </p:nvPr>
        </p:nvSpPr>
        <p:spPr>
          <a:xfrm>
            <a:off x="-17463" y="6605588"/>
            <a:ext cx="1660526"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dirty="0">
              <a:latin typeface="Calibri" panose="020F0502020204030204" pitchFamily="34" charset="0"/>
            </a:endParaRPr>
          </a:p>
        </p:txBody>
      </p:sp>
      <p:sp>
        <p:nvSpPr>
          <p:cNvPr id="12" name="8 - Θέση αριθμού διαφάνειας">
            <a:extLst>
              <a:ext uri="{FF2B5EF4-FFF2-40B4-BE49-F238E27FC236}">
                <a16:creationId xmlns:a16="http://schemas.microsoft.com/office/drawing/2014/main" xmlns="" id="{9ED2356B-52BF-504A-AD84-E055F258861B}"/>
              </a:ext>
            </a:extLst>
          </p:cNvPr>
          <p:cNvSpPr>
            <a:spLocks noGrp="1"/>
          </p:cNvSpPr>
          <p:nvPr>
            <p:ph type="sldNum" sz="quarter" idx="11"/>
          </p:nvPr>
        </p:nvSpPr>
        <p:spPr>
          <a:xfrm>
            <a:off x="3429000" y="6572250"/>
            <a:ext cx="1905000" cy="23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360D9E-800F-492C-AB9C-5E6EC0AF7DB6}" type="slidenum">
              <a:rPr lang="en-GB" altLang="el-GR" sz="1400"/>
              <a:pPr>
                <a:spcBef>
                  <a:spcPct val="0"/>
                </a:spcBef>
                <a:buFontTx/>
                <a:buNone/>
              </a:pPr>
              <a:t>93</a:t>
            </a:fld>
            <a:endParaRPr lang="en-GB" altLang="el-GR" sz="1400"/>
          </a:p>
        </p:txBody>
      </p:sp>
    </p:spTree>
    <p:extLst>
      <p:ext uri="{BB962C8B-B14F-4D97-AF65-F5344CB8AC3E}">
        <p14:creationId xmlns:p14="http://schemas.microsoft.com/office/powerpoint/2010/main" val="19444925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99331" name="Rectangle 3"/>
          <p:cNvSpPr>
            <a:spLocks noChangeArrowheads="1"/>
          </p:cNvSpPr>
          <p:nvPr/>
        </p:nvSpPr>
        <p:spPr bwMode="auto">
          <a:xfrm>
            <a:off x="285750" y="785813"/>
            <a:ext cx="842962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pPr>
            <a:r>
              <a:rPr lang="en-US" altLang="el-GR" sz="2800" b="0">
                <a:latin typeface="Calibri" panose="020F0502020204030204" pitchFamily="34" charset="0"/>
              </a:rPr>
              <a:t>2 </a:t>
            </a:r>
            <a:r>
              <a:rPr lang="el-GR" altLang="el-GR" sz="2800" b="0">
                <a:latin typeface="Calibri" panose="020F0502020204030204" pitchFamily="34" charset="0"/>
              </a:rPr>
              <a:t>μέθοδοι</a:t>
            </a:r>
            <a:endParaRPr lang="en-US" altLang="el-GR" sz="2800" b="0">
              <a:latin typeface="Calibri" panose="020F0502020204030204" pitchFamily="34" charset="0"/>
            </a:endParaRPr>
          </a:p>
          <a:p>
            <a:pPr lvl="1" eaLnBrk="1" hangingPunct="1">
              <a:lnSpc>
                <a:spcPct val="90000"/>
              </a:lnSpc>
            </a:pPr>
            <a:r>
              <a:rPr lang="el-GR" altLang="el-GR" sz="2400" b="0">
                <a:latin typeface="Calibri" panose="020F0502020204030204" pitchFamily="34" charset="0"/>
              </a:rPr>
              <a:t>Κλήση κατά τιμή (</a:t>
            </a:r>
            <a:r>
              <a:rPr lang="en-US" altLang="el-GR" sz="2400" b="0" u="sng">
                <a:solidFill>
                  <a:srgbClr val="FF3300"/>
                </a:solidFill>
                <a:latin typeface="Calibri" panose="020F0502020204030204" pitchFamily="34" charset="0"/>
              </a:rPr>
              <a:t>Call by Value</a:t>
            </a:r>
            <a:r>
              <a:rPr lang="el-GR" altLang="el-GR" sz="2400" b="0">
                <a:latin typeface="Calibri" panose="020F0502020204030204" pitchFamily="34" charset="0"/>
              </a:rPr>
              <a:t>)</a:t>
            </a:r>
            <a:r>
              <a:rPr lang="en-US" altLang="el-GR" sz="2400" b="0">
                <a:latin typeface="Calibri" panose="020F0502020204030204" pitchFamily="34" charset="0"/>
              </a:rPr>
              <a:t>: </a:t>
            </a:r>
            <a:r>
              <a:rPr lang="el-GR" altLang="el-GR" sz="2400" b="0">
                <a:latin typeface="Calibri" panose="020F0502020204030204" pitchFamily="34" charset="0"/>
              </a:rPr>
              <a:t>Ένα </a:t>
            </a:r>
            <a:r>
              <a:rPr lang="el-GR" altLang="el-GR" sz="2400" b="0" u="sng">
                <a:latin typeface="Calibri" panose="020F0502020204030204" pitchFamily="34" charset="0"/>
              </a:rPr>
              <a:t>αντίγραφο</a:t>
            </a:r>
            <a:r>
              <a:rPr lang="el-GR" altLang="el-GR" sz="2400" b="0">
                <a:latin typeface="Calibri" panose="020F0502020204030204" pitchFamily="34" charset="0"/>
              </a:rPr>
              <a:t> του αντικειμένου στέλνεται στη μέθοδο/διαδικασία</a:t>
            </a:r>
            <a:endParaRPr lang="en-US" altLang="el-GR" sz="2400" b="0">
              <a:latin typeface="Calibri" panose="020F0502020204030204" pitchFamily="34" charset="0"/>
            </a:endParaRPr>
          </a:p>
          <a:p>
            <a:pPr lvl="1" eaLnBrk="1" hangingPunct="1">
              <a:lnSpc>
                <a:spcPct val="90000"/>
              </a:lnSpc>
            </a:pPr>
            <a:r>
              <a:rPr lang="el-GR" altLang="el-GR" sz="2400" b="0">
                <a:latin typeface="Calibri" panose="020F0502020204030204" pitchFamily="34" charset="0"/>
              </a:rPr>
              <a:t>Κλήση κατά αναφορά (</a:t>
            </a:r>
            <a:r>
              <a:rPr lang="en-US" altLang="el-GR" sz="2400" b="0" u="sng">
                <a:solidFill>
                  <a:srgbClr val="FF3300"/>
                </a:solidFill>
                <a:latin typeface="Calibri" panose="020F0502020204030204" pitchFamily="34" charset="0"/>
              </a:rPr>
              <a:t>Call by Reference</a:t>
            </a:r>
            <a:r>
              <a:rPr lang="el-GR" altLang="el-GR" sz="2400" b="0">
                <a:latin typeface="Calibri" panose="020F0502020204030204" pitchFamily="34" charset="0"/>
              </a:rPr>
              <a:t>)</a:t>
            </a:r>
            <a:r>
              <a:rPr lang="en-US" altLang="el-GR" sz="2400" b="0">
                <a:latin typeface="Calibri" panose="020F0502020204030204" pitchFamily="34" charset="0"/>
              </a:rPr>
              <a:t>: </a:t>
            </a:r>
            <a:r>
              <a:rPr lang="el-GR" altLang="el-GR" sz="2400" b="0">
                <a:latin typeface="Calibri" panose="020F0502020204030204" pitchFamily="34" charset="0"/>
              </a:rPr>
              <a:t>Ένας </a:t>
            </a:r>
            <a:r>
              <a:rPr lang="en-US" altLang="el-GR" sz="2400" b="0" u="sng">
                <a:latin typeface="Calibri" panose="020F0502020204030204" pitchFamily="34" charset="0"/>
              </a:rPr>
              <a:t>pointer</a:t>
            </a:r>
            <a:r>
              <a:rPr lang="en-US" altLang="el-GR" sz="2400" b="0">
                <a:latin typeface="Calibri" panose="020F0502020204030204" pitchFamily="34" charset="0"/>
              </a:rPr>
              <a:t> </a:t>
            </a:r>
            <a:r>
              <a:rPr lang="el-GR" altLang="el-GR" sz="2400" b="0">
                <a:latin typeface="Calibri" panose="020F0502020204030204" pitchFamily="34" charset="0"/>
              </a:rPr>
              <a:t>στο αντικείμενο στέλνεται στη μέθοδο/διαδικασία</a:t>
            </a:r>
            <a:endParaRPr lang="en-US" altLang="el-GR" sz="2400" b="0">
              <a:latin typeface="Calibri" panose="020F0502020204030204" pitchFamily="34" charset="0"/>
            </a:endParaRPr>
          </a:p>
          <a:p>
            <a:pPr eaLnBrk="1" hangingPunct="1">
              <a:lnSpc>
                <a:spcPct val="90000"/>
              </a:lnSpc>
            </a:pPr>
            <a:r>
              <a:rPr lang="el-GR" altLang="el-GR" sz="2800" b="0">
                <a:latin typeface="Calibri" panose="020F0502020204030204" pitchFamily="34" charset="0"/>
              </a:rPr>
              <a:t>Οι μεταβλητές μήκους 1 λέξης στέλνονται κατά τιμή</a:t>
            </a:r>
          </a:p>
          <a:p>
            <a:pPr eaLnBrk="1" hangingPunct="1">
              <a:lnSpc>
                <a:spcPct val="90000"/>
              </a:lnSpc>
            </a:pPr>
            <a:r>
              <a:rPr lang="el-GR" altLang="el-GR" sz="2800" b="0">
                <a:latin typeface="Calibri" panose="020F0502020204030204" pitchFamily="34" charset="0"/>
              </a:rPr>
              <a:t>Τι γίνεται στην περίπτωση ενός πίνακα; π.χ.</a:t>
            </a:r>
            <a:r>
              <a:rPr lang="en-US" altLang="el-GR" sz="2800" b="0">
                <a:latin typeface="Calibri" panose="020F0502020204030204" pitchFamily="34" charset="0"/>
              </a:rPr>
              <a:t> a[100]</a:t>
            </a:r>
          </a:p>
          <a:p>
            <a:pPr lvl="1" eaLnBrk="1" hangingPunct="1">
              <a:lnSpc>
                <a:spcPct val="90000"/>
              </a:lnSpc>
            </a:pPr>
            <a:r>
              <a:rPr lang="en-US" altLang="el-GR" sz="2400" b="0">
                <a:latin typeface="Calibri" panose="020F0502020204030204" pitchFamily="34" charset="0"/>
              </a:rPr>
              <a:t>Pascal (call by value)</a:t>
            </a:r>
            <a:r>
              <a:rPr lang="el-GR" altLang="el-GR" sz="2400" b="0">
                <a:latin typeface="Calibri" panose="020F0502020204030204" pitchFamily="34" charset="0"/>
              </a:rPr>
              <a:t>: Αντιγράφει</a:t>
            </a:r>
            <a:r>
              <a:rPr lang="en-US" altLang="el-GR" sz="2400" b="0">
                <a:latin typeface="Calibri" panose="020F0502020204030204" pitchFamily="34" charset="0"/>
              </a:rPr>
              <a:t> 100 </a:t>
            </a:r>
            <a:r>
              <a:rPr lang="el-GR" altLang="el-GR" sz="2400" b="0">
                <a:latin typeface="Calibri" panose="020F0502020204030204" pitchFamily="34" charset="0"/>
              </a:rPr>
              <a:t>λέξεις του </a:t>
            </a:r>
            <a:r>
              <a:rPr lang="en-US" altLang="el-GR" sz="2400" b="0">
                <a:latin typeface="Calibri" panose="020F0502020204030204" pitchFamily="34" charset="0"/>
              </a:rPr>
              <a:t>a[] </a:t>
            </a:r>
            <a:r>
              <a:rPr lang="el-GR" altLang="el-GR" sz="2400" b="0">
                <a:latin typeface="Calibri" panose="020F0502020204030204" pitchFamily="34" charset="0"/>
              </a:rPr>
              <a:t>στη στοίβα</a:t>
            </a:r>
            <a:endParaRPr lang="en-US" altLang="el-GR" sz="2400" b="0">
              <a:latin typeface="Calibri" panose="020F0502020204030204" pitchFamily="34" charset="0"/>
            </a:endParaRPr>
          </a:p>
          <a:p>
            <a:pPr lvl="1" eaLnBrk="1" hangingPunct="1">
              <a:lnSpc>
                <a:spcPct val="90000"/>
              </a:lnSpc>
            </a:pPr>
            <a:r>
              <a:rPr lang="en-US" altLang="el-GR" sz="2400" b="0">
                <a:latin typeface="Calibri" panose="020F0502020204030204" pitchFamily="34" charset="0"/>
              </a:rPr>
              <a:t>C (call by reference)</a:t>
            </a:r>
            <a:r>
              <a:rPr lang="el-GR" altLang="el-GR" sz="2400" b="0">
                <a:latin typeface="Calibri" panose="020F0502020204030204" pitchFamily="34" charset="0"/>
              </a:rPr>
              <a:t> :</a:t>
            </a:r>
            <a:r>
              <a:rPr lang="en-US" altLang="el-GR" sz="2400" b="0">
                <a:latin typeface="Calibri" panose="020F0502020204030204" pitchFamily="34" charset="0"/>
              </a:rPr>
              <a:t> </a:t>
            </a:r>
            <a:r>
              <a:rPr lang="el-GR" altLang="el-GR" sz="2400" b="0">
                <a:latin typeface="Calibri" panose="020F0502020204030204" pitchFamily="34" charset="0"/>
              </a:rPr>
              <a:t>Περνά ένα </a:t>
            </a:r>
            <a:r>
              <a:rPr lang="en-US" altLang="el-GR" sz="2400" b="0">
                <a:latin typeface="Calibri" panose="020F0502020204030204" pitchFamily="34" charset="0"/>
              </a:rPr>
              <a:t>pointer (1 word) </a:t>
            </a:r>
            <a:r>
              <a:rPr lang="el-GR" altLang="el-GR" sz="2400" b="0">
                <a:latin typeface="Calibri" panose="020F0502020204030204" pitchFamily="34" charset="0"/>
              </a:rPr>
              <a:t>που δείχνει στο </a:t>
            </a:r>
            <a:r>
              <a:rPr lang="en-US" altLang="el-GR" sz="2400" b="0">
                <a:latin typeface="Calibri" panose="020F0502020204030204" pitchFamily="34" charset="0"/>
              </a:rPr>
              <a:t>a[] </a:t>
            </a:r>
            <a:r>
              <a:rPr lang="el-GR" altLang="el-GR" sz="2400" b="0">
                <a:latin typeface="Calibri" panose="020F0502020204030204" pitchFamily="34" charset="0"/>
              </a:rPr>
              <a:t>σε ένα καταχωρητή</a:t>
            </a:r>
            <a:endParaRPr lang="en-US" altLang="el-GR" sz="2400" b="0">
              <a:latin typeface="Calibri" panose="020F0502020204030204" pitchFamily="34" charset="0"/>
            </a:endParaRPr>
          </a:p>
        </p:txBody>
      </p:sp>
      <p:sp>
        <p:nvSpPr>
          <p:cNvPr id="99332"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0B545EF-98B0-46D5-8526-5980F10F1357}" type="slidenum">
              <a:rPr lang="en-GB" altLang="el-GR" sz="1400">
                <a:latin typeface="Calibri" panose="020F0502020204030204" pitchFamily="34" charset="0"/>
              </a:rPr>
              <a:pPr>
                <a:spcBef>
                  <a:spcPct val="0"/>
                </a:spcBef>
                <a:buFontTx/>
                <a:buNone/>
              </a:pPr>
              <a:t>94</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Επικοινωνία Ορισμάτων (</a:t>
            </a:r>
            <a:r>
              <a:rPr lang="en-US" sz="2800" kern="0" dirty="0">
                <a:solidFill>
                  <a:schemeClr val="tx2"/>
                </a:solidFill>
                <a:latin typeface="Calibri" pitchFamily="34" charset="0"/>
                <a:ea typeface="+mj-ea"/>
                <a:cs typeface="+mj-cs"/>
              </a:rPr>
              <a:t>Argument Passing Options</a:t>
            </a:r>
            <a:r>
              <a:rPr lang="el-GR" sz="2800" kern="0" dirty="0">
                <a:solidFill>
                  <a:schemeClr val="tx2"/>
                </a:solidFill>
                <a:latin typeface="Calibri" pitchFamily="34" charset="0"/>
                <a:ea typeface="+mj-ea"/>
                <a:cs typeface="+mj-cs"/>
              </a:rPr>
              <a:t>)</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0355" name="Rectangle 3"/>
          <p:cNvSpPr>
            <a:spLocks noChangeArrowheads="1"/>
          </p:cNvSpPr>
          <p:nvPr/>
        </p:nvSpPr>
        <p:spPr bwMode="auto">
          <a:xfrm>
            <a:off x="71438" y="857250"/>
            <a:ext cx="75723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pPr>
            <a:r>
              <a:rPr lang="el-GR" altLang="el-GR" sz="2800" b="0">
                <a:latin typeface="Calibri" panose="020F0502020204030204" pitchFamily="34" charset="0"/>
              </a:rPr>
              <a:t>Αυτόματα</a:t>
            </a:r>
            <a:r>
              <a:rPr lang="en-US" altLang="el-GR" sz="2800" b="0">
                <a:latin typeface="Calibri" panose="020F0502020204030204" pitchFamily="34" charset="0"/>
              </a:rPr>
              <a:t> (stack allocated)</a:t>
            </a:r>
          </a:p>
          <a:p>
            <a:pPr lvl="1" eaLnBrk="1" hangingPunct="1">
              <a:lnSpc>
                <a:spcPct val="90000"/>
              </a:lnSpc>
            </a:pPr>
            <a:r>
              <a:rPr lang="el-GR" altLang="el-GR" sz="2400" b="0">
                <a:latin typeface="Calibri" panose="020F0502020204030204" pitchFamily="34" charset="0"/>
              </a:rPr>
              <a:t>Τοπικές μεταβλητές μιας μεθόδου/διαδικασίας</a:t>
            </a:r>
            <a:endParaRPr lang="en-US" altLang="el-GR" sz="2400" b="0">
              <a:latin typeface="Calibri" panose="020F0502020204030204" pitchFamily="34" charset="0"/>
            </a:endParaRPr>
          </a:p>
          <a:p>
            <a:pPr lvl="1" eaLnBrk="1" hangingPunct="1">
              <a:lnSpc>
                <a:spcPct val="90000"/>
              </a:lnSpc>
            </a:pPr>
            <a:r>
              <a:rPr lang="el-GR" altLang="el-GR" sz="2400" b="0">
                <a:latin typeface="Calibri" panose="020F0502020204030204" pitchFamily="34" charset="0"/>
              </a:rPr>
              <a:t>Δημιουργούνται κατά την κλήση και απελευθερώνονται κατά την επιστροφή</a:t>
            </a:r>
            <a:endParaRPr lang="en-US" altLang="el-GR" sz="2400" b="0">
              <a:latin typeface="Calibri" panose="020F0502020204030204" pitchFamily="34" charset="0"/>
            </a:endParaRPr>
          </a:p>
          <a:p>
            <a:pPr lvl="1" eaLnBrk="1" hangingPunct="1">
              <a:lnSpc>
                <a:spcPct val="90000"/>
              </a:lnSpc>
            </a:pPr>
            <a:r>
              <a:rPr lang="en-US" altLang="el-GR" sz="2400" b="0">
                <a:latin typeface="Calibri" panose="020F0502020204030204" pitchFamily="34" charset="0"/>
              </a:rPr>
              <a:t>Scope </a:t>
            </a:r>
            <a:r>
              <a:rPr lang="el-GR" altLang="el-GR" sz="2400" b="0">
                <a:latin typeface="Calibri" panose="020F0502020204030204" pitchFamily="34" charset="0"/>
              </a:rPr>
              <a:t>= η μέθοδος/διαδικασία</a:t>
            </a:r>
            <a:endParaRPr lang="en-US" altLang="el-GR" sz="2400" b="0">
              <a:latin typeface="Calibri" panose="020F0502020204030204" pitchFamily="34" charset="0"/>
            </a:endParaRPr>
          </a:p>
          <a:p>
            <a:pPr eaLnBrk="1" hangingPunct="1">
              <a:lnSpc>
                <a:spcPct val="90000"/>
              </a:lnSpc>
            </a:pPr>
            <a:r>
              <a:rPr lang="en-US" altLang="el-GR" sz="2800" b="0">
                <a:latin typeface="Calibri" panose="020F0502020204030204" pitchFamily="34" charset="0"/>
              </a:rPr>
              <a:t>Heap allocated</a:t>
            </a:r>
          </a:p>
          <a:p>
            <a:pPr lvl="1" eaLnBrk="1" hangingPunct="1">
              <a:lnSpc>
                <a:spcPct val="90000"/>
              </a:lnSpc>
            </a:pPr>
            <a:r>
              <a:rPr lang="el-GR" altLang="el-GR" sz="2400" b="0">
                <a:latin typeface="Calibri" panose="020F0502020204030204" pitchFamily="34" charset="0"/>
              </a:rPr>
              <a:t>Δημιουργούνται με</a:t>
            </a:r>
            <a:r>
              <a:rPr lang="en-US" altLang="el-GR" sz="2400" b="0">
                <a:latin typeface="Calibri" panose="020F0502020204030204" pitchFamily="34" charset="0"/>
              </a:rPr>
              <a:t> malloc</a:t>
            </a:r>
            <a:endParaRPr lang="el-GR" altLang="el-GR" sz="2400" b="0">
              <a:latin typeface="Calibri" panose="020F0502020204030204" pitchFamily="34" charset="0"/>
            </a:endParaRPr>
          </a:p>
          <a:p>
            <a:pPr lvl="1" eaLnBrk="1" hangingPunct="1">
              <a:lnSpc>
                <a:spcPct val="90000"/>
              </a:lnSpc>
            </a:pPr>
            <a:r>
              <a:rPr lang="el-GR" altLang="el-GR" sz="2400" b="0">
                <a:solidFill>
                  <a:srgbClr val="FF0000"/>
                </a:solidFill>
                <a:latin typeface="Calibri" panose="020F0502020204030204" pitchFamily="34" charset="0"/>
              </a:rPr>
              <a:t>Πρέπει να απελευθερώνονται με </a:t>
            </a:r>
            <a:r>
              <a:rPr lang="en-US" altLang="el-GR" sz="2400" b="0">
                <a:solidFill>
                  <a:srgbClr val="FF0000"/>
                </a:solidFill>
                <a:latin typeface="Calibri" panose="020F0502020204030204" pitchFamily="34" charset="0"/>
              </a:rPr>
              <a:t>free</a:t>
            </a:r>
          </a:p>
          <a:p>
            <a:pPr lvl="1" eaLnBrk="1" hangingPunct="1">
              <a:lnSpc>
                <a:spcPct val="90000"/>
              </a:lnSpc>
            </a:pPr>
            <a:r>
              <a:rPr lang="el-GR" altLang="el-GR" sz="2400" b="0">
                <a:latin typeface="Calibri" panose="020F0502020204030204" pitchFamily="34" charset="0"/>
              </a:rPr>
              <a:t>Αναφορές μέσω </a:t>
            </a:r>
            <a:r>
              <a:rPr lang="en-US" altLang="el-GR" sz="2400" b="0">
                <a:latin typeface="Calibri" panose="020F0502020204030204" pitchFamily="34" charset="0"/>
              </a:rPr>
              <a:t>pointers</a:t>
            </a:r>
          </a:p>
          <a:p>
            <a:pPr eaLnBrk="1" hangingPunct="1">
              <a:lnSpc>
                <a:spcPct val="90000"/>
              </a:lnSpc>
            </a:pPr>
            <a:r>
              <a:rPr lang="en-US" altLang="el-GR" sz="2800" b="0">
                <a:latin typeface="Calibri" panose="020F0502020204030204" pitchFamily="34" charset="0"/>
              </a:rPr>
              <a:t>External / static</a:t>
            </a:r>
          </a:p>
          <a:p>
            <a:pPr lvl="1" eaLnBrk="1" hangingPunct="1">
              <a:lnSpc>
                <a:spcPct val="90000"/>
              </a:lnSpc>
            </a:pPr>
            <a:r>
              <a:rPr lang="el-GR" altLang="el-GR" sz="2400" b="0">
                <a:latin typeface="Calibri" panose="020F0502020204030204" pitchFamily="34" charset="0"/>
              </a:rPr>
              <a:t>Επιζούν για ολόκληρη την εκτέλεση του προγράμματος</a:t>
            </a:r>
            <a:endParaRPr lang="en-US" altLang="el-GR" sz="2400" b="0">
              <a:latin typeface="Calibri" panose="020F0502020204030204" pitchFamily="34" charset="0"/>
            </a:endParaRPr>
          </a:p>
        </p:txBody>
      </p:sp>
      <p:grpSp>
        <p:nvGrpSpPr>
          <p:cNvPr id="100356" name="Group 5"/>
          <p:cNvGrpSpPr>
            <a:grpSpLocks/>
          </p:cNvGrpSpPr>
          <p:nvPr/>
        </p:nvGrpSpPr>
        <p:grpSpPr bwMode="auto">
          <a:xfrm>
            <a:off x="7162800" y="785813"/>
            <a:ext cx="1600200" cy="842962"/>
            <a:chOff x="1056" y="2976"/>
            <a:chExt cx="1008" cy="672"/>
          </a:xfrm>
        </p:grpSpPr>
        <p:sp>
          <p:nvSpPr>
            <p:cNvPr id="100369" name="Text Box 6"/>
            <p:cNvSpPr txBox="1">
              <a:spLocks noChangeArrowheads="1"/>
            </p:cNvSpPr>
            <p:nvPr/>
          </p:nvSpPr>
          <p:spPr bwMode="auto">
            <a:xfrm>
              <a:off x="1190" y="3143"/>
              <a:ext cx="662" cy="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Code</a:t>
              </a:r>
            </a:p>
          </p:txBody>
        </p:sp>
        <p:sp>
          <p:nvSpPr>
            <p:cNvPr id="100370" name="Rectangle 7"/>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grpSp>
        <p:nvGrpSpPr>
          <p:cNvPr id="100357" name="Group 8"/>
          <p:cNvGrpSpPr>
            <a:grpSpLocks/>
          </p:cNvGrpSpPr>
          <p:nvPr/>
        </p:nvGrpSpPr>
        <p:grpSpPr bwMode="auto">
          <a:xfrm>
            <a:off x="7162800" y="1624013"/>
            <a:ext cx="1600200" cy="842962"/>
            <a:chOff x="1056" y="2976"/>
            <a:chExt cx="1008" cy="672"/>
          </a:xfrm>
        </p:grpSpPr>
        <p:sp>
          <p:nvSpPr>
            <p:cNvPr id="100367" name="Text Box 9"/>
            <p:cNvSpPr txBox="1">
              <a:spLocks noChangeArrowheads="1"/>
            </p:cNvSpPr>
            <p:nvPr/>
          </p:nvSpPr>
          <p:spPr bwMode="auto">
            <a:xfrm>
              <a:off x="1190" y="3143"/>
              <a:ext cx="712" cy="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Static</a:t>
              </a:r>
            </a:p>
          </p:txBody>
        </p:sp>
        <p:sp>
          <p:nvSpPr>
            <p:cNvPr id="100368" name="Rectangle 10"/>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100358" name="Text Box 11"/>
          <p:cNvSpPr txBox="1">
            <a:spLocks noChangeArrowheads="1"/>
          </p:cNvSpPr>
          <p:nvPr/>
        </p:nvSpPr>
        <p:spPr bwMode="auto">
          <a:xfrm>
            <a:off x="7315200" y="2614613"/>
            <a:ext cx="1073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Heap</a:t>
            </a:r>
          </a:p>
        </p:txBody>
      </p:sp>
      <p:sp>
        <p:nvSpPr>
          <p:cNvPr id="100359" name="Rectangle 12"/>
          <p:cNvSpPr>
            <a:spLocks noChangeArrowheads="1"/>
          </p:cNvSpPr>
          <p:nvPr/>
        </p:nvSpPr>
        <p:spPr bwMode="auto">
          <a:xfrm>
            <a:off x="7162800" y="2462213"/>
            <a:ext cx="1600200" cy="990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100360" name="Line 13"/>
          <p:cNvSpPr>
            <a:spLocks noChangeShapeType="1"/>
          </p:cNvSpPr>
          <p:nvPr/>
        </p:nvSpPr>
        <p:spPr bwMode="auto">
          <a:xfrm flipV="1">
            <a:off x="8001000" y="4443413"/>
            <a:ext cx="1588" cy="300037"/>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grpSp>
        <p:nvGrpSpPr>
          <p:cNvPr id="100361" name="Group 14"/>
          <p:cNvGrpSpPr>
            <a:grpSpLocks/>
          </p:cNvGrpSpPr>
          <p:nvPr/>
        </p:nvGrpSpPr>
        <p:grpSpPr bwMode="auto">
          <a:xfrm>
            <a:off x="7239000" y="4748213"/>
            <a:ext cx="1600200" cy="842962"/>
            <a:chOff x="1056" y="2976"/>
            <a:chExt cx="1008" cy="672"/>
          </a:xfrm>
        </p:grpSpPr>
        <p:sp>
          <p:nvSpPr>
            <p:cNvPr id="100365" name="Text Box 15"/>
            <p:cNvSpPr txBox="1">
              <a:spLocks noChangeArrowheads="1"/>
            </p:cNvSpPr>
            <p:nvPr/>
          </p:nvSpPr>
          <p:spPr bwMode="auto">
            <a:xfrm>
              <a:off x="1190" y="3143"/>
              <a:ext cx="685" cy="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a:latin typeface="Calibri" panose="020F0502020204030204" pitchFamily="34" charset="0"/>
                </a:rPr>
                <a:t>Stack</a:t>
              </a:r>
            </a:p>
          </p:txBody>
        </p:sp>
        <p:sp>
          <p:nvSpPr>
            <p:cNvPr id="100366" name="Rectangle 16"/>
            <p:cNvSpPr>
              <a:spLocks noChangeArrowheads="1"/>
            </p:cNvSpPr>
            <p:nvPr/>
          </p:nvSpPr>
          <p:spPr bwMode="auto">
            <a:xfrm>
              <a:off x="1056" y="2976"/>
              <a:ext cx="1008" cy="67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grpSp>
      <p:sp>
        <p:nvSpPr>
          <p:cNvPr id="100362" name="Line 17"/>
          <p:cNvSpPr>
            <a:spLocks noChangeShapeType="1"/>
          </p:cNvSpPr>
          <p:nvPr/>
        </p:nvSpPr>
        <p:spPr bwMode="auto">
          <a:xfrm flipV="1">
            <a:off x="8001000" y="3452813"/>
            <a:ext cx="0" cy="300037"/>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l-GR"/>
          </a:p>
        </p:txBody>
      </p:sp>
      <p:sp>
        <p:nvSpPr>
          <p:cNvPr id="100363" name="1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1037106-0342-4A7F-8521-1F47C1DFE9F2}" type="slidenum">
              <a:rPr lang="en-GB" altLang="el-GR" sz="1400">
                <a:latin typeface="Calibri" panose="020F0502020204030204" pitchFamily="34" charset="0"/>
              </a:rPr>
              <a:pPr>
                <a:spcBef>
                  <a:spcPct val="0"/>
                </a:spcBef>
                <a:buFontTx/>
                <a:buNone/>
              </a:pPr>
              <a:t>95</a:t>
            </a:fld>
            <a:endParaRPr lang="en-GB" altLang="el-GR" sz="1400">
              <a:latin typeface="Calibri" panose="020F0502020204030204" pitchFamily="34" charset="0"/>
            </a:endParaRPr>
          </a:p>
        </p:txBody>
      </p:sp>
      <p:sp>
        <p:nvSpPr>
          <p:cNvPr id="20" name="5 - Τίτλος"/>
          <p:cNvSpPr txBox="1">
            <a:spLocks/>
          </p:cNvSpPr>
          <p:nvPr/>
        </p:nvSpPr>
        <p:spPr>
          <a:xfrm>
            <a:off x="0" y="0"/>
            <a:ext cx="9136063" cy="428625"/>
          </a:xfrm>
          <a:prstGeom prst="rect">
            <a:avLst/>
          </a:prstGeom>
        </p:spPr>
        <p:txBody>
          <a:bodyPr/>
          <a:lstStyle/>
          <a:p>
            <a:pPr algn="ctr">
              <a:defRPr/>
            </a:pPr>
            <a:r>
              <a:rPr lang="en-US" sz="2800" kern="0" dirty="0">
                <a:solidFill>
                  <a:schemeClr val="tx2"/>
                </a:solidFill>
                <a:latin typeface="Calibri" pitchFamily="34" charset="0"/>
                <a:ea typeface="+mj-ea"/>
                <a:cs typeface="+mj-cs"/>
              </a:rPr>
              <a:t>Lifetime of Storage and Scope</a:t>
            </a:r>
            <a:endParaRPr lang="el-GR" sz="2800" kern="0" dirty="0">
              <a:solidFill>
                <a:schemeClr val="tx2"/>
              </a:solidFill>
              <a:latin typeface="Calibri" pitchFamily="34" charset="0"/>
              <a:ea typeface="+mj-ea"/>
              <a:cs typeface="+mj-cs"/>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23907" name="Rectangle 3"/>
          <p:cNvSpPr>
            <a:spLocks noChangeArrowheads="1"/>
          </p:cNvSpPr>
          <p:nvPr/>
        </p:nvSpPr>
        <p:spPr bwMode="auto">
          <a:xfrm>
            <a:off x="71438" y="785813"/>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har char="•"/>
              <a:defRPr sz="3200">
                <a:solidFill>
                  <a:schemeClr val="tx1"/>
                </a:solidFill>
                <a:latin typeface="Times New Roman" pitchFamily="18" charset="0"/>
              </a:defRPr>
            </a:lvl1pPr>
            <a:lvl2pPr marL="990600" indent="-5334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defRPr/>
            </a:pPr>
            <a:r>
              <a:rPr lang="en-US" altLang="el-GR" sz="2800" b="0" dirty="0">
                <a:latin typeface="Calibri" pitchFamily="34" charset="0"/>
              </a:rPr>
              <a:t>4 </a:t>
            </a:r>
            <a:r>
              <a:rPr lang="el-GR" altLang="el-GR" sz="2800" b="0" dirty="0">
                <a:latin typeface="Calibri" pitchFamily="34" charset="0"/>
              </a:rPr>
              <a:t>εκδόσεις μιας μεθόδου/διαδικασίας η οποία προσθέτει 2 πίνακες και αποθηκεύει το άθροισμα σε ένα 3</a:t>
            </a:r>
            <a:r>
              <a:rPr lang="el-GR" altLang="el-GR" sz="2800" b="0" baseline="30000" dirty="0">
                <a:latin typeface="Calibri" pitchFamily="34" charset="0"/>
              </a:rPr>
              <a:t>ο</a:t>
            </a:r>
            <a:r>
              <a:rPr lang="el-GR" altLang="el-GR" sz="2800" b="0" dirty="0">
                <a:latin typeface="Calibri" pitchFamily="34" charset="0"/>
              </a:rPr>
              <a:t> πίνακα</a:t>
            </a:r>
            <a:r>
              <a:rPr lang="en-US" altLang="el-GR" sz="2800" b="0" dirty="0">
                <a:latin typeface="Calibri" pitchFamily="34" charset="0"/>
              </a:rPr>
              <a:t> (</a:t>
            </a:r>
            <a:r>
              <a:rPr lang="en-US" altLang="el-GR" sz="2800" b="0" i="1" dirty="0" err="1">
                <a:latin typeface="Calibri" pitchFamily="34" charset="0"/>
              </a:rPr>
              <a:t>sumarray</a:t>
            </a:r>
            <a:r>
              <a:rPr lang="en-US" altLang="el-GR" sz="2800" b="0" dirty="0">
                <a:latin typeface="Calibri" pitchFamily="34" charset="0"/>
              </a:rPr>
              <a:t>)</a:t>
            </a:r>
          </a:p>
          <a:p>
            <a:pPr lvl="1" eaLnBrk="1" hangingPunct="1">
              <a:buFontTx/>
              <a:buAutoNum type="arabicPeriod"/>
              <a:defRPr/>
            </a:pPr>
            <a:r>
              <a:rPr lang="el-GR" altLang="el-GR" sz="2400" b="0" dirty="0">
                <a:latin typeface="Calibri" pitchFamily="34" charset="0"/>
              </a:rPr>
              <a:t>Ο 3</a:t>
            </a:r>
            <a:r>
              <a:rPr lang="el-GR" altLang="el-GR" sz="2400" b="0" baseline="30000" dirty="0">
                <a:latin typeface="Calibri" pitchFamily="34" charset="0"/>
              </a:rPr>
              <a:t>ος</a:t>
            </a:r>
            <a:r>
              <a:rPr lang="el-GR" altLang="el-GR" sz="2400" b="0" dirty="0">
                <a:latin typeface="Calibri" pitchFamily="34" charset="0"/>
              </a:rPr>
              <a:t> πίνακας στέλνεται στη μέθοδο</a:t>
            </a:r>
            <a:endParaRPr lang="en-US" altLang="el-GR" sz="2400" b="0" dirty="0">
              <a:latin typeface="Calibri" pitchFamily="34" charset="0"/>
            </a:endParaRPr>
          </a:p>
          <a:p>
            <a:pPr lvl="1" eaLnBrk="1" hangingPunct="1">
              <a:buFontTx/>
              <a:buAutoNum type="arabicPeriod"/>
              <a:defRPr/>
            </a:pPr>
            <a:r>
              <a:rPr lang="el-GR" altLang="el-GR" sz="2400" b="0" dirty="0">
                <a:latin typeface="Calibri" pitchFamily="34" charset="0"/>
              </a:rPr>
              <a:t>Χρήση ενός τοπικού πίνακα </a:t>
            </a:r>
            <a:r>
              <a:rPr lang="en-US" altLang="el-GR" sz="2400" b="0" dirty="0">
                <a:latin typeface="Calibri" pitchFamily="34" charset="0"/>
              </a:rPr>
              <a:t>(</a:t>
            </a:r>
            <a:r>
              <a:rPr lang="el-GR" altLang="el-GR" sz="2400" b="0" dirty="0">
                <a:latin typeface="Calibri" pitchFamily="34" charset="0"/>
              </a:rPr>
              <a:t>στη στοίβα) για το αποτέλεσμα και πέρασμα ενός δείκτη σε αυτόν</a:t>
            </a:r>
            <a:endParaRPr lang="en-US" altLang="el-GR" sz="2400" b="0" dirty="0">
              <a:latin typeface="Calibri" pitchFamily="34" charset="0"/>
            </a:endParaRPr>
          </a:p>
          <a:p>
            <a:pPr lvl="1" eaLnBrk="1" hangingPunct="1">
              <a:buFontTx/>
              <a:buAutoNum type="arabicPeriod"/>
              <a:defRPr/>
            </a:pPr>
            <a:r>
              <a:rPr lang="el-GR" altLang="el-GR" sz="2400" b="0" dirty="0">
                <a:latin typeface="Calibri" pitchFamily="34" charset="0"/>
              </a:rPr>
              <a:t>Ο 3</a:t>
            </a:r>
            <a:r>
              <a:rPr lang="el-GR" altLang="el-GR" sz="2400" b="0" baseline="30000" dirty="0">
                <a:latin typeface="Calibri" pitchFamily="34" charset="0"/>
              </a:rPr>
              <a:t>ος</a:t>
            </a:r>
            <a:r>
              <a:rPr lang="el-GR" altLang="el-GR" sz="2400" b="0" dirty="0">
                <a:latin typeface="Calibri" pitchFamily="34" charset="0"/>
              </a:rPr>
              <a:t> πίνακας τοποθετείται στο </a:t>
            </a:r>
            <a:r>
              <a:rPr lang="en-US" altLang="el-GR" sz="2400" b="0" dirty="0">
                <a:latin typeface="Calibri" pitchFamily="34" charset="0"/>
              </a:rPr>
              <a:t>heap</a:t>
            </a:r>
          </a:p>
          <a:p>
            <a:pPr lvl="1" eaLnBrk="1" hangingPunct="1">
              <a:buFontTx/>
              <a:buAutoNum type="arabicPeriod"/>
              <a:defRPr/>
            </a:pPr>
            <a:r>
              <a:rPr lang="el-GR" altLang="el-GR" sz="2400" b="0" dirty="0">
                <a:latin typeface="Calibri" pitchFamily="34" charset="0"/>
              </a:rPr>
              <a:t>Ο 3</a:t>
            </a:r>
            <a:r>
              <a:rPr lang="el-GR" altLang="el-GR" sz="2400" b="0" baseline="30000" dirty="0">
                <a:latin typeface="Calibri" pitchFamily="34" charset="0"/>
              </a:rPr>
              <a:t>ος</a:t>
            </a:r>
            <a:r>
              <a:rPr lang="el-GR" altLang="el-GR" sz="2400" b="0" dirty="0">
                <a:latin typeface="Calibri" pitchFamily="34" charset="0"/>
              </a:rPr>
              <a:t> πίνακας ορίζεται ως </a:t>
            </a:r>
            <a:r>
              <a:rPr lang="en-US" altLang="el-GR" sz="2400" b="0" dirty="0">
                <a:latin typeface="Calibri" pitchFamily="34" charset="0"/>
              </a:rPr>
              <a:t>static</a:t>
            </a:r>
          </a:p>
          <a:p>
            <a:pPr marL="0" indent="0" eaLnBrk="1" hangingPunct="1">
              <a:buFontTx/>
              <a:buNone/>
              <a:defRPr/>
            </a:pPr>
            <a:endParaRPr lang="el-GR" altLang="el-GR" sz="2800" b="0" dirty="0">
              <a:solidFill>
                <a:srgbClr val="FF3300"/>
              </a:solidFill>
              <a:latin typeface="Calibri" pitchFamily="34" charset="0"/>
            </a:endParaRPr>
          </a:p>
          <a:p>
            <a:pPr marL="0" indent="0" eaLnBrk="1" hangingPunct="1">
              <a:buFontTx/>
              <a:buNone/>
              <a:defRPr/>
            </a:pPr>
            <a:r>
              <a:rPr lang="el-GR" altLang="el-GR" sz="2800" b="0" dirty="0">
                <a:solidFill>
                  <a:srgbClr val="FF3300"/>
                </a:solidFill>
                <a:latin typeface="Calibri" pitchFamily="34" charset="0"/>
              </a:rPr>
              <a:t>Σκοπός του παραδείγματος είναι να δείξουμε τη χρήση των </a:t>
            </a:r>
            <a:r>
              <a:rPr lang="en-US" altLang="el-GR" sz="2800" b="0" dirty="0">
                <a:solidFill>
                  <a:srgbClr val="FF3300"/>
                </a:solidFill>
                <a:latin typeface="Calibri" pitchFamily="34" charset="0"/>
              </a:rPr>
              <a:t>C statements,</a:t>
            </a:r>
            <a:r>
              <a:rPr lang="el-GR" altLang="el-GR" sz="2800" b="0" dirty="0">
                <a:solidFill>
                  <a:srgbClr val="FF3300"/>
                </a:solidFill>
                <a:latin typeface="Calibri" pitchFamily="34" charset="0"/>
              </a:rPr>
              <a:t> των </a:t>
            </a:r>
            <a:r>
              <a:rPr lang="en-US" altLang="el-GR" sz="2800" b="0" dirty="0">
                <a:solidFill>
                  <a:srgbClr val="FF3300"/>
                </a:solidFill>
                <a:latin typeface="Calibri" pitchFamily="34" charset="0"/>
              </a:rPr>
              <a:t> pointers</a:t>
            </a:r>
            <a:r>
              <a:rPr lang="el-GR" altLang="el-GR" sz="2800" b="0" dirty="0">
                <a:solidFill>
                  <a:srgbClr val="FF3300"/>
                </a:solidFill>
                <a:latin typeface="Calibri" pitchFamily="34" charset="0"/>
              </a:rPr>
              <a:t> και της αντίστοιχης </a:t>
            </a:r>
            <a:r>
              <a:rPr lang="en-US" altLang="el-GR" sz="2800" b="0" dirty="0">
                <a:solidFill>
                  <a:srgbClr val="FF3300"/>
                </a:solidFill>
                <a:latin typeface="Calibri" pitchFamily="34" charset="0"/>
              </a:rPr>
              <a:t>memory allocation</a:t>
            </a:r>
            <a:r>
              <a:rPr lang="el-GR" altLang="el-GR" sz="2800" b="0" dirty="0">
                <a:solidFill>
                  <a:srgbClr val="FF3300"/>
                </a:solidFill>
                <a:latin typeface="Calibri" pitchFamily="34" charset="0"/>
              </a:rPr>
              <a:t>.</a:t>
            </a:r>
            <a:endParaRPr lang="en-US" altLang="el-GR" sz="2800" b="0" dirty="0">
              <a:solidFill>
                <a:srgbClr val="FF3300"/>
              </a:solidFill>
              <a:latin typeface="Calibri" pitchFamily="34" charset="0"/>
            </a:endParaRPr>
          </a:p>
        </p:txBody>
      </p:sp>
      <p:sp>
        <p:nvSpPr>
          <p:cNvPr id="101380"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68BF8BE-C197-474D-8964-870A15D6E9FB}" type="slidenum">
              <a:rPr lang="en-GB" altLang="el-GR" sz="1400">
                <a:latin typeface="Calibri" panose="020F0502020204030204" pitchFamily="34" charset="0"/>
              </a:rPr>
              <a:pPr>
                <a:spcBef>
                  <a:spcPct val="0"/>
                </a:spcBef>
                <a:buFontTx/>
                <a:buNone/>
              </a:pPr>
              <a:t>96</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2403" name="Rectangle 3"/>
          <p:cNvSpPr>
            <a:spLocks noChangeArrowheads="1"/>
          </p:cNvSpPr>
          <p:nvPr/>
        </p:nvSpPr>
        <p:spPr bwMode="auto">
          <a:xfrm>
            <a:off x="142875" y="714375"/>
            <a:ext cx="8458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l-GR" sz="2800" b="0">
                <a:latin typeface="Calibri" panose="020F0502020204030204" pitchFamily="34" charset="0"/>
              </a:rPr>
              <a:t>    int x[100], y[100], z[100];</a:t>
            </a:r>
          </a:p>
          <a:p>
            <a:pPr eaLnBrk="1" hangingPunct="1">
              <a:buFontTx/>
              <a:buNone/>
            </a:pPr>
            <a:r>
              <a:rPr lang="en-US" altLang="el-GR" sz="2800" b="0">
                <a:latin typeface="Calibri" panose="020F0502020204030204" pitchFamily="34" charset="0"/>
              </a:rPr>
              <a:t>    sumarray(x, y, z);</a:t>
            </a:r>
          </a:p>
          <a:p>
            <a:pPr eaLnBrk="1" hangingPunct="1"/>
            <a:r>
              <a:rPr lang="en-US" altLang="el-GR" b="0">
                <a:latin typeface="Calibri" panose="020F0502020204030204" pitchFamily="34" charset="0"/>
              </a:rPr>
              <a:t>C calling convention :</a:t>
            </a:r>
          </a:p>
          <a:p>
            <a:pPr eaLnBrk="1" hangingPunct="1">
              <a:buFontTx/>
              <a:buNone/>
            </a:pPr>
            <a:r>
              <a:rPr lang="en-US" altLang="el-GR" sz="2800" b="0">
                <a:latin typeface="Calibri" panose="020F0502020204030204" pitchFamily="34" charset="0"/>
              </a:rPr>
              <a:t>    sumarray(&amp;x[0], &amp;y[0], &amp;z[0]);</a:t>
            </a:r>
          </a:p>
          <a:p>
            <a:pPr eaLnBrk="1" hangingPunct="1"/>
            <a:r>
              <a:rPr lang="el-GR" altLang="el-GR" b="0">
                <a:latin typeface="Calibri" panose="020F0502020204030204" pitchFamily="34" charset="0"/>
              </a:rPr>
              <a:t>Στην πραγματικότητα περνάμε </a:t>
            </a:r>
            <a:r>
              <a:rPr lang="en-US" altLang="el-GR" b="0">
                <a:latin typeface="Calibri" panose="020F0502020204030204" pitchFamily="34" charset="0"/>
              </a:rPr>
              <a:t>pointers </a:t>
            </a:r>
            <a:r>
              <a:rPr lang="el-GR" altLang="el-GR" b="0">
                <a:latin typeface="Calibri" panose="020F0502020204030204" pitchFamily="34" charset="0"/>
              </a:rPr>
              <a:t>στους πίνακες</a:t>
            </a:r>
            <a:endParaRPr lang="en-US" altLang="el-GR" b="0">
              <a:latin typeface="Calibri" panose="020F0502020204030204" pitchFamily="34" charset="0"/>
            </a:endParaRPr>
          </a:p>
          <a:p>
            <a:pPr eaLnBrk="1" hangingPunct="1">
              <a:buFontTx/>
              <a:buNone/>
            </a:pPr>
            <a:r>
              <a:rPr lang="en-US" altLang="el-GR" sz="2800" b="0">
                <a:latin typeface="Calibri" panose="020F0502020204030204" pitchFamily="34" charset="0"/>
              </a:rPr>
              <a:t> addi $a0,$gp,0   </a:t>
            </a:r>
            <a:r>
              <a:rPr lang="el-GR" altLang="el-GR" sz="2800" b="0">
                <a:latin typeface="Calibri" panose="020F0502020204030204" pitchFamily="34" charset="0"/>
              </a:rPr>
              <a:t>	</a:t>
            </a:r>
            <a:r>
              <a:rPr lang="en-US" altLang="el-GR" sz="2800" b="0">
                <a:latin typeface="Calibri" panose="020F0502020204030204" pitchFamily="34" charset="0"/>
              </a:rPr>
              <a:t># x[0] starts at $gp</a:t>
            </a:r>
          </a:p>
          <a:p>
            <a:pPr eaLnBrk="1" hangingPunct="1">
              <a:buFontTx/>
              <a:buNone/>
            </a:pPr>
            <a:r>
              <a:rPr lang="en-US" altLang="el-GR" sz="2800" b="0">
                <a:latin typeface="Calibri" panose="020F0502020204030204" pitchFamily="34" charset="0"/>
              </a:rPr>
              <a:t> addi $a1,$gp,400 </a:t>
            </a:r>
            <a:r>
              <a:rPr lang="el-GR" altLang="el-GR" sz="2800" b="0">
                <a:latin typeface="Calibri" panose="020F0502020204030204" pitchFamily="34" charset="0"/>
              </a:rPr>
              <a:t>	</a:t>
            </a:r>
            <a:r>
              <a:rPr lang="en-US" altLang="el-GR" sz="2800" b="0">
                <a:latin typeface="Calibri" panose="020F0502020204030204" pitchFamily="34" charset="0"/>
              </a:rPr>
              <a:t># y[0] above x[100]</a:t>
            </a:r>
          </a:p>
          <a:p>
            <a:pPr eaLnBrk="1" hangingPunct="1">
              <a:buFontTx/>
              <a:buNone/>
            </a:pPr>
            <a:r>
              <a:rPr lang="en-US" altLang="el-GR" sz="2800" b="0">
                <a:latin typeface="Calibri" panose="020F0502020204030204" pitchFamily="34" charset="0"/>
              </a:rPr>
              <a:t> addi $a2,$gp,800 </a:t>
            </a:r>
            <a:r>
              <a:rPr lang="el-GR" altLang="el-GR" sz="2800" b="0">
                <a:latin typeface="Calibri" panose="020F0502020204030204" pitchFamily="34" charset="0"/>
              </a:rPr>
              <a:t>	</a:t>
            </a:r>
            <a:r>
              <a:rPr lang="en-US" altLang="el-GR" sz="2800" b="0">
                <a:latin typeface="Calibri" panose="020F0502020204030204" pitchFamily="34" charset="0"/>
              </a:rPr>
              <a:t># z[0] above y[100]</a:t>
            </a:r>
          </a:p>
          <a:p>
            <a:pPr eaLnBrk="1" hangingPunct="1">
              <a:buFontTx/>
              <a:buNone/>
            </a:pPr>
            <a:r>
              <a:rPr lang="en-US" altLang="el-GR" sz="2800" b="0">
                <a:latin typeface="Calibri" panose="020F0502020204030204" pitchFamily="34" charset="0"/>
              </a:rPr>
              <a:t> jal  sumarray</a:t>
            </a:r>
          </a:p>
        </p:txBody>
      </p:sp>
      <p:sp>
        <p:nvSpPr>
          <p:cNvPr id="102404" name="6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1DF9924-5EC7-41F8-9FE1-2E1D30990FB9}" type="slidenum">
              <a:rPr lang="en-GB" altLang="el-GR" sz="1400">
                <a:latin typeface="Calibri" panose="020F0502020204030204" pitchFamily="34" charset="0"/>
              </a:rPr>
              <a:pPr>
                <a:spcBef>
                  <a:spcPct val="0"/>
                </a:spcBef>
                <a:buFontTx/>
                <a:buNone/>
              </a:pPr>
              <a:t>97</a:t>
            </a:fld>
            <a:endParaRPr lang="en-GB" altLang="el-GR" sz="1400">
              <a:latin typeface="Calibri" panose="020F0502020204030204" pitchFamily="34" charset="0"/>
            </a:endParaRPr>
          </a:p>
        </p:txBody>
      </p:sp>
      <p:sp>
        <p:nvSpPr>
          <p:cNvPr id="7"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 : </a:t>
            </a:r>
            <a:r>
              <a:rPr lang="en-US" sz="2800" kern="0" dirty="0">
                <a:solidFill>
                  <a:srgbClr val="FF3300"/>
                </a:solidFill>
                <a:latin typeface="Calibri" pitchFamily="34" charset="0"/>
                <a:ea typeface="+mj-ea"/>
                <a:cs typeface="+mj-cs"/>
              </a:rPr>
              <a:t>Version 1</a:t>
            </a:r>
            <a:endParaRPr lang="el-GR" sz="2800" kern="0" dirty="0">
              <a:solidFill>
                <a:srgbClr val="FF3300"/>
              </a:solidFill>
              <a:latin typeface="Calibri" pitchFamily="34" charset="0"/>
              <a:ea typeface="+mj-ea"/>
              <a:cs typeface="+mj-cs"/>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3427" name="Rectangle 4"/>
          <p:cNvSpPr>
            <a:spLocks noChangeArrowheads="1"/>
          </p:cNvSpPr>
          <p:nvPr/>
        </p:nvSpPr>
        <p:spPr bwMode="auto">
          <a:xfrm>
            <a:off x="533400" y="447208"/>
            <a:ext cx="7391400" cy="204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marL="292100" indent="-292100">
              <a:spcBef>
                <a:spcPct val="20000"/>
              </a:spcBef>
              <a:buChar char="•"/>
              <a:tabLst>
                <a:tab pos="685800" algn="l"/>
              </a:tabLst>
              <a:defRPr sz="3200">
                <a:solidFill>
                  <a:schemeClr val="tx1"/>
                </a:solidFill>
                <a:latin typeface="Times New Roman" panose="02020603050405020304" pitchFamily="18" charset="0"/>
              </a:defRPr>
            </a:lvl1pPr>
            <a:lvl2pPr marL="742950" indent="-285750">
              <a:spcBef>
                <a:spcPct val="20000"/>
              </a:spcBef>
              <a:buChar char="–"/>
              <a:tabLst>
                <a:tab pos="685800" algn="l"/>
              </a:tabLst>
              <a:defRPr sz="2800">
                <a:solidFill>
                  <a:schemeClr val="tx1"/>
                </a:solidFill>
                <a:latin typeface="Times New Roman" panose="02020603050405020304" pitchFamily="18" charset="0"/>
              </a:defRPr>
            </a:lvl2pPr>
            <a:lvl3pPr marL="1143000" indent="-228600">
              <a:spcBef>
                <a:spcPct val="20000"/>
              </a:spcBef>
              <a:buChar char="•"/>
              <a:tabLst>
                <a:tab pos="685800" algn="l"/>
              </a:tabLst>
              <a:defRPr sz="2400">
                <a:solidFill>
                  <a:schemeClr val="tx1"/>
                </a:solidFill>
                <a:latin typeface="Times New Roman" panose="02020603050405020304" pitchFamily="18" charset="0"/>
              </a:defRPr>
            </a:lvl3pPr>
            <a:lvl4pPr marL="1600200" indent="-228600">
              <a:spcBef>
                <a:spcPct val="20000"/>
              </a:spcBef>
              <a:buChar char="–"/>
              <a:tabLst>
                <a:tab pos="685800" algn="l"/>
              </a:tabLst>
              <a:defRPr sz="2000">
                <a:solidFill>
                  <a:schemeClr val="tx1"/>
                </a:solidFill>
                <a:latin typeface="Times New Roman" panose="02020603050405020304" pitchFamily="18" charset="0"/>
              </a:defRPr>
            </a:lvl4pPr>
            <a:lvl5pPr marL="2057400" indent="-228600">
              <a:spcBef>
                <a:spcPct val="20000"/>
              </a:spcBef>
              <a:buChar char="»"/>
              <a:tabLst>
                <a:tab pos="685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9pPr>
          </a:lstStyle>
          <a:p>
            <a:pPr eaLnBrk="1" hangingPunct="1">
              <a:buFontTx/>
              <a:buNone/>
            </a:pPr>
            <a:r>
              <a:rPr lang="en-US" altLang="el-GR" sz="2400" b="0" dirty="0">
                <a:latin typeface="Calibri" panose="020F0502020204030204" pitchFamily="34" charset="0"/>
              </a:rPr>
              <a:t>void </a:t>
            </a:r>
            <a:r>
              <a:rPr lang="en-US" altLang="el-GR" sz="2400" b="0" dirty="0" err="1">
                <a:latin typeface="Calibri" panose="020F0502020204030204" pitchFamily="34" charset="0"/>
              </a:rPr>
              <a:t>sumarray</a:t>
            </a:r>
            <a:r>
              <a:rPr lang="en-US" altLang="el-GR" sz="2400" b="0" dirty="0">
                <a:latin typeface="Calibri" panose="020F0502020204030204" pitchFamily="34" charset="0"/>
              </a:rPr>
              <a:t>(</a:t>
            </a:r>
            <a:r>
              <a:rPr lang="en-US" altLang="el-GR" sz="2400" b="0" dirty="0" err="1">
                <a:latin typeface="Calibri" panose="020F0502020204030204" pitchFamily="34" charset="0"/>
              </a:rPr>
              <a:t>int</a:t>
            </a:r>
            <a:r>
              <a:rPr lang="en-US" altLang="el-GR" sz="2400" b="0" dirty="0">
                <a:latin typeface="Calibri" panose="020F0502020204030204" pitchFamily="34" charset="0"/>
              </a:rPr>
              <a:t> a[], </a:t>
            </a:r>
            <a:r>
              <a:rPr lang="en-US" altLang="el-GR" sz="2400" b="0" dirty="0" err="1">
                <a:latin typeface="Calibri" panose="020F0502020204030204" pitchFamily="34" charset="0"/>
              </a:rPr>
              <a:t>int</a:t>
            </a:r>
            <a:r>
              <a:rPr lang="en-US" altLang="el-GR" sz="2400" b="0" dirty="0">
                <a:latin typeface="Calibri" panose="020F0502020204030204" pitchFamily="34" charset="0"/>
              </a:rPr>
              <a:t> b[], </a:t>
            </a:r>
            <a:r>
              <a:rPr lang="en-US" altLang="el-GR" sz="2400" b="0" dirty="0" err="1">
                <a:latin typeface="Calibri" panose="020F0502020204030204" pitchFamily="34" charset="0"/>
              </a:rPr>
              <a:t>int</a:t>
            </a:r>
            <a:r>
              <a:rPr lang="en-US" altLang="el-GR" sz="2400" b="0" dirty="0">
                <a:latin typeface="Calibri" panose="020F0502020204030204" pitchFamily="34" charset="0"/>
              </a:rPr>
              <a:t> c[]) {</a:t>
            </a:r>
            <a:br>
              <a:rPr lang="en-US" altLang="el-GR" sz="2400" b="0" dirty="0">
                <a:latin typeface="Calibri" panose="020F0502020204030204" pitchFamily="34" charset="0"/>
              </a:rPr>
            </a:br>
            <a:r>
              <a:rPr lang="en-US" altLang="el-GR" sz="2400" b="0" dirty="0" err="1">
                <a:latin typeface="Calibri" panose="020F0502020204030204" pitchFamily="34" charset="0"/>
              </a:rPr>
              <a:t>int</a:t>
            </a:r>
            <a:r>
              <a:rPr lang="en-US" altLang="el-GR" sz="2400" b="0" dirty="0">
                <a:latin typeface="Calibri" panose="020F0502020204030204" pitchFamily="34" charset="0"/>
              </a:rPr>
              <a:t> </a:t>
            </a:r>
            <a:r>
              <a:rPr lang="en-US" altLang="el-GR" sz="2400" b="0" dirty="0" err="1">
                <a:latin typeface="Calibri" panose="020F0502020204030204" pitchFamily="34" charset="0"/>
              </a:rPr>
              <a:t>i</a:t>
            </a:r>
            <a:r>
              <a:rPr lang="en-US" altLang="el-GR" sz="2400" b="0" dirty="0">
                <a:latin typeface="Calibri" panose="020F0502020204030204" pitchFamily="34" charset="0"/>
              </a:rPr>
              <a:t>;</a:t>
            </a:r>
          </a:p>
          <a:p>
            <a:pPr eaLnBrk="1" hangingPunct="1">
              <a:buFontTx/>
              <a:buNone/>
            </a:pPr>
            <a:r>
              <a:rPr lang="en-US" altLang="el-GR" sz="2400" b="0" dirty="0">
                <a:latin typeface="Calibri" panose="020F0502020204030204" pitchFamily="34" charset="0"/>
              </a:rPr>
              <a:t>	for(</a:t>
            </a:r>
            <a:r>
              <a:rPr lang="en-US" altLang="el-GR" sz="2400" b="0" dirty="0" err="1">
                <a:latin typeface="Calibri" panose="020F0502020204030204" pitchFamily="34" charset="0"/>
              </a:rPr>
              <a:t>i</a:t>
            </a:r>
            <a:r>
              <a:rPr lang="en-US" altLang="el-GR" sz="2400" b="0" dirty="0">
                <a:latin typeface="Calibri" panose="020F0502020204030204" pitchFamily="34" charset="0"/>
              </a:rPr>
              <a:t> = 0; </a:t>
            </a:r>
            <a:r>
              <a:rPr lang="en-US" altLang="el-GR" sz="2400" b="0" dirty="0" err="1">
                <a:latin typeface="Calibri" panose="020F0502020204030204" pitchFamily="34" charset="0"/>
              </a:rPr>
              <a:t>i</a:t>
            </a:r>
            <a:r>
              <a:rPr lang="en-US" altLang="el-GR" sz="2400" b="0" dirty="0">
                <a:latin typeface="Calibri" panose="020F0502020204030204" pitchFamily="34" charset="0"/>
              </a:rPr>
              <a:t> &lt; 100; </a:t>
            </a:r>
            <a:r>
              <a:rPr lang="en-US" altLang="el-GR" sz="2400" b="0" dirty="0" err="1">
                <a:latin typeface="Calibri" panose="020F0502020204030204" pitchFamily="34" charset="0"/>
              </a:rPr>
              <a:t>i</a:t>
            </a:r>
            <a:r>
              <a:rPr lang="en-US" altLang="el-GR" sz="2400" b="0" dirty="0">
                <a:latin typeface="Calibri" panose="020F0502020204030204" pitchFamily="34" charset="0"/>
              </a:rPr>
              <a:t> = </a:t>
            </a:r>
            <a:r>
              <a:rPr lang="en-US" altLang="el-GR" sz="2400" b="0" dirty="0" err="1">
                <a:latin typeface="Calibri" panose="020F0502020204030204" pitchFamily="34" charset="0"/>
              </a:rPr>
              <a:t>i</a:t>
            </a:r>
            <a:r>
              <a:rPr lang="en-US" altLang="el-GR" sz="2400" b="0" dirty="0">
                <a:latin typeface="Calibri" panose="020F0502020204030204" pitchFamily="34" charset="0"/>
              </a:rPr>
              <a:t> + 1) </a:t>
            </a:r>
            <a:br>
              <a:rPr lang="en-US" altLang="el-GR" sz="2400" b="0" dirty="0">
                <a:latin typeface="Calibri" panose="020F0502020204030204" pitchFamily="34" charset="0"/>
              </a:rPr>
            </a:br>
            <a:r>
              <a:rPr lang="en-US" altLang="el-GR" sz="2400" b="0" dirty="0">
                <a:latin typeface="Calibri" panose="020F0502020204030204" pitchFamily="34" charset="0"/>
              </a:rPr>
              <a:t>		c[</a:t>
            </a:r>
            <a:r>
              <a:rPr lang="en-US" altLang="el-GR" sz="2400" b="0" dirty="0" err="1">
                <a:latin typeface="Calibri" panose="020F0502020204030204" pitchFamily="34" charset="0"/>
              </a:rPr>
              <a:t>i</a:t>
            </a:r>
            <a:r>
              <a:rPr lang="en-US" altLang="el-GR" sz="2400" b="0" dirty="0">
                <a:latin typeface="Calibri" panose="020F0502020204030204" pitchFamily="34" charset="0"/>
              </a:rPr>
              <a:t>] = a[</a:t>
            </a:r>
            <a:r>
              <a:rPr lang="en-US" altLang="el-GR" sz="2400" b="0" dirty="0" err="1">
                <a:latin typeface="Calibri" panose="020F0502020204030204" pitchFamily="34" charset="0"/>
              </a:rPr>
              <a:t>i</a:t>
            </a:r>
            <a:r>
              <a:rPr lang="en-US" altLang="el-GR" sz="2400" b="0" dirty="0">
                <a:latin typeface="Calibri" panose="020F0502020204030204" pitchFamily="34" charset="0"/>
              </a:rPr>
              <a:t>] + b[</a:t>
            </a:r>
            <a:r>
              <a:rPr lang="en-US" altLang="el-GR" sz="2400" b="0" dirty="0" err="1">
                <a:latin typeface="Calibri" panose="020F0502020204030204" pitchFamily="34" charset="0"/>
              </a:rPr>
              <a:t>i</a:t>
            </a:r>
            <a:r>
              <a:rPr lang="en-US" altLang="el-GR" sz="2400" b="0" dirty="0">
                <a:latin typeface="Calibri" panose="020F0502020204030204" pitchFamily="34" charset="0"/>
              </a:rPr>
              <a:t>];</a:t>
            </a:r>
          </a:p>
          <a:p>
            <a:pPr eaLnBrk="1" hangingPunct="1">
              <a:buFontTx/>
              <a:buNone/>
            </a:pPr>
            <a:r>
              <a:rPr lang="en-US" altLang="el-GR" sz="2400" b="0" dirty="0">
                <a:latin typeface="Calibri" panose="020F0502020204030204" pitchFamily="34" charset="0"/>
              </a:rPr>
              <a:t>}</a:t>
            </a:r>
          </a:p>
        </p:txBody>
      </p:sp>
      <p:sp>
        <p:nvSpPr>
          <p:cNvPr id="169989" name="Rectangle 5"/>
          <p:cNvSpPr>
            <a:spLocks noChangeArrowheads="1"/>
          </p:cNvSpPr>
          <p:nvPr/>
        </p:nvSpPr>
        <p:spPr bwMode="auto">
          <a:xfrm>
            <a:off x="533400" y="2360295"/>
            <a:ext cx="7696200" cy="423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spcBef>
                <a:spcPct val="20000"/>
              </a:spcBef>
              <a:buChar char="•"/>
              <a:tabLst>
                <a:tab pos="1092200" algn="l"/>
                <a:tab pos="2171700" algn="l"/>
                <a:tab pos="4749800" algn="l"/>
              </a:tabLst>
              <a:defRPr sz="3200">
                <a:solidFill>
                  <a:schemeClr val="tx1"/>
                </a:solidFill>
                <a:latin typeface="Times New Roman" panose="02020603050405020304" pitchFamily="18" charset="0"/>
              </a:defRPr>
            </a:lvl1pPr>
            <a:lvl2pPr marL="742950" indent="-285750">
              <a:spcBef>
                <a:spcPct val="20000"/>
              </a:spcBef>
              <a:buChar char="–"/>
              <a:tabLst>
                <a:tab pos="1092200" algn="l"/>
                <a:tab pos="2171700" algn="l"/>
                <a:tab pos="4749800" algn="l"/>
              </a:tabLst>
              <a:defRPr sz="2800">
                <a:solidFill>
                  <a:schemeClr val="tx1"/>
                </a:solidFill>
                <a:latin typeface="Times New Roman" panose="02020603050405020304" pitchFamily="18" charset="0"/>
              </a:defRPr>
            </a:lvl2pPr>
            <a:lvl3pPr marL="1143000" indent="-228600">
              <a:spcBef>
                <a:spcPct val="20000"/>
              </a:spcBef>
              <a:buChar char="•"/>
              <a:tabLst>
                <a:tab pos="1092200" algn="l"/>
                <a:tab pos="2171700" algn="l"/>
                <a:tab pos="4749800" algn="l"/>
              </a:tabLst>
              <a:defRPr sz="2400">
                <a:solidFill>
                  <a:schemeClr val="tx1"/>
                </a:solidFill>
                <a:latin typeface="Times New Roman" panose="02020603050405020304" pitchFamily="18" charset="0"/>
              </a:defRPr>
            </a:lvl3pPr>
            <a:lvl4pPr marL="1600200" indent="-228600">
              <a:spcBef>
                <a:spcPct val="20000"/>
              </a:spcBef>
              <a:buChar char="–"/>
              <a:tabLst>
                <a:tab pos="1092200" algn="l"/>
                <a:tab pos="2171700" algn="l"/>
                <a:tab pos="4749800" algn="l"/>
              </a:tabLst>
              <a:defRPr sz="2000">
                <a:solidFill>
                  <a:schemeClr val="tx1"/>
                </a:solidFill>
                <a:latin typeface="Times New Roman" panose="02020603050405020304" pitchFamily="18" charset="0"/>
              </a:defRPr>
            </a:lvl4pPr>
            <a:lvl5pPr marL="2057400" indent="-228600">
              <a:spcBef>
                <a:spcPct val="20000"/>
              </a:spcBef>
              <a:buChar char="»"/>
              <a:tabLst>
                <a:tab pos="1092200" algn="l"/>
                <a:tab pos="2171700" algn="l"/>
                <a:tab pos="4749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9pPr>
          </a:lstStyle>
          <a:p>
            <a:pPr eaLnBrk="1" hangingPunct="1">
              <a:spcBef>
                <a:spcPct val="10000"/>
              </a:spcBef>
              <a:buFontTx/>
              <a:buNone/>
            </a:pPr>
            <a:r>
              <a:rPr lang="en-US" altLang="el-GR"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$t0,$a0,400     # beyond end of a[]</a:t>
            </a:r>
            <a:br>
              <a:rPr lang="en-US" altLang="el-GR" sz="2400" b="0" dirty="0">
                <a:latin typeface="Calibri" panose="020F0502020204030204" pitchFamily="34" charset="0"/>
              </a:rPr>
            </a:br>
            <a:r>
              <a:rPr lang="en-US" altLang="el-GR" sz="2400" b="0" dirty="0">
                <a:latin typeface="Calibri" panose="020F0502020204030204" pitchFamily="34" charset="0"/>
              </a:rPr>
              <a:t>Loop:	</a:t>
            </a:r>
            <a:r>
              <a:rPr lang="en-US" altLang="el-GR" sz="2400" b="0" dirty="0" err="1">
                <a:latin typeface="Calibri" panose="020F0502020204030204" pitchFamily="34" charset="0"/>
              </a:rPr>
              <a:t>beq</a:t>
            </a:r>
            <a:r>
              <a:rPr lang="en-US" altLang="el-GR" sz="2400" b="0" dirty="0">
                <a:latin typeface="Calibri" panose="020F0502020204030204" pitchFamily="34" charset="0"/>
              </a:rPr>
              <a:t>	$a0,$t0,Exit</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lw</a:t>
            </a:r>
            <a:r>
              <a:rPr lang="en-US" altLang="el-GR" sz="2400" b="0" dirty="0">
                <a:latin typeface="Calibri" panose="020F0502020204030204" pitchFamily="34" charset="0"/>
              </a:rPr>
              <a:t>	$t1, 0($a0)      # $t1=a[</a:t>
            </a:r>
            <a:r>
              <a:rPr lang="en-US" altLang="el-GR" sz="2400" b="0" dirty="0" err="1">
                <a:latin typeface="Calibri" panose="020F0502020204030204" pitchFamily="34" charset="0"/>
              </a:rPr>
              <a:t>i</a:t>
            </a:r>
            <a:r>
              <a:rPr lang="en-US" altLang="el-GR" sz="2400" b="0" dirty="0">
                <a:latin typeface="Calibri" panose="020F0502020204030204" pitchFamily="34" charset="0"/>
              </a:rPr>
              <a:t>]</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lw</a:t>
            </a:r>
            <a:r>
              <a:rPr lang="en-US" altLang="el-GR" sz="2400" b="0" dirty="0">
                <a:latin typeface="Calibri" panose="020F0502020204030204" pitchFamily="34" charset="0"/>
              </a:rPr>
              <a:t>	$t2, 0($a1)      # $t2=b[</a:t>
            </a:r>
            <a:r>
              <a:rPr lang="en-US" altLang="el-GR" sz="2400" b="0" dirty="0" err="1">
                <a:latin typeface="Calibri" panose="020F0502020204030204" pitchFamily="34" charset="0"/>
              </a:rPr>
              <a:t>i</a:t>
            </a:r>
            <a:r>
              <a:rPr lang="en-US" altLang="el-GR" sz="2400" b="0" dirty="0">
                <a:latin typeface="Calibri" panose="020F0502020204030204" pitchFamily="34" charset="0"/>
              </a:rPr>
              <a:t>]</a:t>
            </a:r>
            <a:br>
              <a:rPr lang="en-US" altLang="el-GR" sz="2400" b="0" dirty="0">
                <a:latin typeface="Calibri" panose="020F0502020204030204" pitchFamily="34" charset="0"/>
              </a:rPr>
            </a:br>
            <a:r>
              <a:rPr lang="en-US" altLang="el-GR" sz="2400" b="0" dirty="0">
                <a:latin typeface="Calibri" panose="020F0502020204030204" pitchFamily="34" charset="0"/>
              </a:rPr>
              <a:t>	add	$t1,$t1,$t2      # $t1=a[</a:t>
            </a:r>
            <a:r>
              <a:rPr lang="en-US" altLang="el-GR" sz="2400" b="0" dirty="0" err="1">
                <a:latin typeface="Calibri" panose="020F0502020204030204" pitchFamily="34" charset="0"/>
              </a:rPr>
              <a:t>i</a:t>
            </a:r>
            <a:r>
              <a:rPr lang="en-US" altLang="el-GR" sz="2400" b="0" dirty="0">
                <a:latin typeface="Calibri" panose="020F0502020204030204" pitchFamily="34" charset="0"/>
              </a:rPr>
              <a:t>] + b[</a:t>
            </a:r>
            <a:r>
              <a:rPr lang="en-US" altLang="el-GR" sz="2400" b="0" dirty="0" err="1">
                <a:latin typeface="Calibri" panose="020F0502020204030204" pitchFamily="34" charset="0"/>
              </a:rPr>
              <a:t>i</a:t>
            </a:r>
            <a:r>
              <a:rPr lang="en-US" altLang="el-GR" sz="2400" b="0" dirty="0">
                <a:latin typeface="Calibri" panose="020F0502020204030204" pitchFamily="34" charset="0"/>
              </a:rPr>
              <a:t>]</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sw</a:t>
            </a:r>
            <a:r>
              <a:rPr lang="en-US" altLang="el-GR" sz="2400" b="0" dirty="0">
                <a:latin typeface="Calibri" panose="020F0502020204030204" pitchFamily="34" charset="0"/>
              </a:rPr>
              <a:t>	$t1, 0($a2)      # c[</a:t>
            </a:r>
            <a:r>
              <a:rPr lang="en-US" altLang="el-GR" sz="2400" b="0" dirty="0" err="1">
                <a:latin typeface="Calibri" panose="020F0502020204030204" pitchFamily="34" charset="0"/>
              </a:rPr>
              <a:t>i</a:t>
            </a:r>
            <a:r>
              <a:rPr lang="en-US" altLang="el-GR" sz="2400" b="0" dirty="0">
                <a:latin typeface="Calibri" panose="020F0502020204030204" pitchFamily="34" charset="0"/>
              </a:rPr>
              <a:t>]=a[</a:t>
            </a:r>
            <a:r>
              <a:rPr lang="en-US" altLang="el-GR" sz="2400" b="0" dirty="0" err="1">
                <a:latin typeface="Calibri" panose="020F0502020204030204" pitchFamily="34" charset="0"/>
              </a:rPr>
              <a:t>i</a:t>
            </a:r>
            <a:r>
              <a:rPr lang="en-US" altLang="el-GR" sz="2400" b="0" dirty="0">
                <a:latin typeface="Calibri" panose="020F0502020204030204" pitchFamily="34" charset="0"/>
              </a:rPr>
              <a:t>] + b[</a:t>
            </a:r>
            <a:r>
              <a:rPr lang="en-US" altLang="el-GR" sz="2400" b="0" dirty="0" err="1">
                <a:latin typeface="Calibri" panose="020F0502020204030204" pitchFamily="34" charset="0"/>
              </a:rPr>
              <a:t>i</a:t>
            </a:r>
            <a:r>
              <a:rPr lang="en-US" altLang="el-GR" sz="2400" b="0" dirty="0">
                <a:latin typeface="Calibri" panose="020F0502020204030204" pitchFamily="34" charset="0"/>
              </a:rPr>
              <a:t>] </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$a0,$a0,4        # $a0++</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$a1,$a1,4        # $a1++</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$a2,$a2,4        # $a2++</a:t>
            </a:r>
            <a:br>
              <a:rPr lang="en-US" altLang="el-GR" sz="2400" b="0" dirty="0">
                <a:latin typeface="Calibri" panose="020F0502020204030204" pitchFamily="34" charset="0"/>
              </a:rPr>
            </a:br>
            <a:r>
              <a:rPr lang="en-US" altLang="el-GR" sz="2400" b="0" dirty="0">
                <a:latin typeface="Calibri" panose="020F0502020204030204" pitchFamily="34" charset="0"/>
              </a:rPr>
              <a:t>	j	Loop</a:t>
            </a:r>
            <a:br>
              <a:rPr lang="en-US" altLang="el-GR" sz="2400" b="0" dirty="0">
                <a:latin typeface="Calibri" panose="020F0502020204030204" pitchFamily="34" charset="0"/>
              </a:rPr>
            </a:br>
            <a:r>
              <a:rPr lang="en-US" altLang="el-GR" sz="2400" b="0" dirty="0">
                <a:latin typeface="Calibri" panose="020F0502020204030204" pitchFamily="34" charset="0"/>
              </a:rPr>
              <a:t>Exit:	</a:t>
            </a:r>
            <a:r>
              <a:rPr lang="en-US" altLang="el-GR" sz="2400" b="0" dirty="0" err="1">
                <a:latin typeface="Calibri" panose="020F0502020204030204" pitchFamily="34" charset="0"/>
              </a:rPr>
              <a:t>jr</a:t>
            </a:r>
            <a:r>
              <a:rPr lang="en-US" altLang="el-GR" sz="2400" b="0" dirty="0">
                <a:latin typeface="Calibri" panose="020F0502020204030204" pitchFamily="34" charset="0"/>
              </a:rPr>
              <a:t> 	$</a:t>
            </a:r>
            <a:r>
              <a:rPr lang="en-US" altLang="el-GR" sz="2400" b="0" dirty="0" err="1">
                <a:latin typeface="Calibri" panose="020F0502020204030204" pitchFamily="34" charset="0"/>
              </a:rPr>
              <a:t>ra</a:t>
            </a:r>
            <a:endParaRPr lang="en-US" altLang="el-GR" sz="2400" b="0" dirty="0">
              <a:latin typeface="Calibri" panose="020F0502020204030204" pitchFamily="34" charset="0"/>
            </a:endParaRPr>
          </a:p>
        </p:txBody>
      </p:sp>
      <p:sp>
        <p:nvSpPr>
          <p:cNvPr id="103429" name="Line 6"/>
          <p:cNvSpPr>
            <a:spLocks noChangeShapeType="1"/>
          </p:cNvSpPr>
          <p:nvPr/>
        </p:nvSpPr>
        <p:spPr bwMode="auto">
          <a:xfrm>
            <a:off x="533400" y="2492896"/>
            <a:ext cx="7239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3430" name="8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27B547B-3CA7-4E80-9C0F-DEB3D62B29A8}" type="slidenum">
              <a:rPr lang="en-GB" altLang="el-GR" sz="1400">
                <a:latin typeface="Calibri" panose="020F0502020204030204" pitchFamily="34" charset="0"/>
              </a:rPr>
              <a:pPr>
                <a:spcBef>
                  <a:spcPct val="0"/>
                </a:spcBef>
                <a:buFontTx/>
                <a:buNone/>
              </a:pPr>
              <a:t>98</a:t>
            </a:fld>
            <a:endParaRPr lang="en-GB" altLang="el-GR" sz="1400">
              <a:latin typeface="Calibri" panose="020F0502020204030204" pitchFamily="34" charset="0"/>
            </a:endParaRPr>
          </a:p>
        </p:txBody>
      </p:sp>
      <p:sp>
        <p:nvSpPr>
          <p:cNvPr id="9"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 : </a:t>
            </a:r>
            <a:r>
              <a:rPr lang="en-US" sz="2800" kern="0" dirty="0">
                <a:solidFill>
                  <a:srgbClr val="FF3300"/>
                </a:solidFill>
                <a:latin typeface="Calibri" pitchFamily="34" charset="0"/>
                <a:ea typeface="+mj-ea"/>
                <a:cs typeface="+mj-cs"/>
              </a:rPr>
              <a:t>Version 1</a:t>
            </a:r>
            <a:endParaRPr lang="el-GR" sz="2800" kern="0" dirty="0">
              <a:solidFill>
                <a:srgbClr val="FF3300"/>
              </a:solidFill>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98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9"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2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l-GR" sz="1200" smtClean="0">
                <a:latin typeface="Calibri" panose="020F0502020204030204" pitchFamily="34" charset="0"/>
              </a:rPr>
              <a:t>cslab@ntua 2019-2020</a:t>
            </a:r>
            <a:endParaRPr lang="en-GB" altLang="el-GR" sz="1200">
              <a:latin typeface="Calibri" panose="020F0502020204030204" pitchFamily="34" charset="0"/>
            </a:endParaRPr>
          </a:p>
        </p:txBody>
      </p:sp>
      <p:sp>
        <p:nvSpPr>
          <p:cNvPr id="104451" name="Rectangle 4"/>
          <p:cNvSpPr>
            <a:spLocks noChangeArrowheads="1"/>
          </p:cNvSpPr>
          <p:nvPr/>
        </p:nvSpPr>
        <p:spPr bwMode="auto">
          <a:xfrm>
            <a:off x="0" y="714375"/>
            <a:ext cx="350520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marL="292100" indent="-292100">
              <a:spcBef>
                <a:spcPct val="20000"/>
              </a:spcBef>
              <a:buChar char="•"/>
              <a:tabLst>
                <a:tab pos="685800" algn="l"/>
              </a:tabLst>
              <a:defRPr sz="3200">
                <a:solidFill>
                  <a:schemeClr val="tx1"/>
                </a:solidFill>
                <a:latin typeface="Times New Roman" panose="02020603050405020304" pitchFamily="18" charset="0"/>
              </a:defRPr>
            </a:lvl1pPr>
            <a:lvl2pPr marL="742950" indent="-285750">
              <a:spcBef>
                <a:spcPct val="20000"/>
              </a:spcBef>
              <a:buChar char="–"/>
              <a:tabLst>
                <a:tab pos="685800" algn="l"/>
              </a:tabLst>
              <a:defRPr sz="2800">
                <a:solidFill>
                  <a:schemeClr val="tx1"/>
                </a:solidFill>
                <a:latin typeface="Times New Roman" panose="02020603050405020304" pitchFamily="18" charset="0"/>
              </a:defRPr>
            </a:lvl2pPr>
            <a:lvl3pPr marL="1143000" indent="-228600">
              <a:spcBef>
                <a:spcPct val="20000"/>
              </a:spcBef>
              <a:buChar char="•"/>
              <a:tabLst>
                <a:tab pos="685800" algn="l"/>
              </a:tabLst>
              <a:defRPr sz="2400">
                <a:solidFill>
                  <a:schemeClr val="tx1"/>
                </a:solidFill>
                <a:latin typeface="Times New Roman" panose="02020603050405020304" pitchFamily="18" charset="0"/>
              </a:defRPr>
            </a:lvl3pPr>
            <a:lvl4pPr marL="1600200" indent="-228600">
              <a:spcBef>
                <a:spcPct val="20000"/>
              </a:spcBef>
              <a:buChar char="–"/>
              <a:tabLst>
                <a:tab pos="685800" algn="l"/>
              </a:tabLst>
              <a:defRPr sz="2000">
                <a:solidFill>
                  <a:schemeClr val="tx1"/>
                </a:solidFill>
                <a:latin typeface="Times New Roman" panose="02020603050405020304" pitchFamily="18" charset="0"/>
              </a:defRPr>
            </a:lvl4pPr>
            <a:lvl5pPr marL="2057400" indent="-228600">
              <a:spcBef>
                <a:spcPct val="20000"/>
              </a:spcBef>
              <a:buChar char="»"/>
              <a:tabLst>
                <a:tab pos="685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panose="02020603050405020304" pitchFamily="18" charset="0"/>
              </a:defRPr>
            </a:lvl9pPr>
          </a:lstStyle>
          <a:p>
            <a:pPr eaLnBrk="1" hangingPunct="1">
              <a:lnSpc>
                <a:spcPct val="115000"/>
              </a:lnSpc>
              <a:buFontTx/>
              <a:buNone/>
            </a:pPr>
            <a:r>
              <a:rPr lang="en-US" altLang="el-GR" sz="2800" b="0" dirty="0">
                <a:latin typeface="Calibri" panose="020F0502020204030204" pitchFamily="34" charset="0"/>
              </a:rPr>
              <a:t> </a:t>
            </a:r>
            <a:r>
              <a:rPr lang="en-US" altLang="el-GR" sz="2000" b="0" dirty="0" err="1">
                <a:latin typeface="Calibri" panose="020F0502020204030204" pitchFamily="34" charset="0"/>
              </a:rPr>
              <a:t>int</a:t>
            </a:r>
            <a:r>
              <a:rPr lang="en-US" altLang="el-GR" sz="2000" b="0" dirty="0">
                <a:latin typeface="Calibri" panose="020F0502020204030204" pitchFamily="34" charset="0"/>
              </a:rPr>
              <a:t> *</a:t>
            </a:r>
            <a:r>
              <a:rPr lang="en-US" altLang="el-GR" sz="2000" b="0" dirty="0" err="1">
                <a:latin typeface="Calibri" panose="020F0502020204030204" pitchFamily="34" charset="0"/>
              </a:rPr>
              <a:t>sumarray</a:t>
            </a:r>
            <a:r>
              <a:rPr lang="en-US" altLang="el-GR" sz="2000" b="0" dirty="0">
                <a:latin typeface="Calibri" panose="020F0502020204030204" pitchFamily="34" charset="0"/>
              </a:rPr>
              <a:t>(</a:t>
            </a:r>
            <a:r>
              <a:rPr lang="en-US" altLang="el-GR" sz="2000" b="0" dirty="0" err="1">
                <a:latin typeface="Calibri" panose="020F0502020204030204" pitchFamily="34" charset="0"/>
              </a:rPr>
              <a:t>int</a:t>
            </a:r>
            <a:r>
              <a:rPr lang="en-US" altLang="el-GR" sz="2000" b="0" dirty="0">
                <a:latin typeface="Calibri" panose="020F0502020204030204" pitchFamily="34" charset="0"/>
              </a:rPr>
              <a:t> a[],</a:t>
            </a:r>
            <a:r>
              <a:rPr lang="en-US" altLang="el-GR" sz="2000" b="0" dirty="0" err="1">
                <a:latin typeface="Calibri" panose="020F0502020204030204" pitchFamily="34" charset="0"/>
              </a:rPr>
              <a:t>int</a:t>
            </a:r>
            <a:r>
              <a:rPr lang="en-US" altLang="el-GR" sz="2000" b="0" dirty="0">
                <a:latin typeface="Calibri" panose="020F0502020204030204" pitchFamily="34" charset="0"/>
              </a:rPr>
              <a:t> b[]) {</a:t>
            </a:r>
            <a:br>
              <a:rPr lang="en-US" altLang="el-GR" sz="2000" b="0" dirty="0">
                <a:latin typeface="Calibri" panose="020F0502020204030204" pitchFamily="34" charset="0"/>
              </a:rPr>
            </a:br>
            <a:r>
              <a:rPr lang="en-US" altLang="el-GR" sz="2000" b="0" dirty="0">
                <a:latin typeface="Calibri" panose="020F0502020204030204" pitchFamily="34" charset="0"/>
              </a:rPr>
              <a:t>	</a:t>
            </a:r>
            <a:r>
              <a:rPr lang="en-US" altLang="el-GR" sz="2000" b="0" dirty="0" err="1">
                <a:latin typeface="Calibri" panose="020F0502020204030204" pitchFamily="34" charset="0"/>
              </a:rPr>
              <a:t>int</a:t>
            </a:r>
            <a:r>
              <a:rPr lang="en-US" altLang="el-GR" sz="2000" b="0" dirty="0">
                <a:latin typeface="Calibri" panose="020F0502020204030204" pitchFamily="34" charset="0"/>
              </a:rPr>
              <a:t> </a:t>
            </a:r>
            <a:r>
              <a:rPr lang="en-US" altLang="el-GR" sz="2000" b="0" dirty="0" err="1">
                <a:latin typeface="Calibri" panose="020F0502020204030204" pitchFamily="34" charset="0"/>
              </a:rPr>
              <a:t>i</a:t>
            </a:r>
            <a:r>
              <a:rPr lang="en-US" altLang="el-GR" sz="2000" b="0" dirty="0">
                <a:latin typeface="Calibri" panose="020F0502020204030204" pitchFamily="34" charset="0"/>
              </a:rPr>
              <a:t>, c[100];</a:t>
            </a:r>
            <a:br>
              <a:rPr lang="en-US" altLang="el-GR" sz="2000" b="0" dirty="0">
                <a:latin typeface="Calibri" panose="020F0502020204030204" pitchFamily="34" charset="0"/>
              </a:rPr>
            </a:br>
            <a:r>
              <a:rPr lang="en-US" altLang="el-GR" sz="2000" b="0" dirty="0">
                <a:latin typeface="Calibri" panose="020F0502020204030204" pitchFamily="34" charset="0"/>
              </a:rPr>
              <a:t>	for(</a:t>
            </a:r>
            <a:r>
              <a:rPr lang="en-US" altLang="el-GR" sz="2000" b="0" dirty="0" err="1">
                <a:latin typeface="Calibri" panose="020F0502020204030204" pitchFamily="34" charset="0"/>
              </a:rPr>
              <a:t>i</a:t>
            </a:r>
            <a:r>
              <a:rPr lang="en-US" altLang="el-GR" sz="2000" b="0" dirty="0">
                <a:latin typeface="Calibri" panose="020F0502020204030204" pitchFamily="34" charset="0"/>
              </a:rPr>
              <a:t>=0;i&lt;100;i=i+1) </a:t>
            </a:r>
            <a:br>
              <a:rPr lang="en-US" altLang="el-GR" sz="2000" b="0" dirty="0">
                <a:latin typeface="Calibri" panose="020F0502020204030204" pitchFamily="34" charset="0"/>
              </a:rPr>
            </a:br>
            <a:r>
              <a:rPr lang="en-US" altLang="el-GR" sz="2000" b="0" dirty="0">
                <a:latin typeface="Calibri" panose="020F0502020204030204" pitchFamily="34" charset="0"/>
              </a:rPr>
              <a:t>		c[</a:t>
            </a:r>
            <a:r>
              <a:rPr lang="en-US" altLang="el-GR" sz="2000" b="0" dirty="0" err="1">
                <a:latin typeface="Calibri" panose="020F0502020204030204" pitchFamily="34" charset="0"/>
              </a:rPr>
              <a:t>i</a:t>
            </a:r>
            <a:r>
              <a:rPr lang="en-US" altLang="el-GR" sz="2000" b="0" dirty="0">
                <a:latin typeface="Calibri" panose="020F0502020204030204" pitchFamily="34" charset="0"/>
              </a:rPr>
              <a:t>] = a[</a:t>
            </a:r>
            <a:r>
              <a:rPr lang="en-US" altLang="el-GR" sz="2000" b="0" dirty="0" err="1">
                <a:latin typeface="Calibri" panose="020F0502020204030204" pitchFamily="34" charset="0"/>
              </a:rPr>
              <a:t>i</a:t>
            </a:r>
            <a:r>
              <a:rPr lang="en-US" altLang="el-GR" sz="2000" b="0" dirty="0">
                <a:latin typeface="Calibri" panose="020F0502020204030204" pitchFamily="34" charset="0"/>
              </a:rPr>
              <a:t>] + b[</a:t>
            </a:r>
            <a:r>
              <a:rPr lang="en-US" altLang="el-GR" sz="2000" b="0" dirty="0" err="1">
                <a:latin typeface="Calibri" panose="020F0502020204030204" pitchFamily="34" charset="0"/>
              </a:rPr>
              <a:t>i</a:t>
            </a:r>
            <a:r>
              <a:rPr lang="en-US" altLang="el-GR" sz="2000" b="0" dirty="0">
                <a:latin typeface="Calibri" panose="020F0502020204030204" pitchFamily="34" charset="0"/>
              </a:rPr>
              <a:t>];</a:t>
            </a:r>
            <a:br>
              <a:rPr lang="en-US" altLang="el-GR" sz="2000" b="0" dirty="0">
                <a:latin typeface="Calibri" panose="020F0502020204030204" pitchFamily="34" charset="0"/>
              </a:rPr>
            </a:br>
            <a:r>
              <a:rPr lang="en-US" altLang="el-GR" sz="2000" b="0" dirty="0">
                <a:latin typeface="Calibri" panose="020F0502020204030204" pitchFamily="34" charset="0"/>
              </a:rPr>
              <a:t>	return c;</a:t>
            </a:r>
            <a:br>
              <a:rPr lang="en-US" altLang="el-GR" sz="2000" b="0" dirty="0">
                <a:latin typeface="Calibri" panose="020F0502020204030204" pitchFamily="34" charset="0"/>
              </a:rPr>
            </a:br>
            <a:r>
              <a:rPr lang="en-US" altLang="el-GR" sz="2000" b="0" dirty="0">
                <a:latin typeface="Calibri" panose="020F0502020204030204" pitchFamily="34" charset="0"/>
              </a:rPr>
              <a:t>}</a:t>
            </a:r>
          </a:p>
        </p:txBody>
      </p:sp>
      <p:sp>
        <p:nvSpPr>
          <p:cNvPr id="104452" name="Rectangle 5"/>
          <p:cNvSpPr>
            <a:spLocks noChangeArrowheads="1"/>
          </p:cNvSpPr>
          <p:nvPr/>
        </p:nvSpPr>
        <p:spPr bwMode="auto">
          <a:xfrm>
            <a:off x="3410150" y="472406"/>
            <a:ext cx="5725914" cy="6124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3500" tIns="25400" rIns="63500" bIns="25400">
            <a:spAutoFit/>
          </a:bodyPr>
          <a:lstStyle>
            <a:lvl1pPr>
              <a:spcBef>
                <a:spcPct val="20000"/>
              </a:spcBef>
              <a:buChar char="•"/>
              <a:tabLst>
                <a:tab pos="1092200" algn="l"/>
                <a:tab pos="2171700" algn="l"/>
                <a:tab pos="4749800" algn="l"/>
              </a:tabLst>
              <a:defRPr sz="3200">
                <a:solidFill>
                  <a:schemeClr val="tx1"/>
                </a:solidFill>
                <a:latin typeface="Times New Roman" panose="02020603050405020304" pitchFamily="18" charset="0"/>
              </a:defRPr>
            </a:lvl1pPr>
            <a:lvl2pPr marL="742950" indent="-285750">
              <a:spcBef>
                <a:spcPct val="20000"/>
              </a:spcBef>
              <a:buChar char="–"/>
              <a:tabLst>
                <a:tab pos="1092200" algn="l"/>
                <a:tab pos="2171700" algn="l"/>
                <a:tab pos="4749800" algn="l"/>
              </a:tabLst>
              <a:defRPr sz="2800">
                <a:solidFill>
                  <a:schemeClr val="tx1"/>
                </a:solidFill>
                <a:latin typeface="Times New Roman" panose="02020603050405020304" pitchFamily="18" charset="0"/>
              </a:defRPr>
            </a:lvl2pPr>
            <a:lvl3pPr marL="1143000" indent="-228600">
              <a:spcBef>
                <a:spcPct val="20000"/>
              </a:spcBef>
              <a:buChar char="•"/>
              <a:tabLst>
                <a:tab pos="1092200" algn="l"/>
                <a:tab pos="2171700" algn="l"/>
                <a:tab pos="4749800" algn="l"/>
              </a:tabLst>
              <a:defRPr sz="2400">
                <a:solidFill>
                  <a:schemeClr val="tx1"/>
                </a:solidFill>
                <a:latin typeface="Times New Roman" panose="02020603050405020304" pitchFamily="18" charset="0"/>
              </a:defRPr>
            </a:lvl3pPr>
            <a:lvl4pPr marL="1600200" indent="-228600">
              <a:spcBef>
                <a:spcPct val="20000"/>
              </a:spcBef>
              <a:buChar char="–"/>
              <a:tabLst>
                <a:tab pos="1092200" algn="l"/>
                <a:tab pos="2171700" algn="l"/>
                <a:tab pos="4749800" algn="l"/>
              </a:tabLst>
              <a:defRPr sz="2000">
                <a:solidFill>
                  <a:schemeClr val="tx1"/>
                </a:solidFill>
                <a:latin typeface="Times New Roman" panose="02020603050405020304" pitchFamily="18" charset="0"/>
              </a:defRPr>
            </a:lvl4pPr>
            <a:lvl5pPr marL="2057400" indent="-228600">
              <a:spcBef>
                <a:spcPct val="20000"/>
              </a:spcBef>
              <a:buChar char="»"/>
              <a:tabLst>
                <a:tab pos="1092200" algn="l"/>
                <a:tab pos="2171700" algn="l"/>
                <a:tab pos="47498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092200" algn="l"/>
                <a:tab pos="2171700" algn="l"/>
                <a:tab pos="4749800" algn="l"/>
              </a:tabLst>
              <a:defRPr sz="2000">
                <a:solidFill>
                  <a:schemeClr val="tx1"/>
                </a:solidFill>
                <a:latin typeface="Times New Roman" panose="02020603050405020304" pitchFamily="18" charset="0"/>
              </a:defRPr>
            </a:lvl9pPr>
          </a:lstStyle>
          <a:p>
            <a:pPr eaLnBrk="1" hangingPunct="1">
              <a:lnSpc>
                <a:spcPct val="110000"/>
              </a:lnSpc>
              <a:spcBef>
                <a:spcPct val="35000"/>
              </a:spcBef>
              <a:buFontTx/>
              <a:buNone/>
            </a:pP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$t0,$a0,400   # beyond end of a[]</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$sp,$sp,-400  # space for c</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$t3,$sp,0       # </a:t>
            </a:r>
            <a:r>
              <a:rPr lang="en-US" altLang="el-GR" sz="2400" b="0" dirty="0" err="1">
                <a:latin typeface="Calibri" panose="020F0502020204030204" pitchFamily="34" charset="0"/>
              </a:rPr>
              <a:t>ptr</a:t>
            </a:r>
            <a:r>
              <a:rPr lang="en-US" altLang="el-GR" sz="2400" b="0" dirty="0">
                <a:latin typeface="Calibri" panose="020F0502020204030204" pitchFamily="34" charset="0"/>
              </a:rPr>
              <a:t> for c</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$v0,$t3,0       # $v0 = &amp;c[0]</a:t>
            </a:r>
            <a:br>
              <a:rPr lang="en-US" altLang="el-GR" sz="2400" b="0" dirty="0">
                <a:latin typeface="Calibri" panose="020F0502020204030204" pitchFamily="34" charset="0"/>
              </a:rPr>
            </a:br>
            <a:r>
              <a:rPr lang="en-US" altLang="el-GR" sz="2400" b="0" dirty="0">
                <a:latin typeface="Calibri" panose="020F0502020204030204" pitchFamily="34" charset="0"/>
              </a:rPr>
              <a:t>Loop: </a:t>
            </a:r>
            <a:r>
              <a:rPr lang="en-US" altLang="el-GR" sz="2400" b="0" dirty="0" err="1">
                <a:latin typeface="Calibri" panose="020F0502020204030204" pitchFamily="34" charset="0"/>
              </a:rPr>
              <a:t>beq</a:t>
            </a:r>
            <a:r>
              <a:rPr lang="en-US" altLang="el-GR" sz="2400" b="0" dirty="0">
                <a:latin typeface="Calibri" panose="020F0502020204030204" pitchFamily="34" charset="0"/>
              </a:rPr>
              <a:t>   $a0,$t0,Exit</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lw</a:t>
            </a:r>
            <a:r>
              <a:rPr lang="en-US" altLang="el-GR" sz="2400" b="0" dirty="0">
                <a:latin typeface="Calibri" panose="020F0502020204030204" pitchFamily="34" charset="0"/>
              </a:rPr>
              <a:t>     $t1, 0($a0)    # $t1=a[</a:t>
            </a:r>
            <a:r>
              <a:rPr lang="en-US" altLang="el-GR" sz="2400" b="0" dirty="0" err="1">
                <a:latin typeface="Calibri" panose="020F0502020204030204" pitchFamily="34" charset="0"/>
              </a:rPr>
              <a:t>i</a:t>
            </a:r>
            <a:r>
              <a:rPr lang="en-US" altLang="el-GR" sz="2400" b="0" dirty="0">
                <a:latin typeface="Calibri" panose="020F0502020204030204" pitchFamily="34" charset="0"/>
              </a:rPr>
              <a:t>]</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lw</a:t>
            </a:r>
            <a:r>
              <a:rPr lang="en-US" altLang="el-GR" sz="2400" b="0" dirty="0">
                <a:latin typeface="Calibri" panose="020F0502020204030204" pitchFamily="34" charset="0"/>
              </a:rPr>
              <a:t>     $t2, 0($a1)    # $t2=b[</a:t>
            </a:r>
            <a:r>
              <a:rPr lang="en-US" altLang="el-GR" sz="2400" b="0" dirty="0" err="1">
                <a:latin typeface="Calibri" panose="020F0502020204030204" pitchFamily="34" charset="0"/>
              </a:rPr>
              <a:t>i</a:t>
            </a:r>
            <a:r>
              <a:rPr lang="en-US" altLang="el-GR" sz="2400" b="0" dirty="0">
                <a:latin typeface="Calibri" panose="020F0502020204030204" pitchFamily="34" charset="0"/>
              </a:rPr>
              <a:t>]</a:t>
            </a:r>
            <a:br>
              <a:rPr lang="en-US" altLang="el-GR" sz="2400" b="0" dirty="0">
                <a:latin typeface="Calibri" panose="020F0502020204030204" pitchFamily="34" charset="0"/>
              </a:rPr>
            </a:br>
            <a:r>
              <a:rPr lang="en-US" altLang="el-GR" sz="2400" b="0" dirty="0">
                <a:latin typeface="Calibri" panose="020F0502020204030204" pitchFamily="34" charset="0"/>
              </a:rPr>
              <a:t>           add   $t1,$t1,$t2    # $t1=a[</a:t>
            </a:r>
            <a:r>
              <a:rPr lang="en-US" altLang="el-GR" sz="2400" b="0" dirty="0" err="1">
                <a:latin typeface="Calibri" panose="020F0502020204030204" pitchFamily="34" charset="0"/>
              </a:rPr>
              <a:t>i</a:t>
            </a:r>
            <a:r>
              <a:rPr lang="en-US" altLang="el-GR" sz="2400" b="0" dirty="0">
                <a:latin typeface="Calibri" panose="020F0502020204030204" pitchFamily="34" charset="0"/>
              </a:rPr>
              <a:t>] + b[</a:t>
            </a:r>
            <a:r>
              <a:rPr lang="en-US" altLang="el-GR" sz="2400" b="0" dirty="0" err="1">
                <a:latin typeface="Calibri" panose="020F0502020204030204" pitchFamily="34" charset="0"/>
              </a:rPr>
              <a:t>i</a:t>
            </a:r>
            <a:r>
              <a:rPr lang="en-US" altLang="el-GR" sz="2400" b="0" dirty="0">
                <a:latin typeface="Calibri" panose="020F0502020204030204" pitchFamily="34" charset="0"/>
              </a:rPr>
              <a:t>]</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sw</a:t>
            </a:r>
            <a:r>
              <a:rPr lang="en-US" altLang="el-GR" sz="2400" b="0" dirty="0">
                <a:latin typeface="Calibri" panose="020F0502020204030204" pitchFamily="34" charset="0"/>
              </a:rPr>
              <a:t>    $t1, 0($t3)     # c[</a:t>
            </a:r>
            <a:r>
              <a:rPr lang="en-US" altLang="el-GR" sz="2400" b="0" dirty="0" err="1">
                <a:latin typeface="Calibri" panose="020F0502020204030204" pitchFamily="34" charset="0"/>
              </a:rPr>
              <a:t>i</a:t>
            </a:r>
            <a:r>
              <a:rPr lang="en-US" altLang="el-GR" sz="2400" b="0" dirty="0">
                <a:latin typeface="Calibri" panose="020F0502020204030204" pitchFamily="34" charset="0"/>
              </a:rPr>
              <a:t>]=a[</a:t>
            </a:r>
            <a:r>
              <a:rPr lang="en-US" altLang="el-GR" sz="2400" b="0" dirty="0" err="1">
                <a:latin typeface="Calibri" panose="020F0502020204030204" pitchFamily="34" charset="0"/>
              </a:rPr>
              <a:t>i</a:t>
            </a:r>
            <a:r>
              <a:rPr lang="en-US" altLang="el-GR" sz="2400" b="0" dirty="0">
                <a:latin typeface="Calibri" panose="020F0502020204030204" pitchFamily="34" charset="0"/>
              </a:rPr>
              <a:t>] + b[</a:t>
            </a:r>
            <a:r>
              <a:rPr lang="en-US" altLang="el-GR" sz="2400" b="0" dirty="0" err="1">
                <a:latin typeface="Calibri" panose="020F0502020204030204" pitchFamily="34" charset="0"/>
              </a:rPr>
              <a:t>i</a:t>
            </a:r>
            <a:r>
              <a:rPr lang="en-US" altLang="el-GR" sz="2400" b="0" dirty="0">
                <a:latin typeface="Calibri" panose="020F0502020204030204" pitchFamily="34" charset="0"/>
              </a:rPr>
              <a:t>] </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$a0,$a0,4      # $a0++</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$a1,$a1,4      # $a1++</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addi</a:t>
            </a:r>
            <a:r>
              <a:rPr lang="en-US" altLang="el-GR" sz="2400" b="0" dirty="0">
                <a:latin typeface="Calibri" panose="020F0502020204030204" pitchFamily="34" charset="0"/>
              </a:rPr>
              <a:t>  $t3,$t3,4        # $t3++</a:t>
            </a:r>
            <a:br>
              <a:rPr lang="en-US" altLang="el-GR" sz="2400" b="0" dirty="0">
                <a:latin typeface="Calibri" panose="020F0502020204030204" pitchFamily="34" charset="0"/>
              </a:rPr>
            </a:br>
            <a:r>
              <a:rPr lang="en-US" altLang="el-GR" sz="2400" b="0" dirty="0">
                <a:latin typeface="Calibri" panose="020F0502020204030204" pitchFamily="34" charset="0"/>
              </a:rPr>
              <a:t>           j        Loop</a:t>
            </a:r>
            <a:br>
              <a:rPr lang="en-US" altLang="el-GR" sz="2400" b="0" dirty="0">
                <a:latin typeface="Calibri" panose="020F0502020204030204" pitchFamily="34" charset="0"/>
              </a:rPr>
            </a:br>
            <a:r>
              <a:rPr lang="en-US" altLang="el-GR" sz="2400" b="0" dirty="0">
                <a:latin typeface="Calibri" panose="020F0502020204030204" pitchFamily="34" charset="0"/>
              </a:rPr>
              <a:t>Exit:   </a:t>
            </a:r>
            <a:r>
              <a:rPr lang="en-US" altLang="el-GR" sz="2400" b="0" dirty="0" err="1">
                <a:latin typeface="Calibri" panose="020F0502020204030204" pitchFamily="34" charset="0"/>
              </a:rPr>
              <a:t>addi</a:t>
            </a:r>
            <a:r>
              <a:rPr lang="en-US" altLang="el-GR" sz="2400" b="0" dirty="0">
                <a:latin typeface="Calibri" panose="020F0502020204030204" pitchFamily="34" charset="0"/>
              </a:rPr>
              <a:t>  $</a:t>
            </a:r>
            <a:r>
              <a:rPr lang="en-US" altLang="el-GR" sz="2400" b="0" dirty="0" err="1">
                <a:latin typeface="Calibri" panose="020F0502020204030204" pitchFamily="34" charset="0"/>
              </a:rPr>
              <a:t>sp</a:t>
            </a:r>
            <a:r>
              <a:rPr lang="en-US" altLang="el-GR" sz="2400" b="0" dirty="0">
                <a:latin typeface="Calibri" panose="020F0502020204030204" pitchFamily="34" charset="0"/>
              </a:rPr>
              <a:t>,$</a:t>
            </a:r>
            <a:r>
              <a:rPr lang="en-US" altLang="el-GR" sz="2400" b="0" dirty="0" err="1">
                <a:latin typeface="Calibri" panose="020F0502020204030204" pitchFamily="34" charset="0"/>
              </a:rPr>
              <a:t>sp</a:t>
            </a:r>
            <a:r>
              <a:rPr lang="en-US" altLang="el-GR" sz="2400" b="0" dirty="0">
                <a:latin typeface="Calibri" panose="020F0502020204030204" pitchFamily="34" charset="0"/>
              </a:rPr>
              <a:t>, 400  # pop stack </a:t>
            </a:r>
            <a:br>
              <a:rPr lang="en-US" altLang="el-GR" sz="2400" b="0" dirty="0">
                <a:latin typeface="Calibri" panose="020F0502020204030204" pitchFamily="34" charset="0"/>
              </a:rPr>
            </a:br>
            <a:r>
              <a:rPr lang="en-US" altLang="el-GR" sz="2400" b="0" dirty="0">
                <a:latin typeface="Calibri" panose="020F0502020204030204" pitchFamily="34" charset="0"/>
              </a:rPr>
              <a:t>           </a:t>
            </a:r>
            <a:r>
              <a:rPr lang="en-US" altLang="el-GR" sz="2400" b="0" dirty="0" err="1">
                <a:latin typeface="Calibri" panose="020F0502020204030204" pitchFamily="34" charset="0"/>
              </a:rPr>
              <a:t>jr</a:t>
            </a:r>
            <a:r>
              <a:rPr lang="en-US" altLang="el-GR" sz="2400" b="0" dirty="0">
                <a:latin typeface="Calibri" panose="020F0502020204030204" pitchFamily="34" charset="0"/>
              </a:rPr>
              <a:t>      $</a:t>
            </a:r>
            <a:r>
              <a:rPr lang="en-US" altLang="el-GR" sz="2400" b="0" dirty="0" err="1">
                <a:latin typeface="Calibri" panose="020F0502020204030204" pitchFamily="34" charset="0"/>
              </a:rPr>
              <a:t>ra</a:t>
            </a:r>
            <a:endParaRPr lang="en-US" altLang="el-GR" sz="2400" b="0" dirty="0">
              <a:latin typeface="Calibri" panose="020F0502020204030204" pitchFamily="34" charset="0"/>
            </a:endParaRPr>
          </a:p>
        </p:txBody>
      </p:sp>
      <p:sp>
        <p:nvSpPr>
          <p:cNvPr id="104453" name="Line 6"/>
          <p:cNvSpPr>
            <a:spLocks noChangeShapeType="1"/>
          </p:cNvSpPr>
          <p:nvPr/>
        </p:nvSpPr>
        <p:spPr bwMode="auto">
          <a:xfrm>
            <a:off x="3347864" y="620688"/>
            <a:ext cx="0" cy="576064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54" name="Text Box 7"/>
          <p:cNvSpPr txBox="1">
            <a:spLocks noChangeArrowheads="1"/>
          </p:cNvSpPr>
          <p:nvPr/>
        </p:nvSpPr>
        <p:spPr bwMode="auto">
          <a:xfrm>
            <a:off x="1398712" y="4462463"/>
            <a:ext cx="839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c[100]</a:t>
            </a:r>
          </a:p>
        </p:txBody>
      </p:sp>
      <p:sp>
        <p:nvSpPr>
          <p:cNvPr id="104455" name="Text Box 8"/>
          <p:cNvSpPr txBox="1">
            <a:spLocks noChangeArrowheads="1"/>
          </p:cNvSpPr>
          <p:nvPr/>
        </p:nvSpPr>
        <p:spPr bwMode="auto">
          <a:xfrm>
            <a:off x="179512" y="4219575"/>
            <a:ext cx="550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$sp</a:t>
            </a:r>
          </a:p>
        </p:txBody>
      </p:sp>
      <p:sp>
        <p:nvSpPr>
          <p:cNvPr id="104456" name="Line 9"/>
          <p:cNvSpPr>
            <a:spLocks noChangeShapeType="1"/>
          </p:cNvSpPr>
          <p:nvPr/>
        </p:nvSpPr>
        <p:spPr bwMode="auto">
          <a:xfrm>
            <a:off x="789112" y="4448175"/>
            <a:ext cx="457200" cy="15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104457" name="Rectangle 10"/>
          <p:cNvSpPr>
            <a:spLocks noChangeArrowheads="1"/>
          </p:cNvSpPr>
          <p:nvPr/>
        </p:nvSpPr>
        <p:spPr bwMode="auto">
          <a:xfrm>
            <a:off x="1246312" y="3305175"/>
            <a:ext cx="1676400" cy="281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latin typeface="Calibri" panose="020F0502020204030204" pitchFamily="34" charset="0"/>
            </a:endParaRPr>
          </a:p>
        </p:txBody>
      </p:sp>
      <p:sp>
        <p:nvSpPr>
          <p:cNvPr id="104458" name="Line 11"/>
          <p:cNvSpPr>
            <a:spLocks noChangeShapeType="1"/>
          </p:cNvSpPr>
          <p:nvPr/>
        </p:nvSpPr>
        <p:spPr bwMode="auto">
          <a:xfrm flipV="1">
            <a:off x="1246312" y="4371975"/>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59" name="Line 12"/>
          <p:cNvSpPr>
            <a:spLocks noChangeShapeType="1"/>
          </p:cNvSpPr>
          <p:nvPr/>
        </p:nvSpPr>
        <p:spPr bwMode="auto">
          <a:xfrm>
            <a:off x="1246312" y="4981575"/>
            <a:ext cx="16764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60" name="Line 13"/>
          <p:cNvSpPr>
            <a:spLocks noChangeShapeType="1"/>
          </p:cNvSpPr>
          <p:nvPr/>
        </p:nvSpPr>
        <p:spPr bwMode="auto">
          <a:xfrm>
            <a:off x="1246312" y="5743575"/>
            <a:ext cx="16764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61" name="Text Box 14"/>
          <p:cNvSpPr txBox="1">
            <a:spLocks noChangeArrowheads="1"/>
          </p:cNvSpPr>
          <p:nvPr/>
        </p:nvSpPr>
        <p:spPr bwMode="auto">
          <a:xfrm>
            <a:off x="1474912" y="5057775"/>
            <a:ext cx="871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l-GR" sz="2000" b="0">
                <a:latin typeface="Calibri" panose="020F0502020204030204" pitchFamily="34" charset="0"/>
              </a:rPr>
              <a:t>a[100]</a:t>
            </a:r>
          </a:p>
          <a:p>
            <a:pPr>
              <a:spcBef>
                <a:spcPct val="0"/>
              </a:spcBef>
              <a:buFontTx/>
              <a:buNone/>
            </a:pPr>
            <a:r>
              <a:rPr lang="en-US" altLang="el-GR" sz="2000" b="0">
                <a:latin typeface="Calibri" panose="020F0502020204030204" pitchFamily="34" charset="0"/>
              </a:rPr>
              <a:t>B[100]</a:t>
            </a:r>
          </a:p>
        </p:txBody>
      </p:sp>
      <p:sp>
        <p:nvSpPr>
          <p:cNvPr id="104462" name="Line 15"/>
          <p:cNvSpPr>
            <a:spLocks noChangeShapeType="1"/>
          </p:cNvSpPr>
          <p:nvPr/>
        </p:nvSpPr>
        <p:spPr bwMode="auto">
          <a:xfrm flipV="1">
            <a:off x="2084512" y="3914775"/>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104463" name="Line 16"/>
          <p:cNvSpPr>
            <a:spLocks noChangeShapeType="1"/>
          </p:cNvSpPr>
          <p:nvPr/>
        </p:nvSpPr>
        <p:spPr bwMode="auto">
          <a:xfrm>
            <a:off x="484312" y="4524375"/>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4464" name="Line 17"/>
          <p:cNvSpPr>
            <a:spLocks noChangeShapeType="1"/>
          </p:cNvSpPr>
          <p:nvPr/>
        </p:nvSpPr>
        <p:spPr bwMode="auto">
          <a:xfrm>
            <a:off x="484312" y="5057775"/>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04465" name="19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1BBF1E1-56B6-427B-8964-E029F76392F5}" type="slidenum">
              <a:rPr lang="en-GB" altLang="el-GR" sz="1400">
                <a:latin typeface="Calibri" panose="020F0502020204030204" pitchFamily="34" charset="0"/>
              </a:rPr>
              <a:pPr>
                <a:spcBef>
                  <a:spcPct val="0"/>
                </a:spcBef>
                <a:buFontTx/>
                <a:buNone/>
              </a:pPr>
              <a:t>99</a:t>
            </a:fld>
            <a:endParaRPr lang="en-GB" altLang="el-GR" sz="1400">
              <a:latin typeface="Calibri" panose="020F0502020204030204" pitchFamily="34" charset="0"/>
            </a:endParaRPr>
          </a:p>
        </p:txBody>
      </p:sp>
      <p:sp>
        <p:nvSpPr>
          <p:cNvPr id="20" name="5 - Τίτλος"/>
          <p:cNvSpPr txBox="1">
            <a:spLocks/>
          </p:cNvSpPr>
          <p:nvPr/>
        </p:nvSpPr>
        <p:spPr>
          <a:xfrm>
            <a:off x="0" y="0"/>
            <a:ext cx="9136063" cy="428625"/>
          </a:xfrm>
          <a:prstGeom prst="rect">
            <a:avLst/>
          </a:prstGeom>
        </p:spPr>
        <p:txBody>
          <a:bodyPr/>
          <a:lstStyle/>
          <a:p>
            <a:pPr algn="ctr">
              <a:defRPr/>
            </a:pPr>
            <a:r>
              <a:rPr lang="el-GR" sz="2800" kern="0" dirty="0">
                <a:solidFill>
                  <a:schemeClr val="tx2"/>
                </a:solidFill>
                <a:latin typeface="Calibri" pitchFamily="34" charset="0"/>
                <a:ea typeface="+mj-ea"/>
                <a:cs typeface="+mj-cs"/>
              </a:rPr>
              <a:t>Πίνακες, Δείκτες και Μέθοδοι/Διαδικασίες : </a:t>
            </a:r>
            <a:r>
              <a:rPr lang="en-US" sz="2800" kern="0" dirty="0">
                <a:solidFill>
                  <a:srgbClr val="FF3300"/>
                </a:solidFill>
                <a:latin typeface="Calibri" pitchFamily="34" charset="0"/>
                <a:ea typeface="+mj-ea"/>
                <a:cs typeface="+mj-cs"/>
              </a:rPr>
              <a:t>Version </a:t>
            </a:r>
            <a:r>
              <a:rPr lang="el-GR" sz="2800" kern="0" dirty="0">
                <a:solidFill>
                  <a:srgbClr val="FF3300"/>
                </a:solidFill>
                <a:latin typeface="Calibri" pitchFamily="34" charset="0"/>
                <a:ea typeface="+mj-ea"/>
                <a:cs typeface="+mj-cs"/>
              </a:rPr>
              <a:t>2</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4775</TotalTime>
  <Words>9514</Words>
  <Application>Microsoft Office PowerPoint</Application>
  <PresentationFormat>On-screen Show (4:3)</PresentationFormat>
  <Paragraphs>2356</Paragraphs>
  <Slides>137</Slides>
  <Notes>62</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137</vt:i4>
      </vt:variant>
    </vt:vector>
  </HeadingPairs>
  <TitlesOfParts>
    <vt:vector size="151" baseType="lpstr">
      <vt:lpstr>ＭＳ Ｐゴシック</vt:lpstr>
      <vt:lpstr>Arial</vt:lpstr>
      <vt:lpstr>Baghdad</vt:lpstr>
      <vt:lpstr>Calibri</vt:lpstr>
      <vt:lpstr>Courier</vt:lpstr>
      <vt:lpstr>Courier New</vt:lpstr>
      <vt:lpstr>Helvetica</vt:lpstr>
      <vt:lpstr>Monotype Sorts</vt:lpstr>
      <vt:lpstr>Symbol</vt:lpstr>
      <vt:lpstr>Times</vt:lpstr>
      <vt:lpstr>Times New Roman</vt:lpstr>
      <vt:lpstr>Wingdings</vt:lpstr>
      <vt:lpstr>Default Design</vt:lpstr>
      <vt:lpstr>Worksheet</vt:lpstr>
      <vt:lpstr> Αρχιτεκτονική Υπολογιστών  5ο εξάμηνο ΣΗΜΜΥ  Ακαδημαϊκό Έτος: 2019-20  Κεφάλαιο #2  Διονύσης Πνευματικάτος  pnevmati@cslab.ece.ntua.gr  http://www.cslab.ece.ntua.gr/courses/comparch/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Τελεστές - Καταχωρητές</vt:lpstr>
      <vt:lpstr>Παράδειγμα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Memory layout of programs (συνέχεια)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Generic Examples of Instruction Format Widths</vt:lpstr>
      <vt:lpstr>Top 10 80x86 Instructions</vt:lpstr>
      <vt:lpstr>Operand Size Usage</vt:lpstr>
      <vt:lpstr>Conditional Branch Distance</vt:lpstr>
      <vt:lpstr>Conditional Branch Addressing</vt:lpstr>
      <vt:lpstr>PowerPoint Presentation</vt:lpstr>
      <vt:lpstr>PowerPoint Presentation</vt:lpstr>
      <vt:lpstr>PowerPoint Presentation</vt:lpstr>
      <vt:lpstr>Memory layout: Alignment</vt:lpstr>
      <vt:lpstr>PowerPoint Presentation</vt:lpstr>
      <vt:lpstr>Constants – Constant reference </vt:lpstr>
      <vt:lpstr>Constants – Constant pointers </vt:lpstr>
      <vt:lpstr>Constants – Pointer to constant </vt:lpstr>
      <vt:lpstr> Constants – Constant pointer to a constant </vt:lpstr>
      <vt:lpstr>What's the difference between  const int* p, int * const p and const int * const p? </vt:lpstr>
      <vt:lpstr>Let’s.. play!</vt:lpstr>
      <vt:lpstr>int const   or  const int ?</vt:lpstr>
      <vt:lpstr>PowerPoint Presentation</vt:lpstr>
      <vt:lpstr>PowerPoint Presentation</vt:lpstr>
      <vt:lpstr>Πίνακες και Αποθήκευση στην Μνήμη</vt:lpstr>
      <vt:lpstr>Μονοδιάστατοι Πίνακες</vt:lpstr>
      <vt:lpstr>Διδιάστατοι Πίνακες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Αναδρομική συνάρτηση factorial()</vt:lpstr>
      <vt:lpstr>Αναδρομική συνάρτηση factorial() #1</vt:lpstr>
      <vt:lpstr>Αναδρομική συνάρτηση factorial() #2</vt:lpstr>
      <vt:lpstr>Παράδειγμα χρήσης καταχωρητών</vt:lpstr>
      <vt:lpstr>Προσπάθεια Πρώτη</vt:lpstr>
      <vt:lpstr>Προσπάθεια Δεύτερη</vt:lpstr>
      <vt:lpstr>Προσπάθεια Τρίτη</vt:lpstr>
      <vt:lpstr>Προσπάθεια Τρίτη++</vt:lpstr>
      <vt:lpstr>Εξήγηση 3ης Προσπάθειας</vt:lpstr>
      <vt:lpstr>Γενικός Τρόπος γραφής κώδικα</vt:lpstr>
      <vt:lpstr>Συζήτηση</vt:lpstr>
      <vt:lpstr>Ο τελικός κώδικας της Α</vt:lpstr>
      <vt:lpstr>Μια άλλη προσέγγιση;</vt:lpstr>
      <vt:lpstr>Caller/Callee Save</vt:lpstr>
      <vt:lpstr>Caller/Callee Save</vt:lpstr>
      <vt:lpstr>Το καλύτερο και από τις δύο προσεγγίσεις;;;</vt:lpstr>
      <vt:lpstr>Η Α με χρήση Calee-save καταχωρητών</vt:lpstr>
      <vt:lpstr>Η Αloop</vt:lpstr>
      <vt:lpstr>Η Aloop με Callee-save καταχωρητές</vt:lpstr>
      <vt:lpstr>Η Aloop με Caller-save καταχωρητές</vt:lpstr>
      <vt:lpstr>Η Αloop2</vt:lpstr>
      <vt:lpstr>Με Callee-save καταχωρητές</vt:lpstr>
      <vt:lpstr>Με Caller-save καταχωρητές</vt:lpstr>
      <vt:lpstr>Με Caller- και Callee-save καταχωρητές</vt:lpstr>
      <vt:lpstr>Ακόμα καλύτερα!</vt:lpstr>
    </vt:vector>
  </TitlesOfParts>
  <Company>CSLAB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nkoziris</dc:creator>
  <cp:lastModifiedBy>Kostis Nikas</cp:lastModifiedBy>
  <cp:revision>289</cp:revision>
  <dcterms:created xsi:type="dcterms:W3CDTF">2001-10-29T16:59:09Z</dcterms:created>
  <dcterms:modified xsi:type="dcterms:W3CDTF">2019-11-12T15:07:06Z</dcterms:modified>
</cp:coreProperties>
</file>