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7"/>
  </p:notesMasterIdLst>
  <p:sldIdLst>
    <p:sldId id="256" r:id="rId2"/>
    <p:sldId id="379" r:id="rId3"/>
    <p:sldId id="381" r:id="rId4"/>
    <p:sldId id="382" r:id="rId5"/>
    <p:sldId id="383" r:id="rId6"/>
    <p:sldId id="411" r:id="rId7"/>
    <p:sldId id="384" r:id="rId8"/>
    <p:sldId id="412" r:id="rId9"/>
    <p:sldId id="385" r:id="rId10"/>
    <p:sldId id="386" r:id="rId11"/>
    <p:sldId id="387" r:id="rId12"/>
    <p:sldId id="388" r:id="rId13"/>
    <p:sldId id="389" r:id="rId14"/>
    <p:sldId id="390" r:id="rId15"/>
    <p:sldId id="392" r:id="rId16"/>
    <p:sldId id="391" r:id="rId17"/>
    <p:sldId id="394" r:id="rId18"/>
    <p:sldId id="398" r:id="rId19"/>
    <p:sldId id="399" r:id="rId20"/>
    <p:sldId id="395" r:id="rId21"/>
    <p:sldId id="400" r:id="rId22"/>
    <p:sldId id="401" r:id="rId23"/>
    <p:sldId id="396" r:id="rId24"/>
    <p:sldId id="402" r:id="rId25"/>
    <p:sldId id="397" r:id="rId26"/>
    <p:sldId id="409" r:id="rId27"/>
    <p:sldId id="405" r:id="rId28"/>
    <p:sldId id="406" r:id="rId29"/>
    <p:sldId id="407" r:id="rId30"/>
    <p:sldId id="408" r:id="rId31"/>
    <p:sldId id="410" r:id="rId32"/>
    <p:sldId id="326" r:id="rId33"/>
    <p:sldId id="322" r:id="rId34"/>
    <p:sldId id="344" r:id="rId35"/>
    <p:sldId id="323" r:id="rId36"/>
    <p:sldId id="324" r:id="rId37"/>
    <p:sldId id="325" r:id="rId38"/>
    <p:sldId id="327" r:id="rId39"/>
    <p:sldId id="328" r:id="rId40"/>
    <p:sldId id="346" r:id="rId41"/>
    <p:sldId id="329" r:id="rId42"/>
    <p:sldId id="330" r:id="rId43"/>
    <p:sldId id="331" r:id="rId44"/>
    <p:sldId id="332" r:id="rId45"/>
    <p:sldId id="333" r:id="rId46"/>
    <p:sldId id="334" r:id="rId47"/>
    <p:sldId id="338" r:id="rId48"/>
    <p:sldId id="339" r:id="rId49"/>
    <p:sldId id="340" r:id="rId50"/>
    <p:sldId id="341" r:id="rId51"/>
    <p:sldId id="350" r:id="rId52"/>
    <p:sldId id="349" r:id="rId53"/>
    <p:sldId id="348" r:id="rId54"/>
    <p:sldId id="351" r:id="rId55"/>
    <p:sldId id="363" r:id="rId56"/>
    <p:sldId id="364" r:id="rId57"/>
    <p:sldId id="366" r:id="rId58"/>
    <p:sldId id="367" r:id="rId59"/>
    <p:sldId id="368" r:id="rId60"/>
    <p:sldId id="369" r:id="rId61"/>
    <p:sldId id="371" r:id="rId62"/>
    <p:sldId id="372" r:id="rId63"/>
    <p:sldId id="373" r:id="rId64"/>
    <p:sldId id="374" r:id="rId65"/>
    <p:sldId id="378" r:id="rId66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12" autoAdjust="0"/>
  </p:normalViewPr>
  <p:slideViewPr>
    <p:cSldViewPr>
      <p:cViewPr>
        <p:scale>
          <a:sx n="90" d="100"/>
          <a:sy n="90" d="100"/>
        </p:scale>
        <p:origin x="-1404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19/10/2016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Συντονισμός και συμφωνία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6</a:t>
            </a: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-201</a:t>
            </a:r>
            <a:r>
              <a:rPr lang="en-US" sz="280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7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423317"/>
            <a:ext cx="8064896" cy="4525963"/>
          </a:xfrm>
        </p:spPr>
        <p:txBody>
          <a:bodyPr/>
          <a:lstStyle/>
          <a:p>
            <a:r>
              <a:rPr lang="el-GR" sz="2400" dirty="0" smtClean="0"/>
              <a:t>Διατήρηση ιστορικού μηνυμάτων για εγγύηση παράδοσης το πολύ μια φορά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Φροντίδα να πάρουν όλοι το μήνυμα</a:t>
            </a:r>
          </a:p>
          <a:p>
            <a:endParaRPr lang="en-US" sz="2400" dirty="0" smtClean="0"/>
          </a:p>
          <a:p>
            <a:r>
              <a:rPr lang="el-GR" sz="2400" dirty="0" smtClean="0"/>
              <a:t>Αφού επιβεβαιώσουν όλοι τη λήψη, τότε ενημερώνουμε την εφαρμογή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645368" y="1412776"/>
            <a:ext cx="7239000" cy="46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initialization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:= {};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process p to R-multicast message m to group g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,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 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(p∈ g is included as destination)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onaco"/>
            </a:endParaRP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On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at process q with g = group(m)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∉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:=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∪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{m};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q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≠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	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g,m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R-deliver(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608040" y="4075952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Integrity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4112096" y="5660128"/>
            <a:ext cx="1081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Validity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5480248" y="5300088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Agreement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μηνυμάτων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Σωστή σειρά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400" dirty="0" smtClean="0"/>
              <a:t>Λάθος σειρά</a:t>
            </a:r>
            <a:endParaRPr lang="el-GR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4393109" cy="22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95727"/>
            <a:ext cx="4787057" cy="235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Διατεταγμένο</a:t>
            </a:r>
            <a:r>
              <a:rPr lang="en-US" dirty="0" smtClean="0"/>
              <a:t> multicast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διεργασία παραδίδει τα μηνύματα που έλαβε ανεξάρτητα από τις άλλες</a:t>
            </a:r>
            <a:endParaRPr lang="en-US" sz="2400" dirty="0" smtClean="0"/>
          </a:p>
          <a:p>
            <a:r>
              <a:rPr lang="el-GR" sz="2400" dirty="0" smtClean="0"/>
              <a:t>Το ερώτημα είναι, τι διάταξη ακολουθεί η κάθε διεργασία</a:t>
            </a:r>
            <a:endParaRPr lang="en-US" sz="2400" dirty="0" smtClean="0"/>
          </a:p>
          <a:p>
            <a:r>
              <a:rPr lang="el-GR" sz="2400" dirty="0" smtClean="0"/>
              <a:t>Τρείς τύποι διάταξης</a:t>
            </a:r>
            <a:endParaRPr lang="en-US" sz="2400" dirty="0" smtClean="0"/>
          </a:p>
          <a:p>
            <a:pPr lvl="1"/>
            <a:r>
              <a:rPr lang="en-US" sz="2000" dirty="0" smtClean="0"/>
              <a:t>FIFO</a:t>
            </a:r>
          </a:p>
          <a:p>
            <a:pPr lvl="1"/>
            <a:r>
              <a:rPr lang="el-GR" sz="2000" dirty="0" smtClean="0"/>
              <a:t>Αιτιώδης</a:t>
            </a:r>
            <a:endParaRPr lang="en-US" sz="2000" dirty="0" smtClean="0"/>
          </a:p>
          <a:p>
            <a:pPr lvl="1"/>
            <a:r>
              <a:rPr lang="el-GR" sz="2000" dirty="0" smtClean="0"/>
              <a:t>Ολική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ακολουθεί τη σειρά αποστολής τους από κάθε διεργασία</a:t>
            </a:r>
          </a:p>
          <a:p>
            <a:endParaRPr lang="el-GR" sz="2000" dirty="0" smtClean="0"/>
          </a:p>
          <a:p>
            <a:r>
              <a:rPr lang="el-GR" sz="2000" dirty="0" smtClean="0"/>
              <a:t>Αν μια σωστή διεργασία στείλει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και μετά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i="1" dirty="0" smtClean="0"/>
              <a:t>’</a:t>
            </a:r>
            <a:r>
              <a:rPr lang="en-US" sz="2000" dirty="0" smtClean="0"/>
              <a:t>),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Παράδειγμα: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endParaRPr lang="el-GR" sz="2000" dirty="0" smtClean="0"/>
          </a:p>
          <a:p>
            <a:r>
              <a:rPr lang="en-US" sz="2000" dirty="0" smtClean="0"/>
              <a:t>FIFO</a:t>
            </a:r>
            <a:r>
              <a:rPr lang="el-GR" sz="2000" dirty="0" smtClean="0"/>
              <a:t> -&gt;</a:t>
            </a:r>
            <a:r>
              <a:rPr lang="en-US" sz="2000" dirty="0" smtClean="0"/>
              <a:t> (m0, m3, m6, m1, m4, m7, m2, m5, m8)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Ολική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διεργασία παραδίδει όλα τα μηνύματα με την ίδια σειρά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</a:p>
          <a:p>
            <a:endParaRPr lang="el-GR" sz="2000" dirty="0" smtClean="0">
              <a:solidFill>
                <a:srgbClr val="FF0000"/>
              </a:solidFill>
            </a:endParaRPr>
          </a:p>
          <a:p>
            <a:r>
              <a:rPr lang="el-GR" sz="2000" dirty="0" smtClean="0">
                <a:sym typeface="Wingdings" charset="0"/>
              </a:rPr>
              <a:t>Αν μια σωστή διεργασία παραδώσει το μήνυμα </a:t>
            </a:r>
            <a:r>
              <a:rPr lang="en-US" sz="2000" i="1" dirty="0" smtClean="0">
                <a:sym typeface="Wingdings" charset="0"/>
              </a:rPr>
              <a:t>m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l-GR" sz="2000" dirty="0" smtClean="0">
                <a:sym typeface="Wingdings" charset="0"/>
              </a:rPr>
              <a:t>πριν το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n-US" sz="2000" i="1" dirty="0" smtClean="0">
                <a:sym typeface="Wingdings" charset="0"/>
              </a:rPr>
              <a:t>m’ </a:t>
            </a:r>
            <a:r>
              <a:rPr lang="en-US" sz="2000" dirty="0" smtClean="0">
                <a:sym typeface="Wingdings" charset="0"/>
              </a:rPr>
              <a:t>(</a:t>
            </a:r>
            <a:r>
              <a:rPr lang="el-GR" sz="2000" dirty="0" smtClean="0">
                <a:sym typeface="Wingdings" charset="0"/>
              </a:rPr>
              <a:t>ανεξάρτητα από τους αποστολείς</a:t>
            </a:r>
            <a:r>
              <a:rPr lang="en-US" sz="2000" dirty="0" smtClean="0">
                <a:sym typeface="Wingdings" charset="0"/>
              </a:rPr>
              <a:t>), </a:t>
            </a:r>
            <a:r>
              <a:rPr lang="el-GR" sz="2000" dirty="0" smtClean="0">
                <a:sym typeface="Wingdings" charset="0"/>
              </a:rPr>
              <a:t>τότε οποιαδήποτε άλλη σωστή διεργασία </a:t>
            </a:r>
            <a:r>
              <a:rPr lang="el-GR" sz="2000" dirty="0" smtClean="0"/>
              <a:t>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  <a:endParaRPr lang="el-GR" sz="1800" dirty="0" smtClean="0"/>
          </a:p>
          <a:p>
            <a:pPr lvl="1"/>
            <a:endParaRPr lang="el-GR" sz="2000" dirty="0" smtClean="0"/>
          </a:p>
          <a:p>
            <a:r>
              <a:rPr lang="el-GR" sz="2000" dirty="0" smtClean="0"/>
              <a:t>Ολική διάταξη</a:t>
            </a:r>
            <a:endParaRPr lang="en-US" sz="2000" dirty="0" smtClean="0"/>
          </a:p>
          <a:p>
            <a:pPr lvl="1"/>
            <a:r>
              <a:rPr lang="en-US" sz="1800" dirty="0" smtClean="0"/>
              <a:t>P1: m7, m1, m2, m4, m5, m3, m6, m0, m8</a:t>
            </a:r>
          </a:p>
          <a:p>
            <a:pPr lvl="1"/>
            <a:r>
              <a:rPr lang="en-US" sz="1800" dirty="0" smtClean="0"/>
              <a:t>P2: m7, m1, m2, m4, m5, m3, m6, m0, m8</a:t>
            </a:r>
          </a:p>
          <a:p>
            <a:pPr lvl="1"/>
            <a:r>
              <a:rPr lang="en-US" sz="1800" dirty="0" smtClean="0"/>
              <a:t>P3: m7, m1, m2, m4, m5, m3, m6, m0, m8</a:t>
            </a:r>
          </a:p>
          <a:p>
            <a:endParaRPr lang="el-GR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 (</a:t>
            </a:r>
            <a:r>
              <a:rPr lang="en-US" dirty="0" smtClean="0"/>
              <a:t>causal)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σε κάθε διεργασία διατηρεί τις σχέσεις </a:t>
            </a:r>
            <a:r>
              <a:rPr lang="en-US" sz="2000" dirty="0" smtClean="0"/>
              <a:t>happened-before </a:t>
            </a:r>
            <a:r>
              <a:rPr lang="el-GR" sz="2000" dirty="0" smtClean="0"/>
              <a:t>ανάμεσα σε όλες τις διεργασίες</a:t>
            </a:r>
          </a:p>
          <a:p>
            <a:endParaRPr lang="el-GR" sz="2000" dirty="0" smtClean="0"/>
          </a:p>
          <a:p>
            <a:r>
              <a:rPr lang="el-GR" sz="2000" dirty="0" smtClean="0"/>
              <a:t>Αν</a:t>
            </a:r>
            <a:r>
              <a:rPr lang="en-US" sz="2000" dirty="0" smtClean="0"/>
              <a:t> 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charset="0"/>
              </a:rPr>
              <a:t> multicast(</a:t>
            </a:r>
            <a:r>
              <a:rPr lang="en-US" sz="2000" i="1" dirty="0" err="1" smtClean="0">
                <a:sym typeface="Wingdings" charset="0"/>
              </a:rPr>
              <a:t>g</a:t>
            </a:r>
            <a:r>
              <a:rPr lang="en-US" sz="2000" dirty="0" err="1" smtClean="0">
                <a:sym typeface="Wingdings" charset="0"/>
              </a:rPr>
              <a:t>,</a:t>
            </a:r>
            <a:r>
              <a:rPr lang="en-US" sz="2000" i="1" dirty="0" err="1" smtClean="0">
                <a:sym typeface="Wingdings" charset="0"/>
              </a:rPr>
              <a:t>m</a:t>
            </a:r>
            <a:r>
              <a:rPr lang="en-US" sz="2000" i="1" dirty="0" smtClean="0">
                <a:sym typeface="Wingdings" charset="0"/>
              </a:rPr>
              <a:t>’</a:t>
            </a:r>
            <a:r>
              <a:rPr lang="en-US" sz="2000" dirty="0" smtClean="0">
                <a:sym typeface="Wingdings" charset="0"/>
              </a:rPr>
              <a:t>)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pPr lvl="1"/>
            <a:r>
              <a:rPr lang="el-GR" sz="1800" dirty="0" smtClean="0"/>
              <a:t>Σχέσεις </a:t>
            </a:r>
            <a:r>
              <a:rPr lang="en-US" sz="1800" dirty="0" smtClean="0"/>
              <a:t>happened-before: m0 </a:t>
            </a:r>
            <a:r>
              <a:rPr lang="en-US" sz="1800" dirty="0" smtClean="0">
                <a:sym typeface="Wingdings" charset="0"/>
              </a:rPr>
              <a:t> m4, m5  m8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Causal</a:t>
            </a:r>
            <a:r>
              <a:rPr lang="el-GR" sz="2000" dirty="0" smtClean="0"/>
              <a:t> -&gt; </a:t>
            </a:r>
            <a:r>
              <a:rPr lang="en-US" sz="2000" dirty="0" smtClean="0"/>
              <a:t> (m0, m3, m6, m1, m4, m7, m2, m5, m8)</a:t>
            </a:r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20269"/>
            <a:ext cx="8229600" cy="1761059"/>
          </a:xfrm>
        </p:spPr>
        <p:txBody>
          <a:bodyPr/>
          <a:lstStyle/>
          <a:p>
            <a:r>
              <a:rPr lang="el-GR" sz="1800" dirty="0" smtClean="0"/>
              <a:t>Αξιόπιστο </a:t>
            </a:r>
            <a:r>
              <a:rPr lang="en-US" sz="1800" dirty="0" smtClean="0"/>
              <a:t>Multicast </a:t>
            </a:r>
            <a:r>
              <a:rPr lang="el-GR" sz="1800" dirty="0" smtClean="0"/>
              <a:t>: Κάθε χρήστης λαμβάνει όλα τα μηνύματα</a:t>
            </a:r>
            <a:endParaRPr lang="el-GR" sz="1400" dirty="0" smtClean="0"/>
          </a:p>
          <a:p>
            <a:r>
              <a:rPr lang="en-US" sz="1800" dirty="0" smtClean="0"/>
              <a:t>FIFO</a:t>
            </a:r>
            <a:r>
              <a:rPr lang="el-GR" sz="1800" dirty="0" smtClean="0"/>
              <a:t>: Τα μηνύματα του ίδιου χρήστη εμφανίζονται με τη σειρά αποστολής</a:t>
            </a:r>
            <a:endParaRPr lang="en-US" sz="1800" dirty="0" smtClean="0"/>
          </a:p>
          <a:p>
            <a:r>
              <a:rPr lang="el-GR" sz="1800" dirty="0" smtClean="0"/>
              <a:t>Αιτιώδης διάταξη: Τα </a:t>
            </a:r>
            <a:r>
              <a:rPr lang="en-US" sz="1800" dirty="0" smtClean="0"/>
              <a:t>Re: </a:t>
            </a:r>
            <a:r>
              <a:rPr lang="el-GR" sz="1800" dirty="0" smtClean="0"/>
              <a:t>μηνύματα μετά από αυτά στα οποία αναφέρονται</a:t>
            </a:r>
          </a:p>
          <a:p>
            <a:r>
              <a:rPr lang="el-GR" sz="1800" dirty="0" smtClean="0"/>
              <a:t>Ολική διάταξη: Η αρίθμηση συνεπής</a:t>
            </a:r>
            <a:endParaRPr lang="el-GR" sz="1800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93850" y="1268760"/>
            <a:ext cx="6291263" cy="3127375"/>
            <a:chOff x="1004" y="1448"/>
            <a:chExt cx="3963" cy="1970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3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 </a:t>
            </a:r>
            <a:r>
              <a:rPr lang="en-US" dirty="0" smtClean="0"/>
              <a:t>vs.</a:t>
            </a:r>
            <a:r>
              <a:rPr lang="el-GR" dirty="0" smtClean="0"/>
              <a:t> Παράδοση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αλγόριθμος λήψης ενός </a:t>
            </a:r>
            <a:r>
              <a:rPr lang="en-US" sz="2400" dirty="0" smtClean="0"/>
              <a:t>multicast </a:t>
            </a:r>
            <a:r>
              <a:rPr lang="el-GR" sz="2400" dirty="0" smtClean="0"/>
              <a:t>αποφασίζει πότε να παραδώσει ένα μήνυμα στη διεργασία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Ένα μήνυμα που παραλαμβάνεται μπορεί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b="1" dirty="0" smtClean="0"/>
              <a:t>Να παραδοθεί αμέσως </a:t>
            </a:r>
            <a:r>
              <a:rPr lang="en-US" sz="2000" dirty="0" smtClean="0"/>
              <a:t>(</a:t>
            </a:r>
            <a:r>
              <a:rPr lang="el-GR" sz="2000" dirty="0" smtClean="0"/>
              <a:t>να τοποθετηθεί σε ουρά παράδοσης την οποία διαβάζει η διεργασία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b="1" dirty="0" smtClean="0"/>
              <a:t>Να τοποθετηθεί σε ουρά αναμονής (</a:t>
            </a:r>
            <a:r>
              <a:rPr lang="en-US" sz="2000" b="1" dirty="0" smtClean="0"/>
              <a:t>hold-back queue</a:t>
            </a:r>
            <a:r>
              <a:rPr lang="el-GR" sz="2000" b="1" dirty="0" smtClean="0"/>
              <a:t>) </a:t>
            </a:r>
            <a:r>
              <a:rPr lang="el-GR" sz="2000" dirty="0" smtClean="0"/>
              <a:t>γιατί πρέπει να περιμένουμε για παλιότερο μήνυμα</a:t>
            </a:r>
            <a:endParaRPr lang="en-US" sz="2000" dirty="0" smtClean="0"/>
          </a:p>
          <a:p>
            <a:pPr lvl="1"/>
            <a:r>
              <a:rPr lang="el-GR" sz="2000" b="1" dirty="0" smtClean="0"/>
              <a:t>Να απορριφθεί </a:t>
            </a:r>
            <a:r>
              <a:rPr lang="en-US" sz="2000" dirty="0" smtClean="0"/>
              <a:t>(</a:t>
            </a:r>
            <a:r>
              <a:rPr lang="el-GR" sz="2000" dirty="0" smtClean="0"/>
              <a:t>διπλό ή παλιότερο μήνυμα που δε θέλουμε πια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Αποστολή, παράδοση, αναμονή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577857" cy="47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επικοινωνούν οι διεργασίες;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Ένας προς έναν</a:t>
            </a:r>
            <a:endParaRPr lang="en-US" sz="2400" dirty="0" smtClean="0"/>
          </a:p>
          <a:p>
            <a:pPr lvl="1"/>
            <a:r>
              <a:rPr lang="en-US" sz="2000" dirty="0" err="1" smtClean="0"/>
              <a:t>Unicast</a:t>
            </a:r>
            <a:endParaRPr lang="en-US" sz="2000" dirty="0" smtClean="0"/>
          </a:p>
          <a:p>
            <a:pPr lvl="2"/>
            <a:r>
              <a:rPr lang="el-GR" sz="1800" dirty="0" smtClean="0"/>
              <a:t> 1</a:t>
            </a:r>
            <a:r>
              <a:rPr lang="en-US" sz="1800" dirty="0" smtClean="0"/>
              <a:t> -&gt; </a:t>
            </a:r>
            <a:r>
              <a:rPr lang="el-GR" sz="1800" dirty="0" smtClean="0"/>
              <a:t>1</a:t>
            </a:r>
          </a:p>
          <a:p>
            <a:pPr lvl="2"/>
            <a:r>
              <a:rPr lang="en-US" sz="1800" dirty="0" smtClean="0"/>
              <a:t>Point-to-point</a:t>
            </a:r>
          </a:p>
          <a:p>
            <a:endParaRPr lang="en-US" sz="2400" dirty="0" smtClean="0"/>
          </a:p>
          <a:p>
            <a:r>
              <a:rPr lang="el-GR" sz="2400" dirty="0" smtClean="0"/>
              <a:t>Ένας προς πολλούς</a:t>
            </a:r>
            <a:endParaRPr lang="en-US" sz="2400" dirty="0" smtClean="0"/>
          </a:p>
          <a:p>
            <a:pPr lvl="1"/>
            <a:r>
              <a:rPr lang="en-US" sz="2000" dirty="0" smtClean="0"/>
              <a:t>Multicast</a:t>
            </a:r>
            <a:endParaRPr lang="en-US" sz="2400" dirty="0" smtClean="0"/>
          </a:p>
          <a:p>
            <a:pPr lvl="2"/>
            <a:r>
              <a:rPr lang="en-US" sz="1800" dirty="0" smtClean="0"/>
              <a:t>1 -&gt; </a:t>
            </a:r>
            <a:r>
              <a:rPr lang="el-GR" sz="1800" dirty="0" smtClean="0"/>
              <a:t>πολλούς</a:t>
            </a:r>
            <a:endParaRPr lang="en-US" sz="1800" dirty="0" smtClean="0"/>
          </a:p>
          <a:p>
            <a:pPr lvl="2"/>
            <a:r>
              <a:rPr lang="el-GR" sz="1800" dirty="0" smtClean="0"/>
              <a:t>Επικοινωνία ομάδας </a:t>
            </a:r>
            <a:r>
              <a:rPr lang="en-US" sz="1800" dirty="0" smtClean="0"/>
              <a:t>(group communication)</a:t>
            </a:r>
          </a:p>
          <a:p>
            <a:pPr lvl="1"/>
            <a:r>
              <a:rPr lang="en-US" sz="2000" dirty="0" smtClean="0"/>
              <a:t>Broadcast</a:t>
            </a:r>
          </a:p>
          <a:p>
            <a:pPr lvl="2"/>
            <a:r>
              <a:rPr lang="en-US" sz="1800" dirty="0" smtClean="0"/>
              <a:t> 1-&gt; </a:t>
            </a:r>
            <a:r>
              <a:rPr lang="el-GR" sz="1800" dirty="0" smtClean="0"/>
              <a:t>όλους</a:t>
            </a:r>
            <a:endParaRPr lang="en-US" sz="1800" dirty="0" smtClean="0"/>
          </a:p>
          <a:p>
            <a:pPr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Εξέταση μηνυμάτων από κάθε διεργασία με τη σειρά με την οποία εστάλησαν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κρατά έναν αύξοντα αριθμό για κάθε μια από τις άλλες διεργασίες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Όταν παραλαμβάνεται ένα μήνυμα, αν ο αύξων αριθμός του είναι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800" dirty="0" smtClean="0"/>
              <a:t>Ο αναμενόμενος</a:t>
            </a:r>
            <a:r>
              <a:rPr lang="en-US" sz="1800" dirty="0" smtClean="0"/>
              <a:t> (</a:t>
            </a:r>
            <a:r>
              <a:rPr lang="el-GR" sz="1800" dirty="0" smtClean="0"/>
              <a:t>επόμενος στη σειρά</a:t>
            </a:r>
            <a:r>
              <a:rPr lang="en-US" sz="1800" dirty="0" smtClean="0"/>
              <a:t>), </a:t>
            </a:r>
            <a:r>
              <a:rPr lang="el-GR" sz="1800" dirty="0" smtClean="0"/>
              <a:t>το αποδεχόμαστε</a:t>
            </a:r>
            <a:endParaRPr lang="en-US" sz="1800" dirty="0" smtClean="0"/>
          </a:p>
          <a:p>
            <a:pPr lvl="2"/>
            <a:r>
              <a:rPr lang="el-GR" sz="1800" dirty="0" smtClean="0"/>
              <a:t>Μεγαλύτερος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τοποθετούμε σε ουρά</a:t>
            </a:r>
            <a:endParaRPr lang="en-US" sz="1800" dirty="0" smtClean="0"/>
          </a:p>
          <a:p>
            <a:pPr lvl="2"/>
            <a:r>
              <a:rPr lang="el-GR" sz="1800" dirty="0" smtClean="0"/>
              <a:t>Μικρότερος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απορρίπτουμε</a:t>
            </a:r>
            <a:endParaRPr lang="en-US" sz="18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FIFO Multicast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108200" y="2564904"/>
            <a:ext cx="5128096" cy="24308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77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8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9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82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grpSp>
        <p:nvGrpSpPr>
          <p:cNvPr id="84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Accept:  2 = 1 + 1</a:t>
              </a:r>
            </a:p>
          </p:txBody>
        </p:sp>
      </p:grpSp>
      <p:grpSp>
        <p:nvGrpSpPr>
          <p:cNvPr id="87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88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90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3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9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8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Buffer 2&gt;0 +1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AutoShape 96"/>
          <p:cNvSpPr>
            <a:spLocks noChangeArrowheads="1"/>
          </p:cNvSpPr>
          <p:nvPr/>
        </p:nvSpPr>
        <p:spPr bwMode="auto">
          <a:xfrm>
            <a:off x="6123136" y="4428976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Accept:  1 = 0 + 1</a:t>
            </a:r>
          </a:p>
        </p:txBody>
      </p:sp>
      <p:grpSp>
        <p:nvGrpSpPr>
          <p:cNvPr id="97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98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00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1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103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99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Buffer  2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=1 </a:t>
              </a:r>
              <a:r>
                <a:rPr lang="en-US" sz="1600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05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</p:grpSp>
      <p:sp>
        <p:nvSpPr>
          <p:cNvPr id="108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109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10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111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Ολικά διατεταγμένο </a:t>
            </a:r>
            <a:r>
              <a:rPr lang="en-US" dirty="0" smtClean="0"/>
              <a:t>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Με τη χρήση</a:t>
            </a:r>
            <a:r>
              <a:rPr lang="en-US" sz="2400" dirty="0" smtClean="0"/>
              <a:t> sequencer</a:t>
            </a:r>
          </a:p>
          <a:p>
            <a:pPr lvl="1"/>
            <a:r>
              <a:rPr lang="el-GR" sz="2000" dirty="0" smtClean="0"/>
              <a:t>Ένας ειδικό </a:t>
            </a:r>
            <a:r>
              <a:rPr lang="en-US" sz="2000" dirty="0" smtClean="0"/>
              <a:t>sequencer</a:t>
            </a:r>
            <a:r>
              <a:rPr lang="el-GR" sz="2000" dirty="0" smtClean="0"/>
              <a:t> διατάσσει όλα τα μηνύματα</a:t>
            </a:r>
            <a:endParaRPr lang="en-US" sz="2000" dirty="0" smtClean="0"/>
          </a:p>
          <a:p>
            <a:pPr lvl="1"/>
            <a:r>
              <a:rPr lang="el-GR" sz="2000" dirty="0" smtClean="0"/>
              <a:t>Όλοι οι υπόλοιποι ακολουθούν</a:t>
            </a:r>
            <a:endParaRPr lang="en-US" sz="2000" dirty="0" smtClean="0"/>
          </a:p>
          <a:p>
            <a:r>
              <a:rPr lang="el-GR" sz="2400" dirty="0" smtClean="0"/>
              <a:t>Το σύστημα </a:t>
            </a:r>
            <a:r>
              <a:rPr lang="en-US" sz="2400" dirty="0" smtClean="0"/>
              <a:t>ISIS</a:t>
            </a:r>
          </a:p>
          <a:p>
            <a:pPr lvl="1"/>
            <a:r>
              <a:rPr lang="el-GR" sz="2000" dirty="0" smtClean="0"/>
              <a:t>Παρόμοιο με τον</a:t>
            </a:r>
            <a:r>
              <a:rPr lang="en-US" sz="2000" dirty="0" smtClean="0"/>
              <a:t> sequencer, </a:t>
            </a:r>
            <a:r>
              <a:rPr lang="el-GR" sz="2000" dirty="0" smtClean="0"/>
              <a:t>αλλά η ευθύνη κατανέμεται σε όλους τους αποστολείς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με χρήση</a:t>
            </a:r>
            <a:r>
              <a:rPr lang="en-US" dirty="0" smtClean="0"/>
              <a:t> sequencer</a:t>
            </a:r>
            <a:endParaRPr lang="el-GR" dirty="0"/>
          </a:p>
        </p:txBody>
      </p:sp>
      <p:sp>
        <p:nvSpPr>
          <p:cNvPr id="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μήνυμα </a:t>
            </a:r>
            <a:r>
              <a:rPr lang="en-US" sz="2000" dirty="0" smtClean="0"/>
              <a:t>m </a:t>
            </a:r>
            <a:r>
              <a:rPr lang="el-GR" sz="2000" dirty="0" smtClean="0"/>
              <a:t>που αποστέλλεται με </a:t>
            </a:r>
            <a:r>
              <a:rPr lang="en-US" sz="2000" dirty="0" smtClean="0"/>
              <a:t>multicast </a:t>
            </a:r>
            <a:r>
              <a:rPr lang="el-GR" sz="2000" dirty="0" smtClean="0"/>
              <a:t>φέρει ένα μοναδικό </a:t>
            </a:r>
            <a:r>
              <a:rPr lang="en-US" sz="2000" dirty="0" smtClean="0"/>
              <a:t>id</a:t>
            </a:r>
          </a:p>
          <a:p>
            <a:r>
              <a:rPr lang="el-GR" sz="2000" dirty="0" smtClean="0"/>
              <a:t>Το μήνυμα αποστέλλεται σε όλες της διεργασίες της ομάδα και στον </a:t>
            </a:r>
            <a:r>
              <a:rPr lang="en-US" sz="2000" dirty="0" smtClean="0"/>
              <a:t>sequencer</a:t>
            </a:r>
          </a:p>
          <a:p>
            <a:r>
              <a:rPr lang="en-US" sz="2000" dirty="0" smtClean="0"/>
              <a:t>O sequencer</a:t>
            </a:r>
            <a:r>
              <a:rPr lang="el-GR" sz="2000" dirty="0" smtClean="0"/>
              <a:t> </a:t>
            </a:r>
          </a:p>
          <a:p>
            <a:pPr lvl="1"/>
            <a:r>
              <a:rPr lang="el-GR" sz="1600" dirty="0" smtClean="0"/>
              <a:t>κρατά έναν αύξοντα αριθμό </a:t>
            </a:r>
            <a:r>
              <a:rPr lang="en-US" sz="1600" dirty="0" smtClean="0"/>
              <a:t>(sequence number)</a:t>
            </a:r>
            <a:r>
              <a:rPr lang="el-GR" sz="1600" dirty="0" smtClean="0"/>
              <a:t> που χρησιμοποιεί για να δίνει αυξανόμενους και συνεχόμενους αριθμούς στα μηνύματα</a:t>
            </a:r>
          </a:p>
          <a:p>
            <a:pPr lvl="1"/>
            <a:r>
              <a:rPr lang="el-GR" sz="1600" dirty="0" smtClean="0"/>
              <a:t>Ανακοινώνει τους </a:t>
            </a:r>
            <a:r>
              <a:rPr lang="en-US" sz="1600" dirty="0" smtClean="0"/>
              <a:t>sequence numbers</a:t>
            </a:r>
            <a:r>
              <a:rPr lang="el-GR" sz="1600" dirty="0" smtClean="0"/>
              <a:t> στέλνοντας με </a:t>
            </a:r>
            <a:r>
              <a:rPr lang="en-US" sz="1600" dirty="0" smtClean="0"/>
              <a:t>multicast </a:t>
            </a:r>
            <a:r>
              <a:rPr lang="el-GR" sz="1600" dirty="0" smtClean="0"/>
              <a:t>μήνυμα </a:t>
            </a:r>
            <a:r>
              <a:rPr lang="en-US" sz="1600" dirty="0" smtClean="0"/>
              <a:t>order</a:t>
            </a:r>
            <a:endParaRPr lang="en-US" sz="2400" dirty="0" smtClean="0"/>
          </a:p>
          <a:p>
            <a:r>
              <a:rPr lang="el-GR" sz="2000" dirty="0" smtClean="0"/>
              <a:t>Τα μηνύματα παραμένουν στην ουρά μέχρι να μπουν σε σειρά τα </a:t>
            </a:r>
            <a:r>
              <a:rPr lang="en-US" sz="2000" dirty="0" smtClean="0"/>
              <a:t>sequence numbers </a:t>
            </a:r>
            <a:r>
              <a:rPr lang="el-GR" sz="2000" dirty="0" smtClean="0"/>
              <a:t>τους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ISIS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el-GR" sz="1800" dirty="0" smtClean="0"/>
              <a:t>Οι διεργασίες συμφωνούν συλλογικά σε </a:t>
            </a:r>
            <a:r>
              <a:rPr lang="en-US" sz="1800" dirty="0" smtClean="0"/>
              <a:t>sequence number</a:t>
            </a:r>
            <a:r>
              <a:rPr lang="el-GR" sz="1800" dirty="0" smtClean="0"/>
              <a:t> για κάθε μήνυμα</a:t>
            </a:r>
          </a:p>
          <a:p>
            <a:r>
              <a:rPr lang="el-GR" sz="1800" dirty="0" smtClean="0"/>
              <a:t>Οι διεργασίες απαντούν σε ένα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με μια </a:t>
            </a:r>
            <a:r>
              <a:rPr lang="el-GR" sz="1800" i="1" dirty="0" smtClean="0"/>
              <a:t>πρόταση</a:t>
            </a:r>
            <a:r>
              <a:rPr lang="el-GR" sz="1800" dirty="0" smtClean="0"/>
              <a:t> για το </a:t>
            </a:r>
            <a:r>
              <a:rPr lang="en-US" sz="1800" dirty="0" smtClean="0"/>
              <a:t>sequence number</a:t>
            </a:r>
          </a:p>
          <a:p>
            <a:pPr lvl="1"/>
            <a:r>
              <a:rPr lang="el-GR" sz="1600" dirty="0" smtClean="0"/>
              <a:t>Το μέγιστο όλων των συμφωνημένων </a:t>
            </a:r>
            <a:r>
              <a:rPr lang="en-US" sz="1600" dirty="0" smtClean="0"/>
              <a:t>sequence numbers </a:t>
            </a:r>
          </a:p>
          <a:p>
            <a:pPr lvl="1"/>
            <a:r>
              <a:rPr lang="el-GR" sz="1600" dirty="0" smtClean="0"/>
              <a:t>Μεγαλύτερο από όλα τα </a:t>
            </a:r>
            <a:r>
              <a:rPr lang="en-US" sz="1600" dirty="0" smtClean="0"/>
              <a:t>sequence numbers </a:t>
            </a:r>
            <a:r>
              <a:rPr lang="el-GR" sz="1600" dirty="0" smtClean="0"/>
              <a:t>που είχαν προτείνει οι ίδιες στο παρελθόν</a:t>
            </a:r>
            <a:endParaRPr lang="en-US" sz="1600" dirty="0" smtClean="0"/>
          </a:p>
          <a:p>
            <a:r>
              <a:rPr lang="el-GR" sz="1800" dirty="0" smtClean="0"/>
              <a:t>Αποθηκεύουν το μήνυμα σε ουρά προτεραιότητας </a:t>
            </a:r>
            <a:r>
              <a:rPr lang="en-US" sz="1800" dirty="0" smtClean="0"/>
              <a:t>hold-back</a:t>
            </a:r>
          </a:p>
          <a:p>
            <a:pPr lvl="1"/>
            <a:r>
              <a:rPr lang="el-GR" sz="1600" dirty="0" smtClean="0"/>
              <a:t>Μηνύματα διατεταγμένα ανά </a:t>
            </a:r>
            <a:r>
              <a:rPr lang="en-US" sz="1600" dirty="0" smtClean="0"/>
              <a:t>sequence number</a:t>
            </a:r>
          </a:p>
          <a:p>
            <a:r>
              <a:rPr lang="el-GR" sz="1800" dirty="0" smtClean="0"/>
              <a:t>Ο αποστολέας επιλέγει τη συμφωνημένη προτεραιότητα και ξαναστέλνει </a:t>
            </a:r>
            <a:r>
              <a:rPr lang="en-US" sz="1800" dirty="0" smtClean="0"/>
              <a:t>multicast</a:t>
            </a:r>
            <a:r>
              <a:rPr lang="el-GR" sz="1800" dirty="0" smtClean="0"/>
              <a:t> με αυτήν</a:t>
            </a:r>
            <a:endParaRPr lang="en-US" sz="1800" dirty="0" smtClean="0"/>
          </a:p>
          <a:p>
            <a:pPr lvl="1"/>
            <a:r>
              <a:rPr lang="en-US" sz="1600" dirty="0" smtClean="0"/>
              <a:t> </a:t>
            </a:r>
            <a:r>
              <a:rPr lang="el-GR" sz="1600" dirty="0" smtClean="0"/>
              <a:t>το μέγιστο όλων των προτεινόμενων προτεραιοτήτων</a:t>
            </a:r>
            <a:endParaRPr lang="en-US" sz="1600" dirty="0" smtClean="0"/>
          </a:p>
          <a:p>
            <a:r>
              <a:rPr lang="el-GR" sz="1800" dirty="0" smtClean="0"/>
              <a:t>Κατά τη λήψη της τελικής προτεραιότητας</a:t>
            </a:r>
            <a:endParaRPr lang="en-US" sz="1800" dirty="0" smtClean="0"/>
          </a:p>
          <a:p>
            <a:pPr lvl="1"/>
            <a:r>
              <a:rPr lang="el-GR" sz="1600" dirty="0" smtClean="0"/>
              <a:t>Το μήνυμα μαρκάρεται προς παράδοση</a:t>
            </a:r>
            <a:endParaRPr lang="en-US" sz="1600" dirty="0" smtClean="0"/>
          </a:p>
          <a:p>
            <a:pPr lvl="1"/>
            <a:r>
              <a:rPr lang="el-GR" sz="1600" dirty="0" smtClean="0"/>
              <a:t>Παραδίδονται μηνύματα προς παράδοση από την αρχή της ουράς προτεραιότητας</a:t>
            </a:r>
            <a:endParaRPr lang="en-US" sz="16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Αλγόριθμος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ISIS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διάταξη: 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εξαρτάται από τη λήψη του</a:t>
            </a:r>
            <a:r>
              <a:rPr lang="en-US" sz="1800" i="1" dirty="0" smtClean="0"/>
              <a:t> m0</a:t>
            </a:r>
          </a:p>
          <a:p>
            <a:r>
              <a:rPr lang="el-GR" sz="1800" dirty="0" smtClean="0"/>
              <a:t>Έτσι</a:t>
            </a:r>
            <a:r>
              <a:rPr lang="en-US" sz="1800" dirty="0" smtClean="0"/>
              <a:t>, </a:t>
            </a:r>
            <a:r>
              <a:rPr lang="el-GR" sz="1800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πρέπει να παραδοθεί μετά την παράδοση του </a:t>
            </a:r>
            <a:r>
              <a:rPr lang="en-US" sz="1800" i="1" dirty="0" smtClean="0"/>
              <a:t>m0 </a:t>
            </a:r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m0 </a:t>
            </a:r>
            <a:r>
              <a:rPr lang="el-GR" sz="1800" i="1" dirty="0" smtClean="0"/>
              <a:t>και 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δεν έχουν αιτιώδη σχέση</a:t>
            </a:r>
            <a:r>
              <a:rPr lang="en-US" sz="1800" i="1" dirty="0" smtClean="0"/>
              <a:t> (</a:t>
            </a:r>
            <a:r>
              <a:rPr lang="el-GR" sz="1800" i="1" dirty="0" smtClean="0"/>
              <a:t>ταυτόχρονα</a:t>
            </a:r>
            <a:r>
              <a:rPr lang="en-US" sz="1800" i="1" dirty="0" smtClean="0"/>
              <a:t>).</a:t>
            </a:r>
          </a:p>
          <a:p>
            <a:r>
              <a:rPr lang="el-GR" sz="1800" dirty="0" smtClean="0"/>
              <a:t>Οποιαδήποτε διεργασία μπορεί να τα παραδώσει σε οποιαδήποτε σειρά</a:t>
            </a:r>
            <a:endParaRPr lang="en-US" sz="1800" dirty="0" smtClean="0"/>
          </a:p>
          <a:p>
            <a:endParaRPr lang="el-G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166620" cy="16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0"/>
            <a:ext cx="7298010" cy="172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Κάθε διεργασία διατηρεί διανυσματικό ρολόι</a:t>
            </a:r>
            <a:endParaRPr lang="en-US" sz="2000" dirty="0" smtClean="0"/>
          </a:p>
          <a:p>
            <a:pPr lvl="1"/>
            <a:r>
              <a:rPr lang="el-GR" sz="1800" dirty="0" smtClean="0"/>
              <a:t>Κάθε μετρητής αναπαριστά τον αριθμό των μηνυμάτων που έχουν ληφθεί από κάθε άλλη διεργασία</a:t>
            </a:r>
            <a:endParaRPr lang="en-US" sz="1800" dirty="0" smtClean="0"/>
          </a:p>
          <a:p>
            <a:pPr lvl="1"/>
            <a:endParaRPr lang="el-GR" sz="1800" dirty="0" smtClean="0"/>
          </a:p>
          <a:p>
            <a:r>
              <a:rPr lang="el-GR" sz="2000" dirty="0" smtClean="0"/>
              <a:t>Κατά το </a:t>
            </a:r>
            <a:r>
              <a:rPr lang="en-US" sz="2000" dirty="0" smtClean="0"/>
              <a:t>multicast</a:t>
            </a:r>
            <a:r>
              <a:rPr lang="el-GR" sz="2000" dirty="0" smtClean="0"/>
              <a:t>, η διεργασία-αποστολέας αυξάνει τον μετρητή της και επισυνάπτει το διάνυσμα στο μήνυμα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Κατά τη λήψη ενός μηνύματος </a:t>
            </a:r>
            <a:r>
              <a:rPr lang="en-US" sz="2000" dirty="0" smtClean="0"/>
              <a:t>multicast </a:t>
            </a:r>
            <a:r>
              <a:rPr lang="el-GR" sz="2000" dirty="0" smtClean="0"/>
              <a:t>ο παραλήπτης περιμένει μέχρι να ικανοποιηθεί η αιτιώδης διάταξη, </a:t>
            </a:r>
            <a:r>
              <a:rPr lang="el-GR" sz="2000" dirty="0" err="1" smtClean="0"/>
              <a:t>δλδ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Να έχει παραδώσει όσα μηνύματα έχει στείλει ο αποστολέας</a:t>
            </a:r>
            <a:r>
              <a:rPr lang="en-US" sz="1800" dirty="0" smtClean="0"/>
              <a:t> </a:t>
            </a:r>
            <a:r>
              <a:rPr lang="el-GR" sz="1800" dirty="0" smtClean="0"/>
              <a:t>στο παρελθόν</a:t>
            </a:r>
            <a:endParaRPr lang="en-US" sz="1800" dirty="0" smtClean="0"/>
          </a:p>
          <a:p>
            <a:pPr lvl="1"/>
            <a:r>
              <a:rPr lang="el-GR" sz="1800" dirty="0" smtClean="0"/>
              <a:t>Να έχει παραδώσει όλα τα μηνύματα που είχε παραδώσει ο αποστολέας πριν την αποστολή του </a:t>
            </a:r>
            <a:r>
              <a:rPr lang="en-US" sz="1800" dirty="0" smtClean="0"/>
              <a:t>multicast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διεργασία </a:t>
            </a:r>
            <a:r>
              <a:rPr lang="en-US" sz="2000" dirty="0" smtClean="0"/>
              <a:t>Pa </a:t>
            </a:r>
            <a:r>
              <a:rPr lang="el-GR" sz="2000" dirty="0" smtClean="0"/>
              <a:t>λαμβάνει μήνυμα από την </a:t>
            </a:r>
            <a:r>
              <a:rPr lang="en-US" sz="2000" dirty="0" err="1" smtClean="0"/>
              <a:t>Pb</a:t>
            </a:r>
            <a:endParaRPr lang="en-US" sz="2000" dirty="0" smtClean="0"/>
          </a:p>
          <a:p>
            <a:pPr lvl="1"/>
            <a:r>
              <a:rPr lang="el-GR" sz="1800" dirty="0" smtClean="0"/>
              <a:t>Κάθε διεργασία διατηρεί ένα διάνυσμα προτεραιότητας </a:t>
            </a:r>
            <a:r>
              <a:rPr lang="en-US" sz="1800" b="1" dirty="0" smtClean="0"/>
              <a:t>(</a:t>
            </a:r>
            <a:r>
              <a:rPr lang="el-GR" sz="1800" b="1" dirty="0" smtClean="0"/>
              <a:t>παρόμοιο με διανυσματική </a:t>
            </a:r>
            <a:r>
              <a:rPr lang="el-GR" sz="1800" b="1" dirty="0" err="1" smtClean="0"/>
              <a:t>χρονοσφραγίδα</a:t>
            </a:r>
            <a:r>
              <a:rPr lang="el-GR" sz="1800" b="1" dirty="0" smtClean="0"/>
              <a:t>)</a:t>
            </a:r>
            <a:endParaRPr lang="en-US" sz="1800" b="1" dirty="0" smtClean="0"/>
          </a:p>
          <a:p>
            <a:pPr lvl="1"/>
            <a:r>
              <a:rPr lang="el-GR" sz="1800" dirty="0" smtClean="0"/>
              <a:t>Το διάνυσμα ανανεώνεται με κάθε αποστολή και λήψη </a:t>
            </a:r>
            <a:r>
              <a:rPr lang="en-US" sz="1800" dirty="0" smtClean="0"/>
              <a:t>multicast</a:t>
            </a:r>
            <a:endParaRPr lang="en-US" sz="1800" i="1" dirty="0" smtClean="0"/>
          </a:p>
          <a:p>
            <a:pPr lvl="2"/>
            <a:r>
              <a:rPr lang="el-GR" sz="1400" dirty="0" smtClean="0"/>
              <a:t>Κάθε τιμή</a:t>
            </a:r>
            <a:r>
              <a:rPr lang="en-US" sz="1400" dirty="0" smtClean="0"/>
              <a:t>= # </a:t>
            </a:r>
            <a:r>
              <a:rPr lang="el-GR" sz="1400" dirty="0" smtClean="0"/>
              <a:t>του πιο πρόσφατου μηνύματος από τη διεργασία που προηγείται του </a:t>
            </a:r>
            <a:r>
              <a:rPr lang="en-US" sz="1400" dirty="0" smtClean="0"/>
              <a:t>event</a:t>
            </a:r>
          </a:p>
          <a:p>
            <a:r>
              <a:rPr lang="el-GR" sz="2000" dirty="0" smtClean="0"/>
              <a:t>Αλγόριθμος</a:t>
            </a:r>
            <a:endParaRPr lang="en-US" sz="2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</a:t>
            </a:r>
            <a:r>
              <a:rPr lang="en-US" sz="1800" dirty="0" err="1" smtClean="0"/>
              <a:t>Pb</a:t>
            </a:r>
            <a:r>
              <a:rPr lang="en-US" sz="1800" dirty="0" smtClean="0"/>
              <a:t> </a:t>
            </a:r>
            <a:r>
              <a:rPr lang="el-GR" sz="1800" dirty="0" smtClean="0"/>
              <a:t>στέλνει μήνυμα</a:t>
            </a:r>
            <a:endParaRPr lang="en-US" sz="1800" b="1" dirty="0" smtClean="0"/>
          </a:p>
          <a:p>
            <a:pPr lvl="2"/>
            <a:r>
              <a:rPr lang="el-GR" sz="1400" b="1" dirty="0" smtClean="0"/>
              <a:t>Αυξάνει τη δική του τιμή και στέλνει το διάνυσμα</a:t>
            </a:r>
            <a:r>
              <a:rPr lang="en-US" sz="1400" b="1" dirty="0" smtClean="0"/>
              <a:t> </a:t>
            </a:r>
            <a:r>
              <a:rPr lang="en-US" sz="1400" dirty="0" err="1" smtClean="0"/>
              <a:t>Vb</a:t>
            </a:r>
            <a:r>
              <a:rPr lang="en-US" sz="1400" dirty="0" smtClean="0"/>
              <a:t>[b] = </a:t>
            </a:r>
            <a:r>
              <a:rPr lang="en-US" sz="1400" dirty="0" err="1" smtClean="0"/>
              <a:t>Vb</a:t>
            </a:r>
            <a:r>
              <a:rPr lang="en-US" sz="1400" dirty="0" smtClean="0"/>
              <a:t>[b] +</a:t>
            </a:r>
            <a:r>
              <a:rPr lang="el-GR" sz="1400" dirty="0" smtClean="0"/>
              <a:t> 1 με το μήνυμα</a:t>
            </a:r>
            <a:endParaRPr lang="en-US" sz="1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Pa </a:t>
            </a:r>
            <a:r>
              <a:rPr lang="el-GR" sz="1800" b="1" dirty="0" smtClean="0"/>
              <a:t>λάβει μήνυμα από την </a:t>
            </a:r>
            <a:r>
              <a:rPr lang="en-US" sz="1800" b="1" dirty="0" err="1" smtClean="0"/>
              <a:t>Pb</a:t>
            </a:r>
            <a:endParaRPr lang="en-US" sz="1800" b="1" dirty="0" smtClean="0"/>
          </a:p>
          <a:p>
            <a:pPr lvl="2"/>
            <a:r>
              <a:rPr lang="el-GR" sz="1400" dirty="0" smtClean="0"/>
              <a:t>Τσεκάρει αν το μήνυμα ήρθε με σειρά </a:t>
            </a:r>
            <a:r>
              <a:rPr lang="en-US" sz="1400" dirty="0" smtClean="0"/>
              <a:t>FIFO </a:t>
            </a:r>
            <a:r>
              <a:rPr lang="el-GR" sz="1400" dirty="0" smtClean="0"/>
              <a:t> από την </a:t>
            </a:r>
            <a:r>
              <a:rPr lang="en-US" sz="1400" dirty="0" err="1" smtClean="0"/>
              <a:t>Pb</a:t>
            </a:r>
            <a:endParaRPr lang="en-US" sz="1400" dirty="0" smtClean="0"/>
          </a:p>
          <a:p>
            <a:pPr lvl="2"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Vb</a:t>
            </a:r>
            <a:r>
              <a:rPr lang="en-US" sz="1400" dirty="0" smtClean="0"/>
              <a:t>[b] == </a:t>
            </a:r>
            <a:r>
              <a:rPr lang="en-US" sz="1400" dirty="0" err="1" smtClean="0"/>
              <a:t>Va</a:t>
            </a:r>
            <a:r>
              <a:rPr lang="en-US" sz="1400" dirty="0" smtClean="0"/>
              <a:t>[b] + 1 ?</a:t>
            </a:r>
          </a:p>
          <a:p>
            <a:pPr lvl="2"/>
            <a:r>
              <a:rPr lang="el-GR" sz="1400" dirty="0" smtClean="0"/>
              <a:t>Τσεκάρει ότι το μήνυμα δεν εξαρτάται από κάτι που δεν έχει δει ακόμα η </a:t>
            </a:r>
            <a:r>
              <a:rPr lang="en-US" sz="1400" dirty="0" smtClean="0"/>
              <a:t>Pa</a:t>
            </a:r>
          </a:p>
          <a:p>
            <a:pPr lvl="2">
              <a:buNone/>
            </a:pPr>
            <a:r>
              <a:rPr lang="en-US" sz="1400" dirty="0" smtClean="0"/>
              <a:t>		∀</a:t>
            </a:r>
            <a:r>
              <a:rPr lang="en-US" sz="1400" dirty="0" err="1" smtClean="0"/>
              <a:t>i</a:t>
            </a:r>
            <a:r>
              <a:rPr lang="en-US" sz="1400" dirty="0" smtClean="0"/>
              <a:t>, </a:t>
            </a:r>
            <a:r>
              <a:rPr lang="en-US" sz="1400" dirty="0" err="1" smtClean="0"/>
              <a:t>i</a:t>
            </a:r>
            <a:r>
              <a:rPr lang="en-US" sz="1400" dirty="0" smtClean="0"/>
              <a:t> ≠ b: </a:t>
            </a:r>
            <a:r>
              <a:rPr lang="en-US" sz="1400" dirty="0" err="1" smtClean="0"/>
              <a:t>Vb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≤ </a:t>
            </a:r>
            <a:r>
              <a:rPr lang="en-US" sz="1400" dirty="0" err="1" smtClean="0"/>
              <a:t>Va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?</a:t>
            </a:r>
          </a:p>
          <a:p>
            <a:pPr lvl="2"/>
            <a:r>
              <a:rPr lang="el-GR" sz="1400" dirty="0" smtClean="0"/>
              <a:t>Αν ικανοποιούνται και οι δύο συνθήκες, το</a:t>
            </a:r>
            <a:r>
              <a:rPr lang="en-US" sz="1400" dirty="0" smtClean="0"/>
              <a:t> Pa </a:t>
            </a:r>
            <a:r>
              <a:rPr lang="el-GR" sz="1400" dirty="0" smtClean="0"/>
              <a:t>παραδίδει το μήνυμα</a:t>
            </a:r>
            <a:endParaRPr lang="en-US" sz="1400" dirty="0" smtClean="0"/>
          </a:p>
          <a:p>
            <a:pPr lvl="2"/>
            <a:r>
              <a:rPr lang="el-GR" sz="1400" dirty="0" smtClean="0"/>
              <a:t>Αλλιώς το κρατά σε αναμονή μέχρι να ικανοποιηθούν οι συνθήκες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μήνυμα </a:t>
            </a:r>
            <a:r>
              <a:rPr lang="en-US" sz="1800" dirty="0" smtClean="0"/>
              <a:t>m1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 </a:t>
            </a:r>
            <a:r>
              <a:rPr lang="el-GR" sz="1800" dirty="0" smtClean="0"/>
              <a:t>με </a:t>
            </a:r>
            <a:r>
              <a:rPr lang="en-US" sz="1800" dirty="0" smtClean="0"/>
              <a:t>V1=(1,1,0)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με το διάνυσμα του 	μηνύματος</a:t>
            </a:r>
            <a:r>
              <a:rPr lang="en-US" sz="1600" dirty="0" smtClean="0"/>
              <a:t> 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P1, V1=(1,1,0)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V1[1] = 1 ⇒ sequential order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600" dirty="0" smtClean="0"/>
              <a:t>		Σύγκριση των διανυσμάτων </a:t>
            </a:r>
            <a:r>
              <a:rPr lang="en-US" sz="1600" dirty="0" smtClean="0"/>
              <a:t>: V2=(0,0,0) vs. V1=(1,1,0)</a:t>
            </a:r>
          </a:p>
          <a:p>
            <a:pPr>
              <a:buNone/>
            </a:pPr>
            <a:r>
              <a:rPr lang="el-GR" sz="1600" dirty="0" smtClean="0"/>
              <a:t>		</a:t>
            </a:r>
            <a:r>
              <a:rPr lang="en-US" sz="1600" dirty="0" smtClean="0"/>
              <a:t>No. V1[0] &gt; V2[0] (1 &gt; 0)</a:t>
            </a:r>
          </a:p>
          <a:p>
            <a:pPr>
              <a:buNone/>
            </a:pPr>
            <a:r>
              <a:rPr lang="el-GR" sz="1600" dirty="0" smtClean="0"/>
              <a:t>		Οπότε </a:t>
            </a:r>
            <a:r>
              <a:rPr lang="en-US" sz="1600" dirty="0" smtClean="0"/>
              <a:t>m1 </a:t>
            </a:r>
            <a:r>
              <a:rPr lang="el-GR" sz="1600" dirty="0" smtClean="0"/>
              <a:t>σε αναμονή στην </a:t>
            </a:r>
            <a:r>
              <a:rPr lang="en-US" sz="1600" dirty="0" smtClean="0"/>
              <a:t>P2</a:t>
            </a:r>
            <a:endParaRPr lang="el-GR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1196752"/>
            <a:ext cx="89344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n-US" dirty="0" err="1" smtClean="0"/>
              <a:t>ulticast</a:t>
            </a:r>
            <a:r>
              <a:rPr lang="el-GR" dirty="0" smtClean="0"/>
              <a:t> μέσω</a:t>
            </a:r>
            <a:r>
              <a:rPr lang="en-US" dirty="0" smtClean="0"/>
              <a:t> </a:t>
            </a:r>
            <a:r>
              <a:rPr lang="en-US" dirty="0" err="1" smtClean="0"/>
              <a:t>hadrware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</a:t>
            </a:r>
            <a:r>
              <a:rPr lang="en-US" sz="2400" dirty="0" smtClean="0"/>
              <a:t> hardware </a:t>
            </a:r>
            <a:r>
              <a:rPr lang="el-GR" sz="2400" dirty="0" smtClean="0"/>
              <a:t>υποστηρίζει </a:t>
            </a:r>
            <a:r>
              <a:rPr lang="en-US" sz="2400" dirty="0" smtClean="0"/>
              <a:t>multicast</a:t>
            </a:r>
          </a:p>
          <a:p>
            <a:pPr lvl="1"/>
            <a:r>
              <a:rPr lang="el-GR" sz="2000" dirty="0" smtClean="0"/>
              <a:t>Τα μέλη της ομάδας ακούν σε δικτυακές διευθύνσεις</a:t>
            </a:r>
            <a:endParaRPr lang="el-GR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5589811" cy="382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το </a:t>
            </a:r>
            <a:r>
              <a:rPr lang="en-US" sz="1800" dirty="0" smtClean="0"/>
              <a:t>m0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 </a:t>
            </a:r>
            <a:r>
              <a:rPr lang="el-GR" sz="1800" dirty="0" smtClean="0"/>
              <a:t>με </a:t>
            </a:r>
            <a:r>
              <a:rPr lang="en-US" sz="1800" dirty="0" smtClean="0"/>
              <a:t>V=(1,0,0)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 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 με το </a:t>
            </a:r>
            <a:r>
              <a:rPr lang="en-US" sz="1600" dirty="0" smtClean="0"/>
              <a:t>V</a:t>
            </a:r>
            <a:r>
              <a:rPr lang="el-GR" sz="1600" dirty="0" smtClean="0"/>
              <a:t>0</a:t>
            </a:r>
            <a:r>
              <a:rPr lang="en-US" sz="1600" dirty="0" smtClean="0"/>
              <a:t>=(1,0,0)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</a:t>
            </a:r>
            <a:r>
              <a:rPr lang="el-GR" sz="1600" dirty="0" smtClean="0"/>
              <a:t>0</a:t>
            </a:r>
            <a:endParaRPr lang="en-US" sz="1600" dirty="0" smtClean="0"/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V2[0] = 0, V</a:t>
            </a:r>
            <a:r>
              <a:rPr lang="el-GR" sz="1600" dirty="0" smtClean="0"/>
              <a:t>0</a:t>
            </a:r>
            <a:r>
              <a:rPr lang="en-US" sz="1600" dirty="0" smtClean="0"/>
              <a:t>[0] = 1 ⇒ sequential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V0[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>
              <a:buNone/>
            </a:pPr>
            <a:r>
              <a:rPr lang="el-GR" sz="1800" dirty="0" smtClean="0"/>
              <a:t>		Ναι,</a:t>
            </a:r>
            <a:r>
              <a:rPr lang="en-US" sz="1600" dirty="0" smtClean="0"/>
              <a:t> (0 ≤ 0), (0 ≤ 0).</a:t>
            </a:r>
          </a:p>
          <a:p>
            <a:pPr>
              <a:buNone/>
            </a:pPr>
            <a:r>
              <a:rPr lang="el-GR" sz="1600" b="1" dirty="0" smtClean="0"/>
              <a:t>		Παράδοση </a:t>
            </a:r>
            <a:r>
              <a:rPr lang="en-US" sz="1600" b="1" dirty="0" smtClean="0"/>
              <a:t>m0.</a:t>
            </a:r>
          </a:p>
          <a:p>
            <a:pPr>
              <a:buNone/>
            </a:pPr>
            <a:r>
              <a:rPr lang="el-GR" sz="1600" dirty="0" smtClean="0"/>
              <a:t>		Τώρα τσέκαρε την ουρά αναμονής</a:t>
            </a:r>
            <a:r>
              <a:rPr lang="en-US" sz="1600" dirty="0" smtClean="0"/>
              <a:t>. </a:t>
            </a:r>
            <a:r>
              <a:rPr lang="el-GR" sz="1600" dirty="0" smtClean="0"/>
              <a:t>Μπορεί να παραδοθεί το </a:t>
            </a:r>
            <a:r>
              <a:rPr lang="en-US" sz="1600" dirty="0" smtClean="0"/>
              <a:t>m1?</a:t>
            </a:r>
            <a:endParaRPr lang="el-GR" sz="1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96752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pPr>
              <a:buNone/>
            </a:pPr>
            <a:r>
              <a:rPr lang="el-GR" sz="1800" dirty="0" smtClean="0"/>
              <a:t>	(1) Είναι το </a:t>
            </a:r>
            <a:r>
              <a:rPr lang="en-US" sz="1800" dirty="0" smtClean="0"/>
              <a:t>m1 </a:t>
            </a:r>
            <a:r>
              <a:rPr lang="el-GR" sz="1800" dirty="0" smtClean="0"/>
              <a:t>που βρίσκεται σε αναμονή σε σειρά </a:t>
            </a:r>
            <a:r>
              <a:rPr lang="en-US" sz="1800" dirty="0" smtClean="0"/>
              <a:t>FIFO </a:t>
            </a:r>
            <a:r>
              <a:rPr lang="en-US" sz="1800" dirty="0" smtClean="0"/>
              <a:t>?</a:t>
            </a:r>
            <a:endParaRPr lang="en-US" sz="1800" dirty="0" smtClean="0"/>
          </a:p>
          <a:p>
            <a:pPr lvl="1"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του τωρινού</a:t>
            </a:r>
            <a:r>
              <a:rPr lang="en-US" sz="1600" dirty="0" smtClean="0"/>
              <a:t> V </a:t>
            </a:r>
            <a:r>
              <a:rPr lang="el-GR" sz="1600" dirty="0" smtClean="0"/>
              <a:t>στην</a:t>
            </a:r>
            <a:r>
              <a:rPr lang="en-US" sz="1600" dirty="0" smtClean="0"/>
              <a:t> P2: V2=(1,0,0) </a:t>
            </a:r>
            <a:r>
              <a:rPr lang="el-GR" sz="1600" dirty="0" smtClean="0"/>
              <a:t>με το</a:t>
            </a:r>
            <a:r>
              <a:rPr lang="en-US" sz="1600" dirty="0" smtClean="0"/>
              <a:t> V </a:t>
            </a:r>
            <a:r>
              <a:rPr lang="el-GR" sz="1600" dirty="0" smtClean="0"/>
              <a:t>του μηνύματος σε αναμονή από 	την </a:t>
            </a:r>
            <a:r>
              <a:rPr lang="en-US" sz="1600" dirty="0" smtClean="0"/>
              <a:t>P1, V</a:t>
            </a:r>
            <a:r>
              <a:rPr lang="en-US" sz="1600" dirty="0" smtClean="0"/>
              <a:t>1</a:t>
            </a:r>
            <a:r>
              <a:rPr lang="en-US" sz="1600" dirty="0" smtClean="0"/>
              <a:t>=(</a:t>
            </a:r>
            <a:r>
              <a:rPr lang="en-US" sz="1600" dirty="0" smtClean="0"/>
              <a:t>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</a:t>
            </a:r>
            <a:r>
              <a:rPr lang="en-US" sz="1600" dirty="0" smtClean="0"/>
              <a:t>V</a:t>
            </a:r>
            <a:r>
              <a:rPr lang="en-US" sz="1600" dirty="0" smtClean="0"/>
              <a:t>1</a:t>
            </a:r>
            <a:r>
              <a:rPr lang="en-US" sz="1600" dirty="0" smtClean="0"/>
              <a:t>[1</a:t>
            </a:r>
            <a:r>
              <a:rPr lang="en-US" sz="1600" dirty="0" smtClean="0"/>
              <a:t>] = 1 ⇒ sequential</a:t>
            </a:r>
          </a:p>
          <a:p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</a:t>
            </a:r>
            <a:r>
              <a:rPr lang="en-US" sz="1800" dirty="0" smtClean="0"/>
              <a:t>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400" dirty="0" smtClean="0"/>
              <a:t>		</a:t>
            </a:r>
            <a:r>
              <a:rPr lang="el-GR" sz="1600" dirty="0" smtClean="0"/>
              <a:t>Τώρα ναι</a:t>
            </a:r>
            <a:r>
              <a:rPr lang="en-US" sz="1600" dirty="0" smtClean="0"/>
              <a:t>. </a:t>
            </a:r>
            <a:r>
              <a:rPr lang="el-GR" sz="1600" dirty="0" smtClean="0"/>
              <a:t>Στοιχείο </a:t>
            </a:r>
            <a:r>
              <a:rPr lang="en-US" sz="1600" dirty="0" smtClean="0"/>
              <a:t>0: (1 ≤ 1), </a:t>
            </a:r>
            <a:r>
              <a:rPr lang="el-GR" sz="1600" dirty="0" smtClean="0"/>
              <a:t>στοιχείο</a:t>
            </a:r>
            <a:r>
              <a:rPr lang="en-US" sz="1600" dirty="0" smtClean="0"/>
              <a:t>2: (0 ≤ 0)</a:t>
            </a:r>
          </a:p>
          <a:p>
            <a:pPr>
              <a:buNone/>
            </a:pPr>
            <a:r>
              <a:rPr lang="el-GR" sz="1600" dirty="0" smtClean="0"/>
              <a:t>		Παράδοση </a:t>
            </a:r>
            <a:r>
              <a:rPr lang="en-US" sz="1600" dirty="0" smtClean="0"/>
              <a:t>m1</a:t>
            </a:r>
          </a:p>
          <a:p>
            <a:r>
              <a:rPr lang="el-GR" sz="1800" dirty="0" smtClean="0"/>
              <a:t>Πιο αποδοτικό από ολική διάταξη</a:t>
            </a:r>
            <a:endParaRPr lang="en-US" sz="1800" dirty="0" smtClean="0"/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smtClean="0"/>
              <a:t>sequencer.</a:t>
            </a:r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err="1" smtClean="0"/>
              <a:t>acks</a:t>
            </a:r>
            <a:endParaRPr lang="el-GR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68760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συντονισμός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Τεχνικές για συντονισμό της εκτέλεσης ανάμεσα σε διεργασίες</a:t>
            </a:r>
            <a:endParaRPr lang="en-US" sz="2400" dirty="0" smtClean="0"/>
          </a:p>
          <a:p>
            <a:r>
              <a:rPr lang="el-GR" sz="2400" dirty="0" smtClean="0"/>
              <a:t>Μία διεργασία μπορεί να πρέπει να περιμένει μια άλλη</a:t>
            </a:r>
            <a:endParaRPr lang="en-US" sz="2400" dirty="0" smtClean="0"/>
          </a:p>
          <a:p>
            <a:r>
              <a:rPr lang="el-GR" sz="2400" dirty="0" smtClean="0"/>
              <a:t>Κοινός πόρος </a:t>
            </a:r>
            <a:r>
              <a:rPr lang="en-US" sz="2400" dirty="0" smtClean="0"/>
              <a:t>(</a:t>
            </a:r>
            <a:r>
              <a:rPr lang="el-GR" sz="2400" dirty="0" smtClean="0"/>
              <a:t>κρίσιμο τμήμα) απαιτεί αποκλειστική προσπέλαση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Οι </a:t>
            </a:r>
            <a:r>
              <a:rPr lang="el-GR" sz="2400" dirty="0" err="1" smtClean="0"/>
              <a:t>servers</a:t>
            </a:r>
            <a:r>
              <a:rPr lang="el-GR" sz="2400" dirty="0" smtClean="0"/>
              <a:t> της τράπεζάς σας είναι στο </a:t>
            </a:r>
            <a:r>
              <a:rPr lang="el-GR" sz="2400" dirty="0" err="1" smtClean="0"/>
              <a:t>cloud</a:t>
            </a:r>
            <a:r>
              <a:rPr lang="el-GR" sz="2400" dirty="0" smtClean="0"/>
              <a:t>. Γίνονται δύο ταυτόχρονες καταθέσεις των 10.000 στον λογαριασμό σας από διαφορετικά </a:t>
            </a:r>
            <a:r>
              <a:rPr lang="el-GR" sz="2400" dirty="0" err="1" smtClean="0"/>
              <a:t>ΑΤΜs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  <a:p>
            <a:pPr lvl="1"/>
            <a:r>
              <a:rPr lang="el-GR" sz="2000" dirty="0" smtClean="0"/>
              <a:t>Και τα δύο </a:t>
            </a:r>
            <a:r>
              <a:rPr lang="el-GR" sz="2000" dirty="0" err="1" smtClean="0"/>
              <a:t>ATMs</a:t>
            </a:r>
            <a:r>
              <a:rPr lang="el-GR" sz="2000" dirty="0" smtClean="0"/>
              <a:t> διαβάζουν το αρχικό ποσό των $1000 από τον </a:t>
            </a:r>
            <a:r>
              <a:rPr lang="el-GR" sz="2000" dirty="0" err="1" smtClean="0"/>
              <a:t>server</a:t>
            </a:r>
            <a:r>
              <a:rPr lang="el-GR" sz="2000" dirty="0" smtClean="0"/>
              <a:t> της τράπεζας</a:t>
            </a:r>
          </a:p>
          <a:p>
            <a:pPr lvl="1"/>
            <a:r>
              <a:rPr lang="el-GR" sz="2000" dirty="0" smtClean="0"/>
              <a:t>Και τα δύο </a:t>
            </a:r>
            <a:r>
              <a:rPr lang="el-GR" sz="2000" dirty="0" err="1" smtClean="0"/>
              <a:t>ATMs</a:t>
            </a:r>
            <a:r>
              <a:rPr lang="el-GR" sz="2000" dirty="0" smtClean="0"/>
              <a:t> προσθέτουν $10,000 στο ποσό αυτό (τοπικά στο κάθε ATM)</a:t>
            </a:r>
          </a:p>
          <a:p>
            <a:pPr lvl="1"/>
            <a:r>
              <a:rPr lang="el-GR" sz="2000" dirty="0" smtClean="0"/>
              <a:t>Και τα δύο γράφουν το τελικό ποσό στον </a:t>
            </a:r>
            <a:r>
              <a:rPr lang="el-GR" sz="2000" dirty="0" err="1" smtClean="0"/>
              <a:t>server</a:t>
            </a:r>
            <a:endParaRPr lang="el-GR" sz="2000" dirty="0" smtClean="0"/>
          </a:p>
          <a:p>
            <a:pPr lvl="1"/>
            <a:r>
              <a:rPr lang="el-GR" sz="2000" dirty="0" smtClean="0"/>
              <a:t>Τι θα γίνει;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Τα</a:t>
            </a:r>
            <a:r>
              <a:rPr lang="en-US" sz="2400" dirty="0" smtClean="0"/>
              <a:t> ATMs </a:t>
            </a:r>
            <a:r>
              <a:rPr lang="el-GR" sz="2400" dirty="0" smtClean="0"/>
              <a:t>πρέπει να έχουν αμοιβαία αποκλειόμενη προσπέλαση στις πληροφορίες του λογαριασμού στον </a:t>
            </a:r>
            <a:r>
              <a:rPr lang="en-US" sz="2400" dirty="0" smtClean="0"/>
              <a:t>server (</a:t>
            </a:r>
            <a:r>
              <a:rPr lang="el-GR" sz="2400" dirty="0" smtClean="0"/>
              <a:t>ή στον κώδικα που αλλάζει τιμές δεδομένων στον λογαριασμό</a:t>
            </a:r>
            <a:r>
              <a:rPr lang="en-US" sz="2400" dirty="0" smtClean="0"/>
              <a:t>)</a:t>
            </a:r>
          </a:p>
          <a:p>
            <a:pPr lvl="1"/>
            <a:endParaRPr lang="el-GR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Αμοιβαίος αποκλεισμός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Ένα κομμάτι κώδικα (σε όλους τους </a:t>
            </a:r>
            <a:r>
              <a:rPr lang="en-US" sz="1800" dirty="0" smtClean="0"/>
              <a:t>clients</a:t>
            </a:r>
            <a:r>
              <a:rPr lang="el-GR" sz="1800" dirty="0" smtClean="0"/>
              <a:t>)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πρέπει να εκτελείται από έναν το πολύ </a:t>
            </a:r>
            <a:r>
              <a:rPr lang="en-US" sz="1800" dirty="0" smtClean="0"/>
              <a:t>client</a:t>
            </a:r>
            <a:r>
              <a:rPr lang="el-GR" sz="1800" dirty="0" smtClean="0"/>
              <a:t> κάθε στιγμή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Λύση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err="1" smtClean="0"/>
              <a:t>Σημαφόροι</a:t>
            </a:r>
            <a:r>
              <a:rPr lang="en-US" sz="1800" dirty="0" smtClean="0"/>
              <a:t>, </a:t>
            </a:r>
            <a:r>
              <a:rPr lang="en-US" sz="1800" dirty="0" err="1" smtClean="0"/>
              <a:t>mutex</a:t>
            </a:r>
            <a:r>
              <a:rPr lang="en-US" sz="1800" dirty="0" smtClean="0"/>
              <a:t>, </a:t>
            </a:r>
            <a:r>
              <a:rPr lang="el-GR" sz="1800" dirty="0" smtClean="0"/>
              <a:t>κλπ</a:t>
            </a:r>
            <a:r>
              <a:rPr lang="en-US" sz="1800" dirty="0" smtClean="0"/>
              <a:t>. </a:t>
            </a:r>
            <a:r>
              <a:rPr lang="el-GR" sz="1800" dirty="0" smtClean="0"/>
              <a:t>σε κεντρικά συστήματα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Πρωτόκολλα βασισμένα στην ανταλλαγή μηνυμάτων σε κατανεμημένα συστήματα</a:t>
            </a:r>
            <a:r>
              <a:rPr lang="en-US" sz="1800" dirty="0" smtClean="0"/>
              <a:t>:</a:t>
            </a:r>
          </a:p>
          <a:p>
            <a:pPr lvl="2"/>
            <a:r>
              <a:rPr lang="en-US" sz="1600" dirty="0" smtClean="0"/>
              <a:t> enter() </a:t>
            </a:r>
            <a:r>
              <a:rPr lang="el-GR" sz="1600" dirty="0" smtClean="0"/>
              <a:t>είσοδος στο κρίσιμο τμήμα</a:t>
            </a:r>
            <a:endParaRPr lang="en-US" sz="1600" dirty="0" smtClean="0"/>
          </a:p>
          <a:p>
            <a:pPr lvl="2"/>
            <a:r>
              <a:rPr lang="en-US" sz="1600" dirty="0" smtClean="0"/>
              <a:t> </a:t>
            </a:r>
            <a:r>
              <a:rPr lang="en-US" sz="1600" dirty="0" err="1" smtClean="0"/>
              <a:t>AccessResource</a:t>
            </a:r>
            <a:r>
              <a:rPr lang="en-US" sz="1600" dirty="0" smtClean="0"/>
              <a:t>() </a:t>
            </a:r>
            <a:r>
              <a:rPr lang="el-GR" sz="1600" dirty="0" smtClean="0"/>
              <a:t>προσπέλαση του πόρου</a:t>
            </a:r>
            <a:endParaRPr lang="en-US" sz="1600" dirty="0" smtClean="0"/>
          </a:p>
          <a:p>
            <a:pPr lvl="2"/>
            <a:r>
              <a:rPr lang="en-US" sz="1600" dirty="0" smtClean="0"/>
              <a:t> exit() </a:t>
            </a:r>
            <a:r>
              <a:rPr lang="el-GR" sz="1600" dirty="0" smtClean="0"/>
              <a:t>έξοδος από το κρίσιμο τμήμα</a:t>
            </a:r>
            <a:endParaRPr lang="en-US" sz="16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Απαιτήσεις για κατανεμημένο αμοιβαίο αποκλεισμό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b="1" dirty="0" smtClean="0"/>
              <a:t>Safety</a:t>
            </a:r>
            <a:r>
              <a:rPr lang="en-US" sz="1800" dirty="0" smtClean="0"/>
              <a:t> – </a:t>
            </a:r>
            <a:r>
              <a:rPr lang="el-GR" sz="1800" dirty="0" smtClean="0"/>
              <a:t>Το πολύ μία διεργασία μπορεί να εκτελεί το κρίσιμο τμήμα σε κάθε χρονική στιγμή</a:t>
            </a:r>
            <a:endParaRPr lang="en-US" sz="1800" dirty="0" smtClean="0"/>
          </a:p>
          <a:p>
            <a:pPr lvl="1"/>
            <a:r>
              <a:rPr lang="en-US" sz="1800" b="1" dirty="0" err="1" smtClean="0"/>
              <a:t>Liveness</a:t>
            </a:r>
            <a:r>
              <a:rPr lang="en-US" sz="1800" dirty="0" smtClean="0"/>
              <a:t> – </a:t>
            </a:r>
            <a:r>
              <a:rPr lang="el-GR" sz="1800" dirty="0" smtClean="0"/>
              <a:t>Κάθε αίτημα για εκτέλεση του κρίσιμου τμήματος τελικά ικανοποιείται</a:t>
            </a:r>
            <a:endParaRPr lang="en-US" sz="1800" dirty="0" smtClean="0"/>
          </a:p>
          <a:p>
            <a:pPr lvl="1"/>
            <a:r>
              <a:rPr lang="el-GR" sz="1800" b="1" dirty="0" smtClean="0"/>
              <a:t>Διάταξη </a:t>
            </a:r>
            <a:r>
              <a:rPr lang="en-US" sz="1800" dirty="0" smtClean="0"/>
              <a:t>– </a:t>
            </a:r>
            <a:r>
              <a:rPr lang="el-GR" sz="1800" dirty="0" smtClean="0"/>
              <a:t>Τα αιτήματα ικανοποιούνται με τη σειρά που γίνονται</a:t>
            </a:r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 σύστημα: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τον συγχρονισμό της πρόσβασης σε κοινές δομές δεδομένων από πολλαπλά νήματα</a:t>
            </a:r>
            <a:endParaRPr lang="en-US" sz="2400" dirty="0" smtClean="0"/>
          </a:p>
          <a:p>
            <a:pPr marL="457200" lvl="1" indent="0">
              <a:buNone/>
            </a:pPr>
            <a:r>
              <a:rPr lang="el-GR" sz="2000" dirty="0" smtClean="0"/>
              <a:t>Δύο διεργασίες μπορούν να εκτελέσουν τα παρακάτω</a:t>
            </a:r>
            <a:r>
              <a:rPr lang="en-US" sz="2000" dirty="0" smtClean="0"/>
              <a:t>:</a:t>
            </a:r>
          </a:p>
          <a:p>
            <a:pPr marL="457200" lvl="1" indent="0">
              <a:buNone/>
            </a:pPr>
            <a:r>
              <a:rPr lang="en-US" sz="2000" dirty="0" smtClean="0"/>
              <a:t>	lock()</a:t>
            </a:r>
          </a:p>
          <a:p>
            <a:pPr marL="457200" lvl="1" indent="0">
              <a:buNone/>
            </a:pPr>
            <a:r>
              <a:rPr lang="en-US" sz="2000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sz="2000" dirty="0" smtClean="0"/>
              <a:t>			if lock not in use:</a:t>
            </a:r>
          </a:p>
          <a:p>
            <a:pPr marL="457200" lvl="1" indent="0">
              <a:buNone/>
            </a:pPr>
            <a:r>
              <a:rPr lang="en-US" sz="2000" dirty="0" smtClean="0"/>
              <a:t>				label lock in use</a:t>
            </a:r>
          </a:p>
          <a:p>
            <a:pPr marL="457200" lvl="1" indent="0">
              <a:buNone/>
            </a:pPr>
            <a:r>
              <a:rPr lang="en-US" sz="2000" dirty="0" smtClean="0"/>
              <a:t>				break	</a:t>
            </a:r>
          </a:p>
          <a:p>
            <a:pPr marL="457200" lvl="1" indent="0">
              <a:buNone/>
            </a:pPr>
            <a:r>
              <a:rPr lang="en-US" sz="2000" dirty="0" smtClean="0"/>
              <a:t>	unlock()</a:t>
            </a:r>
          </a:p>
          <a:p>
            <a:pPr marL="457200" lvl="1" indent="0">
              <a:buNone/>
            </a:pPr>
            <a:r>
              <a:rPr lang="en-US" sz="2000" dirty="0" smtClean="0"/>
              <a:t>		label lock not in use</a:t>
            </a:r>
          </a:p>
          <a:p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  <a:ln>
            <a:solidFill>
              <a:srgbClr val="C00000"/>
            </a:solidFill>
          </a:ln>
        </p:spPr>
        <p:txBody>
          <a:bodyPr/>
          <a:lstStyle/>
          <a:p>
            <a:pPr marL="118872" indent="0">
              <a:buNone/>
            </a:pPr>
            <a:r>
              <a:rPr lang="en-US" sz="2000" dirty="0" err="1" smtClean="0"/>
              <a:t>mutex</a:t>
            </a:r>
            <a:r>
              <a:rPr lang="en-US" sz="2000" dirty="0" smtClean="0"/>
              <a:t> L= UNLOCKED;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ATM1:</a:t>
            </a:r>
          </a:p>
          <a:p>
            <a:pPr marL="118872" indent="0">
              <a:buNone/>
            </a:pPr>
            <a:r>
              <a:rPr lang="en-US" sz="2000" dirty="0" smtClean="0"/>
              <a:t>	lock(L); // </a:t>
            </a:r>
            <a:r>
              <a:rPr lang="el-GR" sz="2000" dirty="0" smtClean="0"/>
              <a:t>είσοδος στο 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	// </a:t>
            </a:r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διαβάζω το υπόλοιπο του	λογαριασμού μου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προσθέτω την κατάθεση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ενημερώνω το υπόλοιπο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unlock(L); // </a:t>
            </a:r>
            <a:r>
              <a:rPr lang="el-GR" sz="2000" dirty="0" smtClean="0"/>
              <a:t>έξοδος</a:t>
            </a:r>
            <a:endParaRPr lang="en-US" sz="2000" dirty="0" smtClean="0"/>
          </a:p>
          <a:p>
            <a:endParaRPr lang="el-GR" sz="2000" dirty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4705672" y="1639341"/>
            <a:ext cx="3970784" cy="45259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extern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mutex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L;</a:t>
            </a:r>
          </a:p>
          <a:p>
            <a:pPr marL="118872" indent="0">
              <a:spcBef>
                <a:spcPts val="40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ATM2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lock(L); 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είσοδος στο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	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κρίσιμο τμήμα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διαβάζω το υπόλοιπο του	λογαριασμού μου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προσθέτω την κατάθεση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ενημερώνω το υπόλοιπο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unlock(L); // exit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κατανεμημένα 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Υποθέτουμε ότι υπάρχει συμφωνία για το πώς αναφερόμαστε σε έναν πόρο</a:t>
            </a:r>
            <a:endParaRPr lang="en-US" sz="2400" dirty="0" smtClean="0"/>
          </a:p>
          <a:p>
            <a:pPr lvl="1"/>
            <a:r>
              <a:rPr lang="el-GR" sz="2000" dirty="0" smtClean="0"/>
              <a:t>Περνάει το αναγνωριστικό μαζί με τα αιτήματα (</a:t>
            </a:r>
            <a:r>
              <a:rPr lang="en-US" sz="2000" i="1" dirty="0" smtClean="0"/>
              <a:t>lock(“printer”), lock(“</a:t>
            </a:r>
            <a:r>
              <a:rPr lang="en-US" sz="2000" i="1" dirty="0" err="1" smtClean="0"/>
              <a:t>table:employees</a:t>
            </a:r>
            <a:r>
              <a:rPr lang="en-US" sz="2000" i="1" dirty="0" smtClean="0"/>
              <a:t>”) </a:t>
            </a:r>
            <a:r>
              <a:rPr lang="el-GR" sz="2000" i="1" dirty="0" smtClean="0"/>
              <a:t> κλπ)</a:t>
            </a:r>
          </a:p>
          <a:p>
            <a:r>
              <a:rPr lang="el-GR" sz="2400" dirty="0" smtClean="0"/>
              <a:t>Σκοπός</a:t>
            </a:r>
          </a:p>
          <a:p>
            <a:pPr lvl="1"/>
            <a:r>
              <a:rPr lang="el-GR" sz="2000" dirty="0" smtClean="0"/>
              <a:t>Δημιουργία αλγορίθμου που επιτρέπει σε μια διεργασία να επεξεργαστεί ένα αίτημα και</a:t>
            </a:r>
            <a:endParaRPr lang="en-US" sz="2000" dirty="0" smtClean="0"/>
          </a:p>
          <a:p>
            <a:pPr lvl="1"/>
            <a:r>
              <a:rPr lang="el-GR" sz="2000" dirty="0" smtClean="0"/>
              <a:t>Να αποκτήσει αποκλειστική πρόσβαση σε έναν πόρο που είναι διαθέσιμος στο δίκτυο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Υποθέσεις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όλους τους αλγορίθμους που θα εξετάσουμε κάνουμε τις ακόλουθες υποθέσεις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Κάθε ζεύγος διεργασιών συνδέεται μέσω αξιόπιστου καναλιού (π.χ. </a:t>
            </a:r>
            <a:r>
              <a:rPr lang="en-US" sz="2000" dirty="0" smtClean="0"/>
              <a:t>TCP). </a:t>
            </a:r>
          </a:p>
          <a:p>
            <a:pPr lvl="1"/>
            <a:r>
              <a:rPr lang="el-GR" sz="2000" dirty="0" smtClean="0"/>
              <a:t>Τα μηνύματα παραδίδονται στους παραλήπτες με </a:t>
            </a:r>
            <a:r>
              <a:rPr lang="en-US" sz="2000" dirty="0" smtClean="0"/>
              <a:t>FIFO </a:t>
            </a:r>
            <a:r>
              <a:rPr lang="el-GR" sz="2000" dirty="0" smtClean="0"/>
              <a:t>διάταξη</a:t>
            </a:r>
            <a:endParaRPr lang="en-US" sz="2000" dirty="0" smtClean="0"/>
          </a:p>
          <a:p>
            <a:pPr lvl="1"/>
            <a:r>
              <a:rPr lang="el-GR" sz="2000" dirty="0" smtClean="0"/>
              <a:t>Οι διεργασίες δεν αποτυγχάνουν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broadcast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 </a:t>
            </a:r>
            <a:r>
              <a:rPr lang="en-US" sz="2400" dirty="0" smtClean="0"/>
              <a:t>hardware </a:t>
            </a:r>
            <a:r>
              <a:rPr lang="el-GR" sz="2400" dirty="0" smtClean="0"/>
              <a:t>υποστηρίζει μόνο </a:t>
            </a:r>
            <a:r>
              <a:rPr lang="en-US" sz="2400" dirty="0" smtClean="0"/>
              <a:t>broadcast</a:t>
            </a:r>
          </a:p>
          <a:p>
            <a:pPr lvl="1" algn="justLow"/>
            <a:r>
              <a:rPr lang="el-GR" sz="2000" dirty="0" smtClean="0"/>
              <a:t>Φιλτράρονται οι εισερχόμενες </a:t>
            </a:r>
            <a:r>
              <a:rPr lang="en-US" sz="2000" dirty="0" smtClean="0"/>
              <a:t>multicast </a:t>
            </a:r>
            <a:r>
              <a:rPr lang="el-GR" sz="2000" dirty="0" smtClean="0"/>
              <a:t>διευθύνσεις μέσω λογισμικού</a:t>
            </a:r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5379690" cy="354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Επίδοσης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Bandwidth</a:t>
            </a:r>
            <a:r>
              <a:rPr lang="en-US" sz="1800" dirty="0" smtClean="0"/>
              <a:t>: </a:t>
            </a:r>
            <a:r>
              <a:rPr lang="el-GR" sz="1800" dirty="0" smtClean="0"/>
              <a:t>Ο συνολικός αριθμός μηνυμάτων που αποστέλλονται σε κάθε εισαγωγή και έξοδο από το κρίσιμο τμήμα</a:t>
            </a:r>
          </a:p>
          <a:p>
            <a:endParaRPr lang="el-GR" sz="1800" dirty="0" smtClean="0"/>
          </a:p>
          <a:p>
            <a:r>
              <a:rPr lang="en-US" sz="1800" b="1" dirty="0" smtClean="0"/>
              <a:t>Client delay</a:t>
            </a:r>
            <a:r>
              <a:rPr lang="en-US" sz="1800" dirty="0" smtClean="0"/>
              <a:t>: </a:t>
            </a:r>
            <a:r>
              <a:rPr lang="el-GR" sz="1800" dirty="0" smtClean="0"/>
              <a:t>Η καθυστέρηση που προκαλείται από μια διεργασία σε κάθε εισαγωγή ή έξοδο από το κρίσιμο τμήμα</a:t>
            </a:r>
            <a:r>
              <a:rPr lang="en-US" sz="1800" dirty="0" smtClean="0"/>
              <a:t> (</a:t>
            </a:r>
            <a:r>
              <a:rPr lang="el-GR" sz="1800" dirty="0" smtClean="0"/>
              <a:t>όταν δεν υπάρχει άλλη διεργασία που να εκτελεί το κρίσιμο τμήμα ή να βρίσκεται σε αναμονή</a:t>
            </a:r>
            <a:r>
              <a:rPr lang="en-US" sz="1800" dirty="0" smtClean="0"/>
              <a:t>)</a:t>
            </a:r>
            <a:endParaRPr lang="el-GR" sz="1800" dirty="0" smtClean="0"/>
          </a:p>
          <a:p>
            <a:endParaRPr lang="el-GR" sz="1800" dirty="0" smtClean="0"/>
          </a:p>
          <a:p>
            <a:r>
              <a:rPr lang="en-US" sz="1800" b="1" dirty="0" smtClean="0"/>
              <a:t>Synchronization delay</a:t>
            </a:r>
            <a:r>
              <a:rPr lang="en-US" sz="1800" dirty="0" smtClean="0"/>
              <a:t>: </a:t>
            </a:r>
            <a:r>
              <a:rPr lang="el-GR" sz="1800" dirty="0" smtClean="0"/>
              <a:t>Το χρονικό διάστημα ανάμεσα στην έξοδο μιας διεργασίας από το κρίσιμο τμήμα και την εισαγωγή της επόμενης διεργασίας σε αυτό (όταν υπάρχει μόνο μια διεργασία σε αναμονή). </a:t>
            </a:r>
          </a:p>
          <a:p>
            <a:endParaRPr lang="el-GR" sz="1800" dirty="0" smtClean="0"/>
          </a:p>
          <a:p>
            <a:pPr>
              <a:buNone/>
            </a:pP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αλγορίθμων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Κεντρικοί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όταν της το επιτρέπει ένας κεντρικός συντονιστής (κεντρικός έλεγχος)</a:t>
            </a:r>
            <a:endParaRPr lang="en-US" sz="2000" dirty="0" smtClean="0"/>
          </a:p>
          <a:p>
            <a:r>
              <a:rPr lang="el-GR" sz="2400" dirty="0" smtClean="0"/>
              <a:t>Με σκυτάλη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αν έχει σκυτάλη (</a:t>
            </a:r>
            <a:r>
              <a:rPr lang="en-US" sz="2000" dirty="0" smtClean="0"/>
              <a:t>token)</a:t>
            </a:r>
            <a:r>
              <a:rPr lang="el-GR" sz="2000" dirty="0" smtClean="0"/>
              <a:t> που της το επιτρέπει (Δακτύλιος με σκυτάλη)</a:t>
            </a:r>
            <a:endParaRPr lang="en-US" sz="2000" dirty="0" smtClean="0"/>
          </a:p>
          <a:p>
            <a:r>
              <a:rPr lang="el-GR" sz="2400" dirty="0" smtClean="0"/>
              <a:t>Με συμφωνία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μέσω κατανεμημένης συμφωνίας (</a:t>
            </a:r>
            <a:r>
              <a:rPr lang="en-US" sz="2000" dirty="0" err="1" smtClean="0"/>
              <a:t>Ricart</a:t>
            </a:r>
            <a:r>
              <a:rPr lang="en-US" sz="2000" dirty="0" smtClean="0"/>
              <a:t> </a:t>
            </a:r>
            <a:r>
              <a:rPr lang="el-GR" sz="2000" dirty="0" smtClean="0"/>
              <a:t>&amp; </a:t>
            </a:r>
            <a:r>
              <a:rPr lang="en-US" sz="2000" dirty="0" err="1" smtClean="0"/>
              <a:t>Agrawala</a:t>
            </a:r>
            <a:r>
              <a:rPr lang="el-GR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διεργασία έχει εκλεγεί ως συντονιστής (</a:t>
            </a:r>
            <a:r>
              <a:rPr lang="en-US" dirty="0" smtClean="0"/>
              <a:t>coordinator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Αίτηση για πρόσβαση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Αναμονή για απάντηση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Λήψη άδειας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Πρόσβαση σε κρίσιμο τμήμα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Έξοδος </a:t>
            </a:r>
            <a:endParaRPr lang="el-GR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92896"/>
            <a:ext cx="34575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Αν κάποια άλλη διεργασία ζητήσει τον πόρο τότε</a:t>
            </a:r>
            <a:r>
              <a:rPr lang="en-US" sz="2000" dirty="0" smtClean="0"/>
              <a:t>:</a:t>
            </a:r>
          </a:p>
          <a:p>
            <a:pPr lvl="1"/>
            <a:r>
              <a:rPr lang="el-GR" sz="1600" dirty="0" smtClean="0"/>
              <a:t>Ο συντονιστής δεν αποκρίνεται μέχρι να απελευθερωθεί ο πόρος</a:t>
            </a:r>
            <a:endParaRPr lang="en-US" sz="1600" dirty="0" smtClean="0"/>
          </a:p>
          <a:p>
            <a:pPr lvl="1"/>
            <a:r>
              <a:rPr lang="el-GR" sz="1600" dirty="0" smtClean="0"/>
              <a:t>Διατηρεί ουρά</a:t>
            </a:r>
            <a:endParaRPr lang="en-US" sz="1600" dirty="0" smtClean="0"/>
          </a:p>
          <a:p>
            <a:r>
              <a:rPr lang="el-GR" sz="2000" dirty="0" smtClean="0"/>
              <a:t>Τα αιτήματα εξυπηρετούνται με σειρά </a:t>
            </a:r>
            <a:r>
              <a:rPr lang="en-US" sz="2000" dirty="0" smtClean="0"/>
              <a:t>FIFO </a:t>
            </a:r>
            <a:endParaRPr lang="el-G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4293518" cy="246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75937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</a:t>
            </a:r>
          </a:p>
          <a:p>
            <a:pPr lvl="1"/>
            <a:r>
              <a:rPr lang="el-GR" sz="1800" dirty="0" smtClean="0"/>
              <a:t>Απαιτούνται </a:t>
            </a:r>
            <a:r>
              <a:rPr lang="en-US" sz="1800" dirty="0" smtClean="0"/>
              <a:t>3 </a:t>
            </a:r>
            <a:r>
              <a:rPr lang="el-GR" sz="1800" dirty="0" smtClean="0"/>
              <a:t>μηνύματα ανά </a:t>
            </a:r>
            <a:r>
              <a:rPr lang="el-GR" sz="1800" dirty="0" smtClean="0"/>
              <a:t>είσοδο</a:t>
            </a:r>
            <a:r>
              <a:rPr lang="en-US" sz="1800" dirty="0" smtClean="0"/>
              <a:t>/</a:t>
            </a:r>
            <a:r>
              <a:rPr lang="el-GR" sz="1800" dirty="0" smtClean="0"/>
              <a:t>έξοδο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αίτημα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έξοδος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 </a:t>
            </a:r>
            <a:endParaRPr lang="el-GR" sz="1800" dirty="0" smtClean="0"/>
          </a:p>
          <a:p>
            <a:pPr lvl="1"/>
            <a:endParaRPr lang="el-GR" sz="1800" dirty="0" smtClean="0"/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	Δικαιοσύνη</a:t>
            </a:r>
            <a:r>
              <a:rPr lang="en-US" sz="2000" dirty="0" smtClean="0">
                <a:solidFill>
                  <a:srgbClr val="00B050"/>
                </a:solidFill>
              </a:rPr>
              <a:t>: </a:t>
            </a:r>
            <a:r>
              <a:rPr lang="el-GR" sz="2000" dirty="0" smtClean="0">
                <a:solidFill>
                  <a:srgbClr val="00B050"/>
                </a:solidFill>
              </a:rPr>
              <a:t>Τα αιτήματα υφίστανται επεξεργασία με τη σειρά</a:t>
            </a:r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 	Ευκολία υλοποίησης και επαλήθευσης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Η διεργασία δεν μπορεί να ξεχωρίσει αν μπλοκάρεται από συντονιστή που έχει σφάλμα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Ο κεντρικός εξυπηρετητής μπορεί να αποτελέσει </a:t>
            </a:r>
            <a:r>
              <a:rPr lang="en-US" sz="2000" dirty="0" smtClean="0">
                <a:solidFill>
                  <a:srgbClr val="C00000"/>
                </a:solidFill>
              </a:rPr>
              <a:t>bottleneck</a:t>
            </a:r>
            <a:endParaRPr lang="en-US" sz="18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Μπορεί να επιβληθεί κάποια διάταξη</a:t>
            </a:r>
          </a:p>
          <a:p>
            <a:r>
              <a:rPr lang="el-GR" sz="2000" dirty="0" smtClean="0"/>
              <a:t>Οι διεργασίες είναι οργανωμένες σε λογικό δακτύλιο</a:t>
            </a:r>
          </a:p>
          <a:p>
            <a:r>
              <a:rPr lang="el-GR" sz="2000" dirty="0" smtClean="0"/>
              <a:t>Κάθε διεργασία επικοινωνεί με τη γειτονική της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Αρχικοποίηση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0 </a:t>
            </a:r>
            <a:r>
              <a:rPr lang="el-GR" sz="1800" dirty="0" smtClean="0"/>
              <a:t>παίρνει σκυτάλη για τον πόρο </a:t>
            </a:r>
            <a:r>
              <a:rPr lang="en-US" sz="1800" dirty="0" smtClean="0"/>
              <a:t>R</a:t>
            </a:r>
          </a:p>
          <a:p>
            <a:r>
              <a:rPr lang="el-GR" sz="2000" dirty="0" smtClean="0"/>
              <a:t>Η σκυτάλη κυκλοφορεί γύρω από τον δακτύλιο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Pi </a:t>
            </a:r>
            <a:r>
              <a:rPr lang="el-GR" sz="1800" dirty="0" smtClean="0"/>
              <a:t>στην </a:t>
            </a:r>
            <a:r>
              <a:rPr lang="en-US" sz="1800" dirty="0" smtClean="0"/>
              <a:t>P(i+1)mod N</a:t>
            </a:r>
          </a:p>
          <a:p>
            <a:r>
              <a:rPr lang="el-GR" sz="2000" dirty="0" smtClean="0"/>
              <a:t>Όταν η διεργασία παίρνει τη σκυτάλη</a:t>
            </a:r>
            <a:endParaRPr lang="en-US" sz="2000" dirty="0" smtClean="0"/>
          </a:p>
          <a:p>
            <a:pPr lvl="1">
              <a:buNone/>
            </a:pPr>
            <a:r>
              <a:rPr lang="en-US" sz="1600" dirty="0" smtClean="0"/>
              <a:t>– </a:t>
            </a:r>
            <a:r>
              <a:rPr lang="el-GR" sz="1800" dirty="0" smtClean="0"/>
              <a:t>Ελέγχει αν χρειάζεται τον πόρο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όχι, στέλνει τη σκυτάλη στην επόμενη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ναι, προσπελάζει τον πόρο</a:t>
            </a:r>
            <a:endParaRPr lang="en-US" sz="1800" dirty="0" smtClean="0"/>
          </a:p>
          <a:p>
            <a:r>
              <a:rPr lang="el-GR" sz="2000" dirty="0" smtClean="0"/>
              <a:t>Κρατά τη σκυτάλη μέχρι να ολοκληρώσει </a:t>
            </a:r>
            <a:endParaRPr lang="el-GR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Bandwidth: 1 </a:t>
            </a:r>
            <a:r>
              <a:rPr lang="el-GR" sz="2000" dirty="0" smtClean="0"/>
              <a:t>μήνυμα ανά έξοδο</a:t>
            </a:r>
            <a:endParaRPr lang="en-US" sz="2000" dirty="0" smtClean="0"/>
          </a:p>
          <a:p>
            <a:r>
              <a:rPr lang="en-US" sz="2000" dirty="0" smtClean="0"/>
              <a:t>Client delay: 0 </a:t>
            </a:r>
            <a:r>
              <a:rPr lang="el-GR" sz="2000" dirty="0" smtClean="0"/>
              <a:t>με </a:t>
            </a:r>
            <a:r>
              <a:rPr lang="en-US" sz="2000" dirty="0" smtClean="0"/>
              <a:t>N </a:t>
            </a:r>
            <a:r>
              <a:rPr lang="el-GR" sz="2000" dirty="0" smtClean="0"/>
              <a:t>μηνύματα</a:t>
            </a:r>
            <a:endParaRPr lang="en-US" sz="2000" dirty="0" smtClean="0"/>
          </a:p>
          <a:p>
            <a:r>
              <a:rPr lang="en-US" sz="2000" dirty="0" smtClean="0"/>
              <a:t>Synchronization delay: </a:t>
            </a:r>
            <a:r>
              <a:rPr lang="el-GR" sz="2000" dirty="0" smtClean="0"/>
              <a:t> ανάμεσα σε </a:t>
            </a:r>
            <a:r>
              <a:rPr lang="en-US" sz="2000" dirty="0" smtClean="0"/>
              <a:t>1 </a:t>
            </a:r>
            <a:r>
              <a:rPr lang="el-GR" sz="2000" dirty="0" smtClean="0"/>
              <a:t>και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N-1 </a:t>
            </a:r>
            <a:r>
              <a:rPr lang="el-GR" sz="2000" dirty="0" smtClean="0"/>
              <a:t>μηνύματα</a:t>
            </a:r>
          </a:p>
          <a:p>
            <a:endParaRPr lang="el-GR" sz="2000" dirty="0" smtClean="0"/>
          </a:p>
          <a:p>
            <a:r>
              <a:rPr lang="el-GR" sz="2000" dirty="0" smtClean="0"/>
              <a:t>Μόνο μια διεργασία τη φορά έχει τη σκυτάλη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 Ο αμοιβαίος αποκλεισμός είναι εγγυημένος</a:t>
            </a:r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el-GR" sz="2000" dirty="0" smtClean="0"/>
              <a:t>Η διάταξη είναι καλά ορισμένη (όχι απαραίτητα </a:t>
            </a:r>
            <a:r>
              <a:rPr lang="en-US" sz="2000" dirty="0" smtClean="0"/>
              <a:t>FIFO)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l-GR" sz="1600" dirty="0" smtClean="0">
                <a:solidFill>
                  <a:srgbClr val="00B050"/>
                </a:solidFill>
              </a:rPr>
              <a:t>Δεν μπορεί να προκληθεί </a:t>
            </a:r>
            <a:r>
              <a:rPr lang="en-US" sz="1600" dirty="0" smtClean="0">
                <a:solidFill>
                  <a:srgbClr val="00B050"/>
                </a:solidFill>
              </a:rPr>
              <a:t>Starvation</a:t>
            </a:r>
          </a:p>
          <a:p>
            <a:r>
              <a:rPr lang="el-GR" sz="2000" dirty="0" smtClean="0"/>
              <a:t>Αν η σκυτάλη χαθεί </a:t>
            </a:r>
            <a:r>
              <a:rPr lang="en-US" sz="2000" dirty="0" smtClean="0"/>
              <a:t>(</a:t>
            </a:r>
            <a:r>
              <a:rPr lang="el-GR" sz="2000" dirty="0" smtClean="0"/>
              <a:t>π.χ., η διεργασία πεθάνει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Θα πρέπει να δημιουργηθεί ξανά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Η ανίχνευση της απώλειας είναι δύσκολη 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l-GR" sz="1600" dirty="0" smtClean="0">
                <a:solidFill>
                  <a:srgbClr val="C00000"/>
                </a:solidFill>
              </a:rPr>
              <a:t>η σκυτάλη χάθηκε ή χρησιμοποιείται από κάποια άλλη διεργασία;</a:t>
            </a:r>
            <a:r>
              <a:rPr lang="en-US" sz="1600" i="1" dirty="0" smtClean="0">
                <a:solidFill>
                  <a:srgbClr val="C00000"/>
                </a:solidFill>
              </a:rPr>
              <a:t>)</a:t>
            </a:r>
            <a:endParaRPr lang="en-US" sz="16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34076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Κατανεμημένος αλγόριθμος που χρησιμοποιεί αξιόπιστο </a:t>
            </a:r>
            <a:r>
              <a:rPr lang="en-US" sz="2400" dirty="0" smtClean="0"/>
              <a:t>multicast </a:t>
            </a:r>
            <a:r>
              <a:rPr lang="el-GR" sz="2400" dirty="0" smtClean="0"/>
              <a:t>και λογικά ρολόγια</a:t>
            </a:r>
            <a:endParaRPr lang="en-US" sz="2400" dirty="0" smtClean="0"/>
          </a:p>
          <a:p>
            <a:r>
              <a:rPr lang="el-GR" sz="2400" dirty="0" smtClean="0"/>
              <a:t>Όταν μια διεργασία θέλει να εισέλθει στο κρίσιμο τμήμα</a:t>
            </a:r>
            <a:r>
              <a:rPr lang="en-US" sz="24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1. </a:t>
            </a:r>
            <a:r>
              <a:rPr lang="el-GR" sz="2000" dirty="0" smtClean="0"/>
              <a:t>Συνθέτει μήνυμα που περιέχει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600" dirty="0" smtClean="0"/>
              <a:t>Αναγνωριστικό </a:t>
            </a:r>
            <a:r>
              <a:rPr lang="en-US" sz="1600" dirty="0" smtClean="0"/>
              <a:t>(machine ID, process ID)</a:t>
            </a:r>
          </a:p>
          <a:p>
            <a:pPr lvl="2"/>
            <a:r>
              <a:rPr lang="el-GR" sz="1600" dirty="0" smtClean="0"/>
              <a:t>Όνομα του πόρου</a:t>
            </a:r>
            <a:endParaRPr lang="en-US" sz="1600" dirty="0" smtClean="0"/>
          </a:p>
          <a:p>
            <a:pPr lvl="2"/>
            <a:r>
              <a:rPr lang="el-GR" sz="1600" dirty="0" err="1" smtClean="0"/>
              <a:t>Χρονοσφραγίδα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err="1" smtClean="0"/>
              <a:t>π.χ</a:t>
            </a:r>
            <a:r>
              <a:rPr lang="en-US" sz="1600" dirty="0" smtClean="0"/>
              <a:t>., </a:t>
            </a:r>
            <a:r>
              <a:rPr lang="en-US" sz="1600" dirty="0" err="1" smtClean="0"/>
              <a:t>Lamport</a:t>
            </a:r>
            <a:r>
              <a:rPr lang="en-US" sz="16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Στέλνει με αξιόπιστο </a:t>
            </a:r>
            <a:r>
              <a:rPr lang="en-US" sz="2000" dirty="0" smtClean="0"/>
              <a:t>multicast </a:t>
            </a:r>
            <a:r>
              <a:rPr lang="el-GR" sz="2000" dirty="0" smtClean="0"/>
              <a:t>αίτημα σε όλες της διεργασίες της ομάδας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Περιμένει μέχρι να λάβει άδεια από όλους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4. </a:t>
            </a:r>
            <a:r>
              <a:rPr lang="el-GR" sz="2000" dirty="0" smtClean="0"/>
              <a:t>Εισέρχεται στο κρίσιμο τμήμα/χρησιμοποιεί τον πόρο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Για να εισέλθει στο κρίσιμο τμήμα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θέτει την κατάστασή του σε </a:t>
            </a:r>
            <a:r>
              <a:rPr lang="en-US" sz="1800" dirty="0" smtClean="0"/>
              <a:t>wanted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στέλνει με </a:t>
            </a:r>
            <a:r>
              <a:rPr lang="en-US" sz="1800" dirty="0" smtClean="0"/>
              <a:t>multicast </a:t>
            </a:r>
            <a:r>
              <a:rPr lang="el-GR" sz="1800" dirty="0" smtClean="0"/>
              <a:t>αίτημα σε όλες τις διεργασίες</a:t>
            </a:r>
            <a:r>
              <a:rPr lang="en-US" sz="1800" dirty="0" smtClean="0"/>
              <a:t> (</a:t>
            </a:r>
            <a:r>
              <a:rPr lang="el-GR" sz="1800" dirty="0" smtClean="0"/>
              <a:t>συμπεριλαμβάνοντας </a:t>
            </a:r>
            <a:r>
              <a:rPr lang="el-GR" sz="1800" dirty="0" err="1" smtClean="0"/>
              <a:t>χρονοσφραγίδα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Περιμένει μέχρι όλες οι διεργασίες να στείλουν απάντηση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Αλλάζει την κατάστασή του σε </a:t>
            </a:r>
            <a:r>
              <a:rPr lang="en-US" sz="1800" dirty="0" smtClean="0"/>
              <a:t>held</a:t>
            </a:r>
            <a:r>
              <a:rPr lang="el-GR" sz="1800" dirty="0" smtClean="0"/>
              <a:t> και μπαίνει στο κρίσιμο τμήμα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 λήψη αιτήματος </a:t>
            </a:r>
            <a:r>
              <a:rPr lang="en-US" sz="2000" dirty="0" smtClean="0"/>
              <a:t>&lt;Ti, pi&gt; </a:t>
            </a:r>
            <a:r>
              <a:rPr lang="el-GR" sz="2000" dirty="0" smtClean="0"/>
              <a:t>στην </a:t>
            </a:r>
            <a:r>
              <a:rPr lang="en-US" sz="2000" dirty="0" err="1" smtClean="0"/>
              <a:t>pj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Αν η κατάστασή της είναι  </a:t>
            </a:r>
            <a:r>
              <a:rPr lang="en-US" sz="1800" dirty="0" smtClean="0"/>
              <a:t>held</a:t>
            </a:r>
            <a:r>
              <a:rPr lang="el-GR" sz="1800" dirty="0" smtClean="0"/>
              <a:t> ή</a:t>
            </a:r>
            <a:r>
              <a:rPr lang="en-US" sz="1800" dirty="0" smtClean="0"/>
              <a:t> </a:t>
            </a:r>
            <a:r>
              <a:rPr lang="el-GR" sz="1800" dirty="0" smtClean="0"/>
              <a:t>η κατάσταση είναι </a:t>
            </a:r>
            <a:r>
              <a:rPr lang="en-US" sz="1800" dirty="0" smtClean="0"/>
              <a:t>wanted &amp; (</a:t>
            </a:r>
            <a:r>
              <a:rPr lang="en-US" sz="1800" dirty="0" err="1" smtClean="0"/>
              <a:t>Tj</a:t>
            </a:r>
            <a:r>
              <a:rPr lang="en-US" sz="1800" dirty="0" smtClean="0"/>
              <a:t>, </a:t>
            </a:r>
            <a:r>
              <a:rPr lang="en-US" sz="1800" dirty="0" err="1" smtClean="0"/>
              <a:t>pj</a:t>
            </a:r>
            <a:r>
              <a:rPr lang="en-US" sz="1800" dirty="0" smtClean="0"/>
              <a:t>)&lt;(</a:t>
            </a:r>
            <a:r>
              <a:rPr lang="en-US" sz="1800" dirty="0" err="1" smtClean="0"/>
              <a:t>Ti,pi</a:t>
            </a:r>
            <a:r>
              <a:rPr lang="en-US" sz="1800" dirty="0" smtClean="0"/>
              <a:t>)), </a:t>
            </a:r>
            <a:r>
              <a:rPr lang="el-GR" sz="1800" dirty="0" smtClean="0"/>
              <a:t>βάλε το αίτημα σε ουρά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αλλιώς απάντησε στην </a:t>
            </a:r>
            <a:r>
              <a:rPr lang="en-US" sz="1800" dirty="0" smtClean="0"/>
              <a:t>pi</a:t>
            </a:r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την έξοδο από το 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Άλλαξε την κατάσταση σε </a:t>
            </a:r>
            <a:r>
              <a:rPr lang="en-US" sz="1800" dirty="0" smtClean="0"/>
              <a:t>release </a:t>
            </a:r>
            <a:r>
              <a:rPr lang="el-GR" sz="1800" dirty="0" smtClean="0"/>
              <a:t>και απάντησε στο πρώτο αίτημα στην ουρά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BBCB538-2CD4-1146-A84A-EFB244CDAEF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9" grpId="0"/>
      <p:bldP spid="40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Πολλαπλά </a:t>
            </a:r>
            <a:r>
              <a:rPr lang="en-US" sz="2400" dirty="0" err="1" smtClean="0"/>
              <a:t>unicasts</a:t>
            </a:r>
            <a:endParaRPr lang="en-US" sz="2400" dirty="0" smtClean="0"/>
          </a:p>
          <a:p>
            <a:r>
              <a:rPr lang="en-US" sz="2400" dirty="0" smtClean="0"/>
              <a:t>O </a:t>
            </a:r>
            <a:r>
              <a:rPr lang="el-GR" sz="2400" dirty="0" smtClean="0"/>
              <a:t>αποστολέας γνωρίζει τα μέλη της ομάδας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825" y="2780928"/>
            <a:ext cx="4827439" cy="333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2000" dirty="0" smtClean="0"/>
              <a:t>Bandwidth:</a:t>
            </a:r>
          </a:p>
          <a:p>
            <a:pPr lvl="1"/>
            <a:r>
              <a:rPr lang="en-US" sz="1800" dirty="0" smtClean="0"/>
              <a:t>2(N-1) </a:t>
            </a:r>
            <a:r>
              <a:rPr lang="el-GR" sz="1800" dirty="0" smtClean="0"/>
              <a:t>μηνύματα ανά εισαγωγή</a:t>
            </a:r>
            <a:endParaRPr lang="en-US" sz="1800" dirty="0" smtClean="0"/>
          </a:p>
          <a:p>
            <a:pPr lvl="1"/>
            <a:r>
              <a:rPr lang="en-US" sz="1800" dirty="0" smtClean="0"/>
              <a:t>N-1 </a:t>
            </a:r>
            <a:r>
              <a:rPr lang="en-US" sz="1800" dirty="0" err="1" smtClean="0"/>
              <a:t>unicasts</a:t>
            </a:r>
            <a:r>
              <a:rPr lang="en-US" sz="1800" dirty="0" smtClean="0"/>
              <a:t> </a:t>
            </a:r>
            <a:r>
              <a:rPr lang="el-GR" sz="1800" dirty="0" smtClean="0"/>
              <a:t>για το </a:t>
            </a:r>
            <a:r>
              <a:rPr lang="en-US" sz="1800" dirty="0" smtClean="0"/>
              <a:t>multicast request + N-1 </a:t>
            </a:r>
            <a:r>
              <a:rPr lang="el-GR" sz="1800" dirty="0" smtClean="0"/>
              <a:t>απαντήσεις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RTT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n-US" sz="1800" dirty="0" smtClean="0"/>
              <a:t>O </a:t>
            </a:r>
            <a:r>
              <a:rPr lang="el-GR" sz="1800" dirty="0" smtClean="0"/>
              <a:t>χρόνος μετάδοσης ενός μηνύματος</a:t>
            </a:r>
            <a:endParaRPr lang="en-US" sz="1800" dirty="0" smtClean="0"/>
          </a:p>
          <a:p>
            <a:endParaRPr lang="el-GR" sz="2000" dirty="0" smtClean="0"/>
          </a:p>
          <a:p>
            <a:pPr>
              <a:buFontTx/>
              <a:buChar char="-"/>
            </a:pPr>
            <a:r>
              <a:rPr lang="el-GR" sz="2000" dirty="0" smtClean="0"/>
              <a:t>Πιο ακριβός αλγόριθμος σε </a:t>
            </a:r>
            <a:r>
              <a:rPr lang="en-US" sz="2000" dirty="0" smtClean="0"/>
              <a:t>bandwidth</a:t>
            </a:r>
          </a:p>
          <a:p>
            <a:pPr>
              <a:buFontTx/>
              <a:buChar char="-"/>
            </a:pPr>
            <a:r>
              <a:rPr lang="en-US" sz="2000" i="1" dirty="0" smtClean="0"/>
              <a:t>N </a:t>
            </a:r>
            <a:r>
              <a:rPr lang="el-GR" sz="2000" i="1" dirty="0" smtClean="0"/>
              <a:t>σημεία σφάλματος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Μικρότερο </a:t>
            </a:r>
            <a:r>
              <a:rPr lang="en-US" sz="2000" dirty="0" smtClean="0"/>
              <a:t>synchronization delay (1 </a:t>
            </a:r>
            <a:r>
              <a:rPr lang="el-GR" sz="2000" dirty="0" smtClean="0"/>
              <a:t>μήνυμα)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Βελτιώσεις: Αν η διεργασία που μπήκε τελευταία στο </a:t>
            </a:r>
            <a:r>
              <a:rPr lang="en-US" sz="2000" dirty="0" smtClean="0"/>
              <a:t>critical section</a:t>
            </a:r>
            <a:r>
              <a:rPr lang="el-GR" sz="2000" dirty="0" smtClean="0"/>
              <a:t> δεν έχει λάβει άλλα αιτήματα;</a:t>
            </a:r>
            <a:r>
              <a:rPr lang="en-US" sz="2000" dirty="0" smtClean="0"/>
              <a:t>	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Αλγόριθμοι Εκλογής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χρειάζονται;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θέλουμε μια διεργασία να παίξει έναν συγκεκριμένο ρόλο</a:t>
            </a:r>
          </a:p>
          <a:p>
            <a:pPr lvl="1"/>
            <a:r>
              <a:rPr lang="el-GR" sz="2000" dirty="0" smtClean="0"/>
              <a:t>Συντονιστή για αμοιβαίο αποκλεισμό</a:t>
            </a:r>
            <a:endParaRPr lang="en-US" sz="2000" dirty="0" smtClean="0"/>
          </a:p>
          <a:p>
            <a:pPr lvl="1"/>
            <a:r>
              <a:rPr lang="el-GR" sz="2000" dirty="0" smtClean="0"/>
              <a:t>Τον </a:t>
            </a:r>
            <a:r>
              <a:rPr lang="en-US" sz="2000" dirty="0" smtClean="0"/>
              <a:t>root </a:t>
            </a:r>
            <a:r>
              <a:rPr lang="el-GR" sz="2000" dirty="0" smtClean="0"/>
              <a:t> σε ομάδα από </a:t>
            </a:r>
            <a:r>
              <a:rPr lang="en-US" sz="2000" dirty="0" smtClean="0"/>
              <a:t>NTP servers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Οποιαδήποτε διεργασία μπορεί να ξεκινήσει διαδικασία εκλογής</a:t>
            </a:r>
            <a:endParaRPr lang="en-US" sz="2000" dirty="0" smtClean="0"/>
          </a:p>
          <a:p>
            <a:r>
              <a:rPr lang="el-GR" sz="2000" dirty="0" smtClean="0"/>
              <a:t>Κάθε διεργασία μπορεί να ξεκινήσει το πολύ μια διαδικασία εκλογής τη φορά</a:t>
            </a:r>
            <a:endParaRPr lang="en-US" sz="2000" dirty="0" smtClean="0"/>
          </a:p>
          <a:p>
            <a:r>
              <a:rPr lang="el-GR" sz="2000" dirty="0" smtClean="0"/>
              <a:t>Πολλές διεργασίες μπορούν να ξεκινήσουν διαδικασία εκλογής ταυτόχρονα</a:t>
            </a:r>
            <a:endParaRPr lang="en-US" sz="2000" dirty="0" smtClean="0"/>
          </a:p>
          <a:p>
            <a:pPr lvl="1"/>
            <a:r>
              <a:rPr lang="el-GR" sz="1800" i="1" dirty="0" smtClean="0"/>
              <a:t>Όλες πρέπει να αποφασίσουν για έναν μοναδικό, κοινό αρχηγό</a:t>
            </a:r>
            <a:endParaRPr lang="en-US" sz="1800" i="1" dirty="0" smtClean="0"/>
          </a:p>
          <a:p>
            <a:pPr lvl="1"/>
            <a:r>
              <a:rPr lang="el-GR" sz="1800" i="1" dirty="0" smtClean="0"/>
              <a:t>Το αποτέλεσμα δεν εξαρτάται από το ποια διεργασία ξεκίνησε τη διαδικασία εκλογής</a:t>
            </a:r>
          </a:p>
          <a:p>
            <a:r>
              <a:rPr lang="el-GR" sz="2000" dirty="0" smtClean="0"/>
              <a:t>Τα μηνύματα τελικά θα παραδοθούν</a:t>
            </a:r>
            <a:endParaRPr lang="en-US" sz="20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προβλήματος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Στο τέλος του πρωτοκόλλου εκλογής επιλέγεται ως αρχηγός</a:t>
            </a:r>
            <a:r>
              <a:rPr lang="en-US" sz="2400" dirty="0" smtClean="0"/>
              <a:t> </a:t>
            </a:r>
            <a:r>
              <a:rPr lang="el-GR" sz="2400" dirty="0" smtClean="0"/>
              <a:t>η ζωντανή διεργασία με το μεγαλύτερο αναγνωριστικό</a:t>
            </a:r>
            <a:endParaRPr lang="en-US" sz="2400" dirty="0" smtClean="0"/>
          </a:p>
          <a:p>
            <a:pPr lvl="1"/>
            <a:r>
              <a:rPr lang="el-GR" sz="2000" dirty="0" smtClean="0"/>
              <a:t>Παράδειγμα αναγνωριστικού</a:t>
            </a:r>
            <a:r>
              <a:rPr lang="en-US" sz="2000" dirty="0" smtClean="0"/>
              <a:t>: CPU speed, load, disk space, ID</a:t>
            </a:r>
          </a:p>
          <a:p>
            <a:pPr lvl="1"/>
            <a:r>
              <a:rPr lang="el-GR" sz="2000" dirty="0" smtClean="0"/>
              <a:t>Πρέπει να είναι μοναδικό και να μπορεί να διαταχθεί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l-GR" sz="2400" dirty="0" smtClean="0"/>
              <a:t>Κάθε διεργασία έχει μια μεταβλητή </a:t>
            </a:r>
            <a:r>
              <a:rPr lang="en-US" sz="2400" i="1" dirty="0" smtClean="0">
                <a:solidFill>
                  <a:srgbClr val="FF0000"/>
                </a:solidFill>
              </a:rPr>
              <a:t>elected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l-GR" sz="2400" dirty="0" smtClean="0"/>
              <a:t>Η εκτέλεση του αλγορίθμου πρέπει πάντα στο τέλος να εγγυάται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Safety</a:t>
            </a:r>
            <a:r>
              <a:rPr lang="en-US" sz="2000" dirty="0" smtClean="0"/>
              <a:t>:  </a:t>
            </a:r>
            <a:r>
              <a:rPr lang="en-US" sz="2000" dirty="0" smtClean="0">
                <a:sym typeface="Symbol" charset="0"/>
              </a:rPr>
              <a:t> </a:t>
            </a:r>
            <a:r>
              <a:rPr lang="el-GR" sz="2000" dirty="0" smtClean="0">
                <a:sym typeface="Symbol" charset="0"/>
              </a:rPr>
              <a:t>σωστή</a:t>
            </a:r>
            <a:r>
              <a:rPr lang="en-US" sz="2000" dirty="0" smtClean="0">
                <a:sym typeface="Symbol" charset="0"/>
              </a:rPr>
              <a:t> p: (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= (q: </a:t>
            </a:r>
            <a:r>
              <a:rPr lang="el-GR" sz="2000" dirty="0" smtClean="0">
                <a:sym typeface="Symbol" charset="0"/>
              </a:rPr>
              <a:t>μια συγκεκριμένη σωστή διεργασία με τη μεγαλύτερη τιμή αναγνωριστικού</a:t>
            </a:r>
            <a:r>
              <a:rPr lang="en-US" sz="2000" dirty="0" smtClean="0">
                <a:sym typeface="Symbol" charset="0"/>
              </a:rPr>
              <a:t>) )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Liveness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charset="0"/>
              </a:rPr>
              <a:t> election: (</a:t>
            </a:r>
            <a:r>
              <a:rPr lang="el-GR" sz="2000" dirty="0" smtClean="0">
                <a:sym typeface="Symbol" charset="0"/>
              </a:rPr>
              <a:t>η διαδικασία τερματίζει</a:t>
            </a:r>
            <a:r>
              <a:rPr lang="en-US" sz="2000" dirty="0" smtClean="0">
                <a:sym typeface="Symbol" charset="0"/>
              </a:rPr>
              <a:t>) &amp;  </a:t>
            </a:r>
            <a:r>
              <a:rPr lang="el-GR" sz="2000" dirty="0" smtClean="0">
                <a:sym typeface="Symbol" charset="0"/>
              </a:rPr>
              <a:t>σωστή διεργασία </a:t>
            </a:r>
            <a:r>
              <a:rPr lang="en-US" sz="2000" dirty="0" smtClean="0">
                <a:sym typeface="Symbol" charset="0"/>
              </a:rPr>
              <a:t>p: </a:t>
            </a:r>
            <a:r>
              <a:rPr lang="el-GR" sz="2000" dirty="0" smtClean="0">
                <a:sym typeface="Symbol" charset="0"/>
              </a:rPr>
              <a:t> η μεταβλητή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l-GR" sz="2000" dirty="0" smtClean="0">
                <a:sym typeface="Symbol" charset="0"/>
              </a:rPr>
              <a:t> του </a:t>
            </a:r>
            <a:r>
              <a:rPr lang="en-US" sz="2000" dirty="0" smtClean="0">
                <a:sym typeface="Symbol" charset="0"/>
              </a:rPr>
              <a:t>p </a:t>
            </a:r>
            <a:r>
              <a:rPr lang="el-GR" sz="2000" dirty="0" smtClean="0">
                <a:sym typeface="Symbol" charset="0"/>
              </a:rPr>
              <a:t>είναι τελικά διάφορη του</a:t>
            </a:r>
            <a:r>
              <a:rPr lang="en-US" sz="2000" dirty="0" smtClean="0">
                <a:sym typeface="Symbol" charset="0"/>
              </a:rPr>
              <a:t>  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l-GR" sz="4000" dirty="0" smtClean="0"/>
              <a:t>Εκλογή δακτυλίου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 </a:t>
            </a:r>
            <a:r>
              <a:rPr lang="el-GR" sz="2000" dirty="0" smtClean="0"/>
              <a:t>διεργασίες οργανώνονται σε λογικό δακτύλιο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η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</a:t>
            </a:r>
            <a:r>
              <a:rPr lang="el-GR" sz="1800" dirty="0" smtClean="0"/>
              <a:t>επικοινωνεί με την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i+1 mod 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Όλα τα μηνύματα στέλνονται δεξιόστροφα γύρω από τον δακτύλιο</a:t>
            </a:r>
            <a:endParaRPr lang="en-US" sz="1800" dirty="0" smtClean="0"/>
          </a:p>
          <a:p>
            <a:r>
              <a:rPr lang="el-GR" sz="2000" dirty="0" smtClean="0"/>
              <a:t>Για την έναρξη της διαδικασίας εκλογής</a:t>
            </a:r>
            <a:endParaRPr lang="en-US" sz="2000" dirty="0" smtClean="0"/>
          </a:p>
          <a:p>
            <a:pPr lvl="1"/>
            <a:r>
              <a:rPr lang="el-GR" sz="1800" dirty="0" smtClean="0"/>
              <a:t>Η διεργασία στέλνει μήνυμα</a:t>
            </a:r>
            <a:r>
              <a:rPr lang="en-US" sz="1800" dirty="0" smtClean="0"/>
              <a:t> </a:t>
            </a:r>
            <a:r>
              <a:rPr lang="en-US" sz="1800" i="1" dirty="0" smtClean="0"/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μαζί με το </a:t>
            </a:r>
            <a:r>
              <a:rPr lang="en-US" sz="1800" dirty="0" smtClean="0"/>
              <a:t>id</a:t>
            </a:r>
            <a:r>
              <a:rPr lang="el-GR" sz="1800" dirty="0" smtClean="0"/>
              <a:t> της</a:t>
            </a:r>
            <a:endParaRPr lang="en-US" sz="1800" dirty="0" smtClean="0"/>
          </a:p>
          <a:p>
            <a:r>
              <a:rPr lang="el-GR" sz="2000" dirty="0" smtClean="0"/>
              <a:t>Κατά τη λήψη μηνύματος </a:t>
            </a:r>
            <a:r>
              <a:rPr lang="en-US" sz="2000" dirty="0" smtClean="0"/>
              <a:t>(</a:t>
            </a:r>
            <a:r>
              <a:rPr lang="en-US" sz="2000" i="1" dirty="0" smtClean="0"/>
              <a:t>election</a:t>
            </a:r>
            <a:r>
              <a:rPr lang="en-US" sz="2000" dirty="0" smtClean="0"/>
              <a:t>, id) </a:t>
            </a:r>
            <a:r>
              <a:rPr lang="el-GR" sz="2000" dirty="0" smtClean="0"/>
              <a:t>μια διεργασία με </a:t>
            </a:r>
            <a:r>
              <a:rPr lang="en-US" sz="2000" dirty="0" err="1" smtClean="0"/>
              <a:t>myID</a:t>
            </a:r>
            <a:endParaRPr lang="en-US" sz="2000" dirty="0" smtClean="0"/>
          </a:p>
          <a:p>
            <a:pPr lvl="1"/>
            <a:r>
              <a:rPr lang="el-GR" sz="1800" dirty="0" smtClean="0"/>
              <a:t>Αν </a:t>
            </a:r>
            <a:r>
              <a:rPr lang="en-US" sz="1800" dirty="0" smtClean="0"/>
              <a:t> id &gt; my ID: </a:t>
            </a:r>
            <a:r>
              <a:rPr lang="el-GR" sz="1800" dirty="0" smtClean="0"/>
              <a:t>προωθεί το μήνυμα</a:t>
            </a:r>
            <a:endParaRPr lang="en-US" sz="1800" dirty="0" smtClean="0"/>
          </a:p>
          <a:p>
            <a:pPr lvl="2"/>
            <a:r>
              <a:rPr lang="el-GR" sz="1600" dirty="0" smtClean="0"/>
              <a:t>Θέτει την κατάστασή της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&lt; my ID: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(</a:t>
            </a:r>
            <a:r>
              <a:rPr lang="en-US" sz="1800" i="1" dirty="0" smtClean="0"/>
              <a:t>election</a:t>
            </a:r>
            <a:r>
              <a:rPr lang="en-US" sz="1800" dirty="0" smtClean="0"/>
              <a:t>, my ID)</a:t>
            </a:r>
          </a:p>
          <a:p>
            <a:pPr lvl="2"/>
            <a:r>
              <a:rPr lang="en-US" sz="1600" dirty="0" smtClean="0"/>
              <a:t>Skip </a:t>
            </a:r>
            <a:r>
              <a:rPr lang="el-GR" sz="1600" dirty="0" smtClean="0"/>
              <a:t>αν η κατάσταση είναι ήδη </a:t>
            </a:r>
            <a:r>
              <a:rPr lang="en-US" sz="1600" i="1" dirty="0" smtClean="0"/>
              <a:t>participating</a:t>
            </a:r>
          </a:p>
          <a:p>
            <a:pPr lvl="2"/>
            <a:r>
              <a:rPr lang="el-GR" sz="1600" dirty="0" smtClean="0"/>
              <a:t>Θέτει την κατάσταση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= my ID: </a:t>
            </a:r>
            <a:r>
              <a:rPr lang="el-GR" sz="1800" dirty="0" smtClean="0"/>
              <a:t>η διεργασία εξελέγη αρχηγός και στέλνει μήνυμα </a:t>
            </a:r>
            <a:r>
              <a:rPr lang="en-US" sz="1800" i="1" dirty="0" smtClean="0"/>
              <a:t>elected</a:t>
            </a:r>
            <a:endParaRPr lang="el-GR" sz="1800" i="1" dirty="0" smtClean="0"/>
          </a:p>
          <a:p>
            <a:pPr lvl="2"/>
            <a:r>
              <a:rPr lang="el-GR" sz="1600" i="1" dirty="0" smtClean="0">
                <a:sym typeface="Wingdings" charset="0"/>
              </a:rPr>
              <a:t>Το μήνυμα </a:t>
            </a:r>
            <a:r>
              <a:rPr lang="en-US" sz="1600" i="1" dirty="0" smtClean="0">
                <a:sym typeface="Wingdings" charset="0"/>
              </a:rPr>
              <a:t>elected</a:t>
            </a:r>
            <a:r>
              <a:rPr lang="en-US" sz="1600" dirty="0" smtClean="0">
                <a:sym typeface="Wingdings" charset="0"/>
              </a:rPr>
              <a:t> </a:t>
            </a:r>
            <a:r>
              <a:rPr lang="el-GR" sz="1600" dirty="0" smtClean="0">
                <a:sym typeface="Wingdings" charset="0"/>
              </a:rPr>
              <a:t>προωθείται μέχρι να φτάσει ξανά στον αρχηγό.</a:t>
            </a:r>
            <a:endParaRPr lang="en-US" sz="1600" dirty="0" smtClean="0">
              <a:sym typeface="Wingdings" charset="0"/>
            </a:endParaRP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r>
              <a:rPr lang="el-GR" sz="2000" dirty="0" smtClean="0">
                <a:sym typeface="Wingdings" charset="0"/>
              </a:rPr>
              <a:t>Ποιο είναι το χειρότερο σενάριο;</a:t>
            </a:r>
            <a:endParaRPr lang="en-US" sz="2000" dirty="0" smtClean="0">
              <a:sym typeface="Wingdings" charset="0"/>
            </a:endParaRPr>
          </a:p>
          <a:p>
            <a:pPr lvl="1"/>
            <a:r>
              <a:rPr lang="el-GR" sz="1800" dirty="0" smtClean="0">
                <a:sym typeface="Wingdings" charset="0"/>
              </a:rPr>
              <a:t>Το μεγαλύτερο </a:t>
            </a:r>
            <a:r>
              <a:rPr lang="en-US" sz="1800" dirty="0" smtClean="0">
                <a:sym typeface="Wingdings" charset="0"/>
              </a:rPr>
              <a:t>id </a:t>
            </a:r>
            <a:r>
              <a:rPr lang="el-GR" sz="1800" dirty="0" smtClean="0">
                <a:sym typeface="Wingdings" charset="0"/>
              </a:rPr>
              <a:t>έχει η διεργασία που βρίσκεται ακριβώς πριν τη διεργασία που ξεκίνησε τη διαδικασία εκλογής</a:t>
            </a:r>
          </a:p>
          <a:p>
            <a:pPr lvl="1"/>
            <a:r>
              <a:rPr lang="el-GR" sz="1800" dirty="0" smtClean="0">
                <a:sym typeface="Wingdings" charset="0"/>
              </a:rPr>
              <a:t>3Ν-1 μηνύματα</a:t>
            </a:r>
            <a:endParaRPr lang="en-US" sz="1800" dirty="0" smtClean="0">
              <a:sym typeface="Wingdings" charset="0"/>
            </a:endParaRPr>
          </a:p>
          <a:p>
            <a:r>
              <a:rPr lang="el-GR" sz="2000" dirty="0" smtClean="0"/>
              <a:t>Παράδειγμα </a:t>
            </a:r>
            <a:r>
              <a:rPr lang="en-GB" sz="2000" dirty="0" smtClean="0"/>
              <a:t>: 	</a:t>
            </a:r>
          </a:p>
          <a:p>
            <a:pPr lvl="1"/>
            <a:r>
              <a:rPr lang="el-GR" sz="1800" dirty="0" smtClean="0"/>
              <a:t>Η διαδικασία ξεκίνησε από τη διεργασία </a:t>
            </a:r>
            <a:r>
              <a:rPr lang="en-GB" sz="1800" dirty="0" smtClean="0"/>
              <a:t>17</a:t>
            </a:r>
          </a:p>
          <a:p>
            <a:pPr lvl="1"/>
            <a:r>
              <a:rPr lang="el-GR" sz="1800" dirty="0" smtClean="0"/>
              <a:t>Το μεγαλύτερο </a:t>
            </a:r>
            <a:r>
              <a:rPr lang="en-US" sz="1800" dirty="0" smtClean="0"/>
              <a:t>id</a:t>
            </a:r>
            <a:r>
              <a:rPr lang="el-GR" sz="1800" dirty="0" smtClean="0"/>
              <a:t> μέχρι τώρα είναι το </a:t>
            </a:r>
            <a:r>
              <a:rPr lang="en-GB" sz="1800" dirty="0" smtClean="0"/>
              <a:t>24</a:t>
            </a:r>
          </a:p>
          <a:p>
            <a:pPr lvl="1"/>
            <a:r>
              <a:rPr lang="el-GR" sz="1800" dirty="0" smtClean="0"/>
              <a:t>Ο τελικός αρχηγός είναι η διεργασία με </a:t>
            </a:r>
            <a:r>
              <a:rPr lang="en-US" sz="1800" dirty="0" smtClean="0"/>
              <a:t>id </a:t>
            </a:r>
            <a:r>
              <a:rPr lang="el-GR" sz="1800" dirty="0" smtClean="0"/>
              <a:t>33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endParaRPr lang="el-GR" sz="2000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31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34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dirty="0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9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2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7" name="AutoShape 9"/>
              <p:cNvCxnSpPr>
                <a:cxnSpLocks noChangeShapeType="1"/>
                <a:stCxn id="12" idx="6"/>
                <a:endCxn id="13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" name="AutoShape 10"/>
              <p:cNvCxnSpPr>
                <a:cxnSpLocks noChangeShapeType="1"/>
                <a:stCxn id="15" idx="4"/>
                <a:endCxn id="16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9" name="AutoShape 11"/>
              <p:cNvCxnSpPr>
                <a:cxnSpLocks noChangeShapeType="1"/>
                <a:stCxn id="14" idx="0"/>
                <a:endCxn id="12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0" name="AutoShape 12"/>
              <p:cNvCxnSpPr>
                <a:cxnSpLocks noChangeShapeType="1"/>
                <a:stCxn id="13" idx="6"/>
                <a:endCxn id="2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1" name="AutoShape 13"/>
              <p:cNvCxnSpPr>
                <a:cxnSpLocks noChangeShapeType="1"/>
                <a:stCxn id="16" idx="2"/>
                <a:endCxn id="14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7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 μετά την αποτυχία της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>
                  <a:solidFill>
                    <a:srgbClr val="0000FF"/>
                  </a:solidFill>
                </a:rPr>
                <a:t>P5 </a:t>
              </a:r>
            </a:p>
          </p:txBody>
        </p:sp>
      </p:grpSp>
      <p:grpSp>
        <p:nvGrpSpPr>
          <p:cNvPr id="31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32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34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6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7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8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" name="AutoShape 46"/>
              <p:cNvCxnSpPr>
                <a:cxnSpLocks noChangeShapeType="1"/>
                <a:stCxn id="34" idx="6"/>
                <a:endCxn id="3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0" name="AutoShape 48"/>
              <p:cNvCxnSpPr>
                <a:cxnSpLocks noChangeShapeType="1"/>
                <a:stCxn id="36" idx="0"/>
                <a:endCxn id="3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1" name="AutoShape 49"/>
              <p:cNvCxnSpPr>
                <a:cxnSpLocks noChangeShapeType="1"/>
                <a:stCxn id="35" idx="6"/>
                <a:endCxn id="4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42" name="AutoShape 50"/>
              <p:cNvCxnSpPr>
                <a:cxnSpLocks noChangeShapeType="1"/>
                <a:stCxn id="37" idx="4"/>
                <a:endCxn id="3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4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5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6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7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48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0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1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3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3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4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55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5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62" name="AutoShape 92"/>
              <p:cNvCxnSpPr>
                <a:cxnSpLocks noChangeShapeType="1"/>
                <a:stCxn id="57" idx="6"/>
                <a:endCxn id="5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3" name="AutoShape 93"/>
              <p:cNvCxnSpPr>
                <a:cxnSpLocks noChangeShapeType="1"/>
                <a:stCxn id="59" idx="0"/>
                <a:endCxn id="5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4" name="AutoShape 94"/>
              <p:cNvCxnSpPr>
                <a:cxnSpLocks noChangeShapeType="1"/>
                <a:stCxn id="58" idx="6"/>
                <a:endCxn id="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5" name="AutoShape 95"/>
              <p:cNvCxnSpPr>
                <a:cxnSpLocks noChangeShapeType="1"/>
                <a:stCxn id="60" idx="4"/>
                <a:endCxn id="5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66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67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68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69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70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7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73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4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5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6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6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Το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b="1" dirty="0">
                  <a:solidFill>
                    <a:srgbClr val="0000FF"/>
                  </a:solidFill>
                </a:rPr>
                <a:t>: 4 </a:t>
              </a:r>
              <a:r>
                <a:rPr lang="el-GR" b="1" dirty="0" smtClean="0">
                  <a:solidFill>
                    <a:srgbClr val="0000FF"/>
                  </a:solidFill>
                </a:rPr>
                <a:t>προωθείται για πάντα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77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56614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l-GR" sz="1800" dirty="0" smtClean="0">
                <a:solidFill>
                  <a:srgbClr val="FF0000"/>
                </a:solidFill>
              </a:rPr>
              <a:t>Αν μια διεργασία πεθάνει κατά τη διάρκεια εκτέλεσης</a:t>
            </a:r>
            <a:r>
              <a:rPr lang="el-GR" sz="18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l-GR" sz="1800" dirty="0" smtClean="0">
                <a:solidFill>
                  <a:schemeClr val="tx1"/>
                </a:solidFill>
              </a:rPr>
              <a:t>ο αλγόριθμος μπορεί να μην τερματίσει ποτέ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Τροποποιημένη εκλογή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election </a:t>
            </a:r>
            <a:r>
              <a:rPr lang="el-GR" sz="2400" dirty="0" smtClean="0"/>
              <a:t>καταγράφει όλα τα </a:t>
            </a:r>
            <a:r>
              <a:rPr lang="en-US" sz="2400" dirty="0" smtClean="0"/>
              <a:t>ids</a:t>
            </a:r>
            <a:r>
              <a:rPr lang="el-GR" sz="2400" dirty="0" smtClean="0"/>
              <a:t> των κόμβων που το προώθησαν, όχι μόνο το μεγαλύτερο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προσθέτει το </a:t>
            </a:r>
            <a:r>
              <a:rPr lang="en-US" sz="2000" dirty="0" smtClean="0"/>
              <a:t>id </a:t>
            </a:r>
            <a:r>
              <a:rPr lang="el-GR" sz="2000" dirty="0" smtClean="0"/>
              <a:t>της στη λίστα</a:t>
            </a:r>
            <a:endParaRPr lang="en-US" sz="2000" dirty="0" smtClean="0"/>
          </a:p>
          <a:p>
            <a:r>
              <a:rPr lang="el-GR" sz="2400" dirty="0" smtClean="0"/>
              <a:t>Μόλις το μήνυμα περάσει όλον τον κύκλο, αποστέλλεται ένα νέο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</a:p>
          <a:p>
            <a:pPr lvl="1"/>
            <a:r>
              <a:rPr lang="el-GR" sz="2000" dirty="0" smtClean="0"/>
              <a:t>Επιλέγεται ο κόμβος με το μεγαλύτερο </a:t>
            </a:r>
            <a:r>
              <a:rPr lang="en-US" sz="2000" dirty="0" smtClean="0"/>
              <a:t>id</a:t>
            </a:r>
            <a:r>
              <a:rPr lang="el-GR" sz="2000" dirty="0" smtClean="0"/>
              <a:t>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2000" dirty="0" smtClean="0"/>
              <a:t>Κάθε κόμβος προσθέτει το </a:t>
            </a:r>
            <a:r>
              <a:rPr lang="en-US" sz="2000" dirty="0" smtClean="0"/>
              <a:t>id</a:t>
            </a:r>
            <a:r>
              <a:rPr lang="el-GR" sz="2000" dirty="0" smtClean="0"/>
              <a:t> του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coordinator</a:t>
            </a:r>
            <a:r>
              <a:rPr lang="en-US" sz="2000" dirty="0" smtClean="0"/>
              <a:t> </a:t>
            </a:r>
          </a:p>
          <a:p>
            <a:r>
              <a:rPr lang="el-GR" sz="2400" dirty="0" smtClean="0"/>
              <a:t>Όταν 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  <a:r>
              <a:rPr lang="el-GR" sz="2400" dirty="0" smtClean="0"/>
              <a:t>επιστρέψει στον </a:t>
            </a:r>
            <a:r>
              <a:rPr lang="el-GR" sz="2400" dirty="0" err="1" smtClean="0"/>
              <a:t>εκκινητή</a:t>
            </a:r>
            <a:r>
              <a:rPr lang="el-GR" sz="2400" dirty="0" smtClean="0"/>
              <a:t> της διαδικασίας</a:t>
            </a:r>
            <a:endParaRPr lang="en-US" sz="2400" dirty="0" smtClean="0"/>
          </a:p>
          <a:p>
            <a:pPr lvl="1"/>
            <a:r>
              <a:rPr lang="el-GR" sz="2000" dirty="0" smtClean="0"/>
              <a:t>Η εκλογή έχει επιτύχει αν το </a:t>
            </a:r>
            <a:r>
              <a:rPr lang="en-US" sz="2000" dirty="0" smtClean="0"/>
              <a:t>id </a:t>
            </a:r>
            <a:r>
              <a:rPr lang="el-GR" sz="2000" dirty="0" smtClean="0"/>
              <a:t>του νέου αρχηγού είναι μέσα στη λίστα των </a:t>
            </a:r>
            <a:r>
              <a:rPr lang="en-US" sz="2000" dirty="0" smtClean="0"/>
              <a:t>ids</a:t>
            </a:r>
          </a:p>
          <a:p>
            <a:pPr lvl="1"/>
            <a:r>
              <a:rPr lang="el-GR" sz="2000" dirty="0" smtClean="0"/>
              <a:t>Αλλιώς ξεκινάει νέα διαδικασία εκλογής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21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23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" name="AutoShape 32"/>
              <p:cNvCxnSpPr>
                <a:cxnSpLocks noChangeShapeType="1"/>
                <a:stCxn id="23" idx="6"/>
                <a:endCxn id="24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" name="AutoShape 33"/>
              <p:cNvCxnSpPr>
                <a:cxnSpLocks noChangeShapeType="1"/>
                <a:stCxn id="26" idx="4"/>
                <a:endCxn id="27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" name="AutoShape 34"/>
              <p:cNvCxnSpPr>
                <a:cxnSpLocks noChangeShapeType="1"/>
                <a:stCxn id="25" idx="0"/>
                <a:endCxn id="23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1" name="AutoShape 35"/>
              <p:cNvCxnSpPr>
                <a:cxnSpLocks noChangeShapeType="1"/>
                <a:stCxn id="24" idx="6"/>
                <a:endCxn id="35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2" name="AutoShape 36"/>
              <p:cNvCxnSpPr>
                <a:cxnSpLocks noChangeShapeType="1"/>
                <a:stCxn id="27" idx="2"/>
                <a:endCxn id="25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4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6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7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8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2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43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45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6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7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8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0" name="AutoShape 54"/>
              <p:cNvCxnSpPr>
                <a:cxnSpLocks noChangeShapeType="1"/>
                <a:stCxn id="45" idx="6"/>
                <a:endCxn id="46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1" name="AutoShape 55"/>
              <p:cNvCxnSpPr>
                <a:cxnSpLocks noChangeShapeType="1"/>
                <a:stCxn id="47" idx="0"/>
                <a:endCxn id="45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2" name="AutoShape 56"/>
              <p:cNvCxnSpPr>
                <a:cxnSpLocks noChangeShapeType="1"/>
                <a:stCxn id="46" idx="6"/>
                <a:endCxn id="5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3" name="AutoShape 57"/>
              <p:cNvCxnSpPr>
                <a:cxnSpLocks noChangeShapeType="1"/>
                <a:stCxn id="48" idx="4"/>
                <a:endCxn id="47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4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5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7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59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61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2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3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4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4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5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66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68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9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0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1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73" name="AutoShape 77"/>
              <p:cNvCxnSpPr>
                <a:cxnSpLocks noChangeShapeType="1"/>
                <a:stCxn id="68" idx="6"/>
                <a:endCxn id="69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4" name="AutoShape 78"/>
              <p:cNvCxnSpPr>
                <a:cxnSpLocks noChangeShapeType="1"/>
                <a:stCxn id="70" idx="0"/>
                <a:endCxn id="68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5" name="AutoShape 79"/>
              <p:cNvCxnSpPr>
                <a:cxnSpLocks noChangeShapeType="1"/>
                <a:stCxn id="69" idx="6"/>
                <a:endCxn id="7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6" name="AutoShape 80"/>
              <p:cNvCxnSpPr>
                <a:cxnSpLocks noChangeShapeType="1"/>
                <a:stCxn id="71" idx="4"/>
                <a:endCxn id="70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7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78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79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80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81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82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83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84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5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6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7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επιλέγει την </a:t>
              </a:r>
              <a:r>
                <a:rPr lang="en-US" b="1" dirty="0" smtClean="0">
                  <a:solidFill>
                    <a:srgbClr val="0000FF"/>
                  </a:solidFill>
                </a:rPr>
                <a:t>4 </a:t>
              </a:r>
              <a:r>
                <a:rPr lang="el-GR" b="1" dirty="0" smtClean="0">
                  <a:solidFill>
                    <a:srgbClr val="0000FF"/>
                  </a:solidFill>
                </a:rPr>
                <a:t>και ανακοινώνει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8" name="Group 93"/>
          <p:cNvGrpSpPr>
            <a:grpSpLocks/>
          </p:cNvGrpSpPr>
          <p:nvPr/>
        </p:nvGrpSpPr>
        <p:grpSpPr bwMode="auto">
          <a:xfrm>
            <a:off x="611188" y="4013200"/>
            <a:ext cx="2576513" cy="2581275"/>
            <a:chOff x="385" y="2336"/>
            <a:chExt cx="1623" cy="1626"/>
          </a:xfrm>
        </p:grpSpPr>
        <p:grpSp>
          <p:nvGrpSpPr>
            <p:cNvPr id="89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91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2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3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4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5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96" name="AutoShape 100"/>
              <p:cNvCxnSpPr>
                <a:cxnSpLocks noChangeShapeType="1"/>
                <a:stCxn id="91" idx="6"/>
                <a:endCxn id="9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7" name="AutoShape 101"/>
              <p:cNvCxnSpPr>
                <a:cxnSpLocks noChangeShapeType="1"/>
                <a:stCxn id="93" idx="0"/>
                <a:endCxn id="9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8" name="AutoShape 102"/>
              <p:cNvCxnSpPr>
                <a:cxnSpLocks noChangeShapeType="1"/>
                <a:stCxn id="92" idx="6"/>
                <a:endCxn id="1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9" name="AutoShape 103"/>
              <p:cNvCxnSpPr>
                <a:cxnSpLocks noChangeShapeType="1"/>
                <a:stCxn id="94" idx="4"/>
                <a:endCxn id="9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0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01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02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03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04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05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06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07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8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9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10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90" name="Text Box 115"/>
            <p:cNvSpPr txBox="1">
              <a:spLocks noChangeArrowheads="1"/>
            </p:cNvSpPr>
            <p:nvPr/>
          </p:nvSpPr>
          <p:spPr bwMode="auto">
            <a:xfrm>
              <a:off x="385" y="3632"/>
              <a:ext cx="1623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το μήνυμα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l-GR" b="1" dirty="0" smtClean="0">
                  <a:solidFill>
                    <a:srgbClr val="0000FF"/>
                  </a:solidFill>
                </a:rPr>
                <a:t>χωρίς το </a:t>
              </a:r>
              <a:r>
                <a:rPr lang="en-US" b="1" dirty="0" smtClean="0">
                  <a:solidFill>
                    <a:srgbClr val="0000FF"/>
                  </a:solidFill>
                </a:rPr>
                <a:t> id 4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1" name="Group 116"/>
          <p:cNvGrpSpPr>
            <a:grpSpLocks/>
          </p:cNvGrpSpPr>
          <p:nvPr/>
        </p:nvGrpSpPr>
        <p:grpSpPr bwMode="auto">
          <a:xfrm>
            <a:off x="3429000" y="4076701"/>
            <a:ext cx="2451100" cy="2682876"/>
            <a:chOff x="2160" y="2376"/>
            <a:chExt cx="1544" cy="1690"/>
          </a:xfrm>
        </p:grpSpPr>
        <p:grpSp>
          <p:nvGrpSpPr>
            <p:cNvPr id="112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14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5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6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7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8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19" name="AutoShape 123"/>
              <p:cNvCxnSpPr>
                <a:cxnSpLocks noChangeShapeType="1"/>
                <a:stCxn id="114" idx="6"/>
                <a:endCxn id="11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0" name="AutoShape 124"/>
              <p:cNvCxnSpPr>
                <a:cxnSpLocks noChangeShapeType="1"/>
                <a:stCxn id="116" idx="0"/>
                <a:endCxn id="11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1" name="AutoShape 125"/>
              <p:cNvCxnSpPr>
                <a:cxnSpLocks noChangeShapeType="1"/>
                <a:stCxn id="115" idx="6"/>
                <a:endCxn id="12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2" name="AutoShape 126"/>
              <p:cNvCxnSpPr>
                <a:cxnSpLocks noChangeShapeType="1"/>
                <a:stCxn id="117" idx="4"/>
                <a:endCxn id="11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23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24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25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26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27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28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29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30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1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2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3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3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n-US" b="1" dirty="0" smtClean="0">
                  <a:solidFill>
                    <a:srgbClr val="0000FF"/>
                  </a:solidFill>
                </a:rPr>
                <a:t>H 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τη διαδικασία ξανά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34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35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37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8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9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0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1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42" name="AutoShape 146"/>
              <p:cNvCxnSpPr>
                <a:cxnSpLocks noChangeShapeType="1"/>
                <a:stCxn id="137" idx="6"/>
                <a:endCxn id="1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43" name="AutoShape 147"/>
              <p:cNvCxnSpPr>
                <a:cxnSpLocks noChangeShapeType="1"/>
                <a:stCxn id="139" idx="0"/>
                <a:endCxn id="1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44" name="AutoShape 148"/>
              <p:cNvCxnSpPr>
                <a:cxnSpLocks noChangeShapeType="1"/>
                <a:stCxn id="138" idx="6"/>
                <a:endCxn id="14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45" name="AutoShape 149"/>
              <p:cNvCxnSpPr>
                <a:cxnSpLocks noChangeShapeType="1"/>
                <a:stCxn id="140" idx="4"/>
                <a:endCxn id="1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46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47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48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49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50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1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2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53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4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5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6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36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6. </a:t>
              </a:r>
              <a:r>
                <a:rPr lang="el-GR" b="1" dirty="0" smtClean="0">
                  <a:solidFill>
                    <a:srgbClr val="0000FF"/>
                  </a:solidFill>
                </a:rPr>
                <a:t>Τελικά εκλέγεται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P3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Μοντέλο συστήματος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000" dirty="0" smtClean="0"/>
              <a:t>Multicast(</a:t>
            </a:r>
            <a:r>
              <a:rPr lang="en-US" sz="2000" dirty="0" err="1" smtClean="0"/>
              <a:t>g,m</a:t>
            </a:r>
            <a:r>
              <a:rPr lang="en-US" sz="2000" dirty="0" smtClean="0"/>
              <a:t>): </a:t>
            </a:r>
            <a:r>
              <a:rPr lang="el-GR" sz="2000" dirty="0" smtClean="0"/>
              <a:t>στέλνει το </a:t>
            </a:r>
            <a:r>
              <a:rPr lang="en-US" sz="2000" dirty="0" smtClean="0"/>
              <a:t>m </a:t>
            </a:r>
            <a:r>
              <a:rPr lang="el-GR" sz="2000" dirty="0" smtClean="0"/>
              <a:t>στην ομάδα </a:t>
            </a:r>
            <a:r>
              <a:rPr lang="en-US" sz="2000" dirty="0" smtClean="0"/>
              <a:t>g</a:t>
            </a:r>
          </a:p>
          <a:p>
            <a:r>
              <a:rPr lang="en-US" sz="2000" dirty="0" smtClean="0"/>
              <a:t>Receive(m): </a:t>
            </a:r>
            <a:r>
              <a:rPr lang="el-GR" sz="2000" dirty="0" smtClean="0"/>
              <a:t>λήψη μηνύματος</a:t>
            </a:r>
          </a:p>
          <a:p>
            <a:r>
              <a:rPr lang="en-US" sz="2000" dirty="0" smtClean="0"/>
              <a:t>Deliver(m): </a:t>
            </a:r>
            <a:r>
              <a:rPr lang="el-GR" sz="2000" dirty="0" smtClean="0"/>
              <a:t>παράδοση μηνύματος στο επίπεδο εφαρμογής</a:t>
            </a:r>
          </a:p>
          <a:p>
            <a:r>
              <a:rPr lang="el-GR" sz="2000" dirty="0" smtClean="0"/>
              <a:t>Κάθε </a:t>
            </a:r>
            <a:r>
              <a:rPr lang="en-US" sz="2000" dirty="0" smtClean="0"/>
              <a:t>m </a:t>
            </a:r>
            <a:r>
              <a:rPr lang="el-GR" sz="2000" dirty="0" smtClean="0"/>
              <a:t>φέρει</a:t>
            </a:r>
          </a:p>
          <a:p>
            <a:pPr lvl="1"/>
            <a:r>
              <a:rPr lang="en-US" sz="1800" dirty="0" smtClean="0"/>
              <a:t>id </a:t>
            </a:r>
            <a:r>
              <a:rPr lang="el-GR" sz="1800" dirty="0" smtClean="0"/>
              <a:t>αποστολέα: </a:t>
            </a:r>
            <a:r>
              <a:rPr lang="en-US" sz="1800" dirty="0" smtClean="0"/>
              <a:t>sender(m)</a:t>
            </a:r>
          </a:p>
          <a:p>
            <a:pPr lvl="1"/>
            <a:r>
              <a:rPr lang="en-US" sz="1800" dirty="0" smtClean="0"/>
              <a:t>id</a:t>
            </a:r>
            <a:r>
              <a:rPr lang="el-GR" sz="1800" dirty="0" smtClean="0"/>
              <a:t> της ομάδας παραληπτών </a:t>
            </a:r>
            <a:r>
              <a:rPr lang="en-US" sz="1800" dirty="0" smtClean="0"/>
              <a:t>group(m)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79712" y="3501008"/>
            <a:ext cx="3888432" cy="2817976"/>
            <a:chOff x="841" y="951"/>
            <a:chExt cx="3575" cy="301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92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 sz="1400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115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600" i="1" dirty="0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sz="1400" i="1" dirty="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971" y="2106"/>
              <a:ext cx="744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multicast</a:t>
              </a:r>
              <a:endParaRPr lang="en-US" sz="1600" i="1" dirty="0">
                <a:solidFill>
                  <a:schemeClr val="tx1"/>
                </a:solidFill>
                <a:latin typeface="Arial" pitchFamily="-84" charset="0"/>
              </a:endParaRP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send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76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 sz="14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85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 sz="140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2892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 rot="11201964">
              <a:off x="2834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466" y="2106"/>
              <a:ext cx="607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receive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Πόσα μηνύματα;</a:t>
            </a:r>
            <a:endParaRPr lang="en-US" sz="2400" dirty="0" smtClean="0"/>
          </a:p>
          <a:p>
            <a:pPr lvl="1"/>
            <a:r>
              <a:rPr lang="en-US" sz="2000" dirty="0" smtClean="0"/>
              <a:t>2N</a:t>
            </a:r>
          </a:p>
          <a:p>
            <a:pPr lvl="1"/>
            <a:r>
              <a:rPr lang="el-GR" sz="2000" dirty="0" smtClean="0"/>
              <a:t>Όμως μεγαλύτερα σε μέγεθος</a:t>
            </a:r>
            <a:endParaRPr lang="en-US" sz="2000" dirty="0" smtClean="0"/>
          </a:p>
          <a:p>
            <a:r>
              <a:rPr lang="el-GR" sz="2400" dirty="0" smtClean="0"/>
              <a:t>Αν πεθάνει ο </a:t>
            </a:r>
            <a:r>
              <a:rPr lang="el-GR" sz="2400" dirty="0" err="1" smtClean="0"/>
              <a:t>εκκινητής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Ο επόμενος κόμβος βλέπει ότι το μήνυμα πέρασε από όλον τον δακτύλιο</a:t>
            </a:r>
            <a:endParaRPr lang="en-US" sz="2000" dirty="0" smtClean="0"/>
          </a:p>
          <a:p>
            <a:pPr lvl="1"/>
            <a:r>
              <a:rPr lang="el-GR" sz="2000" dirty="0" smtClean="0"/>
              <a:t>Ξεκινά καινούρια εκλογή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Υποθέσεις 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Σύγχρονο σύστημα (</a:t>
            </a:r>
            <a:r>
              <a:rPr lang="el-GR" sz="2000" dirty="0" err="1" smtClean="0"/>
              <a:t>δλδ</a:t>
            </a:r>
            <a:r>
              <a:rPr lang="el-GR" sz="2000" dirty="0" smtClean="0"/>
              <a:t> υπάρχουν όρια στο χρόνο μετάδοσης ενός μηνύματος)</a:t>
            </a:r>
            <a:endParaRPr lang="en-US" sz="2000" dirty="0" smtClean="0"/>
          </a:p>
          <a:p>
            <a:pPr lvl="1"/>
            <a:r>
              <a:rPr lang="el-GR" sz="2000" dirty="0" smtClean="0"/>
              <a:t>Χρησιμοποιεί </a:t>
            </a:r>
            <a:r>
              <a:rPr lang="en-US" sz="2000" dirty="0" smtClean="0"/>
              <a:t>timeouts</a:t>
            </a:r>
            <a:r>
              <a:rPr lang="el-GR" sz="2000" dirty="0" smtClean="0"/>
              <a:t> για να ανιχνεύσει σφάλματα σε διεργασίες</a:t>
            </a:r>
            <a:endParaRPr lang="en-US" sz="2000" dirty="0" smtClean="0"/>
          </a:p>
          <a:p>
            <a:pPr lvl="1"/>
            <a:r>
              <a:rPr lang="el-GR" sz="2000" dirty="0" smtClean="0"/>
              <a:t>Κάθε διεργασία γνωρίζει όλες τις υπόλοιπες διεργασίες στο σύστημα (επομένως και τα </a:t>
            </a:r>
            <a:r>
              <a:rPr lang="en-US" sz="2000" dirty="0" smtClean="0"/>
              <a:t>ids</a:t>
            </a:r>
            <a:r>
              <a:rPr lang="el-GR" sz="2000" dirty="0" smtClean="0"/>
              <a:t> τους)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3 τύποι μηνυμάτων</a:t>
            </a:r>
            <a:endParaRPr lang="en-US" sz="20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– </a:t>
            </a:r>
            <a:r>
              <a:rPr lang="el-GR" sz="1800" dirty="0" smtClean="0"/>
              <a:t>εκκίνηση διαδικασίας εκλογής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  <a:r>
              <a:rPr lang="en-US" sz="1800" dirty="0" smtClean="0"/>
              <a:t> – </a:t>
            </a:r>
            <a:r>
              <a:rPr lang="el-GR" sz="1800" dirty="0" smtClean="0"/>
              <a:t>επιβεβαίωση της λήψης 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r>
              <a:rPr lang="en-US" sz="1800" dirty="0" smtClean="0"/>
              <a:t> – </a:t>
            </a:r>
            <a:r>
              <a:rPr lang="el-GR" sz="1800" dirty="0" smtClean="0"/>
              <a:t>ανακήρυξη αρχηγού</a:t>
            </a:r>
          </a:p>
          <a:p>
            <a:pPr lvl="1"/>
            <a:endParaRPr lang="en-US" sz="1800" dirty="0" smtClean="0"/>
          </a:p>
          <a:p>
            <a:r>
              <a:rPr lang="el-GR" sz="2000" dirty="0" smtClean="0"/>
              <a:t>Έναρξη διαδικασίας</a:t>
            </a:r>
            <a:endParaRPr lang="en-US" sz="2000" dirty="0" smtClean="0"/>
          </a:p>
          <a:p>
            <a:pPr lvl="1"/>
            <a:r>
              <a:rPr lang="el-GR" sz="1800" dirty="0" smtClean="0"/>
              <a:t>Ο </a:t>
            </a:r>
            <a:r>
              <a:rPr lang="el-GR" sz="1800" dirty="0" err="1" smtClean="0"/>
              <a:t>εκκινητής</a:t>
            </a:r>
            <a:r>
              <a:rPr lang="el-GR" sz="1800" dirty="0" smtClean="0"/>
              <a:t> στέλνει μήνυμα </a:t>
            </a:r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σε όλες τις διεργασίες με </a:t>
            </a:r>
            <a:r>
              <a:rPr lang="en-US" sz="1800" dirty="0" smtClean="0"/>
              <a:t>id</a:t>
            </a:r>
            <a:r>
              <a:rPr lang="el-GR" sz="1800" dirty="0" smtClean="0"/>
              <a:t> μεγαλύτερο από το δικό του</a:t>
            </a:r>
            <a:endParaRPr lang="en-US" sz="1800" dirty="0" smtClean="0"/>
          </a:p>
          <a:p>
            <a:pPr lvl="1"/>
            <a:r>
              <a:rPr lang="el-GR" sz="1800" dirty="0" smtClean="0"/>
              <a:t>Αν δεν απαντήσει κανείς μέχρι το </a:t>
            </a:r>
            <a:r>
              <a:rPr lang="en-US" sz="1800" dirty="0" smtClean="0"/>
              <a:t>timeout: </a:t>
            </a:r>
            <a:r>
              <a:rPr lang="el-GR" sz="1800" dirty="0" smtClean="0"/>
              <a:t>ανακηρύσσεται αρχηγός</a:t>
            </a:r>
            <a:endParaRPr lang="en-US" sz="1800" dirty="0" smtClean="0"/>
          </a:p>
          <a:p>
            <a:pPr lvl="1"/>
            <a:r>
              <a:rPr lang="el-GR" sz="1800" dirty="0" smtClean="0"/>
              <a:t>Αν κάποιος απαντήσει</a:t>
            </a:r>
            <a:r>
              <a:rPr lang="en-US" sz="1800" dirty="0" smtClean="0"/>
              <a:t>, </a:t>
            </a:r>
            <a:r>
              <a:rPr lang="el-GR" sz="1800" dirty="0" smtClean="0"/>
              <a:t>περιμένει για το μήνυμα </a:t>
            </a:r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endParaRPr lang="en-US" sz="1800" dirty="0" smtClean="0"/>
          </a:p>
          <a:p>
            <a:pPr lvl="2"/>
            <a:r>
              <a:rPr lang="el-GR" sz="1600" dirty="0" err="1" smtClean="0"/>
              <a:t>Επανεκκινεί</a:t>
            </a:r>
            <a:r>
              <a:rPr lang="el-GR" sz="1600" dirty="0" smtClean="0"/>
              <a:t> τη διαδικασία μετά από </a:t>
            </a:r>
            <a:r>
              <a:rPr lang="en-US" sz="1600" dirty="0" smtClean="0"/>
              <a:t>timeout</a:t>
            </a:r>
            <a:endParaRPr lang="el-GR" sz="1600" dirty="0" smtClean="0"/>
          </a:p>
          <a:p>
            <a:pPr lvl="2"/>
            <a:endParaRPr lang="en-US" sz="1600" dirty="0" smtClean="0"/>
          </a:p>
          <a:p>
            <a:r>
              <a:rPr lang="el-GR" sz="2000" dirty="0" smtClean="0"/>
              <a:t>Κατά τη λήψη μηνύματος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1800" dirty="0" smtClean="0"/>
              <a:t>Αποστολή </a:t>
            </a:r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l-GR" sz="1800" dirty="0" smtClean="0"/>
              <a:t>Εκκίνηση νέας διαδικασίας εκλογής</a:t>
            </a:r>
            <a:endParaRPr lang="en-US" sz="1800" dirty="0" smtClean="0"/>
          </a:p>
          <a:p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6516688" y="6809308"/>
            <a:ext cx="1905000" cy="292100"/>
          </a:xfrm>
          <a:prstGeom prst="rect">
            <a:avLst/>
          </a:prstGeom>
        </p:spPr>
        <p:txBody>
          <a:bodyPr/>
          <a:lstStyle/>
          <a:p>
            <a:fld id="{3215DE5C-1658-1143-AA88-013D7022B062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65" name="Rectangle 7"/>
          <p:cNvSpPr txBox="1">
            <a:spLocks noChangeArrowheads="1"/>
          </p:cNvSpPr>
          <p:nvPr/>
        </p:nvSpPr>
        <p:spPr bwMode="auto">
          <a:xfrm>
            <a:off x="-36512" y="-137592"/>
            <a:ext cx="8229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6" name="Group 10"/>
          <p:cNvGrpSpPr>
            <a:grpSpLocks/>
          </p:cNvGrpSpPr>
          <p:nvPr/>
        </p:nvGrpSpPr>
        <p:grpSpPr bwMode="auto">
          <a:xfrm>
            <a:off x="4497388" y="1881708"/>
            <a:ext cx="1016000" cy="1092200"/>
            <a:chOff x="2856" y="1032"/>
            <a:chExt cx="640" cy="688"/>
          </a:xfrm>
        </p:grpSpPr>
        <p:sp>
          <p:nvSpPr>
            <p:cNvPr id="167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9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170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171" name="Group 15"/>
          <p:cNvGrpSpPr>
            <a:grpSpLocks/>
          </p:cNvGrpSpPr>
          <p:nvPr/>
        </p:nvGrpSpPr>
        <p:grpSpPr bwMode="auto">
          <a:xfrm>
            <a:off x="687388" y="1145108"/>
            <a:ext cx="2260600" cy="2644776"/>
            <a:chOff x="456" y="568"/>
            <a:chExt cx="1424" cy="1666"/>
          </a:xfrm>
        </p:grpSpPr>
        <p:sp>
          <p:nvSpPr>
            <p:cNvPr id="172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3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4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5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6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77" name="AutoShape 21"/>
            <p:cNvCxnSpPr>
              <a:cxnSpLocks noChangeShapeType="1"/>
              <a:stCxn id="172" idx="6"/>
              <a:endCxn id="173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8" name="AutoShape 22"/>
            <p:cNvCxnSpPr>
              <a:cxnSpLocks noChangeShapeType="1"/>
              <a:stCxn id="175" idx="4"/>
              <a:endCxn id="176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9" name="AutoShape 23"/>
            <p:cNvCxnSpPr>
              <a:cxnSpLocks noChangeShapeType="1"/>
              <a:stCxn id="174" idx="0"/>
              <a:endCxn id="172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0" name="AutoShape 24"/>
            <p:cNvCxnSpPr>
              <a:cxnSpLocks noChangeShapeType="1"/>
              <a:stCxn id="173" idx="6"/>
              <a:endCxn id="184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1" name="AutoShape 25"/>
            <p:cNvCxnSpPr>
              <a:cxnSpLocks noChangeShapeType="1"/>
              <a:stCxn id="176" idx="2"/>
              <a:endCxn id="174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82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183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184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185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186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7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8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189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0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1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92" name="Group 36"/>
          <p:cNvGrpSpPr>
            <a:grpSpLocks/>
          </p:cNvGrpSpPr>
          <p:nvPr/>
        </p:nvGrpSpPr>
        <p:grpSpPr bwMode="auto">
          <a:xfrm>
            <a:off x="3419476" y="1170508"/>
            <a:ext cx="2513013" cy="2593976"/>
            <a:chOff x="2177" y="584"/>
            <a:chExt cx="1583" cy="1634"/>
          </a:xfrm>
        </p:grpSpPr>
        <p:sp>
          <p:nvSpPr>
            <p:cNvPr id="193" name="Text Box 37"/>
            <p:cNvSpPr txBox="1">
              <a:spLocks noChangeArrowheads="1"/>
            </p:cNvSpPr>
            <p:nvPr/>
          </p:nvSpPr>
          <p:spPr bwMode="auto">
            <a:xfrm>
              <a:off x="2177" y="2024"/>
              <a:ext cx="1583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94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5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6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7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8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99" name="AutoShape 43"/>
            <p:cNvCxnSpPr>
              <a:cxnSpLocks noChangeShapeType="1"/>
              <a:stCxn id="194" idx="6"/>
              <a:endCxn id="195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0" name="AutoShape 44"/>
            <p:cNvCxnSpPr>
              <a:cxnSpLocks noChangeShapeType="1"/>
              <a:stCxn id="197" idx="4"/>
              <a:endCxn id="198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1" name="AutoShape 45"/>
            <p:cNvCxnSpPr>
              <a:cxnSpLocks noChangeShapeType="1"/>
              <a:stCxn id="196" idx="0"/>
              <a:endCxn id="194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2" name="AutoShape 46"/>
            <p:cNvCxnSpPr>
              <a:cxnSpLocks noChangeShapeType="1"/>
              <a:stCxn id="195" idx="6"/>
              <a:endCxn id="206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3" name="AutoShape 47"/>
            <p:cNvCxnSpPr>
              <a:cxnSpLocks noChangeShapeType="1"/>
              <a:stCxn id="198" idx="2"/>
              <a:endCxn id="196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04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05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06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07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08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09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0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11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12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13" name="Group 57"/>
          <p:cNvGrpSpPr>
            <a:grpSpLocks/>
          </p:cNvGrpSpPr>
          <p:nvPr/>
        </p:nvGrpSpPr>
        <p:grpSpPr bwMode="auto">
          <a:xfrm>
            <a:off x="6046789" y="1170508"/>
            <a:ext cx="2773363" cy="2581276"/>
            <a:chOff x="3832" y="584"/>
            <a:chExt cx="1747" cy="1626"/>
          </a:xfrm>
        </p:grpSpPr>
        <p:sp>
          <p:nvSpPr>
            <p:cNvPr id="214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739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Οι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n-US" b="1" dirty="0">
                  <a:solidFill>
                    <a:srgbClr val="0000FF"/>
                  </a:solidFill>
                </a:rPr>
                <a:t>&amp; P4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ξεκινούν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15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6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7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8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9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220" name="AutoShape 64"/>
            <p:cNvCxnSpPr>
              <a:cxnSpLocks noChangeShapeType="1"/>
              <a:stCxn id="215" idx="6"/>
              <a:endCxn id="216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1" name="AutoShape 65"/>
            <p:cNvCxnSpPr>
              <a:cxnSpLocks noChangeShapeType="1"/>
              <a:stCxn id="218" idx="4"/>
              <a:endCxn id="219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2" name="AutoShape 66"/>
            <p:cNvCxnSpPr>
              <a:cxnSpLocks noChangeShapeType="1"/>
              <a:stCxn id="217" idx="0"/>
              <a:endCxn id="215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3" name="AutoShape 67"/>
            <p:cNvCxnSpPr>
              <a:cxnSpLocks noChangeShapeType="1"/>
              <a:stCxn id="216" idx="6"/>
              <a:endCxn id="227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4" name="AutoShape 68"/>
            <p:cNvCxnSpPr>
              <a:cxnSpLocks noChangeShapeType="1"/>
              <a:stCxn id="219" idx="2"/>
              <a:endCxn id="217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5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26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27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28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29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30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31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32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33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34" name="Group 78"/>
          <p:cNvGrpSpPr>
            <a:grpSpLocks/>
          </p:cNvGrpSpPr>
          <p:nvPr/>
        </p:nvGrpSpPr>
        <p:grpSpPr bwMode="auto">
          <a:xfrm>
            <a:off x="700088" y="3888309"/>
            <a:ext cx="2576513" cy="2568576"/>
            <a:chOff x="464" y="2296"/>
            <a:chExt cx="1623" cy="1618"/>
          </a:xfrm>
        </p:grpSpPr>
        <p:grpSp>
          <p:nvGrpSpPr>
            <p:cNvPr id="235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237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8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9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0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1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42" name="AutoShape 85"/>
              <p:cNvCxnSpPr>
                <a:cxnSpLocks noChangeShapeType="1"/>
                <a:stCxn id="237" idx="6"/>
                <a:endCxn id="238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3" name="AutoShape 86"/>
              <p:cNvCxnSpPr>
                <a:cxnSpLocks noChangeShapeType="1"/>
                <a:stCxn id="240" idx="4"/>
                <a:endCxn id="241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4" name="AutoShape 87"/>
              <p:cNvCxnSpPr>
                <a:cxnSpLocks noChangeShapeType="1"/>
                <a:stCxn id="239" idx="0"/>
                <a:endCxn id="237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5" name="AutoShape 88"/>
              <p:cNvCxnSpPr>
                <a:cxnSpLocks noChangeShapeType="1"/>
                <a:stCxn id="238" idx="6"/>
                <a:endCxn id="249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6" name="AutoShape 89"/>
              <p:cNvCxnSpPr>
                <a:cxnSpLocks noChangeShapeType="1"/>
                <a:stCxn id="241" idx="2"/>
                <a:endCxn id="239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47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48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9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0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51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52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3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54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55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36" name="Text Box 99"/>
            <p:cNvSpPr txBox="1">
              <a:spLocks noChangeArrowheads="1"/>
            </p:cNvSpPr>
            <p:nvPr/>
          </p:nvSpPr>
          <p:spPr bwMode="auto">
            <a:xfrm>
              <a:off x="499" y="3720"/>
              <a:ext cx="1588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6" name="Group 100"/>
          <p:cNvGrpSpPr>
            <a:grpSpLocks/>
          </p:cNvGrpSpPr>
          <p:nvPr/>
        </p:nvGrpSpPr>
        <p:grpSpPr bwMode="auto">
          <a:xfrm>
            <a:off x="1779589" y="5361515"/>
            <a:ext cx="611188" cy="328613"/>
            <a:chOff x="1144" y="3224"/>
            <a:chExt cx="385" cy="207"/>
          </a:xfrm>
        </p:grpSpPr>
        <p:cxnSp>
          <p:nvCxnSpPr>
            <p:cNvPr id="257" name="AutoShape 101"/>
            <p:cNvCxnSpPr>
              <a:cxnSpLocks noChangeShapeType="1"/>
              <a:stCxn id="241" idx="0"/>
              <a:endCxn id="249" idx="1"/>
            </p:cNvCxnSpPr>
            <p:nvPr/>
          </p:nvCxnSpPr>
          <p:spPr bwMode="auto">
            <a:xfrm rot="5400000" flipH="1" flipV="1">
              <a:off x="1310" y="3213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58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259" name="Group 103"/>
          <p:cNvGrpSpPr>
            <a:grpSpLocks/>
          </p:cNvGrpSpPr>
          <p:nvPr/>
        </p:nvGrpSpPr>
        <p:grpSpPr bwMode="auto">
          <a:xfrm>
            <a:off x="1208088" y="1805508"/>
            <a:ext cx="2133600" cy="1143000"/>
            <a:chOff x="784" y="984"/>
            <a:chExt cx="1344" cy="720"/>
          </a:xfrm>
        </p:grpSpPr>
        <p:sp>
          <p:nvSpPr>
            <p:cNvPr id="260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1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2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3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4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5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" name="Group 110"/>
          <p:cNvGrpSpPr>
            <a:grpSpLocks/>
          </p:cNvGrpSpPr>
          <p:nvPr/>
        </p:nvGrpSpPr>
        <p:grpSpPr bwMode="auto">
          <a:xfrm>
            <a:off x="6532563" y="2173808"/>
            <a:ext cx="1927225" cy="1020763"/>
            <a:chOff x="4138" y="1216"/>
            <a:chExt cx="1214" cy="643"/>
          </a:xfrm>
        </p:grpSpPr>
        <p:sp>
          <p:nvSpPr>
            <p:cNvPr id="267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8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70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71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72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3" name="Group 117"/>
          <p:cNvGrpSpPr>
            <a:grpSpLocks/>
          </p:cNvGrpSpPr>
          <p:nvPr/>
        </p:nvGrpSpPr>
        <p:grpSpPr bwMode="auto">
          <a:xfrm>
            <a:off x="3417888" y="3837509"/>
            <a:ext cx="2260600" cy="2809876"/>
            <a:chOff x="2176" y="2264"/>
            <a:chExt cx="1424" cy="1770"/>
          </a:xfrm>
        </p:grpSpPr>
        <p:grpSp>
          <p:nvGrpSpPr>
            <p:cNvPr id="274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76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7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8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9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0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1" name="AutoShape 124"/>
              <p:cNvCxnSpPr>
                <a:cxnSpLocks noChangeShapeType="1"/>
                <a:stCxn id="276" idx="6"/>
                <a:endCxn id="277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2" name="AutoShape 125"/>
              <p:cNvCxnSpPr>
                <a:cxnSpLocks noChangeShapeType="1"/>
                <a:stCxn id="279" idx="4"/>
                <a:endCxn id="280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3" name="AutoShape 126"/>
              <p:cNvCxnSpPr>
                <a:cxnSpLocks noChangeShapeType="1"/>
                <a:stCxn id="278" idx="0"/>
                <a:endCxn id="276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4" name="AutoShape 127"/>
              <p:cNvCxnSpPr>
                <a:cxnSpLocks noChangeShapeType="1"/>
                <a:stCxn id="277" idx="6"/>
                <a:endCxn id="288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5" name="AutoShape 128"/>
              <p:cNvCxnSpPr>
                <a:cxnSpLocks noChangeShapeType="1"/>
                <a:stCxn id="280" idx="2"/>
                <a:endCxn id="278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86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87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88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89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90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91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2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3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94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75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δε 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95" name="Group 139"/>
          <p:cNvGrpSpPr>
            <a:grpSpLocks/>
          </p:cNvGrpSpPr>
          <p:nvPr/>
        </p:nvGrpSpPr>
        <p:grpSpPr bwMode="auto">
          <a:xfrm>
            <a:off x="6046788" y="3850209"/>
            <a:ext cx="2260600" cy="2809876"/>
            <a:chOff x="2176" y="2264"/>
            <a:chExt cx="1424" cy="1770"/>
          </a:xfrm>
        </p:grpSpPr>
        <p:grpSp>
          <p:nvGrpSpPr>
            <p:cNvPr id="296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98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9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0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1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2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03" name="AutoShape 146"/>
              <p:cNvCxnSpPr>
                <a:cxnSpLocks noChangeShapeType="1"/>
                <a:stCxn id="298" idx="6"/>
                <a:endCxn id="299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4" name="AutoShape 147"/>
              <p:cNvCxnSpPr>
                <a:cxnSpLocks noChangeShapeType="1"/>
                <a:stCxn id="301" idx="4"/>
                <a:endCxn id="302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5" name="AutoShape 148"/>
              <p:cNvCxnSpPr>
                <a:cxnSpLocks noChangeShapeType="1"/>
                <a:stCxn id="300" idx="0"/>
                <a:endCxn id="298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6" name="AutoShape 149"/>
              <p:cNvCxnSpPr>
                <a:cxnSpLocks noChangeShapeType="1"/>
                <a:stCxn id="299" idx="6"/>
                <a:endCxn id="310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7" name="AutoShape 150"/>
              <p:cNvCxnSpPr>
                <a:cxnSpLocks noChangeShapeType="1"/>
                <a:stCxn id="302" idx="2"/>
                <a:endCxn id="300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08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09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10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11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12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13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14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15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16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7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ανακηρύσσεται αρχηγός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7" name="Group 161"/>
          <p:cNvGrpSpPr>
            <a:grpSpLocks/>
          </p:cNvGrpSpPr>
          <p:nvPr/>
        </p:nvGrpSpPr>
        <p:grpSpPr bwMode="auto">
          <a:xfrm>
            <a:off x="6448431" y="4294709"/>
            <a:ext cx="1301751" cy="1427163"/>
            <a:chOff x="4085" y="2552"/>
            <a:chExt cx="820" cy="899"/>
          </a:xfrm>
        </p:grpSpPr>
        <p:cxnSp>
          <p:nvCxnSpPr>
            <p:cNvPr id="318" name="AutoShape 162"/>
            <p:cNvCxnSpPr>
              <a:cxnSpLocks noChangeShapeType="1"/>
              <a:stCxn id="302" idx="0"/>
              <a:endCxn id="309" idx="1"/>
            </p:cNvCxnSpPr>
            <p:nvPr/>
          </p:nvCxnSpPr>
          <p:spPr bwMode="auto">
            <a:xfrm rot="5400000" flipH="1" flipV="1">
              <a:off x="4410" y="2913"/>
              <a:ext cx="678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19" name="AutoShape 163"/>
            <p:cNvCxnSpPr>
              <a:cxnSpLocks noChangeShapeType="1"/>
              <a:stCxn id="302" idx="7"/>
              <a:endCxn id="301" idx="2"/>
            </p:cNvCxnSpPr>
            <p:nvPr/>
          </p:nvCxnSpPr>
          <p:spPr bwMode="auto">
            <a:xfrm rot="5400000" flipH="1" flipV="1">
              <a:off x="4694" y="3271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0" name="AutoShape 164"/>
            <p:cNvCxnSpPr>
              <a:cxnSpLocks noChangeShapeType="1"/>
              <a:stCxn id="302" idx="1"/>
              <a:endCxn id="312" idx="2"/>
            </p:cNvCxnSpPr>
            <p:nvPr/>
          </p:nvCxnSpPr>
          <p:spPr bwMode="auto">
            <a:xfrm rot="16200000" flipV="1">
              <a:off x="3983" y="2947"/>
              <a:ext cx="605" cy="40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1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323" name="Text Box 167"/>
          <p:cNvSpPr txBox="1">
            <a:spLocks noChangeArrowheads="1"/>
          </p:cNvSpPr>
          <p:nvPr/>
        </p:nvSpPr>
        <p:spPr bwMode="auto">
          <a:xfrm>
            <a:off x="5397501" y="657746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Best case scenario</a:t>
            </a:r>
            <a:r>
              <a:rPr lang="el-GR" sz="2000" dirty="0" smtClean="0"/>
              <a:t>: Η διεργασία με το δεύτερο μεγαλύτερο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αντιλαμβάνεται ότι ο συντονιστής έχει πεθάνει και εκλέγει τον εαυτό της</a:t>
            </a:r>
            <a:endParaRPr lang="en-US" sz="2000" dirty="0" smtClean="0"/>
          </a:p>
          <a:p>
            <a:pPr lvl="1"/>
            <a:r>
              <a:rPr lang="en-US" sz="1800" dirty="0" smtClean="0"/>
              <a:t>N-2 </a:t>
            </a:r>
            <a:r>
              <a:rPr lang="el-GR" sz="1800" dirty="0" smtClean="0"/>
              <a:t>μηνύματα </a:t>
            </a:r>
            <a:r>
              <a:rPr lang="en-US" sz="1800" i="1" dirty="0" smtClean="0"/>
              <a:t>coordinator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Worst case scenario</a:t>
            </a:r>
            <a:r>
              <a:rPr lang="el-GR" sz="2000" dirty="0" smtClean="0"/>
              <a:t>: Η διεργασία με το μικρότερο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ανιχνεύει ότι ο συντονιστής έχει πεθάνει</a:t>
            </a:r>
            <a:endParaRPr lang="en-US" sz="2000" dirty="0" smtClean="0"/>
          </a:p>
          <a:p>
            <a:pPr lvl="1"/>
            <a:r>
              <a:rPr lang="en-US" sz="1800" dirty="0" smtClean="0"/>
              <a:t>N-1 </a:t>
            </a:r>
            <a:r>
              <a:rPr lang="el-GR" sz="1800" dirty="0" smtClean="0"/>
              <a:t>διεργασίες ξεκινούν εκλογή ταυτόχρονα, καθεμιά από τις οποίες στέλνει μηνύματα στις διεργασίες με μεγαλύτερο </a:t>
            </a:r>
            <a:r>
              <a:rPr lang="en-US" sz="1800" dirty="0" smtClean="0"/>
              <a:t>id</a:t>
            </a:r>
          </a:p>
          <a:p>
            <a:pPr lvl="1"/>
            <a:r>
              <a:rPr lang="el-GR" sz="1800" dirty="0" smtClean="0"/>
              <a:t>Η επιβάρυνση σε μηνύματα είναι</a:t>
            </a:r>
            <a:r>
              <a:rPr lang="en-US" sz="1800" dirty="0" smtClean="0"/>
              <a:t> O(N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).</a:t>
            </a:r>
          </a:p>
          <a:p>
            <a:endParaRPr lang="en-US" sz="2000" dirty="0" smtClean="0"/>
          </a:p>
          <a:p>
            <a:r>
              <a:rPr lang="el-GR" sz="2000" dirty="0" smtClean="0"/>
              <a:t>Πόσο να θέσουμε το </a:t>
            </a:r>
            <a:r>
              <a:rPr lang="en-US" sz="2000" dirty="0" smtClean="0"/>
              <a:t>timeout;</a:t>
            </a:r>
          </a:p>
          <a:p>
            <a:pPr lvl="1"/>
            <a:r>
              <a:rPr lang="en-US" sz="1800" dirty="0" smtClean="0"/>
              <a:t>2T +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process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Ανακεφαλαίωση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sz="1800" dirty="0" smtClean="0"/>
              <a:t>Group communication</a:t>
            </a:r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</a:t>
            </a:r>
            <a:r>
              <a:rPr lang="en-US" sz="1600" dirty="0" smtClean="0"/>
              <a:t>FIFO</a:t>
            </a:r>
            <a:r>
              <a:rPr lang="el-GR" sz="1600" dirty="0" smtClean="0"/>
              <a:t> διάταξη</a:t>
            </a:r>
            <a:endParaRPr lang="en-US" sz="16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ολική διάταξη</a:t>
            </a:r>
            <a:endParaRPr lang="en-US" sz="1600" dirty="0" smtClean="0"/>
          </a:p>
          <a:p>
            <a:pPr lvl="2"/>
            <a:r>
              <a:rPr lang="en-US" sz="1400" dirty="0" smtClean="0"/>
              <a:t>Sequencer</a:t>
            </a:r>
          </a:p>
          <a:p>
            <a:pPr lvl="2"/>
            <a:r>
              <a:rPr lang="en-US" sz="1400" dirty="0" smtClean="0"/>
              <a:t>ISIS</a:t>
            </a:r>
            <a:endParaRPr lang="el-GR" sz="18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αιτιώδη διάταξη</a:t>
            </a:r>
            <a:endParaRPr lang="en-US" sz="1600" dirty="0" smtClean="0"/>
          </a:p>
          <a:p>
            <a:pPr lvl="2"/>
            <a:r>
              <a:rPr lang="el-GR" sz="1400" dirty="0" smtClean="0"/>
              <a:t>Χρησιμοποιεί </a:t>
            </a:r>
            <a:r>
              <a:rPr lang="en-US" sz="1400" dirty="0" smtClean="0"/>
              <a:t>vector timestamps</a:t>
            </a:r>
            <a:endParaRPr lang="el-GR" sz="1400" dirty="0" smtClean="0"/>
          </a:p>
          <a:p>
            <a:pPr lvl="1"/>
            <a:endParaRPr lang="el-GR" sz="1800" dirty="0" smtClean="0"/>
          </a:p>
          <a:p>
            <a:r>
              <a:rPr lang="el-GR" sz="1800" dirty="0" smtClean="0"/>
              <a:t>Αμοιβαίος αποκλεισμός</a:t>
            </a:r>
            <a:endParaRPr lang="en-US" sz="1800" dirty="0" smtClean="0"/>
          </a:p>
          <a:p>
            <a:pPr lvl="1"/>
            <a:r>
              <a:rPr lang="el-GR" sz="1600" dirty="0" smtClean="0"/>
              <a:t>Κεντρικός έλεγχος</a:t>
            </a:r>
            <a:endParaRPr lang="en-US" sz="1600" dirty="0" smtClean="0"/>
          </a:p>
          <a:p>
            <a:pPr lvl="1"/>
            <a:r>
              <a:rPr lang="el-GR" sz="1600" dirty="0" smtClean="0"/>
              <a:t>Δακτύλιος με σκυτάλη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err="1" smtClean="0"/>
              <a:t>Ricart</a:t>
            </a:r>
            <a:r>
              <a:rPr lang="en-US" sz="1600" dirty="0" smtClean="0"/>
              <a:t> and </a:t>
            </a:r>
            <a:r>
              <a:rPr lang="en-US" sz="1600" dirty="0" err="1" smtClean="0"/>
              <a:t>Agrawala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l-GR" sz="1800" dirty="0" smtClean="0"/>
              <a:t>Ο συντονισμός σε κατανεμημένα συστήματα απαιτεί συχνά εκλογή αρχηγού</a:t>
            </a:r>
          </a:p>
          <a:p>
            <a:pPr lvl="1"/>
            <a:r>
              <a:rPr lang="el-GR" sz="1600" dirty="0" smtClean="0"/>
              <a:t>Αλγόριθμος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τροποποιημένου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smtClean="0"/>
              <a:t>bully </a:t>
            </a:r>
            <a:endParaRPr lang="el-GR" sz="1600" dirty="0" smtClean="0"/>
          </a:p>
          <a:p>
            <a:endParaRPr lang="en-US" sz="1600" dirty="0" smtClean="0"/>
          </a:p>
          <a:p>
            <a:endParaRPr lang="en-US" sz="20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Βασικό </a:t>
            </a:r>
            <a:r>
              <a:rPr lang="en-US" dirty="0" smtClean="0"/>
              <a:t>multicast (B-multicast)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el-GR" sz="2000" dirty="0" smtClean="0"/>
              <a:t>Χρήση αξιόπιστου </a:t>
            </a:r>
            <a:r>
              <a:rPr lang="en-US" sz="2000" dirty="0" err="1" smtClean="0"/>
              <a:t>unicast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/>
            <a:r>
              <a:rPr lang="el-GR" sz="1800" dirty="0" smtClean="0"/>
              <a:t>Β-</a:t>
            </a:r>
            <a:r>
              <a:rPr lang="en-US" sz="1800" dirty="0" smtClean="0"/>
              <a:t>multicast(</a:t>
            </a:r>
            <a:r>
              <a:rPr lang="en-US" sz="1800" i="1" dirty="0" err="1" smtClean="0"/>
              <a:t>g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): </a:t>
            </a:r>
            <a:r>
              <a:rPr lang="el-GR" sz="1800" dirty="0" smtClean="0"/>
              <a:t>Για κάθε διεργασία </a:t>
            </a:r>
            <a:r>
              <a:rPr lang="en-US" sz="1800" i="1" dirty="0" smtClean="0"/>
              <a:t>p</a:t>
            </a:r>
            <a:r>
              <a:rPr lang="en-US" sz="1800" dirty="0" smtClean="0"/>
              <a:t> </a:t>
            </a:r>
            <a:r>
              <a:rPr lang="el-GR" sz="1800" dirty="0" smtClean="0"/>
              <a:t>στο </a:t>
            </a:r>
            <a:r>
              <a:rPr lang="en-US" sz="1800" i="1" dirty="0" smtClean="0"/>
              <a:t>g</a:t>
            </a:r>
            <a:r>
              <a:rPr lang="en-US" sz="1800" dirty="0" smtClean="0"/>
              <a:t>, send(</a:t>
            </a:r>
            <a:r>
              <a:rPr lang="en-US" sz="1800" i="1" dirty="0" err="1" smtClean="0"/>
              <a:t>p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receive(</a:t>
            </a:r>
            <a:r>
              <a:rPr lang="en-US" sz="1800" i="1" dirty="0" smtClean="0"/>
              <a:t>m</a:t>
            </a:r>
            <a:r>
              <a:rPr lang="en-US" sz="1800" dirty="0" smtClean="0"/>
              <a:t>): B-deliver(</a:t>
            </a:r>
            <a:r>
              <a:rPr lang="en-US" sz="1800" i="1" dirty="0" smtClean="0"/>
              <a:t>m</a:t>
            </a:r>
            <a:r>
              <a:rPr lang="en-US" sz="1800" dirty="0" smtClean="0"/>
              <a:t>) </a:t>
            </a:r>
            <a:r>
              <a:rPr lang="el-GR" sz="1800" dirty="0" smtClean="0"/>
              <a:t>στο </a:t>
            </a:r>
            <a:r>
              <a:rPr lang="en-US" sz="1800" i="1" dirty="0" smtClean="0"/>
              <a:t>p</a:t>
            </a:r>
            <a:endParaRPr lang="en-US" sz="1800" dirty="0" smtClean="0"/>
          </a:p>
          <a:p>
            <a:r>
              <a:rPr lang="el-GR" sz="2000" dirty="0" smtClean="0"/>
              <a:t>Εγγύηση</a:t>
            </a:r>
            <a:endParaRPr lang="en-US" sz="2000" dirty="0" smtClean="0"/>
          </a:p>
          <a:p>
            <a:pPr lvl="1"/>
            <a:r>
              <a:rPr lang="el-GR" sz="1800" dirty="0" smtClean="0"/>
              <a:t>Όλες οι διεργασίες που ανήκουν στο </a:t>
            </a:r>
            <a:r>
              <a:rPr lang="en-US" sz="1800" i="1" dirty="0" smtClean="0"/>
              <a:t>g </a:t>
            </a:r>
            <a:r>
              <a:rPr lang="el-GR" sz="1800" dirty="0" smtClean="0"/>
              <a:t>τελικά λαμβάνουν όλα τα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μηνύματα</a:t>
            </a:r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… </a:t>
            </a:r>
            <a:r>
              <a:rPr lang="el-GR" sz="1800" dirty="0" smtClean="0">
                <a:solidFill>
                  <a:srgbClr val="FF0000"/>
                </a:solidFill>
              </a:rPr>
              <a:t>αρκεί ο αποστολέας να μην αποτύχει!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Αξιόπιστο </a:t>
            </a:r>
            <a:r>
              <a:rPr lang="en-US" dirty="0" smtClean="0"/>
              <a:t>multicast (R-multicast)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το Β-</a:t>
            </a:r>
            <a:r>
              <a:rPr lang="en-US" dirty="0" smtClean="0"/>
              <a:t>multicast +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l-GR" dirty="0" smtClean="0"/>
              <a:t>όλες οι σωστές διεργασίες πρέπει να παραλάβουν το μήνυμα αν έστω και μια από αυτήν το παραλάβει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… γιατί ο αποστολέας μπορεί να αποτύχει ενώ εκτελεί </a:t>
            </a:r>
            <a:r>
              <a:rPr lang="en-US" dirty="0" smtClean="0"/>
              <a:t>B-multicast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r>
              <a:rPr lang="en-US" dirty="0" smtClean="0"/>
              <a:t>: </a:t>
            </a:r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i="1" dirty="0" smtClean="0"/>
              <a:t>Ακεραιότητα</a:t>
            </a:r>
            <a:r>
              <a:rPr lang="el-GR" sz="2000" dirty="0" smtClean="0"/>
              <a:t> (</a:t>
            </a:r>
            <a:r>
              <a:rPr lang="en-US" sz="2000" dirty="0" smtClean="0"/>
              <a:t>integrity): </a:t>
            </a:r>
            <a:r>
              <a:rPr lang="el-GR" sz="2000" dirty="0" smtClean="0"/>
              <a:t>Μια σωστή </a:t>
            </a:r>
            <a:r>
              <a:rPr lang="en-US" sz="2000" dirty="0" smtClean="0"/>
              <a:t>(</a:t>
            </a:r>
            <a:r>
              <a:rPr lang="el-GR" sz="2000" dirty="0" smtClean="0"/>
              <a:t>χωρίς σφάλματα)</a:t>
            </a:r>
            <a:r>
              <a:rPr lang="en-US" sz="2000" dirty="0" smtClean="0"/>
              <a:t> </a:t>
            </a:r>
            <a:r>
              <a:rPr lang="el-GR" sz="2000" dirty="0" smtClean="0"/>
              <a:t>διεργασία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l-GR" sz="2000" dirty="0" smtClean="0"/>
              <a:t>παραδίδει ένα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l-GR" sz="2000" dirty="0" smtClean="0"/>
              <a:t>το πολύ μια φορά</a:t>
            </a:r>
            <a:endParaRPr lang="en-US" sz="2000" dirty="0" smtClean="0"/>
          </a:p>
          <a:p>
            <a:pPr lvl="1"/>
            <a:r>
              <a:rPr lang="el-GR" sz="1800" dirty="0" smtClean="0"/>
              <a:t>Σωστή: Τηρεί το πρωτόκολλο και είναι ζωντανή</a:t>
            </a:r>
            <a:endParaRPr lang="en-US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Συμφωνία</a:t>
            </a:r>
            <a:r>
              <a:rPr lang="el-GR" sz="2000" dirty="0" smtClean="0"/>
              <a:t> (</a:t>
            </a:r>
            <a:r>
              <a:rPr lang="en-US" sz="2000" dirty="0" smtClean="0"/>
              <a:t>agreement): </a:t>
            </a:r>
            <a:r>
              <a:rPr lang="el-GR" sz="2000" dirty="0" smtClean="0"/>
              <a:t>Αν μια σωστή διεργασία παραδώσει μήνυμα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όλες οι υπόλοιπες σωστές διεργασίας στην ομάδα </a:t>
            </a:r>
            <a:r>
              <a:rPr lang="en-US" sz="2000" dirty="0" smtClean="0"/>
              <a:t>group(</a:t>
            </a:r>
            <a:r>
              <a:rPr lang="en-US" sz="2000" i="1" dirty="0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θα παραδώσουν τελικά το </a:t>
            </a:r>
            <a:r>
              <a:rPr lang="en-US" sz="2000" i="1" dirty="0" smtClean="0"/>
              <a:t>m</a:t>
            </a:r>
            <a:endParaRPr lang="en-US" sz="2000" dirty="0" smtClean="0"/>
          </a:p>
          <a:p>
            <a:pPr lvl="1"/>
            <a:r>
              <a:rPr lang="el-GR" sz="1800" dirty="0" smtClean="0"/>
              <a:t>«όλα ή τίποτα»</a:t>
            </a:r>
            <a:endParaRPr lang="en-US" altLang="ja-JP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Ισχύς</a:t>
            </a:r>
            <a:r>
              <a:rPr lang="el-GR" sz="2000" dirty="0" smtClean="0"/>
              <a:t> (</a:t>
            </a:r>
            <a:r>
              <a:rPr lang="en-US" sz="2000" dirty="0" smtClean="0"/>
              <a:t>validity): </a:t>
            </a:r>
            <a:r>
              <a:rPr lang="el-GR" sz="2000" dirty="0" smtClean="0"/>
              <a:t>Αν μια σωστή διεργασία στείλει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θα παραδώσει και η ίδια το </a:t>
            </a:r>
            <a:r>
              <a:rPr lang="en-US" sz="2000" dirty="0" smtClean="0"/>
              <a:t>m </a:t>
            </a:r>
            <a:r>
              <a:rPr lang="el-GR" sz="2000" dirty="0" smtClean="0"/>
              <a:t>τελικά</a:t>
            </a:r>
            <a:endParaRPr lang="en-US" sz="2000" dirty="0" smtClean="0"/>
          </a:p>
          <a:p>
            <a:endParaRPr lang="el-GR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18047</TotalTime>
  <Words>3414</Words>
  <Application>Microsoft Office PowerPoint</Application>
  <PresentationFormat>Προβολή στην οθόνη (4:3)</PresentationFormat>
  <Paragraphs>765</Paragraphs>
  <Slides>65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65</vt:i4>
      </vt:variant>
    </vt:vector>
  </HeadingPairs>
  <TitlesOfParts>
    <vt:vector size="66" baseType="lpstr">
      <vt:lpstr>Θέμα του Office</vt:lpstr>
      <vt:lpstr>Διαφάνεια 1</vt:lpstr>
      <vt:lpstr>Πώς επικοινωνούν οι διεργασίες;</vt:lpstr>
      <vt:lpstr>Μulticast μέσω hadrware</vt:lpstr>
      <vt:lpstr>Hardware broadcast</vt:lpstr>
      <vt:lpstr>Software multicast</vt:lpstr>
      <vt:lpstr>Μοντέλο συστήματος </vt:lpstr>
      <vt:lpstr>Βασικό multicast (B-multicast)</vt:lpstr>
      <vt:lpstr>Αξιόπιστο multicast (R-multicast)</vt:lpstr>
      <vt:lpstr>R-multicast: Στόχοι</vt:lpstr>
      <vt:lpstr>R-multicast</vt:lpstr>
      <vt:lpstr>Αλγόριθμος</vt:lpstr>
      <vt:lpstr>Διάταξη μηνυμάτων </vt:lpstr>
      <vt:lpstr>Διατεταγμένο multicast </vt:lpstr>
      <vt:lpstr>Διάταξη FIFO</vt:lpstr>
      <vt:lpstr>Ολική διάταξη</vt:lpstr>
      <vt:lpstr>Αιτιώδης διάταξη (causal)</vt:lpstr>
      <vt:lpstr>Παράδειγμα</vt:lpstr>
      <vt:lpstr>Αποστολή vs. Παράδοση</vt:lpstr>
      <vt:lpstr>Αποστολή, παράδοση, αναμονή</vt:lpstr>
      <vt:lpstr>Διάταξη FIFO</vt:lpstr>
      <vt:lpstr>Διαφάνεια 21</vt:lpstr>
      <vt:lpstr>Ολικά διατεταγμένο multicast</vt:lpstr>
      <vt:lpstr>Αλγόριθμος με χρήση sequencer</vt:lpstr>
      <vt:lpstr>Αλγόριθμος ISIS</vt:lpstr>
      <vt:lpstr>Διαφάνεια 25</vt:lpstr>
      <vt:lpstr>Αιτιώδης διάταξη: παράδειγμα</vt:lpstr>
      <vt:lpstr>Αιτιώδης διάταξη</vt:lpstr>
      <vt:lpstr>Αλγόριθμος</vt:lpstr>
      <vt:lpstr>Παράδειγμα</vt:lpstr>
      <vt:lpstr>Παράδειγμα</vt:lpstr>
      <vt:lpstr>Παράδειγμα</vt:lpstr>
      <vt:lpstr>Κατανεμημένος συντονισμός</vt:lpstr>
      <vt:lpstr>Γιατί θέλουμε αμοιβαίο αποκλεισμό</vt:lpstr>
      <vt:lpstr>Γιατί θέλουμε αμοιβαίο αποκλεισμό</vt:lpstr>
      <vt:lpstr>Αμοιβαίος αποκλεισμός</vt:lpstr>
      <vt:lpstr>Κεντρικό σύστημα: mutex</vt:lpstr>
      <vt:lpstr>Χρήση mutex</vt:lpstr>
      <vt:lpstr>Σε κατανεμημένα συστήματα</vt:lpstr>
      <vt:lpstr>Υποθέσεις</vt:lpstr>
      <vt:lpstr>Κριτήρια Επίδοσης</vt:lpstr>
      <vt:lpstr>Κατηγορίες αλγορίθμων</vt:lpstr>
      <vt:lpstr>Κεντρικός Έλεγχος</vt:lpstr>
      <vt:lpstr>Κεντρικός Έλεγχος</vt:lpstr>
      <vt:lpstr>Αποτίμηση αλγορίθμου</vt:lpstr>
      <vt:lpstr>Αλγόριθμος δακτυλίου</vt:lpstr>
      <vt:lpstr>Αποτίμηση αλγορίθμου</vt:lpstr>
      <vt:lpstr>Αλγόριθμος Ricart &amp; Agrawala</vt:lpstr>
      <vt:lpstr>Συνέχεια</vt:lpstr>
      <vt:lpstr>Παράδειγμα</vt:lpstr>
      <vt:lpstr>Αποτίμηση</vt:lpstr>
      <vt:lpstr>Αλγόριθμοι Εκλογής</vt:lpstr>
      <vt:lpstr>Γιατί χρειάζονται;</vt:lpstr>
      <vt:lpstr>Παραδοχές</vt:lpstr>
      <vt:lpstr>Ορισμός προβλήματος</vt:lpstr>
      <vt:lpstr>Εκλογή δακτυλίου </vt:lpstr>
      <vt:lpstr>Αποτίμηση</vt:lpstr>
      <vt:lpstr>Παράδειγμα</vt:lpstr>
      <vt:lpstr>Τροποποιημένη εκλογή δακτυλίου</vt:lpstr>
      <vt:lpstr>Διαφάνεια 59</vt:lpstr>
      <vt:lpstr>Αποτίμηση </vt:lpstr>
      <vt:lpstr>Αλγόριθμος bully</vt:lpstr>
      <vt:lpstr>Αλγόριθμος bully</vt:lpstr>
      <vt:lpstr>Διαφάνεια 63</vt:lpstr>
      <vt:lpstr>Αποτίμηση</vt:lpstr>
      <vt:lpstr>Ανακεφαλαίωση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643</cp:revision>
  <cp:lastPrinted>1601-01-01T00:00:00Z</cp:lastPrinted>
  <dcterms:created xsi:type="dcterms:W3CDTF">2010-01-28T11:06:47Z</dcterms:created>
  <dcterms:modified xsi:type="dcterms:W3CDTF">2016-10-19T10:55:30Z</dcterms:modified>
</cp:coreProperties>
</file>