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61" r:id="rId1"/>
  </p:sldMasterIdLst>
  <p:notesMasterIdLst>
    <p:notesMasterId r:id="rId67"/>
  </p:notesMasterIdLst>
  <p:sldIdLst>
    <p:sldId id="256" r:id="rId2"/>
    <p:sldId id="379" r:id="rId3"/>
    <p:sldId id="380" r:id="rId4"/>
    <p:sldId id="381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90" r:id="rId13"/>
    <p:sldId id="391" r:id="rId14"/>
    <p:sldId id="392" r:id="rId15"/>
    <p:sldId id="393" r:id="rId16"/>
    <p:sldId id="406" r:id="rId17"/>
    <p:sldId id="394" r:id="rId18"/>
    <p:sldId id="395" r:id="rId19"/>
    <p:sldId id="397" r:id="rId20"/>
    <p:sldId id="398" r:id="rId21"/>
    <p:sldId id="399" r:id="rId22"/>
    <p:sldId id="400" r:id="rId23"/>
    <p:sldId id="402" r:id="rId24"/>
    <p:sldId id="405" r:id="rId25"/>
    <p:sldId id="422" r:id="rId26"/>
    <p:sldId id="407" r:id="rId27"/>
    <p:sldId id="409" r:id="rId28"/>
    <p:sldId id="410" r:id="rId29"/>
    <p:sldId id="408" r:id="rId30"/>
    <p:sldId id="411" r:id="rId31"/>
    <p:sldId id="412" r:id="rId32"/>
    <p:sldId id="413" r:id="rId33"/>
    <p:sldId id="414" r:id="rId34"/>
    <p:sldId id="415" r:id="rId35"/>
    <p:sldId id="416" r:id="rId36"/>
    <p:sldId id="417" r:id="rId37"/>
    <p:sldId id="418" r:id="rId38"/>
    <p:sldId id="419" r:id="rId39"/>
    <p:sldId id="420" r:id="rId40"/>
    <p:sldId id="423" r:id="rId41"/>
    <p:sldId id="424" r:id="rId42"/>
    <p:sldId id="425" r:id="rId43"/>
    <p:sldId id="426" r:id="rId44"/>
    <p:sldId id="427" r:id="rId45"/>
    <p:sldId id="430" r:id="rId46"/>
    <p:sldId id="428" r:id="rId47"/>
    <p:sldId id="429" r:id="rId48"/>
    <p:sldId id="431" r:id="rId49"/>
    <p:sldId id="432" r:id="rId50"/>
    <p:sldId id="433" r:id="rId51"/>
    <p:sldId id="434" r:id="rId52"/>
    <p:sldId id="436" r:id="rId53"/>
    <p:sldId id="437" r:id="rId54"/>
    <p:sldId id="438" r:id="rId55"/>
    <p:sldId id="441" r:id="rId56"/>
    <p:sldId id="442" r:id="rId57"/>
    <p:sldId id="443" r:id="rId58"/>
    <p:sldId id="439" r:id="rId59"/>
    <p:sldId id="440" r:id="rId60"/>
    <p:sldId id="445" r:id="rId61"/>
    <p:sldId id="447" r:id="rId62"/>
    <p:sldId id="451" r:id="rId63"/>
    <p:sldId id="449" r:id="rId64"/>
    <p:sldId id="448" r:id="rId65"/>
    <p:sldId id="421" r:id="rId66"/>
  </p:sldIdLst>
  <p:sldSz cx="9144000" cy="6858000" type="screen4x3"/>
  <p:notesSz cx="10234613" cy="70993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12" autoAdjust="0"/>
  </p:normalViewPr>
  <p:slideViewPr>
    <p:cSldViewPr>
      <p:cViewPr varScale="1">
        <p:scale>
          <a:sx n="94" d="100"/>
          <a:sy n="94" d="100"/>
        </p:scale>
        <p:origin x="-128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195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 noChangeArrowheads="1"/>
          </p:cNvSpPr>
          <p:nvPr/>
        </p:nvSpPr>
        <p:spPr bwMode="auto">
          <a:xfrm>
            <a:off x="0" y="0"/>
            <a:ext cx="10234613" cy="70993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 dirty="0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797550" y="0"/>
            <a:ext cx="4433888" cy="352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277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343275" y="533400"/>
            <a:ext cx="3546475" cy="26606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1023938" y="3373438"/>
            <a:ext cx="8185150" cy="3190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noProof="0" smtClean="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797550" y="6743700"/>
            <a:ext cx="4433888" cy="352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1ED60039-CB09-48AF-B49E-9760B370CF0E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1ED15A1F-741E-4DF5-B0D0-975EB6BC7808}" type="slidenum">
              <a:rPr lang="el-GR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</a:t>
            </a:fld>
            <a:endParaRPr lang="el-GR" dirty="0" smtClean="0">
              <a:latin typeface="Times New Roman" pitchFamily="18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3275" y="533400"/>
            <a:ext cx="3548063" cy="2662238"/>
          </a:xfrm>
          <a:solidFill>
            <a:srgbClr val="FFFFFF"/>
          </a:solidFill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23938" y="3373438"/>
            <a:ext cx="8186737" cy="3192462"/>
          </a:xfrm>
          <a:noFill/>
          <a:ln/>
        </p:spPr>
        <p:txBody>
          <a:bodyPr wrap="none" anchor="ctr"/>
          <a:lstStyle/>
          <a:p>
            <a:endParaRPr lang="el-GR" dirty="0" smtClean="0">
              <a:latin typeface="Times New Roman" pitchFamily="18" charset="0"/>
            </a:endParaRPr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1E622BF-EA08-44FF-BC0F-571CE05E246E}" type="slidenum">
              <a:rPr lang="el-GR" sz="130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l-GR" sz="1300" dirty="0">
              <a:solidFill>
                <a:srgbClr val="000000"/>
              </a:solidFill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26C51-1577-4671-8D83-AD05C706E8D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5D3C3-ECFB-45C5-BB86-A20C182DB34D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2D6F2-249E-4E74-AEF1-357BEB8023C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yrforos_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5" name="Straight Connector 12"/>
          <p:cNvCxnSpPr/>
          <p:nvPr/>
        </p:nvCxnSpPr>
        <p:spPr bwMode="auto">
          <a:xfrm>
            <a:off x="8501063" y="6524625"/>
            <a:ext cx="642937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9" descr="cslab_logo_transparen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7" name="Straight Connector 14"/>
          <p:cNvCxnSpPr/>
          <p:nvPr/>
        </p:nvCxnSpPr>
        <p:spPr bwMode="auto">
          <a:xfrm>
            <a:off x="0" y="6524625"/>
            <a:ext cx="5572125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 txBox="1">
            <a:spLocks/>
          </p:cNvSpPr>
          <p:nvPr/>
        </p:nvSpPr>
        <p:spPr>
          <a:xfrm>
            <a:off x="107950" y="6569075"/>
            <a:ext cx="1008063" cy="2889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el-GR" sz="1000" b="1" dirty="0">
              <a:latin typeface="Calibri" pitchFamily="34" charset="0"/>
            </a:endParaRPr>
          </a:p>
        </p:txBody>
      </p:sp>
      <p:cxnSp>
        <p:nvCxnSpPr>
          <p:cNvPr id="9" name="Straight Connector 16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A57A4-54FA-46F9-887B-22C630186E54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919F-1C81-41B9-83F9-9C5D39B42FC7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D028B-EF3D-4644-816C-AB9DD45B6050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3933B-25A2-4C99-85ED-A365C1510C9E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C141D-612C-4360-A4FA-F82F45D1DDC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7A1E8-7EAD-4C1D-A739-C4AD93AE639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F591C-6224-4CC5-8A15-AD631975713D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dirty="0" smtClean="0"/>
              <a:t>Κάντε κλικ στο εικονίδιο για να προσθέσετε μια εικόνα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422E7-D324-4BB8-BD32-28893D8A1CB2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9B093D2-082E-44F1-8B89-B2F25A23D61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pic>
        <p:nvPicPr>
          <p:cNvPr id="1030" name="Picture 4" descr="pyrforos_transparent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 bwMode="auto">
          <a:xfrm>
            <a:off x="8501063" y="6524625"/>
            <a:ext cx="642937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19" descr="cslab_logo_transparent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 bwMode="auto">
          <a:xfrm>
            <a:off x="0" y="6524625"/>
            <a:ext cx="5572125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7"/>
          <p:cNvSpPr txBox="1">
            <a:spLocks/>
          </p:cNvSpPr>
          <p:nvPr/>
        </p:nvSpPr>
        <p:spPr>
          <a:xfrm>
            <a:off x="107950" y="6569075"/>
            <a:ext cx="1008063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DF491CB-8FF0-4AD7-BD19-72FD185E7947}" type="datetime1">
              <a:rPr lang="el-GR" sz="1000" b="1">
                <a:latin typeface="Calibri" pitchFamily="34" charset="0"/>
              </a:rPr>
              <a:pPr>
                <a:defRPr/>
              </a:pPr>
              <a:t>26/1/2017</a:t>
            </a:fld>
            <a:endParaRPr lang="el-GR" sz="1000" b="1" dirty="0">
              <a:latin typeface="Calibri" pitchFamily="34" charset="0"/>
            </a:endParaRPr>
          </a:p>
        </p:txBody>
      </p:sp>
      <p:sp>
        <p:nvSpPr>
          <p:cNvPr id="12" name="11 - TextBox"/>
          <p:cNvSpPr txBox="1"/>
          <p:nvPr userDrawn="1"/>
        </p:nvSpPr>
        <p:spPr>
          <a:xfrm>
            <a:off x="466526" y="6556375"/>
            <a:ext cx="4681538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2"/>
                </a:solidFill>
                <a:latin typeface="+mj-lt"/>
              </a:rPr>
              <a:t>Big Data related projects</a:t>
            </a:r>
            <a:endParaRPr lang="el-GR" sz="1200" dirty="0">
              <a:solidFill>
                <a:schemeClr val="bg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42938" y="1214438"/>
            <a:ext cx="7772400" cy="1681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4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Αντίγραφα </a:t>
            </a:r>
            <a:endParaRPr lang="en-US" sz="4800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457200" y="3260576"/>
            <a:ext cx="8001000" cy="29767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Κατανεμημένα Συστήματα</a:t>
            </a: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201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6</a:t>
            </a: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-201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7</a:t>
            </a:r>
            <a:endParaRPr lang="el-GR" sz="28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28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http://www.cslab.ece.ntua.gr/courses/distrib</a:t>
            </a:r>
            <a:endParaRPr lang="en-US" sz="2800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8501063" y="6524625"/>
            <a:ext cx="642937" cy="1588"/>
          </a:xfrm>
          <a:prstGeom prst="line">
            <a:avLst/>
          </a:prstGeom>
          <a:noFill/>
          <a:ln w="3816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endParaRPr lang="el-GR" dirty="0"/>
          </a:p>
        </p:txBody>
      </p:sp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3" name="Line 6"/>
          <p:cNvSpPr>
            <a:spLocks noChangeShapeType="1"/>
          </p:cNvSpPr>
          <p:nvPr/>
        </p:nvSpPr>
        <p:spPr bwMode="auto">
          <a:xfrm>
            <a:off x="0" y="6524625"/>
            <a:ext cx="5572125" cy="1588"/>
          </a:xfrm>
          <a:prstGeom prst="line">
            <a:avLst/>
          </a:prstGeom>
          <a:noFill/>
          <a:ln w="3816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endParaRPr lang="el-GR" dirty="0"/>
          </a:p>
        </p:txBody>
      </p:sp>
      <p:sp>
        <p:nvSpPr>
          <p:cNvPr id="4104" name="Text Box 2"/>
          <p:cNvSpPr txBox="1">
            <a:spLocks noChangeArrowheads="1"/>
          </p:cNvSpPr>
          <p:nvPr/>
        </p:nvSpPr>
        <p:spPr bwMode="auto">
          <a:xfrm>
            <a:off x="52388" y="5257800"/>
            <a:ext cx="9039225" cy="979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Όψεις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/>
          <a:p>
            <a:r>
              <a:rPr lang="el-GR" sz="2400" dirty="0" smtClean="0"/>
              <a:t>Ένα γεγονός συμβαίνει στο</a:t>
            </a:r>
            <a:r>
              <a:rPr lang="en-US" sz="2400" dirty="0" smtClean="0"/>
              <a:t> view </a:t>
            </a:r>
            <a:r>
              <a:rPr lang="en-US" sz="2400" dirty="0" err="1" smtClean="0"/>
              <a:t>v</a:t>
            </a:r>
            <a:r>
              <a:rPr lang="en-US" sz="2400" baseline="-25000" dirty="0" err="1" smtClean="0"/>
              <a:t>p,i</a:t>
            </a:r>
            <a:r>
              <a:rPr lang="en-US" sz="2400" dirty="0" smtClean="0"/>
              <a:t>(g) </a:t>
            </a:r>
            <a:r>
              <a:rPr lang="el-GR" sz="2400" dirty="0" smtClean="0"/>
              <a:t>αν η διεργασία </a:t>
            </a:r>
            <a:r>
              <a:rPr lang="en-US" sz="2400" dirty="0" smtClean="0"/>
              <a:t>p </a:t>
            </a:r>
            <a:r>
              <a:rPr lang="el-GR" sz="2400" dirty="0" smtClean="0"/>
              <a:t>έχει παραδώσει το</a:t>
            </a:r>
            <a:r>
              <a:rPr lang="en-US" sz="2400" dirty="0" smtClean="0"/>
              <a:t> </a:t>
            </a:r>
            <a:r>
              <a:rPr lang="en-US" sz="2400" dirty="0" err="1" smtClean="0"/>
              <a:t>v</a:t>
            </a:r>
            <a:r>
              <a:rPr lang="en-US" sz="2400" baseline="-25000" dirty="0" err="1" smtClean="0"/>
              <a:t>p,i</a:t>
            </a:r>
            <a:r>
              <a:rPr lang="en-US" sz="2400" dirty="0" smtClean="0"/>
              <a:t>(g) </a:t>
            </a:r>
            <a:r>
              <a:rPr lang="el-GR" sz="2400" dirty="0" smtClean="0"/>
              <a:t>αλλά όχι ακόμα το 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p,i+1</a:t>
            </a:r>
            <a:r>
              <a:rPr lang="en-US" sz="2400" dirty="0" smtClean="0"/>
              <a:t>(g). </a:t>
            </a:r>
          </a:p>
          <a:p>
            <a:r>
              <a:rPr lang="el-GR" sz="2400" dirty="0" smtClean="0"/>
              <a:t>Τα μηνύματα που αποστέλλονται κατά το </a:t>
            </a:r>
            <a:r>
              <a:rPr lang="en-US" sz="2400" dirty="0" smtClean="0"/>
              <a:t>view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l-GR" sz="2400" i="1" dirty="0" smtClean="0">
                <a:solidFill>
                  <a:srgbClr val="FF0000"/>
                </a:solidFill>
              </a:rPr>
              <a:t>πρέπει να παραδίδονται στο ίδιο </a:t>
            </a:r>
            <a:r>
              <a:rPr lang="en-US" sz="2400" i="1" dirty="0" smtClean="0">
                <a:solidFill>
                  <a:srgbClr val="FF0000"/>
                </a:solidFill>
              </a:rPr>
              <a:t>view</a:t>
            </a:r>
            <a:r>
              <a:rPr lang="en-US" sz="2400" dirty="0" smtClean="0"/>
              <a:t> </a:t>
            </a:r>
            <a:r>
              <a:rPr lang="el-GR" sz="2400" dirty="0" smtClean="0"/>
              <a:t>σε όλα τα μέλη της ομάδας</a:t>
            </a:r>
            <a:endParaRPr lang="en-US" sz="2400" dirty="0" smtClean="0"/>
          </a:p>
          <a:p>
            <a:r>
              <a:rPr lang="el-GR" sz="2400" dirty="0" smtClean="0"/>
              <a:t>Απαιτήσεις για την παράδοση του </a:t>
            </a:r>
            <a:r>
              <a:rPr lang="en-US" sz="2400" dirty="0" smtClean="0"/>
              <a:t>view</a:t>
            </a:r>
          </a:p>
          <a:p>
            <a:pPr lvl="1"/>
            <a:r>
              <a:rPr lang="el-GR" sz="2000" dirty="0" smtClean="0"/>
              <a:t>Σειρά</a:t>
            </a:r>
            <a:r>
              <a:rPr lang="en-US" sz="2000" dirty="0" smtClean="0"/>
              <a:t>: </a:t>
            </a:r>
            <a:r>
              <a:rPr lang="el-GR" sz="2000" dirty="0" smtClean="0"/>
              <a:t>Αν η</a:t>
            </a:r>
            <a:r>
              <a:rPr lang="en-US" sz="2000" dirty="0" smtClean="0"/>
              <a:t> p </a:t>
            </a:r>
            <a:r>
              <a:rPr lang="el-GR" sz="2000" dirty="0" smtClean="0"/>
              <a:t>παραδώσει </a:t>
            </a:r>
            <a:r>
              <a:rPr lang="en-US" sz="2000" dirty="0" smtClean="0"/>
              <a:t>v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(g) </a:t>
            </a:r>
            <a:r>
              <a:rPr lang="el-GR" sz="2000" dirty="0" smtClean="0"/>
              <a:t>και μετά </a:t>
            </a:r>
            <a:r>
              <a:rPr lang="en-US" sz="2000" dirty="0" smtClean="0"/>
              <a:t>v</a:t>
            </a:r>
            <a:r>
              <a:rPr lang="en-US" sz="2000" baseline="-25000" dirty="0" smtClean="0"/>
              <a:t>i+1</a:t>
            </a:r>
            <a:r>
              <a:rPr lang="en-US" sz="2000" dirty="0" smtClean="0"/>
              <a:t>(g), </a:t>
            </a:r>
            <a:r>
              <a:rPr lang="el-GR" sz="2000" dirty="0" smtClean="0"/>
              <a:t>καμία άλλη διεργασία </a:t>
            </a:r>
            <a:r>
              <a:rPr lang="en-US" sz="2000" dirty="0" smtClean="0"/>
              <a:t>q </a:t>
            </a:r>
            <a:r>
              <a:rPr lang="el-GR" sz="2000" dirty="0" smtClean="0"/>
              <a:t>δεν παραδίδει </a:t>
            </a:r>
            <a:r>
              <a:rPr lang="en-US" sz="2000" dirty="0" smtClean="0"/>
              <a:t>v</a:t>
            </a:r>
            <a:r>
              <a:rPr lang="en-US" sz="2000" baseline="-25000" dirty="0" smtClean="0"/>
              <a:t>i+1</a:t>
            </a:r>
            <a:r>
              <a:rPr lang="en-US" sz="2000" dirty="0" smtClean="0"/>
              <a:t>(g) </a:t>
            </a:r>
            <a:r>
              <a:rPr lang="el-GR" sz="2000" dirty="0" smtClean="0"/>
              <a:t>πριν το </a:t>
            </a:r>
            <a:r>
              <a:rPr lang="en-US" sz="2000" dirty="0" smtClean="0"/>
              <a:t>v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(g).</a:t>
            </a:r>
          </a:p>
          <a:p>
            <a:pPr lvl="1"/>
            <a:r>
              <a:rPr lang="el-GR" sz="2000" dirty="0" smtClean="0"/>
              <a:t>ακεραιότητα</a:t>
            </a:r>
            <a:r>
              <a:rPr lang="en-US" sz="2000" dirty="0" smtClean="0"/>
              <a:t>: </a:t>
            </a:r>
            <a:r>
              <a:rPr lang="el-GR" sz="2000" dirty="0" smtClean="0"/>
              <a:t>Αν η</a:t>
            </a:r>
            <a:r>
              <a:rPr lang="en-US" sz="2000" dirty="0" smtClean="0"/>
              <a:t> p </a:t>
            </a:r>
            <a:r>
              <a:rPr lang="el-GR" sz="2000" dirty="0" smtClean="0"/>
              <a:t>παραδώσει </a:t>
            </a:r>
            <a:r>
              <a:rPr lang="en-US" sz="2000" dirty="0" smtClean="0"/>
              <a:t>v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(g), </a:t>
            </a:r>
            <a:r>
              <a:rPr lang="el-GR" sz="2000" dirty="0" smtClean="0"/>
              <a:t>τότε η </a:t>
            </a:r>
            <a:r>
              <a:rPr lang="en-US" sz="2000" dirty="0" smtClean="0"/>
              <a:t>p </a:t>
            </a:r>
            <a:r>
              <a:rPr lang="el-GR" sz="2000" dirty="0" smtClean="0"/>
              <a:t>ανήκει στο </a:t>
            </a:r>
            <a:r>
              <a:rPr lang="en-US" sz="2000" dirty="0" smtClean="0"/>
              <a:t>view </a:t>
            </a:r>
          </a:p>
          <a:p>
            <a:pPr lvl="1"/>
            <a:r>
              <a:rPr lang="en-US" sz="2000" dirty="0" smtClean="0"/>
              <a:t>Non-triviality: </a:t>
            </a:r>
            <a:r>
              <a:rPr lang="el-GR" sz="2000" dirty="0" smtClean="0"/>
              <a:t>Αν μια διεργασία </a:t>
            </a:r>
            <a:r>
              <a:rPr lang="en-US" sz="2000" dirty="0" smtClean="0"/>
              <a:t>q </a:t>
            </a:r>
            <a:r>
              <a:rPr lang="el-GR" sz="2000" dirty="0" smtClean="0"/>
              <a:t>γίνει μέλος ενός </a:t>
            </a:r>
            <a:r>
              <a:rPr lang="en-US" sz="2000" dirty="0" smtClean="0"/>
              <a:t>group </a:t>
            </a:r>
            <a:r>
              <a:rPr lang="el-GR" sz="2000" dirty="0" smtClean="0"/>
              <a:t>και είναι </a:t>
            </a:r>
            <a:r>
              <a:rPr lang="el-GR" sz="2000" dirty="0" err="1" smtClean="0"/>
              <a:t>προσβάσιμη</a:t>
            </a:r>
            <a:r>
              <a:rPr lang="el-GR" sz="2000" dirty="0" smtClean="0"/>
              <a:t> από την</a:t>
            </a:r>
            <a:r>
              <a:rPr lang="en-US" sz="2000" dirty="0" smtClean="0"/>
              <a:t> p, </a:t>
            </a:r>
            <a:r>
              <a:rPr lang="el-GR" sz="2000" dirty="0" smtClean="0"/>
              <a:t>τότε κάποια στιγμή (</a:t>
            </a:r>
            <a:r>
              <a:rPr lang="en-US" sz="2000" dirty="0" smtClean="0"/>
              <a:t>eventually</a:t>
            </a:r>
            <a:r>
              <a:rPr lang="el-GR" sz="2000" dirty="0" smtClean="0"/>
              <a:t>) η</a:t>
            </a:r>
            <a:r>
              <a:rPr lang="en-US" sz="2000" dirty="0" smtClean="0"/>
              <a:t> q </a:t>
            </a:r>
            <a:r>
              <a:rPr lang="el-GR" sz="2000" dirty="0" smtClean="0"/>
              <a:t>θα είναι πάντα παρούσα σε όλα τα </a:t>
            </a:r>
            <a:r>
              <a:rPr lang="en-US" sz="2000" dirty="0" smtClean="0"/>
              <a:t>views </a:t>
            </a:r>
            <a:r>
              <a:rPr lang="el-GR" sz="2000" dirty="0" smtClean="0"/>
              <a:t>που παραδίδονται στο </a:t>
            </a:r>
            <a:r>
              <a:rPr lang="en-US" sz="2000" dirty="0" smtClean="0"/>
              <a:t>p.</a:t>
            </a:r>
          </a:p>
          <a:p>
            <a:pPr lvl="2"/>
            <a:r>
              <a:rPr lang="el-GR" sz="1800" dirty="0" smtClean="0"/>
              <a:t>Εξαίρεση</a:t>
            </a:r>
            <a:r>
              <a:rPr lang="en-US" sz="1800" dirty="0" smtClean="0"/>
              <a:t>: partitioning </a:t>
            </a:r>
            <a:r>
              <a:rPr lang="el-GR" sz="1800" dirty="0" smtClean="0"/>
              <a:t>ενός</a:t>
            </a:r>
            <a:r>
              <a:rPr lang="en-US" sz="1800" dirty="0" smtClean="0"/>
              <a:t>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synchronous </a:t>
            </a:r>
            <a:r>
              <a:rPr lang="el-GR" dirty="0" smtClean="0"/>
              <a:t>επικοινωνία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View Synchronous Communication = Group Membership Service  +  Reliable multicast</a:t>
            </a:r>
          </a:p>
          <a:p>
            <a:r>
              <a:rPr lang="en-US" altLang="ja-JP" sz="2400" dirty="0" smtClean="0"/>
              <a:t>"</a:t>
            </a:r>
            <a:r>
              <a:rPr lang="en-US" sz="2400" dirty="0" smtClean="0"/>
              <a:t>What happens in the view, stays in the view</a:t>
            </a:r>
            <a:r>
              <a:rPr lang="en-US" altLang="ja-JP" sz="2400" dirty="0" smtClean="0"/>
              <a:t>"</a:t>
            </a:r>
            <a:endParaRPr lang="en-US" sz="24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Εγγυήσεις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l-GR" sz="2000" dirty="0" smtClean="0"/>
              <a:t>Ακεραιότητα</a:t>
            </a:r>
            <a:r>
              <a:rPr lang="en-US" sz="2000" dirty="0" smtClean="0"/>
              <a:t>: </a:t>
            </a:r>
            <a:r>
              <a:rPr lang="el-GR" sz="2000" dirty="0" smtClean="0"/>
              <a:t>Αν η</a:t>
            </a:r>
            <a:r>
              <a:rPr lang="en-US" sz="2000" dirty="0" smtClean="0"/>
              <a:t> p </a:t>
            </a:r>
            <a:r>
              <a:rPr lang="el-GR" sz="2000" dirty="0" smtClean="0"/>
              <a:t>παρέδωσε το μήνυμα</a:t>
            </a:r>
            <a:r>
              <a:rPr lang="en-US" sz="2000" dirty="0" smtClean="0"/>
              <a:t> m</a:t>
            </a:r>
            <a:r>
              <a:rPr lang="el-GR" sz="2000" dirty="0" smtClean="0"/>
              <a:t> δεν θα το παραδώσει ξανά.</a:t>
            </a:r>
            <a:r>
              <a:rPr lang="en-US" sz="2000" dirty="0" smtClean="0"/>
              <a:t> </a:t>
            </a:r>
            <a:r>
              <a:rPr lang="el-GR" sz="2000" dirty="0" smtClean="0"/>
              <a:t>Επιπλέον η </a:t>
            </a:r>
            <a:r>
              <a:rPr lang="en-US" sz="2000" dirty="0" smtClean="0"/>
              <a:t>p </a:t>
            </a:r>
            <a:r>
              <a:rPr lang="el-GR" sz="2000" dirty="0" smtClean="0"/>
              <a:t>και η διεργασία αποστολέας του </a:t>
            </a:r>
            <a:r>
              <a:rPr lang="en-US" sz="2000" dirty="0" smtClean="0"/>
              <a:t>m </a:t>
            </a:r>
            <a:r>
              <a:rPr lang="el-GR" sz="2000" dirty="0" smtClean="0"/>
              <a:t>βρίσκονται στο ίδιο </a:t>
            </a:r>
            <a:r>
              <a:rPr lang="en-US" sz="2000" dirty="0" smtClean="0"/>
              <a:t>view </a:t>
            </a:r>
            <a:r>
              <a:rPr lang="el-GR" sz="2000" dirty="0" smtClean="0"/>
              <a:t>στο οποίο η </a:t>
            </a:r>
            <a:r>
              <a:rPr lang="en-US" sz="2000" dirty="0" smtClean="0"/>
              <a:t>p </a:t>
            </a:r>
            <a:r>
              <a:rPr lang="el-GR" sz="2000" dirty="0" smtClean="0"/>
              <a:t>παρέδωσε το </a:t>
            </a:r>
            <a:r>
              <a:rPr lang="en-US" sz="2000" dirty="0" smtClean="0"/>
              <a:t>m.</a:t>
            </a:r>
            <a:endParaRPr lang="el-GR" sz="2000" dirty="0" smtClean="0"/>
          </a:p>
          <a:p>
            <a:endParaRPr lang="en-US" sz="2000" dirty="0" smtClean="0"/>
          </a:p>
          <a:p>
            <a:r>
              <a:rPr lang="el-GR" sz="2000" dirty="0" smtClean="0"/>
              <a:t>Ισχύς</a:t>
            </a:r>
            <a:r>
              <a:rPr lang="en-US" sz="2000" dirty="0" smtClean="0"/>
              <a:t>: </a:t>
            </a:r>
            <a:r>
              <a:rPr lang="el-GR" sz="2000" dirty="0" smtClean="0"/>
              <a:t>Σωστές διεργασίες πάντα παραδίδουν όλα τα μηνύματα. Αν η </a:t>
            </a:r>
            <a:r>
              <a:rPr lang="en-US" sz="2000" dirty="0" smtClean="0"/>
              <a:t>p </a:t>
            </a:r>
            <a:r>
              <a:rPr lang="el-GR" sz="2000" dirty="0" smtClean="0"/>
              <a:t>παραδώσει το μήνυμα </a:t>
            </a:r>
            <a:r>
              <a:rPr lang="en-US" sz="2000" dirty="0" smtClean="0"/>
              <a:t>m </a:t>
            </a:r>
            <a:r>
              <a:rPr lang="el-GR" sz="2000" dirty="0" smtClean="0"/>
              <a:t>κατά το</a:t>
            </a:r>
            <a:r>
              <a:rPr lang="en-US" sz="2000" dirty="0" smtClean="0"/>
              <a:t> view v(g), </a:t>
            </a:r>
            <a:r>
              <a:rPr lang="el-GR" sz="2000" dirty="0" smtClean="0"/>
              <a:t>και κάποια διεργασία </a:t>
            </a:r>
            <a:r>
              <a:rPr lang="en-US" sz="2000" dirty="0" smtClean="0"/>
              <a:t>q </a:t>
            </a:r>
            <a:r>
              <a:rPr lang="en-US" sz="2000" dirty="0" smtClean="0">
                <a:sym typeface="Symbol" charset="0"/>
              </a:rPr>
              <a:t> v(g) </a:t>
            </a:r>
            <a:r>
              <a:rPr lang="el-GR" sz="2000" dirty="0" smtClean="0">
                <a:sym typeface="Symbol" charset="0"/>
              </a:rPr>
              <a:t>δεν παραδώσει το </a:t>
            </a:r>
            <a:r>
              <a:rPr lang="en-US" sz="2000" dirty="0" smtClean="0">
                <a:sym typeface="Symbol" charset="0"/>
              </a:rPr>
              <a:t>m </a:t>
            </a:r>
            <a:r>
              <a:rPr lang="el-GR" sz="2000" dirty="0" smtClean="0">
                <a:sym typeface="Symbol" charset="0"/>
              </a:rPr>
              <a:t>κατά το ίδιο </a:t>
            </a:r>
            <a:r>
              <a:rPr lang="en-US" sz="2000" dirty="0" smtClean="0">
                <a:sym typeface="Symbol" charset="0"/>
              </a:rPr>
              <a:t>v(g), </a:t>
            </a:r>
            <a:r>
              <a:rPr lang="el-GR" sz="2000" dirty="0" smtClean="0">
                <a:sym typeface="Symbol" charset="0"/>
              </a:rPr>
              <a:t>τότε το επόμενο </a:t>
            </a:r>
            <a:r>
              <a:rPr lang="en-US" sz="2000" dirty="0" smtClean="0">
                <a:sym typeface="Symbol" charset="0"/>
              </a:rPr>
              <a:t>view v</a:t>
            </a:r>
            <a:r>
              <a:rPr lang="fr-FR" altLang="ja-JP" sz="2000" dirty="0" smtClean="0">
                <a:sym typeface="Symbol" charset="0"/>
              </a:rPr>
              <a:t>'</a:t>
            </a:r>
            <a:r>
              <a:rPr lang="en-US" sz="2000" dirty="0" smtClean="0">
                <a:sym typeface="Symbol" charset="0"/>
              </a:rPr>
              <a:t>(g) </a:t>
            </a:r>
            <a:r>
              <a:rPr lang="el-GR" sz="2000" dirty="0" smtClean="0">
                <a:sym typeface="Symbol" charset="0"/>
              </a:rPr>
              <a:t>που θα παραδοθεί στο </a:t>
            </a:r>
            <a:r>
              <a:rPr lang="en-US" sz="2000" dirty="0" smtClean="0">
                <a:sym typeface="Symbol" charset="0"/>
              </a:rPr>
              <a:t>p </a:t>
            </a:r>
            <a:r>
              <a:rPr lang="el-GR" sz="2000" dirty="0" smtClean="0">
                <a:sym typeface="Symbol" charset="0"/>
              </a:rPr>
              <a:t>δεν θα περιλαμβάνει το</a:t>
            </a:r>
            <a:r>
              <a:rPr lang="en-US" sz="2000" dirty="0" smtClean="0">
                <a:sym typeface="Symbol" charset="0"/>
              </a:rPr>
              <a:t> q.</a:t>
            </a:r>
            <a:endParaRPr lang="el-GR" sz="2000" dirty="0" smtClean="0">
              <a:sym typeface="Symbol" charset="0"/>
            </a:endParaRPr>
          </a:p>
          <a:p>
            <a:endParaRPr lang="en-US" sz="2000" dirty="0" smtClean="0"/>
          </a:p>
          <a:p>
            <a:r>
              <a:rPr lang="el-GR" sz="2000" dirty="0" smtClean="0"/>
              <a:t>Συμφωνία</a:t>
            </a:r>
            <a:r>
              <a:rPr lang="en-US" sz="2000" dirty="0" smtClean="0"/>
              <a:t>: </a:t>
            </a:r>
            <a:r>
              <a:rPr lang="el-GR" sz="2000" dirty="0" smtClean="0"/>
              <a:t>Σωστές διεργασίες παραδίδουν την ίδια σειρά από</a:t>
            </a:r>
            <a:r>
              <a:rPr lang="en-US" sz="2000" dirty="0" smtClean="0"/>
              <a:t> views, </a:t>
            </a:r>
            <a:r>
              <a:rPr lang="el-GR" sz="2000" dirty="0" smtClean="0"/>
              <a:t>και το ίδιο σύνολο μηνυμάτων σε κάθε</a:t>
            </a:r>
            <a:r>
              <a:rPr lang="en-US" sz="2000" dirty="0" smtClean="0"/>
              <a:t> view.</a:t>
            </a:r>
          </a:p>
          <a:p>
            <a:pPr lvl="1"/>
            <a:r>
              <a:rPr lang="el-GR" sz="1800" dirty="0" smtClean="0"/>
              <a:t>Αν η</a:t>
            </a:r>
            <a:r>
              <a:rPr lang="en-US" sz="1800" dirty="0" smtClean="0"/>
              <a:t> p </a:t>
            </a:r>
            <a:r>
              <a:rPr lang="el-GR" sz="1800" dirty="0" smtClean="0"/>
              <a:t>παραδώσει το </a:t>
            </a:r>
            <a:r>
              <a:rPr lang="en-US" sz="1800" dirty="0" smtClean="0"/>
              <a:t>m </a:t>
            </a:r>
            <a:r>
              <a:rPr lang="el-GR" sz="1800" dirty="0" smtClean="0"/>
              <a:t>κατά το </a:t>
            </a:r>
            <a:r>
              <a:rPr lang="en-US" sz="1800" dirty="0" smtClean="0"/>
              <a:t>V</a:t>
            </a:r>
            <a:r>
              <a:rPr lang="el-GR" sz="1800" dirty="0" smtClean="0"/>
              <a:t> και μετά παραδώσει το </a:t>
            </a:r>
            <a:r>
              <a:rPr lang="en-US" sz="1800" dirty="0" smtClean="0"/>
              <a:t>V</a:t>
            </a:r>
            <a:r>
              <a:rPr lang="fr-FR" altLang="ja-JP" sz="1800" dirty="0" smtClean="0"/>
              <a:t>'</a:t>
            </a:r>
            <a:r>
              <a:rPr lang="en-US" sz="1800" dirty="0" smtClean="0"/>
              <a:t>, </a:t>
            </a:r>
            <a:r>
              <a:rPr lang="el-GR" sz="1800" dirty="0" smtClean="0"/>
              <a:t>τότε όλες οι διεργασίες στο </a:t>
            </a:r>
            <a:r>
              <a:rPr lang="en-US" sz="1800" dirty="0" smtClean="0"/>
              <a:t>V </a:t>
            </a:r>
            <a:r>
              <a:rPr lang="en-US" sz="1800" dirty="0" smtClean="0">
                <a:sym typeface="Symbol" charset="0"/>
              </a:rPr>
              <a:t> V</a:t>
            </a:r>
            <a:r>
              <a:rPr lang="fr-FR" altLang="ja-JP" sz="1800" dirty="0" smtClean="0">
                <a:sym typeface="Symbol" charset="0"/>
              </a:rPr>
              <a:t>'</a:t>
            </a:r>
            <a:r>
              <a:rPr lang="en-US" sz="1800" dirty="0" smtClean="0">
                <a:sym typeface="Symbol" charset="0"/>
              </a:rPr>
              <a:t> </a:t>
            </a:r>
            <a:r>
              <a:rPr lang="el-GR" sz="1800" dirty="0" smtClean="0">
                <a:sym typeface="Symbol" charset="0"/>
              </a:rPr>
              <a:t>θα παραδώσουν το </a:t>
            </a:r>
            <a:r>
              <a:rPr lang="en-US" sz="1800" dirty="0" smtClean="0">
                <a:sym typeface="Symbol" charset="0"/>
              </a:rPr>
              <a:t>m </a:t>
            </a:r>
            <a:r>
              <a:rPr lang="el-GR" sz="1800" dirty="0" smtClean="0">
                <a:sym typeface="Symbol" charset="0"/>
              </a:rPr>
              <a:t>κατά το</a:t>
            </a:r>
            <a:r>
              <a:rPr lang="en-US" sz="1800" dirty="0" smtClean="0">
                <a:sym typeface="Symbol" charset="0"/>
              </a:rPr>
              <a:t> view V</a:t>
            </a:r>
            <a:endParaRPr lang="el-GR" sz="1800" dirty="0" smtClean="0">
              <a:sym typeface="Symbol" charset="0"/>
            </a:endParaRPr>
          </a:p>
          <a:p>
            <a:pPr lvl="1"/>
            <a:endParaRPr lang="en-US" sz="1800" dirty="0" smtClean="0"/>
          </a:p>
          <a:p>
            <a:r>
              <a:rPr lang="el-GR" sz="2000" dirty="0" smtClean="0"/>
              <a:t>Ικανοποιούνται όλες οι απαιτήσεις για την παράδοση ενός </a:t>
            </a:r>
            <a:r>
              <a:rPr lang="en-US" sz="2000" dirty="0" smtClean="0"/>
              <a:t>view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</a:t>
            </a:r>
            <a:endParaRPr lang="el-GR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758825" y="1239838"/>
            <a:ext cx="7912100" cy="4775200"/>
            <a:chOff x="0" y="0"/>
            <a:chExt cx="4984" cy="3008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2241" y="373"/>
              <a:ext cx="56" cy="56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0" y="0"/>
                </a:cxn>
                <a:cxn ang="0">
                  <a:pos x="21600" y="10800"/>
                </a:cxn>
                <a:cxn ang="0">
                  <a:pos x="0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595" y="401"/>
              <a:ext cx="1632" cy="1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2241" y="640"/>
              <a:ext cx="56" cy="56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0" y="0"/>
                </a:cxn>
                <a:cxn ang="0">
                  <a:pos x="21600" y="10800"/>
                </a:cxn>
                <a:cxn ang="0">
                  <a:pos x="0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595" y="668"/>
              <a:ext cx="1632" cy="1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2241" y="907"/>
              <a:ext cx="56" cy="71"/>
            </a:xfrm>
            <a:custGeom>
              <a:avLst/>
              <a:gdLst/>
              <a:ahLst/>
              <a:cxnLst>
                <a:cxn ang="0">
                  <a:pos x="0" y="13082"/>
                </a:cxn>
                <a:cxn ang="0">
                  <a:pos x="0" y="0"/>
                </a:cxn>
                <a:cxn ang="0">
                  <a:pos x="21600" y="13082"/>
                </a:cxn>
                <a:cxn ang="0">
                  <a:pos x="0" y="21600"/>
                </a:cxn>
                <a:cxn ang="0">
                  <a:pos x="0" y="13082"/>
                </a:cxn>
                <a:cxn ang="0">
                  <a:pos x="0" y="13082"/>
                </a:cxn>
              </a:cxnLst>
              <a:rect l="0" t="0" r="r" b="b"/>
              <a:pathLst>
                <a:path w="21600" h="21600">
                  <a:moveTo>
                    <a:pt x="0" y="13082"/>
                  </a:moveTo>
                  <a:lnTo>
                    <a:pt x="0" y="0"/>
                  </a:lnTo>
                  <a:lnTo>
                    <a:pt x="21600" y="13082"/>
                  </a:lnTo>
                  <a:lnTo>
                    <a:pt x="0" y="21600"/>
                  </a:lnTo>
                  <a:lnTo>
                    <a:pt x="0" y="13082"/>
                  </a:lnTo>
                  <a:close/>
                  <a:moveTo>
                    <a:pt x="0" y="13082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595" y="950"/>
              <a:ext cx="1632" cy="1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" name="Rectangle 11"/>
            <p:cNvSpPr>
              <a:spLocks/>
            </p:cNvSpPr>
            <p:nvPr/>
          </p:nvSpPr>
          <p:spPr bwMode="auto">
            <a:xfrm>
              <a:off x="496" y="319"/>
              <a:ext cx="6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</a:t>
              </a:r>
            </a:p>
          </p:txBody>
        </p:sp>
        <p:sp>
          <p:nvSpPr>
            <p:cNvPr id="12" name="Rectangle 12"/>
            <p:cNvSpPr>
              <a:spLocks/>
            </p:cNvSpPr>
            <p:nvPr/>
          </p:nvSpPr>
          <p:spPr bwMode="auto">
            <a:xfrm>
              <a:off x="496" y="586"/>
              <a:ext cx="6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q</a:t>
              </a:r>
            </a:p>
          </p:txBody>
        </p:sp>
        <p:sp>
          <p:nvSpPr>
            <p:cNvPr id="13" name="Rectangle 13"/>
            <p:cNvSpPr>
              <a:spLocks/>
            </p:cNvSpPr>
            <p:nvPr/>
          </p:nvSpPr>
          <p:spPr bwMode="auto">
            <a:xfrm>
              <a:off x="507" y="900"/>
              <a:ext cx="40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r</a:t>
              </a: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1045" y="331"/>
              <a:ext cx="141" cy="15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H="1">
              <a:off x="1045" y="331"/>
              <a:ext cx="141" cy="15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904" y="457"/>
              <a:ext cx="57" cy="57"/>
            </a:xfrm>
            <a:custGeom>
              <a:avLst/>
              <a:gdLst/>
              <a:ahLst/>
              <a:cxnLst>
                <a:cxn ang="0">
                  <a:pos x="5684" y="5305"/>
                </a:cxn>
                <a:cxn ang="0">
                  <a:pos x="10989" y="0"/>
                </a:cxn>
                <a:cxn ang="0">
                  <a:pos x="21600" y="21600"/>
                </a:cxn>
                <a:cxn ang="0">
                  <a:pos x="0" y="16295"/>
                </a:cxn>
                <a:cxn ang="0">
                  <a:pos x="5684" y="5305"/>
                </a:cxn>
                <a:cxn ang="0">
                  <a:pos x="5684" y="5305"/>
                </a:cxn>
              </a:cxnLst>
              <a:rect l="0" t="0" r="r" b="b"/>
              <a:pathLst>
                <a:path w="21600" h="21600">
                  <a:moveTo>
                    <a:pt x="5684" y="5305"/>
                  </a:moveTo>
                  <a:lnTo>
                    <a:pt x="10989" y="0"/>
                  </a:lnTo>
                  <a:lnTo>
                    <a:pt x="21600" y="21600"/>
                  </a:lnTo>
                  <a:lnTo>
                    <a:pt x="0" y="16295"/>
                  </a:lnTo>
                  <a:lnTo>
                    <a:pt x="5684" y="5305"/>
                  </a:lnTo>
                  <a:close/>
                  <a:moveTo>
                    <a:pt x="5684" y="5305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834" y="401"/>
              <a:ext cx="85" cy="70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820" y="528"/>
              <a:ext cx="56" cy="56"/>
            </a:xfrm>
            <a:custGeom>
              <a:avLst/>
              <a:gdLst/>
              <a:ahLst/>
              <a:cxnLst>
                <a:cxn ang="0">
                  <a:pos x="10800" y="0"/>
                </a:cxn>
                <a:cxn ang="0">
                  <a:pos x="21600" y="0"/>
                </a:cxn>
                <a:cxn ang="0">
                  <a:pos x="16200" y="21600"/>
                </a:cxn>
                <a:cxn ang="0">
                  <a:pos x="0" y="0"/>
                </a:cxn>
                <a:cxn ang="0">
                  <a:pos x="10800" y="0"/>
                </a:cxn>
                <a:cxn ang="0">
                  <a:pos x="10800" y="0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600" y="0"/>
                  </a:lnTo>
                  <a:lnTo>
                    <a:pt x="16200" y="21600"/>
                  </a:lnTo>
                  <a:lnTo>
                    <a:pt x="0" y="0"/>
                  </a:lnTo>
                  <a:lnTo>
                    <a:pt x="10800" y="0"/>
                  </a:lnTo>
                  <a:close/>
                  <a:moveTo>
                    <a:pt x="10800" y="0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834" y="401"/>
              <a:ext cx="14" cy="127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989" y="528"/>
              <a:ext cx="70" cy="8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H="1">
              <a:off x="989" y="528"/>
              <a:ext cx="70" cy="8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834" y="584"/>
              <a:ext cx="70" cy="70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H="1">
              <a:off x="834" y="584"/>
              <a:ext cx="70" cy="70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778" y="190"/>
              <a:ext cx="1" cy="1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764" y="260"/>
              <a:ext cx="1" cy="29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flipH="1">
              <a:off x="736" y="345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H="1">
              <a:off x="722" y="415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 flipH="1">
              <a:off x="708" y="500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 flipH="1">
              <a:off x="693" y="584"/>
              <a:ext cx="15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679" y="668"/>
              <a:ext cx="0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800" y="10800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10800" y="10800"/>
                  </a:lnTo>
                  <a:lnTo>
                    <a:pt x="21600" y="21600"/>
                  </a:lnTo>
                </a:path>
              </a:pathLst>
            </a:custGeom>
            <a:noFill/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 flipH="1">
              <a:off x="665" y="753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665" y="837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651" y="907"/>
              <a:ext cx="0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428" y="10428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10428" y="10428"/>
                  </a:lnTo>
                  <a:lnTo>
                    <a:pt x="21600" y="21600"/>
                  </a:lnTo>
                </a:path>
              </a:pathLst>
            </a:custGeom>
            <a:noFill/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>
              <a:off x="651" y="992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>
              <a:off x="665" y="1076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>
              <a:off x="665" y="1161"/>
              <a:ext cx="1" cy="1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>
              <a:off x="1566" y="528"/>
              <a:ext cx="1" cy="1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1537" y="598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1509" y="682"/>
              <a:ext cx="1" cy="29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>
              <a:off x="1509" y="767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 flipH="1">
              <a:off x="1495" y="851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>
              <a:off x="1495" y="936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1481" y="1020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1453" y="1104"/>
              <a:ext cx="1" cy="1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5" name="Rectangle 45"/>
            <p:cNvSpPr>
              <a:spLocks/>
            </p:cNvSpPr>
            <p:nvPr/>
          </p:nvSpPr>
          <p:spPr bwMode="auto">
            <a:xfrm>
              <a:off x="959" y="169"/>
              <a:ext cx="520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 crashes</a:t>
              </a:r>
            </a:p>
          </p:txBody>
        </p:sp>
        <p:sp>
          <p:nvSpPr>
            <p:cNvPr id="46" name="Rectangle 46"/>
            <p:cNvSpPr>
              <a:spLocks/>
            </p:cNvSpPr>
            <p:nvPr/>
          </p:nvSpPr>
          <p:spPr bwMode="auto">
            <a:xfrm>
              <a:off x="1293" y="1149"/>
              <a:ext cx="52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view (q, r)</a:t>
              </a:r>
            </a:p>
          </p:txBody>
        </p:sp>
        <p:sp>
          <p:nvSpPr>
            <p:cNvPr id="47" name="Rectangle 47"/>
            <p:cNvSpPr>
              <a:spLocks/>
            </p:cNvSpPr>
            <p:nvPr/>
          </p:nvSpPr>
          <p:spPr bwMode="auto">
            <a:xfrm>
              <a:off x="421" y="1205"/>
              <a:ext cx="660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view (p, q, r)</a:t>
              </a:r>
            </a:p>
          </p:txBody>
        </p:sp>
        <p:sp>
          <p:nvSpPr>
            <p:cNvPr id="48" name="Freeform 48"/>
            <p:cNvSpPr>
              <a:spLocks/>
            </p:cNvSpPr>
            <p:nvPr/>
          </p:nvSpPr>
          <p:spPr bwMode="auto">
            <a:xfrm>
              <a:off x="4913" y="373"/>
              <a:ext cx="57" cy="56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0" y="0"/>
                </a:cxn>
                <a:cxn ang="0">
                  <a:pos x="21600" y="10800"/>
                </a:cxn>
                <a:cxn ang="0">
                  <a:pos x="0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9" name="Line 49"/>
            <p:cNvSpPr>
              <a:spLocks noChangeShapeType="1"/>
            </p:cNvSpPr>
            <p:nvPr/>
          </p:nvSpPr>
          <p:spPr bwMode="auto">
            <a:xfrm>
              <a:off x="3268" y="401"/>
              <a:ext cx="1631" cy="1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4913" y="640"/>
              <a:ext cx="57" cy="56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0" y="0"/>
                </a:cxn>
                <a:cxn ang="0">
                  <a:pos x="21600" y="10800"/>
                </a:cxn>
                <a:cxn ang="0">
                  <a:pos x="0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1" name="Line 51"/>
            <p:cNvSpPr>
              <a:spLocks noChangeShapeType="1"/>
            </p:cNvSpPr>
            <p:nvPr/>
          </p:nvSpPr>
          <p:spPr bwMode="auto">
            <a:xfrm>
              <a:off x="3268" y="668"/>
              <a:ext cx="1631" cy="1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4913" y="907"/>
              <a:ext cx="57" cy="57"/>
            </a:xfrm>
            <a:custGeom>
              <a:avLst/>
              <a:gdLst/>
              <a:ahLst/>
              <a:cxnLst>
                <a:cxn ang="0">
                  <a:pos x="0" y="10989"/>
                </a:cxn>
                <a:cxn ang="0">
                  <a:pos x="0" y="0"/>
                </a:cxn>
                <a:cxn ang="0">
                  <a:pos x="21600" y="10989"/>
                </a:cxn>
                <a:cxn ang="0">
                  <a:pos x="0" y="21600"/>
                </a:cxn>
                <a:cxn ang="0">
                  <a:pos x="0" y="10989"/>
                </a:cxn>
                <a:cxn ang="0">
                  <a:pos x="0" y="10989"/>
                </a:cxn>
              </a:cxnLst>
              <a:rect l="0" t="0" r="r" b="b"/>
              <a:pathLst>
                <a:path w="21600" h="21600">
                  <a:moveTo>
                    <a:pt x="0" y="10989"/>
                  </a:moveTo>
                  <a:lnTo>
                    <a:pt x="0" y="0"/>
                  </a:lnTo>
                  <a:lnTo>
                    <a:pt x="21600" y="10989"/>
                  </a:lnTo>
                  <a:lnTo>
                    <a:pt x="0" y="21600"/>
                  </a:lnTo>
                  <a:lnTo>
                    <a:pt x="0" y="10989"/>
                  </a:lnTo>
                  <a:close/>
                  <a:moveTo>
                    <a:pt x="0" y="10989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3" name="Line 53"/>
            <p:cNvSpPr>
              <a:spLocks noChangeShapeType="1"/>
            </p:cNvSpPr>
            <p:nvPr/>
          </p:nvSpPr>
          <p:spPr bwMode="auto">
            <a:xfrm>
              <a:off x="3268" y="936"/>
              <a:ext cx="1631" cy="1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4" name="Rectangle 54"/>
            <p:cNvSpPr>
              <a:spLocks/>
            </p:cNvSpPr>
            <p:nvPr/>
          </p:nvSpPr>
          <p:spPr bwMode="auto">
            <a:xfrm>
              <a:off x="3167" y="305"/>
              <a:ext cx="6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</a:t>
              </a:r>
            </a:p>
          </p:txBody>
        </p:sp>
        <p:sp>
          <p:nvSpPr>
            <p:cNvPr id="55" name="Rectangle 55"/>
            <p:cNvSpPr>
              <a:spLocks/>
            </p:cNvSpPr>
            <p:nvPr/>
          </p:nvSpPr>
          <p:spPr bwMode="auto">
            <a:xfrm>
              <a:off x="3167" y="586"/>
              <a:ext cx="6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q</a:t>
              </a:r>
            </a:p>
          </p:txBody>
        </p:sp>
        <p:sp>
          <p:nvSpPr>
            <p:cNvPr id="56" name="Rectangle 56"/>
            <p:cNvSpPr>
              <a:spLocks/>
            </p:cNvSpPr>
            <p:nvPr/>
          </p:nvSpPr>
          <p:spPr bwMode="auto">
            <a:xfrm>
              <a:off x="3177" y="867"/>
              <a:ext cx="40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r</a:t>
              </a:r>
            </a:p>
          </p:txBody>
        </p:sp>
        <p:sp>
          <p:nvSpPr>
            <p:cNvPr id="57" name="Line 57"/>
            <p:cNvSpPr>
              <a:spLocks noChangeShapeType="1"/>
            </p:cNvSpPr>
            <p:nvPr/>
          </p:nvSpPr>
          <p:spPr bwMode="auto">
            <a:xfrm>
              <a:off x="3718" y="331"/>
              <a:ext cx="126" cy="140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8" name="Line 58"/>
            <p:cNvSpPr>
              <a:spLocks noChangeShapeType="1"/>
            </p:cNvSpPr>
            <p:nvPr/>
          </p:nvSpPr>
          <p:spPr bwMode="auto">
            <a:xfrm flipH="1">
              <a:off x="3718" y="331"/>
              <a:ext cx="126" cy="140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3830" y="612"/>
              <a:ext cx="56" cy="42"/>
            </a:xfrm>
            <a:custGeom>
              <a:avLst/>
              <a:gdLst/>
              <a:ahLst/>
              <a:cxnLst>
                <a:cxn ang="0">
                  <a:pos x="5400" y="7200"/>
                </a:cxn>
                <a:cxn ang="0">
                  <a:pos x="10800" y="0"/>
                </a:cxn>
                <a:cxn ang="0">
                  <a:pos x="21600" y="21600"/>
                </a:cxn>
                <a:cxn ang="0">
                  <a:pos x="0" y="21600"/>
                </a:cxn>
                <a:cxn ang="0">
                  <a:pos x="5400" y="7200"/>
                </a:cxn>
                <a:cxn ang="0">
                  <a:pos x="5400" y="7200"/>
                </a:cxn>
              </a:cxnLst>
              <a:rect l="0" t="0" r="r" b="b"/>
              <a:pathLst>
                <a:path w="21600" h="21600">
                  <a:moveTo>
                    <a:pt x="5400" y="7200"/>
                  </a:moveTo>
                  <a:lnTo>
                    <a:pt x="108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400" y="7200"/>
                  </a:lnTo>
                  <a:close/>
                  <a:moveTo>
                    <a:pt x="5400" y="7200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0" name="Line 60"/>
            <p:cNvSpPr>
              <a:spLocks noChangeShapeType="1"/>
            </p:cNvSpPr>
            <p:nvPr/>
          </p:nvSpPr>
          <p:spPr bwMode="auto">
            <a:xfrm>
              <a:off x="3507" y="401"/>
              <a:ext cx="323" cy="225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1" name="Freeform 61"/>
            <p:cNvSpPr>
              <a:spLocks/>
            </p:cNvSpPr>
            <p:nvPr/>
          </p:nvSpPr>
          <p:spPr bwMode="auto">
            <a:xfrm>
              <a:off x="3985" y="879"/>
              <a:ext cx="56" cy="57"/>
            </a:xfrm>
            <a:custGeom>
              <a:avLst/>
              <a:gdLst/>
              <a:ahLst/>
              <a:cxnLst>
                <a:cxn ang="0">
                  <a:pos x="10800" y="5305"/>
                </a:cxn>
                <a:cxn ang="0">
                  <a:pos x="16200" y="0"/>
                </a:cxn>
                <a:cxn ang="0">
                  <a:pos x="21600" y="21600"/>
                </a:cxn>
                <a:cxn ang="0">
                  <a:pos x="0" y="15916"/>
                </a:cxn>
                <a:cxn ang="0">
                  <a:pos x="10800" y="5305"/>
                </a:cxn>
                <a:cxn ang="0">
                  <a:pos x="10800" y="5305"/>
                </a:cxn>
              </a:cxnLst>
              <a:rect l="0" t="0" r="r" b="b"/>
              <a:pathLst>
                <a:path w="21600" h="21600">
                  <a:moveTo>
                    <a:pt x="10800" y="5305"/>
                  </a:moveTo>
                  <a:lnTo>
                    <a:pt x="16200" y="0"/>
                  </a:lnTo>
                  <a:lnTo>
                    <a:pt x="21600" y="21600"/>
                  </a:lnTo>
                  <a:lnTo>
                    <a:pt x="0" y="15916"/>
                  </a:lnTo>
                  <a:lnTo>
                    <a:pt x="10800" y="5305"/>
                  </a:lnTo>
                  <a:close/>
                  <a:moveTo>
                    <a:pt x="10800" y="5305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2" name="Line 62"/>
            <p:cNvSpPr>
              <a:spLocks noChangeShapeType="1"/>
            </p:cNvSpPr>
            <p:nvPr/>
          </p:nvSpPr>
          <p:spPr bwMode="auto">
            <a:xfrm>
              <a:off x="3507" y="401"/>
              <a:ext cx="492" cy="492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3450" y="190"/>
              <a:ext cx="1" cy="1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4" name="Line 64"/>
            <p:cNvSpPr>
              <a:spLocks noChangeShapeType="1"/>
            </p:cNvSpPr>
            <p:nvPr/>
          </p:nvSpPr>
          <p:spPr bwMode="auto">
            <a:xfrm flipH="1">
              <a:off x="3422" y="260"/>
              <a:ext cx="14" cy="29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5" name="Line 65"/>
            <p:cNvSpPr>
              <a:spLocks noChangeShapeType="1"/>
            </p:cNvSpPr>
            <p:nvPr/>
          </p:nvSpPr>
          <p:spPr bwMode="auto">
            <a:xfrm flipH="1">
              <a:off x="3408" y="331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6" name="Line 66"/>
            <p:cNvSpPr>
              <a:spLocks noChangeShapeType="1"/>
            </p:cNvSpPr>
            <p:nvPr/>
          </p:nvSpPr>
          <p:spPr bwMode="auto">
            <a:xfrm flipH="1">
              <a:off x="3394" y="415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 flipH="1">
              <a:off x="3380" y="500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8" name="Line 68"/>
            <p:cNvSpPr>
              <a:spLocks noChangeShapeType="1"/>
            </p:cNvSpPr>
            <p:nvPr/>
          </p:nvSpPr>
          <p:spPr bwMode="auto">
            <a:xfrm>
              <a:off x="3366" y="584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3352" y="668"/>
              <a:ext cx="0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0" y="0"/>
                  </a:lnTo>
                  <a:lnTo>
                    <a:pt x="21600" y="21600"/>
                  </a:lnTo>
                </a:path>
              </a:pathLst>
            </a:custGeom>
            <a:noFill/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0" name="Line 70"/>
            <p:cNvSpPr>
              <a:spLocks noChangeShapeType="1"/>
            </p:cNvSpPr>
            <p:nvPr/>
          </p:nvSpPr>
          <p:spPr bwMode="auto">
            <a:xfrm>
              <a:off x="3338" y="739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 flipH="1">
              <a:off x="3324" y="823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3324" y="907"/>
              <a:ext cx="0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428" y="10428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10428" y="10428"/>
                  </a:lnTo>
                  <a:lnTo>
                    <a:pt x="21600" y="21600"/>
                  </a:lnTo>
                </a:path>
              </a:pathLst>
            </a:custGeom>
            <a:noFill/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3" name="Line 73"/>
            <p:cNvSpPr>
              <a:spLocks noChangeShapeType="1"/>
            </p:cNvSpPr>
            <p:nvPr/>
          </p:nvSpPr>
          <p:spPr bwMode="auto">
            <a:xfrm>
              <a:off x="3324" y="992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4" name="Line 74"/>
            <p:cNvSpPr>
              <a:spLocks noChangeShapeType="1"/>
            </p:cNvSpPr>
            <p:nvPr/>
          </p:nvSpPr>
          <p:spPr bwMode="auto">
            <a:xfrm>
              <a:off x="3338" y="1076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3338" y="1161"/>
              <a:ext cx="1" cy="1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6" name="Line 76"/>
            <p:cNvSpPr>
              <a:spLocks noChangeShapeType="1"/>
            </p:cNvSpPr>
            <p:nvPr/>
          </p:nvSpPr>
          <p:spPr bwMode="auto">
            <a:xfrm>
              <a:off x="4238" y="528"/>
              <a:ext cx="1" cy="1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7" name="Line 77"/>
            <p:cNvSpPr>
              <a:spLocks noChangeShapeType="1"/>
            </p:cNvSpPr>
            <p:nvPr/>
          </p:nvSpPr>
          <p:spPr bwMode="auto">
            <a:xfrm>
              <a:off x="4210" y="598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8" name="Line 78"/>
            <p:cNvSpPr>
              <a:spLocks noChangeShapeType="1"/>
            </p:cNvSpPr>
            <p:nvPr/>
          </p:nvSpPr>
          <p:spPr bwMode="auto">
            <a:xfrm>
              <a:off x="4182" y="682"/>
              <a:ext cx="1" cy="29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9" name="Line 79"/>
            <p:cNvSpPr>
              <a:spLocks noChangeShapeType="1"/>
            </p:cNvSpPr>
            <p:nvPr/>
          </p:nvSpPr>
          <p:spPr bwMode="auto">
            <a:xfrm>
              <a:off x="4182" y="767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0" name="Line 80"/>
            <p:cNvSpPr>
              <a:spLocks noChangeShapeType="1"/>
            </p:cNvSpPr>
            <p:nvPr/>
          </p:nvSpPr>
          <p:spPr bwMode="auto">
            <a:xfrm>
              <a:off x="4168" y="851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1" name="Line 81"/>
            <p:cNvSpPr>
              <a:spLocks noChangeShapeType="1"/>
            </p:cNvSpPr>
            <p:nvPr/>
          </p:nvSpPr>
          <p:spPr bwMode="auto">
            <a:xfrm>
              <a:off x="4168" y="936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2" name="Line 82"/>
            <p:cNvSpPr>
              <a:spLocks noChangeShapeType="1"/>
            </p:cNvSpPr>
            <p:nvPr/>
          </p:nvSpPr>
          <p:spPr bwMode="auto">
            <a:xfrm flipH="1">
              <a:off x="4140" y="1020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3" name="Line 83"/>
            <p:cNvSpPr>
              <a:spLocks noChangeShapeType="1"/>
            </p:cNvSpPr>
            <p:nvPr/>
          </p:nvSpPr>
          <p:spPr bwMode="auto">
            <a:xfrm>
              <a:off x="4126" y="1104"/>
              <a:ext cx="1" cy="1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4" name="Rectangle 84"/>
            <p:cNvSpPr>
              <a:spLocks/>
            </p:cNvSpPr>
            <p:nvPr/>
          </p:nvSpPr>
          <p:spPr bwMode="auto">
            <a:xfrm>
              <a:off x="3629" y="169"/>
              <a:ext cx="520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 crashes</a:t>
              </a:r>
            </a:p>
          </p:txBody>
        </p:sp>
        <p:sp>
          <p:nvSpPr>
            <p:cNvPr id="85" name="Rectangle 85"/>
            <p:cNvSpPr>
              <a:spLocks/>
            </p:cNvSpPr>
            <p:nvPr/>
          </p:nvSpPr>
          <p:spPr bwMode="auto">
            <a:xfrm>
              <a:off x="3963" y="1149"/>
              <a:ext cx="52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view (q, r)</a:t>
              </a:r>
            </a:p>
          </p:txBody>
        </p:sp>
        <p:sp>
          <p:nvSpPr>
            <p:cNvPr id="86" name="Rectangle 86"/>
            <p:cNvSpPr>
              <a:spLocks/>
            </p:cNvSpPr>
            <p:nvPr/>
          </p:nvSpPr>
          <p:spPr bwMode="auto">
            <a:xfrm>
              <a:off x="3091" y="1205"/>
              <a:ext cx="660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view (p, q, r)</a:t>
              </a:r>
            </a:p>
          </p:txBody>
        </p:sp>
        <p:sp>
          <p:nvSpPr>
            <p:cNvPr id="87" name="Rectangle 87"/>
            <p:cNvSpPr>
              <a:spLocks/>
            </p:cNvSpPr>
            <p:nvPr/>
          </p:nvSpPr>
          <p:spPr bwMode="auto">
            <a:xfrm>
              <a:off x="0" y="0"/>
              <a:ext cx="620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a (allowed).</a:t>
              </a:r>
            </a:p>
          </p:txBody>
        </p:sp>
        <p:sp>
          <p:nvSpPr>
            <p:cNvPr id="88" name="Rectangle 88"/>
            <p:cNvSpPr>
              <a:spLocks/>
            </p:cNvSpPr>
            <p:nvPr/>
          </p:nvSpPr>
          <p:spPr bwMode="auto">
            <a:xfrm>
              <a:off x="2738" y="0"/>
              <a:ext cx="620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b (allowed).</a:t>
              </a:r>
            </a:p>
          </p:txBody>
        </p:sp>
        <p:sp>
          <p:nvSpPr>
            <p:cNvPr id="89" name="Freeform 89"/>
            <p:cNvSpPr>
              <a:spLocks/>
            </p:cNvSpPr>
            <p:nvPr/>
          </p:nvSpPr>
          <p:spPr bwMode="auto">
            <a:xfrm>
              <a:off x="2269" y="2018"/>
              <a:ext cx="42" cy="71"/>
            </a:xfrm>
            <a:custGeom>
              <a:avLst/>
              <a:gdLst/>
              <a:ahLst/>
              <a:cxnLst>
                <a:cxn ang="0">
                  <a:pos x="0" y="8823"/>
                </a:cxn>
                <a:cxn ang="0">
                  <a:pos x="0" y="0"/>
                </a:cxn>
                <a:cxn ang="0">
                  <a:pos x="21600" y="8823"/>
                </a:cxn>
                <a:cxn ang="0">
                  <a:pos x="0" y="21600"/>
                </a:cxn>
                <a:cxn ang="0">
                  <a:pos x="0" y="8823"/>
                </a:cxn>
                <a:cxn ang="0">
                  <a:pos x="0" y="8823"/>
                </a:cxn>
              </a:cxnLst>
              <a:rect l="0" t="0" r="r" b="b"/>
              <a:pathLst>
                <a:path w="21600" h="21600">
                  <a:moveTo>
                    <a:pt x="0" y="8823"/>
                  </a:moveTo>
                  <a:lnTo>
                    <a:pt x="0" y="0"/>
                  </a:lnTo>
                  <a:lnTo>
                    <a:pt x="21600" y="8823"/>
                  </a:lnTo>
                  <a:lnTo>
                    <a:pt x="0" y="21600"/>
                  </a:lnTo>
                  <a:lnTo>
                    <a:pt x="0" y="8823"/>
                  </a:lnTo>
                  <a:close/>
                  <a:moveTo>
                    <a:pt x="0" y="8823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0" name="Line 90"/>
            <p:cNvSpPr>
              <a:spLocks noChangeShapeType="1"/>
            </p:cNvSpPr>
            <p:nvPr/>
          </p:nvSpPr>
          <p:spPr bwMode="auto">
            <a:xfrm>
              <a:off x="623" y="2047"/>
              <a:ext cx="1632" cy="1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1" name="Freeform 91"/>
            <p:cNvSpPr>
              <a:spLocks/>
            </p:cNvSpPr>
            <p:nvPr/>
          </p:nvSpPr>
          <p:spPr bwMode="auto">
            <a:xfrm>
              <a:off x="2269" y="2300"/>
              <a:ext cx="42" cy="56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0" y="0"/>
                </a:cxn>
                <a:cxn ang="0">
                  <a:pos x="21600" y="10800"/>
                </a:cxn>
                <a:cxn ang="0">
                  <a:pos x="0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2" name="Line 92"/>
            <p:cNvSpPr>
              <a:spLocks noChangeShapeType="1"/>
            </p:cNvSpPr>
            <p:nvPr/>
          </p:nvSpPr>
          <p:spPr bwMode="auto">
            <a:xfrm>
              <a:off x="623" y="2328"/>
              <a:ext cx="1632" cy="1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3" name="Freeform 93"/>
            <p:cNvSpPr>
              <a:spLocks/>
            </p:cNvSpPr>
            <p:nvPr/>
          </p:nvSpPr>
          <p:spPr bwMode="auto">
            <a:xfrm>
              <a:off x="2269" y="2567"/>
              <a:ext cx="42" cy="56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0" y="0"/>
                </a:cxn>
                <a:cxn ang="0">
                  <a:pos x="21600" y="10800"/>
                </a:cxn>
                <a:cxn ang="0">
                  <a:pos x="0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4" name="Line 94"/>
            <p:cNvSpPr>
              <a:spLocks noChangeShapeType="1"/>
            </p:cNvSpPr>
            <p:nvPr/>
          </p:nvSpPr>
          <p:spPr bwMode="auto">
            <a:xfrm>
              <a:off x="623" y="2595"/>
              <a:ext cx="1632" cy="1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5" name="Rectangle 95"/>
            <p:cNvSpPr>
              <a:spLocks/>
            </p:cNvSpPr>
            <p:nvPr/>
          </p:nvSpPr>
          <p:spPr bwMode="auto">
            <a:xfrm>
              <a:off x="521" y="1964"/>
              <a:ext cx="6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</a:t>
              </a:r>
            </a:p>
          </p:txBody>
        </p:sp>
        <p:sp>
          <p:nvSpPr>
            <p:cNvPr id="96" name="Rectangle 96"/>
            <p:cNvSpPr>
              <a:spLocks/>
            </p:cNvSpPr>
            <p:nvPr/>
          </p:nvSpPr>
          <p:spPr bwMode="auto">
            <a:xfrm>
              <a:off x="521" y="2246"/>
              <a:ext cx="6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q</a:t>
              </a:r>
            </a:p>
          </p:txBody>
        </p:sp>
        <p:sp>
          <p:nvSpPr>
            <p:cNvPr id="97" name="Rectangle 97"/>
            <p:cNvSpPr>
              <a:spLocks/>
            </p:cNvSpPr>
            <p:nvPr/>
          </p:nvSpPr>
          <p:spPr bwMode="auto">
            <a:xfrm>
              <a:off x="531" y="2513"/>
              <a:ext cx="40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r</a:t>
              </a:r>
            </a:p>
          </p:txBody>
        </p:sp>
        <p:sp>
          <p:nvSpPr>
            <p:cNvPr id="98" name="Line 98"/>
            <p:cNvSpPr>
              <a:spLocks noChangeShapeType="1"/>
            </p:cNvSpPr>
            <p:nvPr/>
          </p:nvSpPr>
          <p:spPr bwMode="auto">
            <a:xfrm flipH="1">
              <a:off x="792" y="1836"/>
              <a:ext cx="14" cy="1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99" name="Line 99"/>
            <p:cNvSpPr>
              <a:spLocks noChangeShapeType="1"/>
            </p:cNvSpPr>
            <p:nvPr/>
          </p:nvSpPr>
          <p:spPr bwMode="auto">
            <a:xfrm flipH="1">
              <a:off x="778" y="1906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0" name="Line 100"/>
            <p:cNvSpPr>
              <a:spLocks noChangeShapeType="1"/>
            </p:cNvSpPr>
            <p:nvPr/>
          </p:nvSpPr>
          <p:spPr bwMode="auto">
            <a:xfrm flipH="1">
              <a:off x="764" y="1990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1" name="Line 101"/>
            <p:cNvSpPr>
              <a:spLocks noChangeShapeType="1"/>
            </p:cNvSpPr>
            <p:nvPr/>
          </p:nvSpPr>
          <p:spPr bwMode="auto">
            <a:xfrm>
              <a:off x="750" y="2075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2" name="Line 102"/>
            <p:cNvSpPr>
              <a:spLocks noChangeShapeType="1"/>
            </p:cNvSpPr>
            <p:nvPr/>
          </p:nvSpPr>
          <p:spPr bwMode="auto">
            <a:xfrm>
              <a:off x="736" y="2159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3" name="Line 103"/>
            <p:cNvSpPr>
              <a:spLocks noChangeShapeType="1"/>
            </p:cNvSpPr>
            <p:nvPr/>
          </p:nvSpPr>
          <p:spPr bwMode="auto">
            <a:xfrm>
              <a:off x="722" y="2229"/>
              <a:ext cx="1" cy="29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4" name="Freeform 104"/>
            <p:cNvSpPr>
              <a:spLocks/>
            </p:cNvSpPr>
            <p:nvPr/>
          </p:nvSpPr>
          <p:spPr bwMode="auto">
            <a:xfrm>
              <a:off x="708" y="2314"/>
              <a:ext cx="0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800" y="10800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10800" y="10800"/>
                  </a:lnTo>
                  <a:lnTo>
                    <a:pt x="21600" y="21600"/>
                  </a:lnTo>
                </a:path>
              </a:pathLst>
            </a:custGeom>
            <a:noFill/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5" name="Line 105"/>
            <p:cNvSpPr>
              <a:spLocks noChangeShapeType="1"/>
            </p:cNvSpPr>
            <p:nvPr/>
          </p:nvSpPr>
          <p:spPr bwMode="auto">
            <a:xfrm>
              <a:off x="693" y="2398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6" name="Line 106"/>
            <p:cNvSpPr>
              <a:spLocks noChangeShapeType="1"/>
            </p:cNvSpPr>
            <p:nvPr/>
          </p:nvSpPr>
          <p:spPr bwMode="auto">
            <a:xfrm flipH="1">
              <a:off x="679" y="2483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7" name="Freeform 107"/>
            <p:cNvSpPr>
              <a:spLocks/>
            </p:cNvSpPr>
            <p:nvPr/>
          </p:nvSpPr>
          <p:spPr bwMode="auto">
            <a:xfrm>
              <a:off x="679" y="2567"/>
              <a:ext cx="0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800" y="10800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10800" y="10800"/>
                  </a:lnTo>
                  <a:lnTo>
                    <a:pt x="21600" y="21600"/>
                  </a:lnTo>
                </a:path>
              </a:pathLst>
            </a:custGeom>
            <a:noFill/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8" name="Line 108"/>
            <p:cNvSpPr>
              <a:spLocks noChangeShapeType="1"/>
            </p:cNvSpPr>
            <p:nvPr/>
          </p:nvSpPr>
          <p:spPr bwMode="auto">
            <a:xfrm>
              <a:off x="679" y="2651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09" name="Line 109"/>
            <p:cNvSpPr>
              <a:spLocks noChangeShapeType="1"/>
            </p:cNvSpPr>
            <p:nvPr/>
          </p:nvSpPr>
          <p:spPr bwMode="auto">
            <a:xfrm>
              <a:off x="693" y="2736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0" name="Line 110"/>
            <p:cNvSpPr>
              <a:spLocks noChangeShapeType="1"/>
            </p:cNvSpPr>
            <p:nvPr/>
          </p:nvSpPr>
          <p:spPr bwMode="auto">
            <a:xfrm>
              <a:off x="693" y="2806"/>
              <a:ext cx="1" cy="1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1" name="Rectangle 111"/>
            <p:cNvSpPr>
              <a:spLocks/>
            </p:cNvSpPr>
            <p:nvPr/>
          </p:nvSpPr>
          <p:spPr bwMode="auto">
            <a:xfrm>
              <a:off x="445" y="2864"/>
              <a:ext cx="660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view (p, q, r)</a:t>
              </a:r>
            </a:p>
          </p:txBody>
        </p:sp>
        <p:sp>
          <p:nvSpPr>
            <p:cNvPr id="112" name="Freeform 112"/>
            <p:cNvSpPr>
              <a:spLocks/>
            </p:cNvSpPr>
            <p:nvPr/>
          </p:nvSpPr>
          <p:spPr bwMode="auto">
            <a:xfrm>
              <a:off x="4941" y="2018"/>
              <a:ext cx="43" cy="57"/>
            </a:xfrm>
            <a:custGeom>
              <a:avLst/>
              <a:gdLst/>
              <a:ahLst/>
              <a:cxnLst>
                <a:cxn ang="0">
                  <a:pos x="0" y="10989"/>
                </a:cxn>
                <a:cxn ang="0">
                  <a:pos x="0" y="0"/>
                </a:cxn>
                <a:cxn ang="0">
                  <a:pos x="21600" y="10989"/>
                </a:cxn>
                <a:cxn ang="0">
                  <a:pos x="0" y="21600"/>
                </a:cxn>
                <a:cxn ang="0">
                  <a:pos x="0" y="10989"/>
                </a:cxn>
                <a:cxn ang="0">
                  <a:pos x="0" y="10989"/>
                </a:cxn>
              </a:cxnLst>
              <a:rect l="0" t="0" r="r" b="b"/>
              <a:pathLst>
                <a:path w="21600" h="21600">
                  <a:moveTo>
                    <a:pt x="0" y="10989"/>
                  </a:moveTo>
                  <a:lnTo>
                    <a:pt x="0" y="0"/>
                  </a:lnTo>
                  <a:lnTo>
                    <a:pt x="21600" y="10989"/>
                  </a:lnTo>
                  <a:lnTo>
                    <a:pt x="0" y="21600"/>
                  </a:lnTo>
                  <a:lnTo>
                    <a:pt x="0" y="10989"/>
                  </a:lnTo>
                  <a:close/>
                  <a:moveTo>
                    <a:pt x="0" y="10989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3" name="Line 113"/>
            <p:cNvSpPr>
              <a:spLocks noChangeShapeType="1"/>
            </p:cNvSpPr>
            <p:nvPr/>
          </p:nvSpPr>
          <p:spPr bwMode="auto">
            <a:xfrm>
              <a:off x="3282" y="2047"/>
              <a:ext cx="1645" cy="1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4" name="Freeform 114"/>
            <p:cNvSpPr>
              <a:spLocks/>
            </p:cNvSpPr>
            <p:nvPr/>
          </p:nvSpPr>
          <p:spPr bwMode="auto">
            <a:xfrm>
              <a:off x="4941" y="2286"/>
              <a:ext cx="43" cy="70"/>
            </a:xfrm>
            <a:custGeom>
              <a:avLst/>
              <a:gdLst/>
              <a:ahLst/>
              <a:cxnLst>
                <a:cxn ang="0">
                  <a:pos x="0" y="8640"/>
                </a:cxn>
                <a:cxn ang="0">
                  <a:pos x="0" y="0"/>
                </a:cxn>
                <a:cxn ang="0">
                  <a:pos x="21600" y="8640"/>
                </a:cxn>
                <a:cxn ang="0">
                  <a:pos x="0" y="21600"/>
                </a:cxn>
                <a:cxn ang="0">
                  <a:pos x="0" y="8640"/>
                </a:cxn>
                <a:cxn ang="0">
                  <a:pos x="0" y="8640"/>
                </a:cxn>
              </a:cxnLst>
              <a:rect l="0" t="0" r="r" b="b"/>
              <a:pathLst>
                <a:path w="21600" h="21600">
                  <a:moveTo>
                    <a:pt x="0" y="8640"/>
                  </a:moveTo>
                  <a:lnTo>
                    <a:pt x="0" y="0"/>
                  </a:lnTo>
                  <a:lnTo>
                    <a:pt x="21600" y="8640"/>
                  </a:lnTo>
                  <a:lnTo>
                    <a:pt x="0" y="21600"/>
                  </a:lnTo>
                  <a:lnTo>
                    <a:pt x="0" y="8640"/>
                  </a:lnTo>
                  <a:close/>
                  <a:moveTo>
                    <a:pt x="0" y="8640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5" name="Line 115"/>
            <p:cNvSpPr>
              <a:spLocks noChangeShapeType="1"/>
            </p:cNvSpPr>
            <p:nvPr/>
          </p:nvSpPr>
          <p:spPr bwMode="auto">
            <a:xfrm>
              <a:off x="3282" y="2314"/>
              <a:ext cx="1645" cy="1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6" name="Freeform 116"/>
            <p:cNvSpPr>
              <a:spLocks/>
            </p:cNvSpPr>
            <p:nvPr/>
          </p:nvSpPr>
          <p:spPr bwMode="auto">
            <a:xfrm>
              <a:off x="4941" y="2567"/>
              <a:ext cx="43" cy="56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0" y="0"/>
                </a:cxn>
                <a:cxn ang="0">
                  <a:pos x="21600" y="10800"/>
                </a:cxn>
                <a:cxn ang="0">
                  <a:pos x="0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7" name="Line 117"/>
            <p:cNvSpPr>
              <a:spLocks noChangeShapeType="1"/>
            </p:cNvSpPr>
            <p:nvPr/>
          </p:nvSpPr>
          <p:spPr bwMode="auto">
            <a:xfrm>
              <a:off x="3282" y="2595"/>
              <a:ext cx="1645" cy="1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18" name="Rectangle 118"/>
            <p:cNvSpPr>
              <a:spLocks/>
            </p:cNvSpPr>
            <p:nvPr/>
          </p:nvSpPr>
          <p:spPr bwMode="auto">
            <a:xfrm>
              <a:off x="3191" y="1964"/>
              <a:ext cx="6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</a:t>
              </a:r>
            </a:p>
          </p:txBody>
        </p:sp>
        <p:sp>
          <p:nvSpPr>
            <p:cNvPr id="119" name="Rectangle 119"/>
            <p:cNvSpPr>
              <a:spLocks/>
            </p:cNvSpPr>
            <p:nvPr/>
          </p:nvSpPr>
          <p:spPr bwMode="auto">
            <a:xfrm>
              <a:off x="3191" y="2232"/>
              <a:ext cx="6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q</a:t>
              </a:r>
            </a:p>
          </p:txBody>
        </p:sp>
        <p:sp>
          <p:nvSpPr>
            <p:cNvPr id="120" name="Rectangle 120"/>
            <p:cNvSpPr>
              <a:spLocks/>
            </p:cNvSpPr>
            <p:nvPr/>
          </p:nvSpPr>
          <p:spPr bwMode="auto">
            <a:xfrm>
              <a:off x="3202" y="2513"/>
              <a:ext cx="40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r</a:t>
              </a:r>
            </a:p>
          </p:txBody>
        </p:sp>
        <p:sp>
          <p:nvSpPr>
            <p:cNvPr id="121" name="Line 121"/>
            <p:cNvSpPr>
              <a:spLocks noChangeShapeType="1"/>
            </p:cNvSpPr>
            <p:nvPr/>
          </p:nvSpPr>
          <p:spPr bwMode="auto">
            <a:xfrm>
              <a:off x="3746" y="1976"/>
              <a:ext cx="126" cy="155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2" name="Line 122"/>
            <p:cNvSpPr>
              <a:spLocks noChangeShapeType="1"/>
            </p:cNvSpPr>
            <p:nvPr/>
          </p:nvSpPr>
          <p:spPr bwMode="auto">
            <a:xfrm flipH="1">
              <a:off x="3746" y="1976"/>
              <a:ext cx="126" cy="155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3" name="Freeform 123"/>
            <p:cNvSpPr>
              <a:spLocks/>
            </p:cNvSpPr>
            <p:nvPr/>
          </p:nvSpPr>
          <p:spPr bwMode="auto">
            <a:xfrm>
              <a:off x="4407" y="2272"/>
              <a:ext cx="70" cy="56"/>
            </a:xfrm>
            <a:custGeom>
              <a:avLst/>
              <a:gdLst/>
              <a:ahLst/>
              <a:cxnLst>
                <a:cxn ang="0">
                  <a:pos x="4320" y="10800"/>
                </a:cxn>
                <a:cxn ang="0">
                  <a:pos x="8640" y="0"/>
                </a:cxn>
                <a:cxn ang="0">
                  <a:pos x="21600" y="16200"/>
                </a:cxn>
                <a:cxn ang="0">
                  <a:pos x="0" y="21600"/>
                </a:cxn>
                <a:cxn ang="0">
                  <a:pos x="4320" y="10800"/>
                </a:cxn>
                <a:cxn ang="0">
                  <a:pos x="4320" y="10800"/>
                </a:cxn>
              </a:cxnLst>
              <a:rect l="0" t="0" r="r" b="b"/>
              <a:pathLst>
                <a:path w="21600" h="21600">
                  <a:moveTo>
                    <a:pt x="4320" y="10800"/>
                  </a:moveTo>
                  <a:lnTo>
                    <a:pt x="8640" y="0"/>
                  </a:lnTo>
                  <a:lnTo>
                    <a:pt x="21600" y="16200"/>
                  </a:lnTo>
                  <a:lnTo>
                    <a:pt x="0" y="21600"/>
                  </a:lnTo>
                  <a:lnTo>
                    <a:pt x="4320" y="10800"/>
                  </a:lnTo>
                  <a:close/>
                  <a:moveTo>
                    <a:pt x="4320" y="10800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4" name="Line 124"/>
            <p:cNvSpPr>
              <a:spLocks noChangeShapeType="1"/>
            </p:cNvSpPr>
            <p:nvPr/>
          </p:nvSpPr>
          <p:spPr bwMode="auto">
            <a:xfrm>
              <a:off x="3521" y="2047"/>
              <a:ext cx="900" cy="253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5" name="Freeform 125"/>
            <p:cNvSpPr>
              <a:spLocks/>
            </p:cNvSpPr>
            <p:nvPr/>
          </p:nvSpPr>
          <p:spPr bwMode="auto">
            <a:xfrm>
              <a:off x="4013" y="2525"/>
              <a:ext cx="56" cy="56"/>
            </a:xfrm>
            <a:custGeom>
              <a:avLst/>
              <a:gdLst/>
              <a:ahLst/>
              <a:cxnLst>
                <a:cxn ang="0">
                  <a:pos x="10800" y="10800"/>
                </a:cxn>
                <a:cxn ang="0">
                  <a:pos x="16200" y="0"/>
                </a:cxn>
                <a:cxn ang="0">
                  <a:pos x="21600" y="21600"/>
                </a:cxn>
                <a:cxn ang="0">
                  <a:pos x="0" y="16200"/>
                </a:cxn>
                <a:cxn ang="0">
                  <a:pos x="10800" y="10800"/>
                </a:cxn>
                <a:cxn ang="0">
                  <a:pos x="10800" y="10800"/>
                </a:cxn>
              </a:cxnLst>
              <a:rect l="0" t="0" r="r" b="b"/>
              <a:pathLst>
                <a:path w="21600" h="21600">
                  <a:moveTo>
                    <a:pt x="10800" y="10800"/>
                  </a:moveTo>
                  <a:lnTo>
                    <a:pt x="16200" y="0"/>
                  </a:lnTo>
                  <a:lnTo>
                    <a:pt x="21600" y="21600"/>
                  </a:lnTo>
                  <a:lnTo>
                    <a:pt x="0" y="16200"/>
                  </a:lnTo>
                  <a:lnTo>
                    <a:pt x="10800" y="10800"/>
                  </a:lnTo>
                  <a:close/>
                  <a:moveTo>
                    <a:pt x="10800" y="10800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6" name="Line 126"/>
            <p:cNvSpPr>
              <a:spLocks noChangeShapeType="1"/>
            </p:cNvSpPr>
            <p:nvPr/>
          </p:nvSpPr>
          <p:spPr bwMode="auto">
            <a:xfrm>
              <a:off x="3549" y="2047"/>
              <a:ext cx="478" cy="492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7" name="Line 127"/>
            <p:cNvSpPr>
              <a:spLocks noChangeShapeType="1"/>
            </p:cNvSpPr>
            <p:nvPr/>
          </p:nvSpPr>
          <p:spPr bwMode="auto">
            <a:xfrm flipH="1">
              <a:off x="3464" y="1836"/>
              <a:ext cx="15" cy="1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8" name="Line 128"/>
            <p:cNvSpPr>
              <a:spLocks noChangeShapeType="1"/>
            </p:cNvSpPr>
            <p:nvPr/>
          </p:nvSpPr>
          <p:spPr bwMode="auto">
            <a:xfrm flipH="1">
              <a:off x="3450" y="1906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29" name="Line 129"/>
            <p:cNvSpPr>
              <a:spLocks noChangeShapeType="1"/>
            </p:cNvSpPr>
            <p:nvPr/>
          </p:nvSpPr>
          <p:spPr bwMode="auto">
            <a:xfrm>
              <a:off x="3436" y="1990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0" name="Line 130"/>
            <p:cNvSpPr>
              <a:spLocks noChangeShapeType="1"/>
            </p:cNvSpPr>
            <p:nvPr/>
          </p:nvSpPr>
          <p:spPr bwMode="auto">
            <a:xfrm>
              <a:off x="3422" y="2075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1" name="Line 131"/>
            <p:cNvSpPr>
              <a:spLocks noChangeShapeType="1"/>
            </p:cNvSpPr>
            <p:nvPr/>
          </p:nvSpPr>
          <p:spPr bwMode="auto">
            <a:xfrm>
              <a:off x="3408" y="2145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2" name="Line 132"/>
            <p:cNvSpPr>
              <a:spLocks noChangeShapeType="1"/>
            </p:cNvSpPr>
            <p:nvPr/>
          </p:nvSpPr>
          <p:spPr bwMode="auto">
            <a:xfrm>
              <a:off x="3394" y="2229"/>
              <a:ext cx="1" cy="29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3" name="Freeform 133"/>
            <p:cNvSpPr>
              <a:spLocks/>
            </p:cNvSpPr>
            <p:nvPr/>
          </p:nvSpPr>
          <p:spPr bwMode="auto">
            <a:xfrm>
              <a:off x="3380" y="2314"/>
              <a:ext cx="0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800" y="10800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10800" y="10800"/>
                  </a:lnTo>
                  <a:lnTo>
                    <a:pt x="21600" y="21600"/>
                  </a:lnTo>
                </a:path>
              </a:pathLst>
            </a:custGeom>
            <a:noFill/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4" name="Line 134"/>
            <p:cNvSpPr>
              <a:spLocks noChangeShapeType="1"/>
            </p:cNvSpPr>
            <p:nvPr/>
          </p:nvSpPr>
          <p:spPr bwMode="auto">
            <a:xfrm>
              <a:off x="3366" y="2398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5" name="Line 135"/>
            <p:cNvSpPr>
              <a:spLocks noChangeShapeType="1"/>
            </p:cNvSpPr>
            <p:nvPr/>
          </p:nvSpPr>
          <p:spPr bwMode="auto">
            <a:xfrm>
              <a:off x="3352" y="2483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6" name="Freeform 136"/>
            <p:cNvSpPr>
              <a:spLocks/>
            </p:cNvSpPr>
            <p:nvPr/>
          </p:nvSpPr>
          <p:spPr bwMode="auto">
            <a:xfrm>
              <a:off x="3352" y="2567"/>
              <a:ext cx="0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1600" y="21600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0" y="0"/>
                  </a:lnTo>
                  <a:lnTo>
                    <a:pt x="21600" y="21600"/>
                  </a:lnTo>
                </a:path>
              </a:pathLst>
            </a:custGeom>
            <a:noFill/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7" name="Line 137"/>
            <p:cNvSpPr>
              <a:spLocks noChangeShapeType="1"/>
            </p:cNvSpPr>
            <p:nvPr/>
          </p:nvSpPr>
          <p:spPr bwMode="auto">
            <a:xfrm>
              <a:off x="3352" y="2637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8" name="Line 138"/>
            <p:cNvSpPr>
              <a:spLocks noChangeShapeType="1"/>
            </p:cNvSpPr>
            <p:nvPr/>
          </p:nvSpPr>
          <p:spPr bwMode="auto">
            <a:xfrm>
              <a:off x="3352" y="2722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39" name="Line 139"/>
            <p:cNvSpPr>
              <a:spLocks noChangeShapeType="1"/>
            </p:cNvSpPr>
            <p:nvPr/>
          </p:nvSpPr>
          <p:spPr bwMode="auto">
            <a:xfrm>
              <a:off x="3366" y="2806"/>
              <a:ext cx="1" cy="1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0" name="Line 140"/>
            <p:cNvSpPr>
              <a:spLocks noChangeShapeType="1"/>
            </p:cNvSpPr>
            <p:nvPr/>
          </p:nvSpPr>
          <p:spPr bwMode="auto">
            <a:xfrm>
              <a:off x="4266" y="2187"/>
              <a:ext cx="1" cy="1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1" name="Line 141"/>
            <p:cNvSpPr>
              <a:spLocks noChangeShapeType="1"/>
            </p:cNvSpPr>
            <p:nvPr/>
          </p:nvSpPr>
          <p:spPr bwMode="auto">
            <a:xfrm flipH="1">
              <a:off x="4224" y="2243"/>
              <a:ext cx="14" cy="29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2" name="Line 142"/>
            <p:cNvSpPr>
              <a:spLocks noChangeShapeType="1"/>
            </p:cNvSpPr>
            <p:nvPr/>
          </p:nvSpPr>
          <p:spPr bwMode="auto">
            <a:xfrm>
              <a:off x="4210" y="2328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3" name="Line 143"/>
            <p:cNvSpPr>
              <a:spLocks noChangeShapeType="1"/>
            </p:cNvSpPr>
            <p:nvPr/>
          </p:nvSpPr>
          <p:spPr bwMode="auto">
            <a:xfrm flipH="1">
              <a:off x="4196" y="2412"/>
              <a:ext cx="14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4" name="Line 144"/>
            <p:cNvSpPr>
              <a:spLocks noChangeShapeType="1"/>
            </p:cNvSpPr>
            <p:nvPr/>
          </p:nvSpPr>
          <p:spPr bwMode="auto">
            <a:xfrm>
              <a:off x="4196" y="2497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5" name="Line 145"/>
            <p:cNvSpPr>
              <a:spLocks noChangeShapeType="1"/>
            </p:cNvSpPr>
            <p:nvPr/>
          </p:nvSpPr>
          <p:spPr bwMode="auto">
            <a:xfrm>
              <a:off x="4196" y="2581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6" name="Line 146"/>
            <p:cNvSpPr>
              <a:spLocks noChangeShapeType="1"/>
            </p:cNvSpPr>
            <p:nvPr/>
          </p:nvSpPr>
          <p:spPr bwMode="auto">
            <a:xfrm flipH="1">
              <a:off x="4168" y="2665"/>
              <a:ext cx="14" cy="29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7" name="Line 147"/>
            <p:cNvSpPr>
              <a:spLocks noChangeShapeType="1"/>
            </p:cNvSpPr>
            <p:nvPr/>
          </p:nvSpPr>
          <p:spPr bwMode="auto">
            <a:xfrm>
              <a:off x="4154" y="2750"/>
              <a:ext cx="1" cy="1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8" name="Rectangle 148"/>
            <p:cNvSpPr>
              <a:spLocks/>
            </p:cNvSpPr>
            <p:nvPr/>
          </p:nvSpPr>
          <p:spPr bwMode="auto">
            <a:xfrm>
              <a:off x="3654" y="1814"/>
              <a:ext cx="520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 crashes</a:t>
              </a:r>
            </a:p>
          </p:txBody>
        </p:sp>
        <p:sp>
          <p:nvSpPr>
            <p:cNvPr id="149" name="Rectangle 149"/>
            <p:cNvSpPr>
              <a:spLocks/>
            </p:cNvSpPr>
            <p:nvPr/>
          </p:nvSpPr>
          <p:spPr bwMode="auto">
            <a:xfrm>
              <a:off x="3988" y="2794"/>
              <a:ext cx="52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view (q, r)</a:t>
              </a:r>
            </a:p>
          </p:txBody>
        </p:sp>
        <p:sp>
          <p:nvSpPr>
            <p:cNvPr id="150" name="Rectangle 150"/>
            <p:cNvSpPr>
              <a:spLocks/>
            </p:cNvSpPr>
            <p:nvPr/>
          </p:nvSpPr>
          <p:spPr bwMode="auto">
            <a:xfrm>
              <a:off x="3116" y="2850"/>
              <a:ext cx="660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view (p, q, r)</a:t>
              </a:r>
            </a:p>
          </p:txBody>
        </p:sp>
        <p:sp>
          <p:nvSpPr>
            <p:cNvPr id="151" name="Rectangle 151"/>
            <p:cNvSpPr>
              <a:spLocks/>
            </p:cNvSpPr>
            <p:nvPr/>
          </p:nvSpPr>
          <p:spPr bwMode="auto">
            <a:xfrm>
              <a:off x="25" y="1660"/>
              <a:ext cx="76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 (disallowed).</a:t>
              </a:r>
            </a:p>
          </p:txBody>
        </p:sp>
        <p:sp>
          <p:nvSpPr>
            <p:cNvPr id="152" name="Rectangle 152"/>
            <p:cNvSpPr>
              <a:spLocks/>
            </p:cNvSpPr>
            <p:nvPr/>
          </p:nvSpPr>
          <p:spPr bwMode="auto">
            <a:xfrm>
              <a:off x="2763" y="1660"/>
              <a:ext cx="774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d (disallowed).</a:t>
              </a:r>
            </a:p>
          </p:txBody>
        </p:sp>
        <p:sp>
          <p:nvSpPr>
            <p:cNvPr id="153" name="Line 153"/>
            <p:cNvSpPr>
              <a:spLocks noChangeShapeType="1"/>
            </p:cNvSpPr>
            <p:nvPr/>
          </p:nvSpPr>
          <p:spPr bwMode="auto">
            <a:xfrm>
              <a:off x="1087" y="1990"/>
              <a:ext cx="127" cy="141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54" name="Line 154"/>
            <p:cNvSpPr>
              <a:spLocks noChangeShapeType="1"/>
            </p:cNvSpPr>
            <p:nvPr/>
          </p:nvSpPr>
          <p:spPr bwMode="auto">
            <a:xfrm flipH="1">
              <a:off x="1087" y="1990"/>
              <a:ext cx="127" cy="141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55" name="Freeform 155"/>
            <p:cNvSpPr>
              <a:spLocks/>
            </p:cNvSpPr>
            <p:nvPr/>
          </p:nvSpPr>
          <p:spPr bwMode="auto">
            <a:xfrm>
              <a:off x="1678" y="2286"/>
              <a:ext cx="56" cy="56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5400" y="0"/>
                </a:cxn>
                <a:cxn ang="0">
                  <a:pos x="21600" y="16200"/>
                </a:cxn>
                <a:cxn ang="0">
                  <a:pos x="0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0"/>
                  </a:lnTo>
                  <a:lnTo>
                    <a:pt x="21600" y="162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56" name="Line 156"/>
            <p:cNvSpPr>
              <a:spLocks noChangeShapeType="1"/>
            </p:cNvSpPr>
            <p:nvPr/>
          </p:nvSpPr>
          <p:spPr bwMode="auto">
            <a:xfrm>
              <a:off x="876" y="2061"/>
              <a:ext cx="802" cy="239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57" name="Freeform 157"/>
            <p:cNvSpPr>
              <a:spLocks/>
            </p:cNvSpPr>
            <p:nvPr/>
          </p:nvSpPr>
          <p:spPr bwMode="auto">
            <a:xfrm>
              <a:off x="1580" y="2525"/>
              <a:ext cx="56" cy="56"/>
            </a:xfrm>
            <a:custGeom>
              <a:avLst/>
              <a:gdLst/>
              <a:ahLst/>
              <a:cxnLst>
                <a:cxn ang="0">
                  <a:pos x="5400" y="10800"/>
                </a:cxn>
                <a:cxn ang="0">
                  <a:pos x="10800" y="0"/>
                </a:cxn>
                <a:cxn ang="0">
                  <a:pos x="21600" y="21600"/>
                </a:cxn>
                <a:cxn ang="0">
                  <a:pos x="0" y="21600"/>
                </a:cxn>
                <a:cxn ang="0">
                  <a:pos x="5400" y="10800"/>
                </a:cxn>
                <a:cxn ang="0">
                  <a:pos x="5400" y="10800"/>
                </a:cxn>
              </a:cxnLst>
              <a:rect l="0" t="0" r="r" b="b"/>
              <a:pathLst>
                <a:path w="21600" h="21600">
                  <a:moveTo>
                    <a:pt x="5400" y="10800"/>
                  </a:moveTo>
                  <a:lnTo>
                    <a:pt x="108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400" y="10800"/>
                  </a:lnTo>
                  <a:close/>
                  <a:moveTo>
                    <a:pt x="5400" y="10800"/>
                  </a:moveTo>
                </a:path>
              </a:pathLst>
            </a:custGeom>
            <a:solidFill>
              <a:srgbClr val="000000"/>
            </a:solidFill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58" name="Line 158"/>
            <p:cNvSpPr>
              <a:spLocks noChangeShapeType="1"/>
            </p:cNvSpPr>
            <p:nvPr/>
          </p:nvSpPr>
          <p:spPr bwMode="auto">
            <a:xfrm>
              <a:off x="876" y="2061"/>
              <a:ext cx="704" cy="492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59" name="Line 159"/>
            <p:cNvSpPr>
              <a:spLocks noChangeShapeType="1"/>
            </p:cNvSpPr>
            <p:nvPr/>
          </p:nvSpPr>
          <p:spPr bwMode="auto">
            <a:xfrm>
              <a:off x="1608" y="2187"/>
              <a:ext cx="1" cy="1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60" name="Line 160"/>
            <p:cNvSpPr>
              <a:spLocks noChangeShapeType="1"/>
            </p:cNvSpPr>
            <p:nvPr/>
          </p:nvSpPr>
          <p:spPr bwMode="auto">
            <a:xfrm>
              <a:off x="1580" y="2258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61" name="Line 161"/>
            <p:cNvSpPr>
              <a:spLocks noChangeShapeType="1"/>
            </p:cNvSpPr>
            <p:nvPr/>
          </p:nvSpPr>
          <p:spPr bwMode="auto">
            <a:xfrm>
              <a:off x="1552" y="2342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62" name="Line 162"/>
            <p:cNvSpPr>
              <a:spLocks noChangeShapeType="1"/>
            </p:cNvSpPr>
            <p:nvPr/>
          </p:nvSpPr>
          <p:spPr bwMode="auto">
            <a:xfrm>
              <a:off x="1552" y="2426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63" name="Line 163"/>
            <p:cNvSpPr>
              <a:spLocks noChangeShapeType="1"/>
            </p:cNvSpPr>
            <p:nvPr/>
          </p:nvSpPr>
          <p:spPr bwMode="auto">
            <a:xfrm>
              <a:off x="1537" y="2511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64" name="Line 164"/>
            <p:cNvSpPr>
              <a:spLocks noChangeShapeType="1"/>
            </p:cNvSpPr>
            <p:nvPr/>
          </p:nvSpPr>
          <p:spPr bwMode="auto">
            <a:xfrm>
              <a:off x="1537" y="2595"/>
              <a:ext cx="1" cy="28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65" name="Line 165"/>
            <p:cNvSpPr>
              <a:spLocks noChangeShapeType="1"/>
            </p:cNvSpPr>
            <p:nvPr/>
          </p:nvSpPr>
          <p:spPr bwMode="auto">
            <a:xfrm flipH="1">
              <a:off x="1509" y="2679"/>
              <a:ext cx="14" cy="29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66" name="Line 166"/>
            <p:cNvSpPr>
              <a:spLocks noChangeShapeType="1"/>
            </p:cNvSpPr>
            <p:nvPr/>
          </p:nvSpPr>
          <p:spPr bwMode="auto">
            <a:xfrm>
              <a:off x="1495" y="2764"/>
              <a:ext cx="1" cy="14"/>
            </a:xfrm>
            <a:prstGeom prst="line">
              <a:avLst/>
            </a:prstGeom>
            <a:noFill/>
            <a:ln w="33338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67" name="Rectangle 167"/>
            <p:cNvSpPr>
              <a:spLocks/>
            </p:cNvSpPr>
            <p:nvPr/>
          </p:nvSpPr>
          <p:spPr bwMode="auto">
            <a:xfrm>
              <a:off x="999" y="1829"/>
              <a:ext cx="520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p crashes</a:t>
              </a:r>
            </a:p>
          </p:txBody>
        </p:sp>
        <p:sp>
          <p:nvSpPr>
            <p:cNvPr id="168" name="Rectangle 168"/>
            <p:cNvSpPr>
              <a:spLocks/>
            </p:cNvSpPr>
            <p:nvPr/>
          </p:nvSpPr>
          <p:spPr bwMode="auto">
            <a:xfrm>
              <a:off x="1333" y="2808"/>
              <a:ext cx="527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view (q, r)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Μεταφορά κατάστασης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Όταν μια νέα διεργασία γίνεται μέλος ενός </a:t>
            </a:r>
            <a:r>
              <a:rPr lang="en-US" sz="2400" dirty="0" smtClean="0"/>
              <a:t>group, </a:t>
            </a:r>
            <a:r>
              <a:rPr lang="el-GR" sz="2400" dirty="0" smtClean="0"/>
              <a:t>μπορεί να χρειαστεί μεταφορά κατάστασης για </a:t>
            </a:r>
            <a:r>
              <a:rPr lang="el-GR" sz="2400" dirty="0" err="1" smtClean="0"/>
              <a:t>επικαιροποίηση</a:t>
            </a:r>
            <a:endParaRPr lang="en-US" sz="2400" dirty="0" smtClean="0"/>
          </a:p>
          <a:p>
            <a:pPr lvl="1"/>
            <a:r>
              <a:rPr lang="el-GR" altLang="ja-JP" sz="2000" dirty="0" smtClean="0"/>
              <a:t>Η κατάσταση μπορεί να είναι η λίστα μηνυμάτων που έχουν παραδοθεί μέχρι τώρα ή η λίστα από τρέχουσες τιμές αντικειμένων (π.χ., μια βάση δεδομένων)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Συνέπεια (</a:t>
            </a:r>
            <a:r>
              <a:rPr lang="en-US" dirty="0" smtClean="0"/>
              <a:t>consistency)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SzPct val="100000"/>
              <a:defRPr/>
            </a:pPr>
            <a:r>
              <a:rPr lang="el-GR" sz="2400" kern="0" dirty="0" smtClean="0">
                <a:ea typeface="ＭＳ Ｐゴシック" charset="-128"/>
                <a:cs typeface="ＭＳ Ｐゴシック" charset="-128"/>
              </a:rPr>
              <a:t>Μια υπηρεσία αποθήκευσης εξυπηρετεί αιτήματα</a:t>
            </a:r>
            <a:r>
              <a:rPr lang="en-US" sz="2400" kern="0" dirty="0" smtClean="0">
                <a:ea typeface="ＭＳ Ｐゴシック" charset="-128"/>
                <a:cs typeface="ＭＳ Ｐゴシック" charset="-128"/>
              </a:rPr>
              <a:t> read/write</a:t>
            </a:r>
          </a:p>
          <a:p>
            <a:r>
              <a:rPr lang="el-GR" sz="2400" dirty="0" smtClean="0"/>
              <a:t>Πώς θα εξασφαλίσουμε συνέπεια σε όλα τα αντίγραφα ;</a:t>
            </a:r>
            <a:endParaRPr lang="en-US" sz="2400" dirty="0" smtClean="0"/>
          </a:p>
          <a:p>
            <a:r>
              <a:rPr lang="el-GR" sz="2400" dirty="0" smtClean="0"/>
              <a:t>Από την πλευρά του χρήστη, πότε ξέρουμε αν ένα αντικείμενο έχει νέα τιμή;</a:t>
            </a:r>
          </a:p>
          <a:p>
            <a:pPr lvl="1"/>
            <a:r>
              <a:rPr lang="el-GR" sz="2000" dirty="0" smtClean="0"/>
              <a:t>Εξαρτάται από το πότε τα </a:t>
            </a:r>
            <a:r>
              <a:rPr lang="en-US" sz="2000" dirty="0" smtClean="0"/>
              <a:t>writes</a:t>
            </a:r>
            <a:r>
              <a:rPr lang="el-GR" sz="2000" dirty="0" smtClean="0"/>
              <a:t> γίνονται ορατά από τα </a:t>
            </a:r>
            <a:r>
              <a:rPr lang="en-US" sz="2000" dirty="0" smtClean="0"/>
              <a:t>reads</a:t>
            </a:r>
          </a:p>
          <a:p>
            <a:r>
              <a:rPr lang="el-GR" sz="2400" dirty="0" smtClean="0"/>
              <a:t>Μπορούμε να παρέχουμε διάφορες εγγυήσεις:</a:t>
            </a:r>
            <a:endParaRPr lang="en-US" sz="2400" dirty="0" smtClean="0"/>
          </a:p>
          <a:p>
            <a:pPr lvl="1"/>
            <a:r>
              <a:rPr lang="el-GR" sz="2000" dirty="0" err="1" smtClean="0"/>
              <a:t>Σειριοποιησιμότητα</a:t>
            </a:r>
            <a:r>
              <a:rPr lang="el-GR" sz="2000" dirty="0" smtClean="0"/>
              <a:t> (</a:t>
            </a:r>
            <a:r>
              <a:rPr lang="en-US" sz="2000" dirty="0" err="1" smtClean="0"/>
              <a:t>Linearizability</a:t>
            </a:r>
            <a:r>
              <a:rPr lang="el-GR" sz="2000" dirty="0" smtClean="0"/>
              <a:t>)</a:t>
            </a:r>
            <a:endParaRPr lang="en-US" sz="2000" dirty="0" smtClean="0"/>
          </a:p>
          <a:p>
            <a:pPr lvl="1"/>
            <a:r>
              <a:rPr lang="el-GR" sz="2000" dirty="0" smtClean="0"/>
              <a:t>Ακολουθιακή συνέπεια (</a:t>
            </a:r>
            <a:r>
              <a:rPr lang="en-US" sz="2000" dirty="0" smtClean="0"/>
              <a:t>Sequential consistency</a:t>
            </a:r>
            <a:r>
              <a:rPr lang="el-GR" sz="2000" dirty="0" smtClean="0"/>
              <a:t>)</a:t>
            </a:r>
            <a:endParaRPr lang="en-US" sz="2000" dirty="0" smtClean="0"/>
          </a:p>
          <a:p>
            <a:pPr lvl="1"/>
            <a:r>
              <a:rPr lang="el-GR" sz="2000" dirty="0" smtClean="0"/>
              <a:t>Αιτιώδης συνέπεια (</a:t>
            </a:r>
            <a:r>
              <a:rPr lang="en-US" sz="2000" dirty="0" smtClean="0"/>
              <a:t>Causal consistency</a:t>
            </a:r>
            <a:r>
              <a:rPr lang="el-GR" sz="2000" dirty="0" smtClean="0"/>
              <a:t>)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Client</a:t>
                      </a:r>
                      <a:r>
                        <a:rPr lang="en-US" baseline="0" dirty="0" smtClean="0"/>
                        <a:t> 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Client 2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setBalance</a:t>
                      </a:r>
                      <a:r>
                        <a:rPr lang="en-US" baseline="-25000" dirty="0" err="1" smtClean="0"/>
                        <a:t>B</a:t>
                      </a:r>
                      <a:r>
                        <a:rPr lang="en-US" baseline="0" dirty="0" smtClean="0"/>
                        <a:t>(x, 1)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setBalance</a:t>
                      </a:r>
                      <a:r>
                        <a:rPr lang="en-US" baseline="-25000" dirty="0" err="1" smtClean="0"/>
                        <a:t>A</a:t>
                      </a:r>
                      <a:r>
                        <a:rPr lang="en-US" baseline="0" dirty="0" smtClean="0"/>
                        <a:t>(y, 2)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getBalance</a:t>
                      </a:r>
                      <a:r>
                        <a:rPr lang="en-US" baseline="-25000" dirty="0" err="1" smtClean="0"/>
                        <a:t>A</a:t>
                      </a:r>
                      <a:r>
                        <a:rPr lang="en-US" baseline="0" dirty="0" smtClean="0"/>
                        <a:t>(y) -&gt; 2</a:t>
                      </a:r>
                      <a:endParaRPr lang="el-G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getBalance</a:t>
                      </a:r>
                      <a:r>
                        <a:rPr lang="en-US" baseline="-25000" dirty="0" err="1" smtClean="0"/>
                        <a:t>A</a:t>
                      </a:r>
                      <a:r>
                        <a:rPr lang="en-US" baseline="0" dirty="0" smtClean="0"/>
                        <a:t>(x) -&gt; 0</a:t>
                      </a:r>
                      <a:endParaRPr lang="el-GR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- TextBox"/>
          <p:cNvSpPr txBox="1"/>
          <p:nvPr/>
        </p:nvSpPr>
        <p:spPr>
          <a:xfrm>
            <a:off x="971600" y="4509120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 Replica Manager B</a:t>
            </a:r>
            <a:r>
              <a:rPr lang="el-GR" dirty="0" smtClean="0">
                <a:solidFill>
                  <a:schemeClr val="tx1"/>
                </a:solidFill>
              </a:rPr>
              <a:t> πεθαίνει αμέσως μετά το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setBalance</a:t>
            </a:r>
            <a:r>
              <a:rPr lang="en-US" baseline="-25000" dirty="0" err="1" smtClean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(x, 1)</a:t>
            </a:r>
            <a:endParaRPr lang="el-GR" dirty="0" smtClean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 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Η πιο αυστηρή μορφή συνέπειας</a:t>
            </a:r>
            <a:endParaRPr lang="en-US" sz="2400" dirty="0" smtClean="0"/>
          </a:p>
          <a:p>
            <a:r>
              <a:rPr lang="en-US" sz="2400" dirty="0" err="1" smtClean="0"/>
              <a:t>Linearizability</a:t>
            </a:r>
            <a:endParaRPr lang="en-US" sz="2400" dirty="0" smtClean="0"/>
          </a:p>
          <a:p>
            <a:pPr lvl="1"/>
            <a:r>
              <a:rPr lang="el-GR" sz="2000" dirty="0" smtClean="0"/>
              <a:t>Ένα </a:t>
            </a:r>
            <a:r>
              <a:rPr lang="en-US" sz="2000" dirty="0" smtClean="0"/>
              <a:t>read </a:t>
            </a:r>
            <a:r>
              <a:rPr lang="el-GR" sz="2000" dirty="0" smtClean="0"/>
              <a:t>επιστρέφει την πιο πρόσφατη τιμή του </a:t>
            </a:r>
            <a:r>
              <a:rPr lang="en-US" sz="2000" dirty="0" smtClean="0"/>
              <a:t>write</a:t>
            </a:r>
          </a:p>
          <a:p>
            <a:r>
              <a:rPr lang="el-GR" sz="2400" dirty="0" smtClean="0"/>
              <a:t>Απλό για σύστημα με έναν εξυπηρετητή </a:t>
            </a:r>
            <a:r>
              <a:rPr lang="en-US" sz="2400" dirty="0" smtClean="0"/>
              <a:t>read/write.</a:t>
            </a:r>
            <a:endParaRPr lang="el-GR" sz="2400" dirty="0" smtClean="0"/>
          </a:p>
          <a:p>
            <a:pPr lvl="1"/>
            <a:r>
              <a:rPr lang="el-GR" sz="2000" dirty="0" smtClean="0"/>
              <a:t>Πώς;</a:t>
            </a:r>
            <a:endParaRPr lang="en-US" sz="2000" dirty="0" smtClean="0"/>
          </a:p>
          <a:p>
            <a:r>
              <a:rPr lang="el-GR" sz="2400" dirty="0" smtClean="0"/>
              <a:t>Τι συμβαίνει όταν έχουμε πολλούς </a:t>
            </a:r>
            <a:r>
              <a:rPr lang="en-US" sz="2400" dirty="0" smtClean="0"/>
              <a:t>servers;</a:t>
            </a:r>
          </a:p>
          <a:p>
            <a:pPr lvl="1"/>
            <a:r>
              <a:rPr lang="el-GR" sz="2000" dirty="0" smtClean="0"/>
              <a:t>Πολλοί χρήστες αλληλεπιδρούν με πολλούς </a:t>
            </a:r>
            <a:r>
              <a:rPr lang="en-US" sz="2000" dirty="0" smtClean="0"/>
              <a:t>servers, </a:t>
            </a:r>
            <a:r>
              <a:rPr lang="el-GR" sz="2000" dirty="0" smtClean="0"/>
              <a:t>οι οποίοι διατηρούν </a:t>
            </a:r>
            <a:r>
              <a:rPr lang="en-US" sz="2000" dirty="0" smtClean="0"/>
              <a:t>replicas</a:t>
            </a:r>
          </a:p>
          <a:p>
            <a:pPr lvl="1"/>
            <a:r>
              <a:rPr lang="el-GR" sz="2000" dirty="0" smtClean="0"/>
              <a:t>Ο χρήστης</a:t>
            </a:r>
            <a:r>
              <a:rPr lang="en-US" sz="2000" dirty="0" smtClean="0"/>
              <a:t> C1 </a:t>
            </a:r>
            <a:r>
              <a:rPr lang="el-GR" sz="2000" dirty="0" smtClean="0"/>
              <a:t>γράφει στον </a:t>
            </a:r>
            <a:r>
              <a:rPr lang="en-US" sz="2000" dirty="0" smtClean="0"/>
              <a:t>server S1 </a:t>
            </a:r>
            <a:r>
              <a:rPr lang="el-GR" sz="2000" dirty="0" smtClean="0"/>
              <a:t>τη στιγμή </a:t>
            </a:r>
            <a:r>
              <a:rPr lang="en-US" sz="2000" dirty="0" smtClean="0"/>
              <a:t>t, </a:t>
            </a:r>
            <a:r>
              <a:rPr lang="el-GR" sz="2000" dirty="0" smtClean="0"/>
              <a:t>ο χρήστης </a:t>
            </a:r>
            <a:r>
              <a:rPr lang="en-US" sz="2000" dirty="0" smtClean="0"/>
              <a:t>C2 </a:t>
            </a:r>
            <a:r>
              <a:rPr lang="el-GR" sz="2000" dirty="0" smtClean="0"/>
              <a:t>διαβάζει από τον </a:t>
            </a:r>
            <a:r>
              <a:rPr lang="en-US" sz="2000" dirty="0" smtClean="0"/>
              <a:t>server S2 </a:t>
            </a:r>
            <a:r>
              <a:rPr lang="el-GR" sz="2000" dirty="0" smtClean="0"/>
              <a:t>τη στιγμή </a:t>
            </a:r>
            <a:r>
              <a:rPr lang="en-US" sz="2000" dirty="0" smtClean="0"/>
              <a:t>t+1. </a:t>
            </a:r>
            <a:r>
              <a:rPr lang="el-GR" sz="2000" dirty="0" smtClean="0"/>
              <a:t>Ο </a:t>
            </a:r>
            <a:r>
              <a:rPr lang="en-US" sz="2000" dirty="0" smtClean="0"/>
              <a:t>S2 </a:t>
            </a:r>
            <a:r>
              <a:rPr lang="el-GR" sz="2000" dirty="0" smtClean="0"/>
              <a:t>θα πρέπει να επιστρέψει αυτό που έγραψε ο </a:t>
            </a:r>
            <a:r>
              <a:rPr lang="en-US" sz="2000" dirty="0" smtClean="0"/>
              <a:t>C1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l-GR" sz="2400" dirty="0" smtClean="0"/>
              <a:t>Ποια είναι η πρώτη απαίτηση για τη διατήρηση</a:t>
            </a:r>
            <a:r>
              <a:rPr lang="en-US" sz="2400" dirty="0" smtClean="0"/>
              <a:t> replicas</a:t>
            </a:r>
            <a:r>
              <a:rPr lang="el-GR" sz="2400" dirty="0" smtClean="0"/>
              <a:t>;</a:t>
            </a:r>
            <a:endParaRPr lang="en-US" sz="2400" dirty="0" smtClean="0"/>
          </a:p>
          <a:p>
            <a:pPr lvl="1"/>
            <a:r>
              <a:rPr lang="el-GR" sz="2000" dirty="0" smtClean="0"/>
              <a:t>Θα πρέπει το σύστημα να λειτουργεί έτσι ώστε να φαίνεται στο χρήστη ότι υπάρχει μόνο ένα αντίγραφο κάθε δεδομένου</a:t>
            </a:r>
            <a:endParaRPr lang="en-US" sz="2000" dirty="0" smtClean="0"/>
          </a:p>
          <a:p>
            <a:r>
              <a:rPr lang="el-GR" sz="2400" dirty="0" smtClean="0"/>
              <a:t>Πώς;</a:t>
            </a:r>
            <a:endParaRPr lang="en-US" sz="2400" dirty="0" smtClean="0"/>
          </a:p>
          <a:p>
            <a:pPr lvl="1"/>
            <a:r>
              <a:rPr lang="el-GR" sz="2000" dirty="0" smtClean="0"/>
              <a:t>Αν έχουμε έναν χρήστη κι έναν </a:t>
            </a:r>
            <a:r>
              <a:rPr lang="en-US" sz="2000" dirty="0" smtClean="0"/>
              <a:t>server:</a:t>
            </a:r>
          </a:p>
          <a:p>
            <a:pPr lvl="1"/>
            <a:r>
              <a:rPr lang="el-GR" sz="2000" dirty="0" smtClean="0"/>
              <a:t>Δεδομένου ενός συνόλου από </a:t>
            </a:r>
            <a:r>
              <a:rPr lang="en-US" sz="2000" dirty="0" smtClean="0"/>
              <a:t>operations </a:t>
            </a:r>
            <a:r>
              <a:rPr lang="el-GR" sz="2000" dirty="0" smtClean="0"/>
              <a:t>από τον χρήστη υπάρχει μια διάταξή τους που να εξηγεί ποιες τιμές γράφτηκαν και ποιες τιμές διαβάστηκαν σε ένα μοναδικό αντίγραφο</a:t>
            </a:r>
            <a:endParaRPr lang="en-US" sz="2000" dirty="0" smtClean="0"/>
          </a:p>
          <a:p>
            <a:pPr lvl="1"/>
            <a:r>
              <a:rPr lang="el-GR" sz="2000" dirty="0" smtClean="0"/>
              <a:t>Πώς μεταφράζεται αυτό σε κατανεμημένο περιβάλλον;</a:t>
            </a:r>
            <a:endParaRPr lang="en-US" sz="2000" dirty="0" smtClean="0"/>
          </a:p>
          <a:p>
            <a:r>
              <a:rPr lang="en-US" sz="2400" dirty="0" smtClean="0"/>
              <a:t>Single copy semantics</a:t>
            </a:r>
          </a:p>
          <a:p>
            <a:pPr lvl="1"/>
            <a:r>
              <a:rPr lang="el-GR" sz="2000" dirty="0" smtClean="0"/>
              <a:t>Υπάρχει μια μοναδική ένθεση (</a:t>
            </a:r>
            <a:r>
              <a:rPr lang="en-US" sz="2000" dirty="0" smtClean="0"/>
              <a:t>interleaving)</a:t>
            </a:r>
            <a:r>
              <a:rPr lang="el-GR" sz="2000" dirty="0" smtClean="0"/>
              <a:t> από </a:t>
            </a:r>
            <a:r>
              <a:rPr lang="en-US" sz="2000" dirty="0" smtClean="0"/>
              <a:t>operations</a:t>
            </a:r>
            <a:r>
              <a:rPr lang="el-GR" sz="2000" dirty="0" smtClean="0"/>
              <a:t> που εξηγεί τα αποτελέσματα των </a:t>
            </a:r>
            <a:r>
              <a:rPr lang="en-US" sz="2000" dirty="0" smtClean="0"/>
              <a:t>read/write </a:t>
            </a:r>
            <a:r>
              <a:rPr lang="el-GR" sz="2000" dirty="0" smtClean="0"/>
              <a:t>λειτουργιών όλων των χρηστών σαν να έγιναν σε ένα αντίγραφο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/>
            <a:r>
              <a:rPr lang="en-US" sz="2400" dirty="0" err="1" smtClean="0"/>
              <a:t>Linearizability</a:t>
            </a:r>
            <a:endParaRPr lang="en-US" sz="2400" dirty="0" smtClean="0"/>
          </a:p>
          <a:p>
            <a:pPr marL="685800" lvl="2"/>
            <a:r>
              <a:rPr lang="en-US" sz="2000" dirty="0" smtClean="0"/>
              <a:t>Single-copy semantics</a:t>
            </a:r>
          </a:p>
          <a:p>
            <a:pPr marL="685800" lvl="2"/>
            <a:r>
              <a:rPr lang="el-GR" sz="2000" dirty="0" smtClean="0"/>
              <a:t>Ένα</a:t>
            </a:r>
            <a:r>
              <a:rPr lang="en-US" sz="2000" dirty="0" smtClean="0"/>
              <a:t> read </a:t>
            </a:r>
            <a:r>
              <a:rPr lang="el-GR" sz="2000" dirty="0" smtClean="0"/>
              <a:t>επιστρέφει το πιο πρόσφατο </a:t>
            </a:r>
            <a:r>
              <a:rPr lang="en-US" sz="2000" dirty="0" smtClean="0"/>
              <a:t>write</a:t>
            </a:r>
          </a:p>
          <a:p>
            <a:pPr marL="285750" lvl="1"/>
            <a:r>
              <a:rPr lang="en-US" sz="2400" dirty="0" smtClean="0"/>
              <a:t>Real-time</a:t>
            </a:r>
          </a:p>
          <a:p>
            <a:pPr marL="685800" lvl="2"/>
            <a:r>
              <a:rPr lang="el-GR" sz="2000" dirty="0" smtClean="0"/>
              <a:t>Πάντα διαβάζεις αυτό που γράφτηκε αμέσως πριν</a:t>
            </a:r>
            <a:endParaRPr lang="en-US" sz="2000" dirty="0" smtClean="0"/>
          </a:p>
          <a:p>
            <a:pPr marL="685800" lvl="2"/>
            <a:r>
              <a:rPr lang="el-GR" sz="2000" dirty="0" smtClean="0"/>
              <a:t>Ένα </a:t>
            </a:r>
            <a:r>
              <a:rPr lang="en-US" sz="2000" dirty="0" smtClean="0"/>
              <a:t>write </a:t>
            </a:r>
            <a:r>
              <a:rPr lang="el-GR" sz="2000" dirty="0" smtClean="0"/>
              <a:t>πρέπει να είναι ορατό στο επόμενο </a:t>
            </a:r>
            <a:r>
              <a:rPr lang="en-US" sz="2000" dirty="0" smtClean="0"/>
              <a:t>read</a:t>
            </a:r>
            <a:r>
              <a:rPr lang="el-GR" sz="2000" dirty="0" smtClean="0"/>
              <a:t> αμέσως</a:t>
            </a:r>
            <a:endParaRPr lang="en-US" sz="2000" dirty="0" smtClean="0"/>
          </a:p>
          <a:p>
            <a:pPr marL="285750" lvl="1"/>
            <a:r>
              <a:rPr lang="en-US" sz="2400" dirty="0" err="1" smtClean="0"/>
              <a:t>Πρόβλημα</a:t>
            </a:r>
            <a:r>
              <a:rPr lang="en-US" sz="2400" dirty="0" smtClean="0"/>
              <a:t>: </a:t>
            </a:r>
            <a:r>
              <a:rPr lang="en-US" sz="2400" dirty="0" err="1" smtClean="0"/>
              <a:t>οι</a:t>
            </a:r>
            <a:r>
              <a:rPr lang="en-US" sz="2400" dirty="0" smtClean="0"/>
              <a:t> </a:t>
            </a:r>
            <a:r>
              <a:rPr lang="en-US" sz="2400" dirty="0" err="1" smtClean="0"/>
              <a:t>λειτουργίες</a:t>
            </a:r>
            <a:r>
              <a:rPr lang="en-US" sz="2400" dirty="0" smtClean="0"/>
              <a:t> read </a:t>
            </a:r>
            <a:r>
              <a:rPr lang="en-US" sz="2400" dirty="0" err="1" smtClean="0"/>
              <a:t>και</a:t>
            </a:r>
            <a:r>
              <a:rPr lang="en-US" sz="2400" dirty="0" smtClean="0"/>
              <a:t> write </a:t>
            </a:r>
            <a:r>
              <a:rPr lang="en-US" sz="2400" dirty="0" err="1" smtClean="0"/>
              <a:t>παίρνουν</a:t>
            </a:r>
            <a:r>
              <a:rPr lang="en-US" sz="2400" dirty="0" smtClean="0"/>
              <a:t> </a:t>
            </a:r>
            <a:r>
              <a:rPr lang="en-US" sz="2400" dirty="0" err="1" smtClean="0"/>
              <a:t>χρόνο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579296" cy="4525963"/>
          </a:xfrm>
        </p:spPr>
        <p:txBody>
          <a:bodyPr/>
          <a:lstStyle/>
          <a:p>
            <a:r>
              <a:rPr lang="el-GR" sz="2400" dirty="0" smtClean="0"/>
              <a:t>Διατήρηση αντιγράφων δεδομένων σε πολλαπλούς υπολογιστές</a:t>
            </a:r>
            <a:endParaRPr lang="en-US" sz="2400" dirty="0" smtClean="0"/>
          </a:p>
          <a:p>
            <a:r>
              <a:rPr lang="el-GR" sz="2400" dirty="0" smtClean="0"/>
              <a:t>Γιατί;</a:t>
            </a:r>
          </a:p>
          <a:p>
            <a:pPr lvl="1"/>
            <a:r>
              <a:rPr lang="el-GR" sz="2000" dirty="0" smtClean="0"/>
              <a:t>Αυξημένη διαθεσιμότητα (</a:t>
            </a:r>
            <a:r>
              <a:rPr lang="en-US" sz="2000" dirty="0" smtClean="0"/>
              <a:t>availability)</a:t>
            </a:r>
            <a:r>
              <a:rPr lang="el-GR" sz="2000" dirty="0" smtClean="0"/>
              <a:t> όταν οι </a:t>
            </a:r>
            <a:r>
              <a:rPr lang="en-US" sz="2000" dirty="0" smtClean="0"/>
              <a:t>servers </a:t>
            </a:r>
            <a:r>
              <a:rPr lang="el-GR" sz="2000" dirty="0" smtClean="0"/>
              <a:t>αποτυγχάνουν</a:t>
            </a:r>
          </a:p>
          <a:p>
            <a:pPr lvl="2"/>
            <a:r>
              <a:rPr lang="en-US" sz="1600" dirty="0" smtClean="0"/>
              <a:t>n servers</a:t>
            </a:r>
            <a:r>
              <a:rPr lang="el-GR" sz="1600" dirty="0" smtClean="0"/>
              <a:t> με πιθανότητα αποτυχίας </a:t>
            </a:r>
            <a:r>
              <a:rPr lang="en-US" sz="1600" dirty="0" smtClean="0"/>
              <a:t>p</a:t>
            </a:r>
          </a:p>
          <a:p>
            <a:pPr lvl="2">
              <a:buNone/>
            </a:pPr>
            <a:r>
              <a:rPr lang="en-US" sz="1600" dirty="0" smtClean="0"/>
              <a:t>	Availability = 1 – </a:t>
            </a:r>
            <a:r>
              <a:rPr lang="en-US" sz="1600" dirty="0" err="1" smtClean="0"/>
              <a:t>prob</a:t>
            </a:r>
            <a:r>
              <a:rPr lang="en-US" sz="1600" dirty="0" smtClean="0"/>
              <a:t> (all servers fail) = 1 – </a:t>
            </a:r>
            <a:r>
              <a:rPr lang="en-US" sz="1600" dirty="0" err="1" smtClean="0"/>
              <a:t>p</a:t>
            </a:r>
            <a:r>
              <a:rPr lang="en-US" sz="1600" baseline="30000" dirty="0" err="1" smtClean="0"/>
              <a:t>n</a:t>
            </a:r>
            <a:endParaRPr lang="en-US" sz="1600" baseline="30000" dirty="0" smtClean="0"/>
          </a:p>
          <a:p>
            <a:pPr lvl="2">
              <a:buNone/>
            </a:pPr>
            <a:r>
              <a:rPr lang="en-US" sz="1600" dirty="0" smtClean="0"/>
              <a:t>	</a:t>
            </a:r>
            <a:r>
              <a:rPr lang="el-GR" sz="1600" dirty="0" smtClean="0"/>
              <a:t>π.χ. αν </a:t>
            </a:r>
            <a:r>
              <a:rPr lang="en-US" sz="1600" dirty="0" smtClean="0"/>
              <a:t>p = 5% </a:t>
            </a:r>
            <a:r>
              <a:rPr lang="el-GR" sz="1600" dirty="0" smtClean="0"/>
              <a:t>τότε για έναν </a:t>
            </a:r>
            <a:r>
              <a:rPr lang="en-US" sz="1600" dirty="0" smtClean="0"/>
              <a:t>server: availability = 95%</a:t>
            </a:r>
          </a:p>
          <a:p>
            <a:pPr lvl="2">
              <a:buNone/>
            </a:pPr>
            <a:r>
              <a:rPr lang="en-US" sz="1600" dirty="0" smtClean="0"/>
              <a:t>				</a:t>
            </a:r>
            <a:r>
              <a:rPr lang="el-GR" sz="1600" dirty="0" smtClean="0"/>
              <a:t>για 3 </a:t>
            </a:r>
            <a:r>
              <a:rPr lang="en-US" sz="1600" dirty="0" smtClean="0"/>
              <a:t>servers: availability = 99.875%</a:t>
            </a:r>
          </a:p>
          <a:p>
            <a:pPr lvl="1"/>
            <a:r>
              <a:rPr lang="el-GR" sz="2000" dirty="0" smtClean="0"/>
              <a:t>Ανοχή σε σφάλματα (</a:t>
            </a:r>
            <a:r>
              <a:rPr lang="en-US" sz="2000" dirty="0" smtClean="0"/>
              <a:t>fault tolerance)</a:t>
            </a:r>
            <a:endParaRPr lang="el-GR" sz="2000" dirty="0" smtClean="0"/>
          </a:p>
          <a:p>
            <a:pPr lvl="2"/>
            <a:r>
              <a:rPr lang="el-GR" sz="1600" dirty="0" smtClean="0"/>
              <a:t>Σωστή συμπεριφορά ακόμα κι αν </a:t>
            </a:r>
            <a:r>
              <a:rPr lang="en-US" sz="1600" dirty="0" smtClean="0"/>
              <a:t>f </a:t>
            </a:r>
            <a:r>
              <a:rPr lang="el-GR" sz="1600" dirty="0" smtClean="0"/>
              <a:t>από τους </a:t>
            </a:r>
            <a:r>
              <a:rPr lang="en-US" sz="1600" dirty="0" smtClean="0"/>
              <a:t>f+1 servers </a:t>
            </a:r>
            <a:r>
              <a:rPr lang="el-GR" sz="1600" dirty="0" smtClean="0"/>
              <a:t>αποτύχουν</a:t>
            </a:r>
            <a:endParaRPr lang="en-US" sz="1600" dirty="0" smtClean="0"/>
          </a:p>
          <a:p>
            <a:pPr lvl="1"/>
            <a:r>
              <a:rPr lang="el-GR" sz="2000" dirty="0" smtClean="0"/>
              <a:t>Εξισορρόπηση φόρτου και επίδοση</a:t>
            </a:r>
          </a:p>
          <a:p>
            <a:pPr lvl="2"/>
            <a:r>
              <a:rPr lang="el-GR" sz="1600" dirty="0" smtClean="0"/>
              <a:t>Π.χ. πολλοί </a:t>
            </a:r>
            <a:r>
              <a:rPr lang="en-US" sz="1600" dirty="0" smtClean="0"/>
              <a:t>servers </a:t>
            </a:r>
            <a:r>
              <a:rPr lang="el-GR" sz="1600" dirty="0" smtClean="0"/>
              <a:t>ανατίθενται στο ίδιο </a:t>
            </a:r>
            <a:r>
              <a:rPr lang="en-US" sz="1600" dirty="0" smtClean="0"/>
              <a:t>DNS</a:t>
            </a:r>
            <a:r>
              <a:rPr lang="el-GR" sz="1600" dirty="0" smtClean="0"/>
              <a:t> </a:t>
            </a:r>
            <a:r>
              <a:rPr lang="en-US" sz="1600" dirty="0" smtClean="0"/>
              <a:t>name</a:t>
            </a:r>
            <a:r>
              <a:rPr lang="el-GR" sz="1600" dirty="0" smtClean="0"/>
              <a:t>, οπότε κάθε φορά το </a:t>
            </a:r>
            <a:r>
              <a:rPr lang="en-US" sz="1600" dirty="0" smtClean="0"/>
              <a:t>DNS</a:t>
            </a:r>
            <a:r>
              <a:rPr lang="el-GR" sz="1600" dirty="0" smtClean="0"/>
              <a:t> </a:t>
            </a:r>
            <a:r>
              <a:rPr lang="en-US" sz="1600" dirty="0" smtClean="0"/>
              <a:t>lookup </a:t>
            </a:r>
            <a:r>
              <a:rPr lang="el-GR" sz="1600" dirty="0" smtClean="0"/>
              <a:t>επιστρέφει διαφορετικό </a:t>
            </a:r>
            <a:r>
              <a:rPr lang="en-US" sz="1600" dirty="0" smtClean="0"/>
              <a:t>IP </a:t>
            </a:r>
            <a:r>
              <a:rPr lang="el-GR" sz="1600" dirty="0" smtClean="0"/>
              <a:t>με </a:t>
            </a:r>
            <a:r>
              <a:rPr lang="en-US" sz="1600" dirty="0" smtClean="0"/>
              <a:t>round-robin </a:t>
            </a:r>
            <a:r>
              <a:rPr lang="el-GR" sz="1600" dirty="0" smtClean="0"/>
              <a:t>τρόπο</a:t>
            </a:r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Θέματα </a:t>
            </a:r>
            <a:r>
              <a:rPr lang="en-US" dirty="0" err="1" smtClean="0"/>
              <a:t>linearizability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Clear-cut (black---write &amp; </a:t>
            </a:r>
            <a:r>
              <a:rPr lang="en-US" sz="2400" dirty="0" smtClean="0">
                <a:solidFill>
                  <a:srgbClr val="FF0000"/>
                </a:solidFill>
              </a:rPr>
              <a:t>red---read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Not-so-clear-cut (parallel)</a:t>
            </a:r>
          </a:p>
          <a:p>
            <a:pPr lvl="1"/>
            <a:r>
              <a:rPr lang="en-US" sz="2000" dirty="0" smtClean="0"/>
              <a:t>Case 1:</a:t>
            </a:r>
          </a:p>
          <a:p>
            <a:pPr lvl="1"/>
            <a:endParaRPr lang="el-GR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Case 2:</a:t>
            </a:r>
          </a:p>
          <a:p>
            <a:pPr lvl="1"/>
            <a:endParaRPr lang="el-GR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Case 3:</a:t>
            </a:r>
          </a:p>
          <a:p>
            <a:endParaRPr lang="el-GR" sz="2400" dirty="0"/>
          </a:p>
        </p:txBody>
      </p:sp>
      <p:cxnSp>
        <p:nvCxnSpPr>
          <p:cNvPr id="4" name="Straight Connector 5"/>
          <p:cNvCxnSpPr/>
          <p:nvPr/>
        </p:nvCxnSpPr>
        <p:spPr bwMode="auto">
          <a:xfrm>
            <a:off x="1143000" y="2177008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6"/>
          <p:cNvCxnSpPr/>
          <p:nvPr/>
        </p:nvCxnSpPr>
        <p:spPr bwMode="auto">
          <a:xfrm>
            <a:off x="3594720" y="2634208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21"/>
          <p:cNvCxnSpPr/>
          <p:nvPr/>
        </p:nvCxnSpPr>
        <p:spPr bwMode="auto">
          <a:xfrm>
            <a:off x="3276600" y="3548608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22"/>
          <p:cNvCxnSpPr/>
          <p:nvPr/>
        </p:nvCxnSpPr>
        <p:spPr bwMode="auto">
          <a:xfrm>
            <a:off x="3657600" y="4881736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23"/>
          <p:cNvCxnSpPr/>
          <p:nvPr/>
        </p:nvCxnSpPr>
        <p:spPr bwMode="auto">
          <a:xfrm>
            <a:off x="3276600" y="4653136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24"/>
          <p:cNvCxnSpPr/>
          <p:nvPr/>
        </p:nvCxnSpPr>
        <p:spPr bwMode="auto">
          <a:xfrm>
            <a:off x="4648200" y="3777208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25"/>
          <p:cNvCxnSpPr/>
          <p:nvPr/>
        </p:nvCxnSpPr>
        <p:spPr bwMode="auto">
          <a:xfrm>
            <a:off x="3276600" y="6021288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26"/>
          <p:cNvCxnSpPr/>
          <p:nvPr/>
        </p:nvCxnSpPr>
        <p:spPr bwMode="auto">
          <a:xfrm>
            <a:off x="3657600" y="5792688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Θέματα </a:t>
            </a:r>
            <a:r>
              <a:rPr lang="en-US" dirty="0" err="1" smtClean="0"/>
              <a:t>linearizability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Μια λειτουργία παίρνει χρόνο για να ολοκληρωθεί</a:t>
            </a:r>
            <a:endParaRPr lang="en-US" sz="2400" dirty="0" smtClean="0"/>
          </a:p>
          <a:p>
            <a:pPr lvl="1"/>
            <a:r>
              <a:rPr lang="el-GR" sz="2000" dirty="0" err="1" smtClean="0"/>
              <a:t>Π.χ</a:t>
            </a:r>
            <a:r>
              <a:rPr lang="en-US" sz="2000" dirty="0" smtClean="0"/>
              <a:t>, </a:t>
            </a:r>
            <a:r>
              <a:rPr lang="el-GR" sz="2000" dirty="0" smtClean="0"/>
              <a:t>ένα </a:t>
            </a:r>
            <a:r>
              <a:rPr lang="en-US" sz="2000" dirty="0" smtClean="0"/>
              <a:t>read R </a:t>
            </a:r>
            <a:r>
              <a:rPr lang="el-GR" sz="2000" dirty="0" smtClean="0"/>
              <a:t>ξεκινάει τη χρονική στιγμή </a:t>
            </a:r>
            <a:r>
              <a:rPr lang="en-US" sz="2000" dirty="0" smtClean="0"/>
              <a:t>X </a:t>
            </a:r>
            <a:r>
              <a:rPr lang="el-GR" sz="2000" dirty="0" smtClean="0"/>
              <a:t>και τελειώνει την</a:t>
            </a:r>
            <a:r>
              <a:rPr lang="en-US" sz="2000" dirty="0" smtClean="0"/>
              <a:t> Y </a:t>
            </a:r>
          </a:p>
          <a:p>
            <a:r>
              <a:rPr lang="el-GR" sz="2400" dirty="0" smtClean="0"/>
              <a:t>Μια τιμή ενός</a:t>
            </a:r>
            <a:r>
              <a:rPr lang="en-US" sz="2400" dirty="0" smtClean="0"/>
              <a:t> write </a:t>
            </a:r>
            <a:r>
              <a:rPr lang="el-GR" sz="2400" dirty="0" smtClean="0"/>
              <a:t>γίνεται ορατό κάποια στιγμή κατά τη διάρκεια του </a:t>
            </a:r>
            <a:r>
              <a:rPr lang="en-US" sz="2400" dirty="0" smtClean="0"/>
              <a:t>operation.</a:t>
            </a:r>
          </a:p>
          <a:p>
            <a:pPr lvl="1"/>
            <a:r>
              <a:rPr lang="el-GR" sz="2000" dirty="0" err="1" smtClean="0"/>
              <a:t>Π.χ</a:t>
            </a:r>
            <a:r>
              <a:rPr lang="en-US" sz="2000" dirty="0" smtClean="0"/>
              <a:t>., </a:t>
            </a:r>
            <a:r>
              <a:rPr lang="el-GR" sz="2000" dirty="0" smtClean="0"/>
              <a:t>ένα</a:t>
            </a:r>
            <a:r>
              <a:rPr lang="en-US" sz="2000" dirty="0" smtClean="0"/>
              <a:t> write W </a:t>
            </a:r>
            <a:r>
              <a:rPr lang="el-GR" sz="2000" dirty="0" smtClean="0"/>
              <a:t>ξεκινά τη στιγμή</a:t>
            </a:r>
            <a:r>
              <a:rPr lang="en-US" sz="2000" dirty="0" smtClean="0"/>
              <a:t> X </a:t>
            </a:r>
            <a:r>
              <a:rPr lang="el-GR" sz="2000" dirty="0" smtClean="0"/>
              <a:t>και τελειώνει την </a:t>
            </a:r>
            <a:r>
              <a:rPr lang="en-US" sz="2000" dirty="0" smtClean="0"/>
              <a:t>Y ms. </a:t>
            </a:r>
            <a:r>
              <a:rPr lang="el-GR" sz="2000" dirty="0" smtClean="0"/>
              <a:t>Τη στιγμή </a:t>
            </a:r>
            <a:r>
              <a:rPr lang="en-US" sz="2000" dirty="0" smtClean="0"/>
              <a:t>Z (X &lt; Z &lt; Y), </a:t>
            </a:r>
            <a:r>
              <a:rPr lang="el-GR" sz="2000" dirty="0" smtClean="0"/>
              <a:t>η τιμή γράφεται στον δίσκο και γίνεται ορατή</a:t>
            </a:r>
            <a:endParaRPr lang="en-US" sz="2000" dirty="0" smtClean="0"/>
          </a:p>
          <a:p>
            <a:r>
              <a:rPr lang="el-GR" sz="2400" dirty="0" smtClean="0"/>
              <a:t>Τι θα κάναμε λογικά;</a:t>
            </a:r>
            <a:endParaRPr lang="en-US" sz="2400" dirty="0" smtClean="0"/>
          </a:p>
          <a:p>
            <a:pPr lvl="1"/>
            <a:r>
              <a:rPr lang="el-GR" sz="2000" dirty="0" smtClean="0"/>
              <a:t>Αν το</a:t>
            </a:r>
            <a:r>
              <a:rPr lang="en-US" sz="2000" dirty="0" smtClean="0"/>
              <a:t> W </a:t>
            </a:r>
            <a:r>
              <a:rPr lang="el-GR" sz="2000" dirty="0" smtClean="0"/>
              <a:t>τελειώσει τη στιγμή</a:t>
            </a:r>
            <a:r>
              <a:rPr lang="en-US" sz="2000" dirty="0" smtClean="0"/>
              <a:t> X, </a:t>
            </a:r>
            <a:r>
              <a:rPr lang="el-GR" sz="2000" dirty="0" smtClean="0"/>
              <a:t>το </a:t>
            </a:r>
            <a:r>
              <a:rPr lang="en-US" sz="2000" dirty="0" smtClean="0"/>
              <a:t>R </a:t>
            </a:r>
            <a:r>
              <a:rPr lang="el-GR" sz="2000" dirty="0" smtClean="0"/>
              <a:t>ξεκινήσει τη στιγμή </a:t>
            </a:r>
            <a:r>
              <a:rPr lang="en-US" sz="2000" dirty="0" smtClean="0"/>
              <a:t>Y</a:t>
            </a:r>
            <a:r>
              <a:rPr lang="el-GR" sz="2000" dirty="0" smtClean="0"/>
              <a:t> και </a:t>
            </a:r>
            <a:r>
              <a:rPr lang="en-US" sz="2000" dirty="0" smtClean="0"/>
              <a:t>X &lt; Y, </a:t>
            </a:r>
            <a:r>
              <a:rPr lang="el-GR" sz="2000" dirty="0" smtClean="0"/>
              <a:t>τότε το</a:t>
            </a:r>
            <a:r>
              <a:rPr lang="en-US" sz="2000" dirty="0" smtClean="0"/>
              <a:t> R </a:t>
            </a:r>
            <a:r>
              <a:rPr lang="el-GR" sz="2000" dirty="0" smtClean="0"/>
              <a:t>θα πρέπει να διαβάσει αυτό που έγραψε το</a:t>
            </a:r>
            <a:r>
              <a:rPr lang="en-US" sz="2000" dirty="0" smtClean="0"/>
              <a:t> W </a:t>
            </a:r>
          </a:p>
          <a:p>
            <a:pPr lvl="1"/>
            <a:r>
              <a:rPr lang="el-GR" sz="2000" dirty="0" smtClean="0"/>
              <a:t>Αν το</a:t>
            </a:r>
            <a:r>
              <a:rPr lang="en-US" sz="2000" dirty="0" smtClean="0"/>
              <a:t> R </a:t>
            </a:r>
            <a:r>
              <a:rPr lang="el-GR" sz="2000" dirty="0" smtClean="0"/>
              <a:t>συμπέσει με το </a:t>
            </a:r>
            <a:r>
              <a:rPr lang="en-US" sz="2000" dirty="0" smtClean="0"/>
              <a:t>W, </a:t>
            </a:r>
            <a:r>
              <a:rPr lang="el-GR" sz="2000" dirty="0" smtClean="0"/>
              <a:t>τότε μπορεί να διαβάσει ή την προηγούμενη τιμή ή την τιμή που γράφτηκε από το </a:t>
            </a:r>
            <a:r>
              <a:rPr lang="en-US" sz="2000" dirty="0" smtClean="0"/>
              <a:t>W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Θέματα </a:t>
            </a:r>
            <a:r>
              <a:rPr lang="en-US" dirty="0" err="1" smtClean="0"/>
              <a:t>linearizability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Εγγύηση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l-GR" sz="2400" dirty="0" smtClean="0"/>
              <a:t>Χαλαρή εγγύηση σε αλληλοεπικάλυψη</a:t>
            </a:r>
            <a:endParaRPr lang="en-US" sz="2400" dirty="0" smtClean="0"/>
          </a:p>
          <a:p>
            <a:r>
              <a:rPr lang="en-US" sz="2400" dirty="0" smtClean="0"/>
              <a:t>Case 1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Case 2</a:t>
            </a:r>
          </a:p>
          <a:p>
            <a:endParaRPr lang="en-US" sz="2400" dirty="0" smtClean="0"/>
          </a:p>
          <a:p>
            <a:r>
              <a:rPr lang="en-US" sz="2400" dirty="0" smtClean="0"/>
              <a:t>Case 3</a:t>
            </a:r>
          </a:p>
          <a:p>
            <a:endParaRPr lang="el-GR" sz="2400" dirty="0"/>
          </a:p>
        </p:txBody>
      </p:sp>
      <p:cxnSp>
        <p:nvCxnSpPr>
          <p:cNvPr id="4" name="Straight Connector 5"/>
          <p:cNvCxnSpPr/>
          <p:nvPr/>
        </p:nvCxnSpPr>
        <p:spPr bwMode="auto">
          <a:xfrm>
            <a:off x="1452736" y="2079848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6"/>
          <p:cNvCxnSpPr/>
          <p:nvPr/>
        </p:nvCxnSpPr>
        <p:spPr bwMode="auto">
          <a:xfrm>
            <a:off x="3738736" y="2537048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7"/>
          <p:cNvCxnSpPr/>
          <p:nvPr/>
        </p:nvCxnSpPr>
        <p:spPr bwMode="auto">
          <a:xfrm>
            <a:off x="2290936" y="3603848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8"/>
          <p:cNvCxnSpPr/>
          <p:nvPr/>
        </p:nvCxnSpPr>
        <p:spPr bwMode="auto">
          <a:xfrm>
            <a:off x="2671936" y="4823048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9"/>
          <p:cNvCxnSpPr/>
          <p:nvPr/>
        </p:nvCxnSpPr>
        <p:spPr bwMode="auto">
          <a:xfrm>
            <a:off x="2290936" y="4594448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12"/>
          <p:cNvCxnSpPr/>
          <p:nvPr/>
        </p:nvCxnSpPr>
        <p:spPr bwMode="auto">
          <a:xfrm>
            <a:off x="3662536" y="3832448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13"/>
          <p:cNvCxnSpPr/>
          <p:nvPr/>
        </p:nvCxnSpPr>
        <p:spPr bwMode="auto">
          <a:xfrm>
            <a:off x="2290936" y="5661248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4"/>
          <p:cNvCxnSpPr/>
          <p:nvPr/>
        </p:nvCxnSpPr>
        <p:spPr bwMode="auto">
          <a:xfrm>
            <a:off x="2671936" y="5432648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Τελικά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(</a:t>
            </a:r>
            <a:r>
              <a:rPr lang="el-GR" sz="2400" dirty="0" smtClean="0"/>
              <a:t>Ορισμός από βιβλίο</a:t>
            </a:r>
            <a:r>
              <a:rPr lang="en-US" sz="2400" dirty="0" smtClean="0"/>
              <a:t>) </a:t>
            </a:r>
            <a:r>
              <a:rPr lang="el-GR" sz="2400" dirty="0" smtClean="0"/>
              <a:t>Μια υπηρεσία διαμοιραζόμενων αντιγράφων είναι </a:t>
            </a:r>
            <a:r>
              <a:rPr lang="el-GR" sz="2400" dirty="0" err="1" smtClean="0"/>
              <a:t>σειριοποιήσιμη</a:t>
            </a:r>
            <a:r>
              <a:rPr lang="el-GR" sz="2400" dirty="0" smtClean="0"/>
              <a:t> αν για κάθε εκτέλεση υπάρχει κάποιο </a:t>
            </a:r>
            <a:r>
              <a:rPr lang="en-US" sz="2400" dirty="0" smtClean="0"/>
              <a:t>interleaving</a:t>
            </a:r>
            <a:r>
              <a:rPr lang="el-GR" sz="2400" dirty="0" smtClean="0"/>
              <a:t> των </a:t>
            </a:r>
            <a:r>
              <a:rPr lang="en-US" sz="2400" dirty="0" smtClean="0"/>
              <a:t>operations </a:t>
            </a:r>
            <a:r>
              <a:rPr lang="el-GR" sz="2400" dirty="0" smtClean="0"/>
              <a:t>από όλους τους </a:t>
            </a:r>
            <a:r>
              <a:rPr lang="en-US" sz="2400" dirty="0" smtClean="0"/>
              <a:t>clients </a:t>
            </a:r>
            <a:r>
              <a:rPr lang="el-GR" sz="2400" dirty="0" smtClean="0"/>
              <a:t>έτσι ώστε</a:t>
            </a:r>
            <a:endParaRPr lang="en-US" sz="2400" dirty="0" smtClean="0"/>
          </a:p>
          <a:p>
            <a:pPr lvl="1"/>
            <a:r>
              <a:rPr lang="en-US" sz="2000" dirty="0" smtClean="0"/>
              <a:t> </a:t>
            </a:r>
            <a:r>
              <a:rPr lang="el-GR" sz="2000" dirty="0" smtClean="0"/>
              <a:t>καλύπτει τον ορισμό ενός μοναδικού σωστού αντιγράφου</a:t>
            </a:r>
            <a:endParaRPr lang="en-US" sz="2000" dirty="0" smtClean="0"/>
          </a:p>
          <a:p>
            <a:pPr lvl="1"/>
            <a:r>
              <a:rPr lang="en-US" sz="2000" dirty="0" smtClean="0"/>
              <a:t> </a:t>
            </a:r>
            <a:r>
              <a:rPr lang="el-GR" sz="2000" dirty="0" smtClean="0"/>
              <a:t>είναι συνεπές με τον πραγματικό χρόνο που έγινε κάθε </a:t>
            </a:r>
            <a:r>
              <a:rPr lang="en-US" sz="2000" dirty="0" smtClean="0"/>
              <a:t>operation</a:t>
            </a:r>
            <a:r>
              <a:rPr lang="el-GR" sz="2000" dirty="0" smtClean="0"/>
              <a:t> κατά τη διάρκεια της εκτέλεσης</a:t>
            </a:r>
            <a:endParaRPr lang="en-US" sz="2000" dirty="0" smtClean="0"/>
          </a:p>
          <a:p>
            <a:r>
              <a:rPr lang="el-GR" sz="2400" dirty="0" smtClean="0"/>
              <a:t>Στόχος</a:t>
            </a:r>
            <a:r>
              <a:rPr lang="en-US" sz="2400" dirty="0" smtClean="0"/>
              <a:t>: </a:t>
            </a:r>
            <a:r>
              <a:rPr lang="el-GR" sz="2400" dirty="0" smtClean="0"/>
              <a:t>Οποιοσδήποτε χρήστης οποιαδήποτε στιγμή βλέπει ένα αντίγραφο του αντικειμένου που είναι σωστό και συνεπές</a:t>
            </a:r>
            <a:endParaRPr lang="en-US" sz="2400" dirty="0" smtClean="0"/>
          </a:p>
          <a:p>
            <a:r>
              <a:rPr lang="el-GR" sz="2400" dirty="0" smtClean="0"/>
              <a:t>Η πιο ισχυρή μορφή συνέπειας</a:t>
            </a:r>
            <a:endParaRPr lang="en-US" sz="24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Replication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One technique to provide </a:t>
            </a:r>
            <a:r>
              <a:rPr lang="en-US" sz="2400" dirty="0" err="1" smtClean="0"/>
              <a:t>linearizability</a:t>
            </a:r>
            <a:endParaRPr lang="en-US" sz="2400" dirty="0" smtClean="0"/>
          </a:p>
          <a:p>
            <a:endParaRPr lang="el-GR" sz="2400" dirty="0"/>
          </a:p>
        </p:txBody>
      </p:sp>
      <p:sp>
        <p:nvSpPr>
          <p:cNvPr id="4" name="Oval 4"/>
          <p:cNvSpPr/>
          <p:nvPr/>
        </p:nvSpPr>
        <p:spPr bwMode="auto">
          <a:xfrm>
            <a:off x="1752600" y="3103492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N0</a:t>
            </a:r>
          </a:p>
        </p:txBody>
      </p:sp>
      <p:sp>
        <p:nvSpPr>
          <p:cNvPr id="5" name="Oval 5"/>
          <p:cNvSpPr/>
          <p:nvPr/>
        </p:nvSpPr>
        <p:spPr bwMode="auto">
          <a:xfrm>
            <a:off x="3733800" y="3103492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N1</a:t>
            </a:r>
          </a:p>
        </p:txBody>
      </p:sp>
      <p:sp>
        <p:nvSpPr>
          <p:cNvPr id="6" name="Oval 6"/>
          <p:cNvSpPr/>
          <p:nvPr/>
        </p:nvSpPr>
        <p:spPr bwMode="auto">
          <a:xfrm>
            <a:off x="5715000" y="3103492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N2</a:t>
            </a:r>
          </a:p>
        </p:txBody>
      </p:sp>
      <p:cxnSp>
        <p:nvCxnSpPr>
          <p:cNvPr id="7" name="Straight Arrow Connector 7"/>
          <p:cNvCxnSpPr>
            <a:stCxn id="4" idx="6"/>
            <a:endCxn id="5" idx="2"/>
          </p:cNvCxnSpPr>
          <p:nvPr/>
        </p:nvCxnSpPr>
        <p:spPr bwMode="auto">
          <a:xfrm>
            <a:off x="2667000" y="3560692"/>
            <a:ext cx="10668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8"/>
          <p:cNvCxnSpPr>
            <a:stCxn id="5" idx="6"/>
            <a:endCxn id="6" idx="2"/>
          </p:cNvCxnSpPr>
          <p:nvPr/>
        </p:nvCxnSpPr>
        <p:spPr bwMode="auto">
          <a:xfrm>
            <a:off x="4648200" y="3560692"/>
            <a:ext cx="10668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9"/>
          <p:cNvCxnSpPr>
            <a:endCxn id="6" idx="1"/>
          </p:cNvCxnSpPr>
          <p:nvPr/>
        </p:nvCxnSpPr>
        <p:spPr bwMode="auto">
          <a:xfrm>
            <a:off x="5257800" y="2570092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10"/>
          <p:cNvCxnSpPr>
            <a:stCxn id="6" idx="7"/>
          </p:cNvCxnSpPr>
          <p:nvPr/>
        </p:nvCxnSpPr>
        <p:spPr bwMode="auto">
          <a:xfrm flipV="1">
            <a:off x="6495489" y="2570092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1"/>
          <p:cNvSpPr txBox="1"/>
          <p:nvPr/>
        </p:nvSpPr>
        <p:spPr>
          <a:xfrm>
            <a:off x="4648200" y="2112892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Reads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6400800" y="2112892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Replies</a:t>
            </a:r>
          </a:p>
        </p:txBody>
      </p:sp>
      <p:cxnSp>
        <p:nvCxnSpPr>
          <p:cNvPr id="13" name="Straight Arrow Connector 13"/>
          <p:cNvCxnSpPr/>
          <p:nvPr/>
        </p:nvCxnSpPr>
        <p:spPr bwMode="auto">
          <a:xfrm>
            <a:off x="1295400" y="2589202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4"/>
          <p:cNvSpPr txBox="1"/>
          <p:nvPr/>
        </p:nvSpPr>
        <p:spPr>
          <a:xfrm>
            <a:off x="685800" y="2132002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Writes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524000" y="4037002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Head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5486400" y="4037002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Tail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Linearizability</a:t>
            </a:r>
            <a:r>
              <a:rPr lang="en-US" sz="3600" dirty="0" smtClean="0"/>
              <a:t> vs. Sequential Consistency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Και τα 2 δίνουν την ψευδαίσθηση του μοναδικού αντιγράφου</a:t>
            </a:r>
            <a:endParaRPr lang="en-US" sz="2400" dirty="0" smtClean="0"/>
          </a:p>
          <a:p>
            <a:pPr lvl="1"/>
            <a:r>
              <a:rPr lang="el-GR" sz="2000" dirty="0" smtClean="0"/>
              <a:t>Για έναν εξωτερικό παρατηρητή, το σύστημα συμπεριφέρεται (</a:t>
            </a:r>
            <a:r>
              <a:rPr lang="el-GR" sz="2000" dirty="0" err="1" smtClean="0"/>
              <a:t>σχεδον</a:t>
            </a:r>
            <a:r>
              <a:rPr lang="el-GR" sz="2000" dirty="0" smtClean="0"/>
              <a:t>) σαν να είχε ένα μόνο αντίγραφο</a:t>
            </a:r>
            <a:endParaRPr lang="en-US" sz="2000" dirty="0" smtClean="0"/>
          </a:p>
          <a:p>
            <a:r>
              <a:rPr lang="el-GR" sz="2400" dirty="0" smtClean="0"/>
              <a:t>Το </a:t>
            </a:r>
            <a:r>
              <a:rPr lang="en-US" sz="2400" dirty="0" err="1" smtClean="0"/>
              <a:t>linearizability</a:t>
            </a:r>
            <a:r>
              <a:rPr lang="en-US" sz="2400" dirty="0" smtClean="0"/>
              <a:t> </a:t>
            </a:r>
            <a:r>
              <a:rPr lang="el-GR" sz="2400" dirty="0" smtClean="0"/>
              <a:t>ενδιαφέρεται για χρόνο</a:t>
            </a:r>
            <a:endParaRPr lang="en-US" sz="2400" dirty="0" smtClean="0"/>
          </a:p>
          <a:p>
            <a:pPr lvl="1"/>
            <a:r>
              <a:rPr lang="el-GR" sz="2000" dirty="0" smtClean="0"/>
              <a:t>Η Κατερίνα γράφει στο </a:t>
            </a:r>
            <a:r>
              <a:rPr lang="en-US" sz="2000" dirty="0" err="1" smtClean="0"/>
              <a:t>facebook</a:t>
            </a:r>
            <a:r>
              <a:rPr lang="en-US" sz="2000" dirty="0" smtClean="0"/>
              <a:t> wall </a:t>
            </a:r>
            <a:r>
              <a:rPr lang="el-GR" sz="2000" dirty="0" smtClean="0"/>
              <a:t>στις</a:t>
            </a:r>
            <a:r>
              <a:rPr lang="en-US" sz="2000" dirty="0" smtClean="0"/>
              <a:t> 11am.</a:t>
            </a:r>
          </a:p>
          <a:p>
            <a:pPr lvl="1"/>
            <a:r>
              <a:rPr lang="el-GR" sz="2000" dirty="0" smtClean="0"/>
              <a:t>Ο Γιάννης γράφει στο </a:t>
            </a:r>
            <a:r>
              <a:rPr lang="en-US" sz="2000" dirty="0" err="1" smtClean="0"/>
              <a:t>facebook</a:t>
            </a:r>
            <a:r>
              <a:rPr lang="en-US" sz="2000" dirty="0" smtClean="0"/>
              <a:t> wall </a:t>
            </a:r>
            <a:r>
              <a:rPr lang="el-GR" sz="2000" dirty="0" smtClean="0"/>
              <a:t>στις</a:t>
            </a:r>
            <a:r>
              <a:rPr lang="en-US" sz="2000" dirty="0" smtClean="0"/>
              <a:t> 11:05am.</a:t>
            </a:r>
          </a:p>
          <a:p>
            <a:pPr lvl="1"/>
            <a:r>
              <a:rPr lang="el-GR" sz="2000" dirty="0" smtClean="0"/>
              <a:t>Όλοι θα δουν τις δημοσιεύσεις με αυτήν τη </a:t>
            </a:r>
            <a:r>
              <a:rPr lang="el-GR" sz="2000" dirty="0" smtClean="0"/>
              <a:t>σειρά</a:t>
            </a:r>
            <a:r>
              <a:rPr lang="en-US" sz="2000" dirty="0" smtClean="0"/>
              <a:t> (</a:t>
            </a:r>
            <a:r>
              <a:rPr lang="el-GR" sz="2000" dirty="0" smtClean="0"/>
              <a:t>πρώτα της Κατερίνας και μετά του Γιάννη)</a:t>
            </a:r>
            <a:endParaRPr lang="en-US" sz="2000" dirty="0" smtClean="0"/>
          </a:p>
          <a:p>
            <a:r>
              <a:rPr lang="el-GR" sz="2400" dirty="0" smtClean="0"/>
              <a:t>Η ακολουθιακή συνέπεια (</a:t>
            </a:r>
            <a:r>
              <a:rPr lang="en-US" sz="2400" dirty="0" smtClean="0"/>
              <a:t>sequential consistency) </a:t>
            </a:r>
            <a:r>
              <a:rPr lang="el-GR" sz="2400" dirty="0" smtClean="0"/>
              <a:t>ενδιαφέρεται για τη διάταξη</a:t>
            </a:r>
            <a:endParaRPr lang="en-US" sz="2400" dirty="0" smtClean="0"/>
          </a:p>
          <a:p>
            <a:pPr lvl="1"/>
            <a:r>
              <a:rPr lang="el-GR" sz="2000" dirty="0" smtClean="0"/>
              <a:t>Στο παραπάνω παράδειγμα δεν είναι απαραίτητο οι δημοσιεύσεις να εμφανιστούν με αυτήν τη </a:t>
            </a:r>
            <a:r>
              <a:rPr lang="el-GR" sz="2000" dirty="0" smtClean="0"/>
              <a:t>σειρά, αλλά θα εμφανιστούν </a:t>
            </a:r>
            <a:r>
              <a:rPr lang="el-GR" sz="2000" u="sng" dirty="0" smtClean="0"/>
              <a:t>σε όλους </a:t>
            </a:r>
            <a:r>
              <a:rPr lang="el-GR" sz="2000" dirty="0" smtClean="0"/>
              <a:t>με την ίδια σειρά.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Sequentially consistency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en-US" sz="2400" dirty="0" smtClean="0"/>
              <a:t>Sequential consistency</a:t>
            </a:r>
          </a:p>
          <a:p>
            <a:pPr lvl="1"/>
            <a:r>
              <a:rPr lang="el-GR" sz="2000" dirty="0" smtClean="0"/>
              <a:t>Παρέχει τη συμπεριφορά μοναδικού </a:t>
            </a:r>
            <a:r>
              <a:rPr lang="el-GR" sz="2000" dirty="0" smtClean="0"/>
              <a:t>αντιγράφου (όλοι βλέπουν τα </a:t>
            </a:r>
            <a:r>
              <a:rPr lang="en-US" sz="2000" dirty="0" smtClean="0"/>
              <a:t>updates </a:t>
            </a:r>
            <a:r>
              <a:rPr lang="el-GR" sz="2000" dirty="0" smtClean="0"/>
              <a:t>με την ίδια σειρά, όχι απαραίτητα την αυστηρά χρονική όμως)</a:t>
            </a:r>
            <a:endParaRPr lang="en-US" sz="2000" dirty="0" smtClean="0"/>
          </a:p>
          <a:p>
            <a:pPr lvl="1"/>
            <a:r>
              <a:rPr lang="el-GR" sz="2000" dirty="0" smtClean="0"/>
              <a:t>Ένα </a:t>
            </a:r>
            <a:r>
              <a:rPr lang="en-US" sz="2000" dirty="0" smtClean="0"/>
              <a:t>read operation </a:t>
            </a:r>
            <a:r>
              <a:rPr lang="el-GR" sz="2000" dirty="0" smtClean="0"/>
              <a:t>επιστρέφει το πιο πρόσφατο </a:t>
            </a:r>
            <a:r>
              <a:rPr lang="en-US" sz="2000" dirty="0" smtClean="0"/>
              <a:t>write</a:t>
            </a:r>
          </a:p>
          <a:p>
            <a:r>
              <a:rPr lang="el-GR" sz="2400" dirty="0" smtClean="0"/>
              <a:t>Τι σημαίνει πιο πρόσφατο </a:t>
            </a:r>
            <a:endParaRPr lang="en-US" sz="2400" dirty="0" smtClean="0"/>
          </a:p>
          <a:p>
            <a:pPr lvl="1"/>
            <a:r>
              <a:rPr lang="en-US" sz="2000" dirty="0" smtClean="0"/>
              <a:t> </a:t>
            </a:r>
            <a:r>
              <a:rPr lang="el-GR" sz="2000" dirty="0" smtClean="0"/>
              <a:t>για λειτουργίες στον ίδιο </a:t>
            </a:r>
            <a:r>
              <a:rPr lang="en-US" sz="2000" dirty="0" smtClean="0"/>
              <a:t>client: </a:t>
            </a:r>
            <a:r>
              <a:rPr lang="el-GR" sz="2000" dirty="0" smtClean="0"/>
              <a:t>καθορίζεται από τον χρόνο </a:t>
            </a:r>
            <a:r>
              <a:rPr lang="en-US" sz="2000" dirty="0" smtClean="0"/>
              <a:t>(program order)</a:t>
            </a:r>
          </a:p>
          <a:p>
            <a:pPr lvl="1"/>
            <a:r>
              <a:rPr lang="el-GR" sz="2000" dirty="0" smtClean="0"/>
              <a:t>Για λειτουργίες σε πολλούς </a:t>
            </a:r>
            <a:r>
              <a:rPr lang="en-US" sz="2000" dirty="0" smtClean="0"/>
              <a:t>clients: </a:t>
            </a:r>
            <a:r>
              <a:rPr lang="el-GR" sz="2000" dirty="0" smtClean="0"/>
              <a:t>Δεν καθορίζεται από τον χρόνο (μπορούν να αναδιαταχθούν)</a:t>
            </a:r>
            <a:endParaRPr lang="en-US" sz="2000" dirty="0" smtClean="0"/>
          </a:p>
          <a:p>
            <a:pPr lvl="1"/>
            <a:r>
              <a:rPr lang="el-GR" sz="2000" dirty="0" smtClean="0"/>
              <a:t>Δηλαδή, πρέπει απλώς να διατηρήσουμε το </a:t>
            </a:r>
            <a:r>
              <a:rPr lang="en-US" sz="2000" dirty="0" smtClean="0"/>
              <a:t>program order </a:t>
            </a:r>
            <a:r>
              <a:rPr lang="el-GR" sz="2000" dirty="0" smtClean="0"/>
              <a:t>κάθε </a:t>
            </a:r>
            <a:r>
              <a:rPr lang="en-US" sz="2000" dirty="0" smtClean="0"/>
              <a:t>client</a:t>
            </a:r>
            <a:r>
              <a:rPr lang="el-GR" sz="2000" dirty="0" smtClean="0"/>
              <a:t> 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Για τον εξωτερικό παρατηρητή, το σύστημα παρέχει μια διάταξη των </a:t>
            </a:r>
            <a:r>
              <a:rPr lang="en-US" sz="2400" dirty="0" smtClean="0"/>
              <a:t>operations </a:t>
            </a:r>
            <a:r>
              <a:rPr lang="el-GR" sz="2400" dirty="0" smtClean="0"/>
              <a:t>έτσι ώστε</a:t>
            </a:r>
            <a:endParaRPr lang="en-US" sz="2400" dirty="0" smtClean="0"/>
          </a:p>
          <a:p>
            <a:pPr lvl="1"/>
            <a:r>
              <a:rPr lang="el-GR" sz="2000" dirty="0" smtClean="0"/>
              <a:t>Να δουλεύει σαν να είχε ένα μοναδικό αντίγραφο</a:t>
            </a:r>
            <a:endParaRPr lang="en-US" sz="2000" dirty="0" smtClean="0"/>
          </a:p>
          <a:p>
            <a:pPr lvl="1"/>
            <a:r>
              <a:rPr lang="el-GR" sz="2000" dirty="0" smtClean="0"/>
              <a:t>Η διάταξη των </a:t>
            </a:r>
            <a:r>
              <a:rPr lang="en-US" sz="2000" dirty="0" smtClean="0"/>
              <a:t>operations</a:t>
            </a:r>
            <a:r>
              <a:rPr lang="el-GR" sz="2000" dirty="0" smtClean="0"/>
              <a:t> από τον ίδιο</a:t>
            </a:r>
            <a:r>
              <a:rPr lang="en-US" sz="2000" dirty="0" smtClean="0"/>
              <a:t> client </a:t>
            </a:r>
            <a:r>
              <a:rPr lang="el-GR" sz="2000" dirty="0" smtClean="0"/>
              <a:t>να διατηρείται</a:t>
            </a:r>
            <a:endParaRPr lang="en-US" sz="2000" dirty="0" smtClean="0"/>
          </a:p>
          <a:p>
            <a:r>
              <a:rPr lang="en-US" sz="2400" dirty="0" err="1" smtClean="0"/>
              <a:t>Linearizability</a:t>
            </a:r>
            <a:r>
              <a:rPr lang="en-US" sz="2400" dirty="0" smtClean="0"/>
              <a:t> vs. sequential consistency</a:t>
            </a:r>
          </a:p>
          <a:p>
            <a:pPr lvl="1"/>
            <a:r>
              <a:rPr lang="el-GR" sz="2000" dirty="0" smtClean="0"/>
              <a:t>Με </a:t>
            </a:r>
            <a:r>
              <a:rPr lang="en-US" sz="2000" dirty="0" smtClean="0"/>
              <a:t>sequential consistency</a:t>
            </a:r>
            <a:r>
              <a:rPr lang="el-GR" sz="2000" dirty="0" smtClean="0"/>
              <a:t> το σύστημα έχει την ελευθερία να κανονίσει πώς θα οργανώσει τα </a:t>
            </a:r>
            <a:r>
              <a:rPr lang="en-US" sz="2000" dirty="0" smtClean="0"/>
              <a:t>operations </a:t>
            </a:r>
            <a:r>
              <a:rPr lang="el-GR" sz="2000" dirty="0" smtClean="0"/>
              <a:t>που προέρχονται από διαφορετικούς πελάτες αρκεί να διατηρείται η διάταξη των </a:t>
            </a:r>
            <a:r>
              <a:rPr lang="en-US" sz="2000" dirty="0" smtClean="0"/>
              <a:t>operations</a:t>
            </a:r>
            <a:r>
              <a:rPr lang="el-GR" sz="2000" dirty="0" smtClean="0"/>
              <a:t> από τον ίδιο πελάτη</a:t>
            </a:r>
            <a:endParaRPr lang="en-US" sz="2000" dirty="0" smtClean="0"/>
          </a:p>
          <a:p>
            <a:pPr lvl="1"/>
            <a:r>
              <a:rPr lang="el-GR" sz="2000" dirty="0" smtClean="0"/>
              <a:t>Με</a:t>
            </a:r>
            <a:r>
              <a:rPr lang="en-US" sz="2000" dirty="0" smtClean="0"/>
              <a:t> </a:t>
            </a:r>
            <a:r>
              <a:rPr lang="en-US" sz="2000" dirty="0" err="1" smtClean="0"/>
              <a:t>linearizability</a:t>
            </a:r>
            <a:r>
              <a:rPr lang="el-GR" sz="2000" dirty="0" smtClean="0"/>
              <a:t> η ολική διάταξη για όλους τους πελάτες καθορίζεται από το χρόνο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Example </a:t>
            </a:r>
            <a:r>
              <a:rPr lang="en-US" sz="2400" dirty="0" smtClean="0"/>
              <a:t>1 -&gt; sequentially consistent</a:t>
            </a:r>
            <a:endParaRPr lang="en-US" sz="2400" dirty="0" smtClean="0"/>
          </a:p>
          <a:p>
            <a:pPr lvl="1"/>
            <a:r>
              <a:rPr lang="en-US" sz="2000" dirty="0" smtClean="0"/>
              <a:t>P1: </a:t>
            </a:r>
            <a:r>
              <a:rPr lang="en-US" sz="2000" dirty="0" err="1" smtClean="0"/>
              <a:t>a.write</a:t>
            </a:r>
            <a:r>
              <a:rPr lang="en-US" sz="2000" dirty="0" smtClean="0"/>
              <a:t>(A)</a:t>
            </a:r>
          </a:p>
          <a:p>
            <a:pPr lvl="1"/>
            <a:r>
              <a:rPr lang="en-US" sz="2000" dirty="0" smtClean="0"/>
              <a:t>P2:                 </a:t>
            </a:r>
            <a:r>
              <a:rPr lang="en-US" sz="2000" dirty="0" err="1" smtClean="0"/>
              <a:t>a.write</a:t>
            </a:r>
            <a:r>
              <a:rPr lang="en-US" sz="2000" dirty="0" smtClean="0"/>
              <a:t>(B)</a:t>
            </a:r>
          </a:p>
          <a:p>
            <a:pPr lvl="1"/>
            <a:r>
              <a:rPr lang="en-US" sz="2000" dirty="0" smtClean="0"/>
              <a:t>P3:                                 </a:t>
            </a:r>
            <a:r>
              <a:rPr lang="en-US" sz="2000" dirty="0" err="1" smtClean="0"/>
              <a:t>a.read</a:t>
            </a:r>
            <a:r>
              <a:rPr lang="en-US" sz="2000" dirty="0" smtClean="0"/>
              <a:t>()-&gt;B        </a:t>
            </a:r>
            <a:r>
              <a:rPr lang="en-US" sz="2000" dirty="0" err="1" smtClean="0"/>
              <a:t>a.read</a:t>
            </a:r>
            <a:r>
              <a:rPr lang="en-US" sz="2000" dirty="0" smtClean="0"/>
              <a:t>()-&gt;A</a:t>
            </a:r>
          </a:p>
          <a:p>
            <a:pPr lvl="1"/>
            <a:r>
              <a:rPr lang="en-US" sz="2000" dirty="0" smtClean="0"/>
              <a:t>P4:                                               </a:t>
            </a:r>
            <a:r>
              <a:rPr lang="en-US" sz="2000" dirty="0" err="1" smtClean="0"/>
              <a:t>a.read</a:t>
            </a:r>
            <a:r>
              <a:rPr lang="en-US" sz="2000" dirty="0" smtClean="0"/>
              <a:t>()-&gt;B       </a:t>
            </a:r>
            <a:r>
              <a:rPr lang="en-US" sz="2000" dirty="0" err="1" smtClean="0"/>
              <a:t>a.read</a:t>
            </a:r>
            <a:r>
              <a:rPr lang="en-US" sz="2000" dirty="0" smtClean="0"/>
              <a:t>()-&gt;A</a:t>
            </a:r>
          </a:p>
          <a:p>
            <a:r>
              <a:rPr lang="en-US" sz="2400" dirty="0" smtClean="0"/>
              <a:t>Example </a:t>
            </a:r>
            <a:r>
              <a:rPr lang="en-US" sz="2400" dirty="0" smtClean="0"/>
              <a:t>2 -&gt; NOT sequentially consistent</a:t>
            </a:r>
            <a:endParaRPr lang="en-US" sz="2400" dirty="0" smtClean="0"/>
          </a:p>
          <a:p>
            <a:pPr lvl="1"/>
            <a:r>
              <a:rPr lang="en-US" sz="2000" dirty="0" smtClean="0"/>
              <a:t>P1: </a:t>
            </a:r>
            <a:r>
              <a:rPr lang="en-US" sz="2000" dirty="0" err="1" smtClean="0"/>
              <a:t>a.write</a:t>
            </a:r>
            <a:r>
              <a:rPr lang="en-US" sz="2000" dirty="0" smtClean="0"/>
              <a:t>(A)</a:t>
            </a:r>
          </a:p>
          <a:p>
            <a:pPr lvl="1"/>
            <a:r>
              <a:rPr lang="en-US" sz="2000" dirty="0" smtClean="0"/>
              <a:t>P2:                 </a:t>
            </a:r>
            <a:r>
              <a:rPr lang="en-US" sz="2000" dirty="0" err="1" smtClean="0"/>
              <a:t>a.write</a:t>
            </a:r>
            <a:r>
              <a:rPr lang="en-US" sz="2000" dirty="0" smtClean="0"/>
              <a:t>(B)</a:t>
            </a:r>
          </a:p>
          <a:p>
            <a:pPr lvl="1"/>
            <a:r>
              <a:rPr lang="en-US" sz="2000" dirty="0" smtClean="0"/>
              <a:t>P3:                                 </a:t>
            </a:r>
            <a:r>
              <a:rPr lang="en-US" sz="2000" dirty="0" err="1" smtClean="0"/>
              <a:t>a.read</a:t>
            </a:r>
            <a:r>
              <a:rPr lang="en-US" sz="2000" dirty="0" smtClean="0"/>
              <a:t>()-&gt;B        </a:t>
            </a:r>
            <a:r>
              <a:rPr lang="en-US" sz="2000" dirty="0" err="1" smtClean="0"/>
              <a:t>a.read</a:t>
            </a:r>
            <a:r>
              <a:rPr lang="en-US" sz="2000" dirty="0" smtClean="0"/>
              <a:t>()-&gt;A</a:t>
            </a:r>
          </a:p>
          <a:p>
            <a:pPr lvl="1"/>
            <a:r>
              <a:rPr lang="en-US" sz="2000" dirty="0" smtClean="0"/>
              <a:t>P4:                                               </a:t>
            </a:r>
            <a:r>
              <a:rPr lang="en-US" sz="2000" dirty="0" err="1" smtClean="0"/>
              <a:t>a.read</a:t>
            </a:r>
            <a:r>
              <a:rPr lang="en-US" sz="2000" dirty="0" smtClean="0"/>
              <a:t>()-&gt;A       </a:t>
            </a:r>
            <a:r>
              <a:rPr lang="en-US" sz="2000" dirty="0" err="1" smtClean="0"/>
              <a:t>a.read</a:t>
            </a:r>
            <a:r>
              <a:rPr lang="en-US" sz="2000" dirty="0" smtClean="0"/>
              <a:t>()-&gt;B</a:t>
            </a:r>
          </a:p>
          <a:p>
            <a:endParaRPr lang="el-GR" sz="2400" dirty="0"/>
          </a:p>
        </p:txBody>
      </p:sp>
      <p:sp>
        <p:nvSpPr>
          <p:cNvPr id="4" name="3 - Ορθογώνιο"/>
          <p:cNvSpPr/>
          <p:nvPr/>
        </p:nvSpPr>
        <p:spPr>
          <a:xfrm>
            <a:off x="3419872" y="4653136"/>
            <a:ext cx="4104456" cy="93610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Επεξήγηση με παραλληλόγραμμο"/>
          <p:cNvSpPr/>
          <p:nvPr/>
        </p:nvSpPr>
        <p:spPr>
          <a:xfrm>
            <a:off x="7452320" y="3645024"/>
            <a:ext cx="1440160" cy="864096"/>
          </a:xfrm>
          <a:prstGeom prst="wedge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 P3 </a:t>
            </a:r>
            <a:r>
              <a:rPr lang="el-GR" sz="1400" dirty="0" smtClean="0">
                <a:solidFill>
                  <a:schemeClr val="tx1"/>
                </a:solidFill>
              </a:rPr>
              <a:t>και </a:t>
            </a:r>
            <a:r>
              <a:rPr lang="en-US" sz="1400" dirty="0" smtClean="0">
                <a:solidFill>
                  <a:schemeClr val="tx1"/>
                </a:solidFill>
              </a:rPr>
              <a:t>P4</a:t>
            </a:r>
            <a:r>
              <a:rPr lang="el-GR" sz="1400" dirty="0" smtClean="0">
                <a:solidFill>
                  <a:schemeClr val="tx1"/>
                </a:solidFill>
              </a:rPr>
              <a:t> διαφωνούν στη σειρά τω</a:t>
            </a:r>
            <a:r>
              <a:rPr lang="en-US" sz="1400" dirty="0" smtClean="0">
                <a:solidFill>
                  <a:schemeClr val="tx1"/>
                </a:solidFill>
              </a:rPr>
              <a:t>n writes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Replication</a:t>
            </a:r>
            <a:endParaRPr lang="el-GR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98500" y="1290643"/>
            <a:ext cx="7683500" cy="5306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6BB76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Request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l-GR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 αίτημα γίνεται</a:t>
            </a:r>
            <a:r>
              <a:rPr kumimoji="0" lang="el-GR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στον πρωτεύοντα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RM </a:t>
            </a:r>
            <a:r>
              <a:rPr kumimoji="0" lang="el-GR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και φέρει μοναδικό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Coordination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l-GR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 πρωτεύων</a:t>
            </a:r>
            <a:r>
              <a:rPr kumimoji="0" lang="el-GR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RM</a:t>
            </a:r>
            <a:r>
              <a:rPr kumimoji="0" lang="el-GR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l-GR" sz="1900" dirty="0" smtClean="0">
                <a:solidFill>
                  <a:schemeClr val="tx1"/>
                </a:solidFill>
                <a:latin typeface="+mn-lt"/>
              </a:rPr>
              <a:t>επεξεργάζεται </a:t>
            </a:r>
            <a:r>
              <a:rPr kumimoji="0" lang="el-GR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τα αιτήματα ατομικά, με τη σειρά που τα λαμβάνει και ελέγχει το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 </a:t>
            </a:r>
            <a:r>
              <a:rPr kumimoji="0" lang="el-GR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για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duplicates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Execution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O </a:t>
            </a:r>
            <a:r>
              <a:rPr lang="el-GR" sz="1900" dirty="0" smtClean="0">
                <a:solidFill>
                  <a:schemeClr val="tx1"/>
                </a:solidFill>
                <a:latin typeface="+mn-lt"/>
              </a:rPr>
              <a:t>πρωτεύων εκτελεί το αίτημα και αποθηκεύει την απάντηση</a:t>
            </a: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Agreement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lang="el-GR" sz="1900" dirty="0" smtClean="0">
                <a:solidFill>
                  <a:schemeClr val="tx1"/>
                </a:solidFill>
                <a:latin typeface="+mn-lt"/>
              </a:rPr>
              <a:t>Αν πρόκειται για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update, </a:t>
            </a:r>
            <a:r>
              <a:rPr kumimoji="0" lang="el-GR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στέλνει την ενημερωμένη κατάσταση,</a:t>
            </a:r>
            <a:r>
              <a:rPr kumimoji="0" lang="el-GR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την απάντηση και το </a:t>
            </a:r>
            <a:r>
              <a:rPr kumimoji="0" lang="en-US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 </a:t>
            </a:r>
            <a:r>
              <a:rPr kumimoji="0" lang="el-GR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σε όλους τους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backup RMs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Response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l-GR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 πρωτεύων στέλνει το αποτέλεσμα στον</a:t>
            </a:r>
            <a:r>
              <a:rPr kumimoji="0" lang="el-GR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client</a:t>
            </a: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765800" y="1239843"/>
            <a:ext cx="2451100" cy="2082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500" y="1303343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371600" y="1455743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84300" y="1506543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378200" y="1493843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1"/>
                </a:solidFill>
              </a:rPr>
              <a:t>Front End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994400" y="1709743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302500" y="2243143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289800" y="1341443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956300" y="1811343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7251700" y="1506543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277100" y="2370143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079500" y="2560643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371600" y="2713043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384300" y="2763843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3378200" y="2738443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2247900" y="1671643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2273300" y="2916243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4584700" y="1684343"/>
            <a:ext cx="1397000" cy="279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V="1">
            <a:off x="4572000" y="2166943"/>
            <a:ext cx="1549400" cy="723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6375400" y="2560643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6337300" y="2725743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6565900" y="1620843"/>
            <a:ext cx="7366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6540500" y="2128843"/>
            <a:ext cx="787400" cy="330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6375400" y="2293943"/>
            <a:ext cx="1778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5854700" y="1455743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primary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7188200" y="1887543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7188200" y="2763843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6223000" y="3043243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374900" y="2065343"/>
            <a:ext cx="132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tx1"/>
                </a:solidFill>
              </a:rPr>
              <a:t>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Στόχοι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365104"/>
            <a:ext cx="8229600" cy="1761059"/>
          </a:xfrm>
        </p:spPr>
        <p:txBody>
          <a:bodyPr/>
          <a:lstStyle/>
          <a:p>
            <a:r>
              <a:rPr lang="el-GR" sz="2400" dirty="0" smtClean="0"/>
              <a:t>Διαφάνεια</a:t>
            </a:r>
          </a:p>
          <a:p>
            <a:pPr lvl="1"/>
            <a:r>
              <a:rPr lang="el-GR" sz="2000" dirty="0" smtClean="0"/>
              <a:t>Ο χρήστης δεν ξέρει ότι υπάρχουν πολλά αντίγραφα</a:t>
            </a:r>
          </a:p>
          <a:p>
            <a:r>
              <a:rPr lang="el-GR" sz="2400" dirty="0" smtClean="0"/>
              <a:t>Συνέπεια</a:t>
            </a:r>
          </a:p>
          <a:p>
            <a:pPr lvl="1"/>
            <a:r>
              <a:rPr lang="el-GR" sz="2000" dirty="0" smtClean="0"/>
              <a:t>Τα δεδομένα είναι τα ίδια σε όλα τα αντίγραφα (ή τείνουν στο να γίνουν τα ίδια)</a:t>
            </a:r>
            <a:endParaRPr lang="el-GR" sz="20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39552" y="1412776"/>
            <a:ext cx="7583636" cy="2877294"/>
            <a:chOff x="0" y="0"/>
            <a:chExt cx="5368" cy="2157"/>
          </a:xfrm>
        </p:grpSpPr>
        <p:sp>
          <p:nvSpPr>
            <p:cNvPr id="5" name="Rectangle 5"/>
            <p:cNvSpPr>
              <a:spLocks/>
            </p:cNvSpPr>
            <p:nvPr/>
          </p:nvSpPr>
          <p:spPr bwMode="auto">
            <a:xfrm>
              <a:off x="3075" y="262"/>
              <a:ext cx="2293" cy="1895"/>
            </a:xfrm>
            <a:prstGeom prst="rect">
              <a:avLst/>
            </a:prstGeom>
            <a:solidFill>
              <a:srgbClr val="FFDC99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6" name="Rectangle 6"/>
            <p:cNvSpPr>
              <a:spLocks/>
            </p:cNvSpPr>
            <p:nvPr/>
          </p:nvSpPr>
          <p:spPr bwMode="auto">
            <a:xfrm>
              <a:off x="1805" y="528"/>
              <a:ext cx="436" cy="416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7" name="Rectangle 7"/>
            <p:cNvSpPr>
              <a:spLocks/>
            </p:cNvSpPr>
            <p:nvPr/>
          </p:nvSpPr>
          <p:spPr bwMode="auto">
            <a:xfrm>
              <a:off x="1805" y="528"/>
              <a:ext cx="455" cy="43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8" name="Rectangle 8"/>
            <p:cNvSpPr>
              <a:spLocks/>
            </p:cNvSpPr>
            <p:nvPr/>
          </p:nvSpPr>
          <p:spPr bwMode="auto">
            <a:xfrm>
              <a:off x="1957" y="644"/>
              <a:ext cx="194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FE</a:t>
              </a:r>
            </a:p>
          </p:txBody>
        </p:sp>
        <p:sp>
          <p:nvSpPr>
            <p:cNvPr id="10" name="Rectangle 10"/>
            <p:cNvSpPr>
              <a:spLocks/>
            </p:cNvSpPr>
            <p:nvPr/>
          </p:nvSpPr>
          <p:spPr bwMode="auto">
            <a:xfrm>
              <a:off x="1099" y="0"/>
              <a:ext cx="938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Requests and</a:t>
              </a:r>
            </a:p>
          </p:txBody>
        </p:sp>
        <p:sp>
          <p:nvSpPr>
            <p:cNvPr id="11" name="Rectangle 11"/>
            <p:cNvSpPr>
              <a:spLocks/>
            </p:cNvSpPr>
            <p:nvPr/>
          </p:nvSpPr>
          <p:spPr bwMode="auto">
            <a:xfrm>
              <a:off x="1345" y="208"/>
              <a:ext cx="448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replies</a:t>
              </a:r>
            </a:p>
          </p:txBody>
        </p:sp>
        <p:sp>
          <p:nvSpPr>
            <p:cNvPr id="12" name="Rectangle 12"/>
            <p:cNvSpPr>
              <a:spLocks/>
            </p:cNvSpPr>
            <p:nvPr/>
          </p:nvSpPr>
          <p:spPr bwMode="auto">
            <a:xfrm>
              <a:off x="872" y="644"/>
              <a:ext cx="110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</a:t>
              </a:r>
            </a:p>
          </p:txBody>
        </p:sp>
        <p:sp>
          <p:nvSpPr>
            <p:cNvPr id="13" name="Oval 13"/>
            <p:cNvSpPr>
              <a:spLocks/>
            </p:cNvSpPr>
            <p:nvPr/>
          </p:nvSpPr>
          <p:spPr bwMode="auto">
            <a:xfrm>
              <a:off x="592" y="414"/>
              <a:ext cx="645" cy="64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4" name="Rectangle 14"/>
            <p:cNvSpPr>
              <a:spLocks/>
            </p:cNvSpPr>
            <p:nvPr/>
          </p:nvSpPr>
          <p:spPr bwMode="auto">
            <a:xfrm>
              <a:off x="4794" y="1597"/>
              <a:ext cx="507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Replica</a:t>
              </a:r>
            </a:p>
          </p:txBody>
        </p:sp>
        <p:sp>
          <p:nvSpPr>
            <p:cNvPr id="15" name="Rectangle 15"/>
            <p:cNvSpPr>
              <a:spLocks/>
            </p:cNvSpPr>
            <p:nvPr/>
          </p:nvSpPr>
          <p:spPr bwMode="auto">
            <a:xfrm>
              <a:off x="853" y="1648"/>
              <a:ext cx="110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</a:t>
              </a:r>
            </a:p>
          </p:txBody>
        </p:sp>
        <p:sp>
          <p:nvSpPr>
            <p:cNvPr id="16" name="Oval 16"/>
            <p:cNvSpPr>
              <a:spLocks/>
            </p:cNvSpPr>
            <p:nvPr/>
          </p:nvSpPr>
          <p:spPr bwMode="auto">
            <a:xfrm>
              <a:off x="573" y="1418"/>
              <a:ext cx="645" cy="64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rot="10800000" flipH="1">
              <a:off x="4686" y="888"/>
              <a:ext cx="227" cy="6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rot="10800000">
              <a:off x="3776" y="925"/>
              <a:ext cx="910" cy="6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H="1">
              <a:off x="4231" y="1570"/>
              <a:ext cx="455" cy="1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0" name="Rectangle 20"/>
            <p:cNvSpPr>
              <a:spLocks/>
            </p:cNvSpPr>
            <p:nvPr/>
          </p:nvSpPr>
          <p:spPr bwMode="auto">
            <a:xfrm>
              <a:off x="3155" y="1199"/>
              <a:ext cx="507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Service</a:t>
              </a:r>
            </a:p>
          </p:txBody>
        </p:sp>
        <p:sp>
          <p:nvSpPr>
            <p:cNvPr id="21" name="Rectangle 21"/>
            <p:cNvSpPr>
              <a:spLocks/>
            </p:cNvSpPr>
            <p:nvPr/>
          </p:nvSpPr>
          <p:spPr bwMode="auto">
            <a:xfrm>
              <a:off x="0" y="1117"/>
              <a:ext cx="465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Clients</a:t>
              </a:r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rot="10800000" flipH="1">
              <a:off x="498" y="944"/>
              <a:ext cx="265" cy="3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rot="10800000">
              <a:off x="498" y="1248"/>
              <a:ext cx="265" cy="26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4" name="Rectangle 24"/>
            <p:cNvSpPr>
              <a:spLocks/>
            </p:cNvSpPr>
            <p:nvPr/>
          </p:nvSpPr>
          <p:spPr bwMode="auto">
            <a:xfrm>
              <a:off x="1670" y="1180"/>
              <a:ext cx="727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Front ends</a:t>
              </a:r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2279" y="698"/>
              <a:ext cx="95" cy="57"/>
            </a:xfrm>
            <a:custGeom>
              <a:avLst/>
              <a:gdLst/>
              <a:ahLst/>
              <a:cxnLst>
                <a:cxn ang="0">
                  <a:pos x="21600" y="7200"/>
                </a:cxn>
                <a:cxn ang="0">
                  <a:pos x="21600" y="21600"/>
                </a:cxn>
                <a:cxn ang="0">
                  <a:pos x="0" y="7200"/>
                </a:cxn>
                <a:cxn ang="0">
                  <a:pos x="21600" y="0"/>
                </a:cxn>
                <a:cxn ang="0">
                  <a:pos x="21600" y="7200"/>
                </a:cxn>
                <a:cxn ang="0">
                  <a:pos x="21600" y="7200"/>
                </a:cxn>
              </a:cxnLst>
              <a:rect l="0" t="0" r="r" b="b"/>
              <a:pathLst>
                <a:path w="21600" h="21600">
                  <a:moveTo>
                    <a:pt x="21600" y="7200"/>
                  </a:moveTo>
                  <a:lnTo>
                    <a:pt x="21600" y="21600"/>
                  </a:lnTo>
                  <a:lnTo>
                    <a:pt x="0" y="7200"/>
                  </a:lnTo>
                  <a:lnTo>
                    <a:pt x="21600" y="0"/>
                  </a:lnTo>
                  <a:lnTo>
                    <a:pt x="21600" y="7200"/>
                  </a:lnTo>
                  <a:close/>
                  <a:moveTo>
                    <a:pt x="21600" y="72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2942" y="698"/>
              <a:ext cx="95" cy="57"/>
            </a:xfrm>
            <a:custGeom>
              <a:avLst/>
              <a:gdLst/>
              <a:ahLst/>
              <a:cxnLst>
                <a:cxn ang="0">
                  <a:pos x="0" y="7200"/>
                </a:cxn>
                <a:cxn ang="0">
                  <a:pos x="0" y="0"/>
                </a:cxn>
                <a:cxn ang="0">
                  <a:pos x="21600" y="7200"/>
                </a:cxn>
                <a:cxn ang="0">
                  <a:pos x="0" y="21600"/>
                </a:cxn>
                <a:cxn ang="0">
                  <a:pos x="0" y="7200"/>
                </a:cxn>
                <a:cxn ang="0">
                  <a:pos x="0" y="7200"/>
                </a:cxn>
              </a:cxnLst>
              <a:rect l="0" t="0" r="r" b="b"/>
              <a:pathLst>
                <a:path w="21600" h="21600">
                  <a:moveTo>
                    <a:pt x="0" y="7200"/>
                  </a:moveTo>
                  <a:lnTo>
                    <a:pt x="0" y="0"/>
                  </a:lnTo>
                  <a:lnTo>
                    <a:pt x="21600" y="7200"/>
                  </a:lnTo>
                  <a:lnTo>
                    <a:pt x="0" y="21600"/>
                  </a:lnTo>
                  <a:lnTo>
                    <a:pt x="0" y="7200"/>
                  </a:lnTo>
                  <a:close/>
                  <a:moveTo>
                    <a:pt x="0" y="72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2393" y="717"/>
              <a:ext cx="549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2260" y="1721"/>
              <a:ext cx="95" cy="38"/>
            </a:xfrm>
            <a:custGeom>
              <a:avLst/>
              <a:gdLst/>
              <a:ahLst/>
              <a:cxnLst>
                <a:cxn ang="0">
                  <a:pos x="21600" y="10800"/>
                </a:cxn>
                <a:cxn ang="0">
                  <a:pos x="21600" y="21600"/>
                </a:cxn>
                <a:cxn ang="0">
                  <a:pos x="0" y="10800"/>
                </a:cxn>
                <a:cxn ang="0">
                  <a:pos x="21600" y="0"/>
                </a:cxn>
                <a:cxn ang="0">
                  <a:pos x="21600" y="10800"/>
                </a:cxn>
                <a:cxn ang="0">
                  <a:pos x="21600" y="10800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lnTo>
                    <a:pt x="21600" y="21600"/>
                  </a:lnTo>
                  <a:lnTo>
                    <a:pt x="0" y="10800"/>
                  </a:lnTo>
                  <a:lnTo>
                    <a:pt x="21600" y="0"/>
                  </a:lnTo>
                  <a:lnTo>
                    <a:pt x="21600" y="10800"/>
                  </a:lnTo>
                  <a:close/>
                  <a:moveTo>
                    <a:pt x="21600" y="108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2942" y="1702"/>
              <a:ext cx="95" cy="57"/>
            </a:xfrm>
            <a:custGeom>
              <a:avLst/>
              <a:gdLst/>
              <a:ahLst/>
              <a:cxnLst>
                <a:cxn ang="0">
                  <a:pos x="0" y="7200"/>
                </a:cxn>
                <a:cxn ang="0">
                  <a:pos x="0" y="0"/>
                </a:cxn>
                <a:cxn ang="0">
                  <a:pos x="21600" y="7200"/>
                </a:cxn>
                <a:cxn ang="0">
                  <a:pos x="0" y="21600"/>
                </a:cxn>
                <a:cxn ang="0">
                  <a:pos x="0" y="7200"/>
                </a:cxn>
                <a:cxn ang="0">
                  <a:pos x="0" y="7200"/>
                </a:cxn>
              </a:cxnLst>
              <a:rect l="0" t="0" r="r" b="b"/>
              <a:pathLst>
                <a:path w="21600" h="21600">
                  <a:moveTo>
                    <a:pt x="0" y="7200"/>
                  </a:moveTo>
                  <a:lnTo>
                    <a:pt x="0" y="0"/>
                  </a:lnTo>
                  <a:lnTo>
                    <a:pt x="21600" y="7200"/>
                  </a:lnTo>
                  <a:lnTo>
                    <a:pt x="0" y="21600"/>
                  </a:lnTo>
                  <a:lnTo>
                    <a:pt x="0" y="7200"/>
                  </a:lnTo>
                  <a:close/>
                  <a:moveTo>
                    <a:pt x="0" y="72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 rot="10800000" flipH="1">
              <a:off x="2355" y="1721"/>
              <a:ext cx="587" cy="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1275" y="717"/>
              <a:ext cx="94" cy="38"/>
            </a:xfrm>
            <a:custGeom>
              <a:avLst/>
              <a:gdLst/>
              <a:ahLst/>
              <a:cxnLst>
                <a:cxn ang="0">
                  <a:pos x="21600" y="10800"/>
                </a:cxn>
                <a:cxn ang="0">
                  <a:pos x="21600" y="21600"/>
                </a:cxn>
                <a:cxn ang="0">
                  <a:pos x="0" y="10800"/>
                </a:cxn>
                <a:cxn ang="0">
                  <a:pos x="21600" y="0"/>
                </a:cxn>
                <a:cxn ang="0">
                  <a:pos x="21600" y="10800"/>
                </a:cxn>
                <a:cxn ang="0">
                  <a:pos x="21600" y="10800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lnTo>
                    <a:pt x="21600" y="21600"/>
                  </a:lnTo>
                  <a:lnTo>
                    <a:pt x="0" y="10800"/>
                  </a:lnTo>
                  <a:lnTo>
                    <a:pt x="21600" y="0"/>
                  </a:lnTo>
                  <a:lnTo>
                    <a:pt x="21600" y="10800"/>
                  </a:lnTo>
                  <a:close/>
                  <a:moveTo>
                    <a:pt x="21600" y="108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1673" y="717"/>
              <a:ext cx="94" cy="38"/>
            </a:xfrm>
            <a:custGeom>
              <a:avLst/>
              <a:gdLst/>
              <a:ahLst/>
              <a:cxnLst>
                <a:cxn ang="0">
                  <a:pos x="0" y="10800"/>
                </a:cxn>
                <a:cxn ang="0">
                  <a:pos x="0" y="0"/>
                </a:cxn>
                <a:cxn ang="0">
                  <a:pos x="21600" y="10800"/>
                </a:cxn>
                <a:cxn ang="0">
                  <a:pos x="0" y="21600"/>
                </a:cxn>
                <a:cxn ang="0">
                  <a:pos x="0" y="10800"/>
                </a:cxn>
                <a:cxn ang="0">
                  <a:pos x="0" y="10800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0" y="0"/>
                  </a:lnTo>
                  <a:lnTo>
                    <a:pt x="21600" y="10800"/>
                  </a:lnTo>
                  <a:lnTo>
                    <a:pt x="0" y="21600"/>
                  </a:lnTo>
                  <a:lnTo>
                    <a:pt x="0" y="108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>
              <a:off x="1388" y="736"/>
              <a:ext cx="285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1256" y="1721"/>
              <a:ext cx="94" cy="57"/>
            </a:xfrm>
            <a:custGeom>
              <a:avLst/>
              <a:gdLst/>
              <a:ahLst/>
              <a:cxnLst>
                <a:cxn ang="0">
                  <a:pos x="21600" y="14400"/>
                </a:cxn>
                <a:cxn ang="0">
                  <a:pos x="21600" y="21600"/>
                </a:cxn>
                <a:cxn ang="0">
                  <a:pos x="0" y="14400"/>
                </a:cxn>
                <a:cxn ang="0">
                  <a:pos x="21600" y="0"/>
                </a:cxn>
                <a:cxn ang="0">
                  <a:pos x="21600" y="14400"/>
                </a:cxn>
                <a:cxn ang="0">
                  <a:pos x="21600" y="14400"/>
                </a:cxn>
              </a:cxnLst>
              <a:rect l="0" t="0" r="r" b="b"/>
              <a:pathLst>
                <a:path w="21600" h="21600">
                  <a:moveTo>
                    <a:pt x="21600" y="14400"/>
                  </a:moveTo>
                  <a:lnTo>
                    <a:pt x="21600" y="21600"/>
                  </a:lnTo>
                  <a:lnTo>
                    <a:pt x="0" y="14400"/>
                  </a:lnTo>
                  <a:lnTo>
                    <a:pt x="21600" y="0"/>
                  </a:lnTo>
                  <a:lnTo>
                    <a:pt x="21600" y="14400"/>
                  </a:lnTo>
                  <a:close/>
                  <a:moveTo>
                    <a:pt x="21600" y="144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1673" y="1721"/>
              <a:ext cx="75" cy="57"/>
            </a:xfrm>
            <a:custGeom>
              <a:avLst/>
              <a:gdLst/>
              <a:ahLst/>
              <a:cxnLst>
                <a:cxn ang="0">
                  <a:pos x="0" y="14400"/>
                </a:cxn>
                <a:cxn ang="0">
                  <a:pos x="0" y="0"/>
                </a:cxn>
                <a:cxn ang="0">
                  <a:pos x="21600" y="14400"/>
                </a:cxn>
                <a:cxn ang="0">
                  <a:pos x="0" y="21600"/>
                </a:cxn>
                <a:cxn ang="0">
                  <a:pos x="0" y="14400"/>
                </a:cxn>
                <a:cxn ang="0">
                  <a:pos x="0" y="14400"/>
                </a:cxn>
              </a:cxnLst>
              <a:rect l="0" t="0" r="r" b="b"/>
              <a:pathLst>
                <a:path w="21600" h="21600">
                  <a:moveTo>
                    <a:pt x="0" y="14400"/>
                  </a:moveTo>
                  <a:lnTo>
                    <a:pt x="0" y="0"/>
                  </a:lnTo>
                  <a:lnTo>
                    <a:pt x="21600" y="14400"/>
                  </a:lnTo>
                  <a:lnTo>
                    <a:pt x="0" y="21600"/>
                  </a:lnTo>
                  <a:lnTo>
                    <a:pt x="0" y="14400"/>
                  </a:lnTo>
                  <a:close/>
                  <a:moveTo>
                    <a:pt x="0" y="14400"/>
                  </a:moveTo>
                </a:path>
              </a:pathLst>
            </a:custGeom>
            <a:solidFill>
              <a:srgbClr val="000000"/>
            </a:solidFill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>
              <a:off x="1350" y="1759"/>
              <a:ext cx="30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7" name="Rectangle 37"/>
            <p:cNvSpPr>
              <a:spLocks/>
            </p:cNvSpPr>
            <p:nvPr/>
          </p:nvSpPr>
          <p:spPr bwMode="auto">
            <a:xfrm>
              <a:off x="4629" y="1787"/>
              <a:ext cx="676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managers</a:t>
              </a:r>
            </a:p>
          </p:txBody>
        </p:sp>
        <p:sp>
          <p:nvSpPr>
            <p:cNvPr id="38" name="Oval 38"/>
            <p:cNvSpPr>
              <a:spLocks/>
            </p:cNvSpPr>
            <p:nvPr/>
          </p:nvSpPr>
          <p:spPr bwMode="auto">
            <a:xfrm>
              <a:off x="3265" y="395"/>
              <a:ext cx="644" cy="625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39" name="Rectangle 39"/>
            <p:cNvSpPr>
              <a:spLocks/>
            </p:cNvSpPr>
            <p:nvPr/>
          </p:nvSpPr>
          <p:spPr bwMode="auto">
            <a:xfrm>
              <a:off x="3468" y="625"/>
              <a:ext cx="236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RM</a:t>
              </a:r>
            </a:p>
          </p:txBody>
        </p:sp>
        <p:sp>
          <p:nvSpPr>
            <p:cNvPr id="40" name="Oval 40"/>
            <p:cNvSpPr>
              <a:spLocks/>
            </p:cNvSpPr>
            <p:nvPr/>
          </p:nvSpPr>
          <p:spPr bwMode="auto">
            <a:xfrm>
              <a:off x="3606" y="1494"/>
              <a:ext cx="644" cy="625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1" name="Rectangle 41"/>
            <p:cNvSpPr>
              <a:spLocks/>
            </p:cNvSpPr>
            <p:nvPr/>
          </p:nvSpPr>
          <p:spPr bwMode="auto">
            <a:xfrm>
              <a:off x="3821" y="1724"/>
              <a:ext cx="236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RM</a:t>
              </a:r>
            </a:p>
          </p:txBody>
        </p:sp>
        <p:sp>
          <p:nvSpPr>
            <p:cNvPr id="42" name="Rectangle 42"/>
            <p:cNvSpPr>
              <a:spLocks/>
            </p:cNvSpPr>
            <p:nvPr/>
          </p:nvSpPr>
          <p:spPr bwMode="auto">
            <a:xfrm>
              <a:off x="1805" y="1532"/>
              <a:ext cx="436" cy="417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3" name="Rectangle 43"/>
            <p:cNvSpPr>
              <a:spLocks/>
            </p:cNvSpPr>
            <p:nvPr/>
          </p:nvSpPr>
          <p:spPr bwMode="auto">
            <a:xfrm>
              <a:off x="1805" y="1532"/>
              <a:ext cx="455" cy="4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4" name="Rectangle 44"/>
            <p:cNvSpPr>
              <a:spLocks/>
            </p:cNvSpPr>
            <p:nvPr/>
          </p:nvSpPr>
          <p:spPr bwMode="auto">
            <a:xfrm>
              <a:off x="1942" y="1648"/>
              <a:ext cx="194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FE</a:t>
              </a:r>
            </a:p>
          </p:txBody>
        </p:sp>
        <p:sp>
          <p:nvSpPr>
            <p:cNvPr id="45" name="Oval 45"/>
            <p:cNvSpPr>
              <a:spLocks/>
            </p:cNvSpPr>
            <p:nvPr/>
          </p:nvSpPr>
          <p:spPr bwMode="auto">
            <a:xfrm>
              <a:off x="4591" y="319"/>
              <a:ext cx="644" cy="625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l-GR"/>
            </a:p>
          </p:txBody>
        </p:sp>
        <p:sp>
          <p:nvSpPr>
            <p:cNvPr id="46" name="Rectangle 46"/>
            <p:cNvSpPr>
              <a:spLocks/>
            </p:cNvSpPr>
            <p:nvPr/>
          </p:nvSpPr>
          <p:spPr bwMode="auto">
            <a:xfrm>
              <a:off x="4809" y="549"/>
              <a:ext cx="236" cy="1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RM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Replication</a:t>
            </a:r>
            <a:endParaRPr lang="el-GR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457200" y="3396951"/>
            <a:ext cx="8229600" cy="320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Request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</a:t>
            </a:r>
            <a:r>
              <a:rPr kumimoji="0" lang="el-GR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Το αίτημα φέρει μοναδικό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id</a:t>
            </a:r>
            <a:r>
              <a:rPr kumimoji="0" lang="el-GR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και στέλνεται με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kumimoji="0" lang="el-GR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αξιόπιστο,</a:t>
            </a:r>
            <a:r>
              <a:rPr kumimoji="0" lang="el-GR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ολικά διατεταγμένο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multicast</a:t>
            </a:r>
            <a:r>
              <a:rPr lang="el-GR" kern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 σε όλους.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Coordination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</a:t>
            </a:r>
            <a:r>
              <a:rPr kumimoji="0" lang="el-GR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Το πρωτόκολλο</a:t>
            </a:r>
            <a:r>
              <a:rPr kumimoji="0" lang="el-GR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multicast</a:t>
            </a:r>
            <a:r>
              <a:rPr kumimoji="0" lang="el-GR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διασφαλίζει ότι τα αιτήματα παραδίδονται σε όλους με την ίδια σειρά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Execution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</a:t>
            </a:r>
            <a:r>
              <a:rPr kumimoji="0" lang="el-GR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Κάθε αντίγραφο εκτελεί το αίτημα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.  (</a:t>
            </a:r>
            <a:r>
              <a:rPr lang="el-GR" kern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Όλοι οι </a:t>
            </a:r>
            <a:r>
              <a:rPr lang="en-US" kern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RMs </a:t>
            </a:r>
            <a:r>
              <a:rPr lang="el-GR" kern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πρέπει να επιστρέψουν το ίδιο αποτέλεσμα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)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Agreement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</a:t>
            </a:r>
            <a:r>
              <a:rPr kumimoji="0" lang="el-GR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Δε χρειάζεται κάποια συμφωνία</a:t>
            </a:r>
            <a:r>
              <a:rPr kumimoji="0" lang="el-GR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χάρη στο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multicast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Response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 </a:t>
            </a:r>
            <a:r>
              <a:rPr kumimoji="0" lang="el-GR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Κάθε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RM</a:t>
            </a:r>
            <a:r>
              <a:rPr kumimoji="0" lang="el-GR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στέλνει απάντηση απευθείας στον</a:t>
            </a:r>
            <a:r>
              <a:rPr kumimoji="0" lang="el-GR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πελάτη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765800" y="1263352"/>
            <a:ext cx="2451100" cy="2082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1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500" y="1326852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371600" y="1479252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84300" y="1530052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378200" y="1517352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7112000" y="2050752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350000" y="1377652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311900" y="1542752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086600" y="2177752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079500" y="2584152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371600" y="2736552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1384300" y="2787352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3378200" y="2761952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2247900" y="1695152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2273300" y="2939752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6375400" y="2685752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337300" y="2850852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2374900" y="2088852"/>
            <a:ext cx="132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</a:rPr>
              <a:t>….</a:t>
            </a:r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4584700" y="1695152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V="1">
            <a:off x="5232400" y="1491952"/>
            <a:ext cx="11811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5245100" y="1720552"/>
            <a:ext cx="18796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5257800" y="1745952"/>
            <a:ext cx="118110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4584700" y="2927052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V="1">
            <a:off x="5207000" y="1796752"/>
            <a:ext cx="1193800" cy="1130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5232400" y="2914352"/>
            <a:ext cx="1206500" cy="203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V="1">
            <a:off x="5245100" y="2342852"/>
            <a:ext cx="18542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 flipH="1" flipV="1">
            <a:off x="5588000" y="1339552"/>
            <a:ext cx="762000" cy="330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H="1">
            <a:off x="4572000" y="1352252"/>
            <a:ext cx="1041400" cy="2286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 flipH="1" flipV="1">
            <a:off x="4572000" y="1796752"/>
            <a:ext cx="1816100" cy="1155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>
            <a:off x="5384800" y="3181052"/>
            <a:ext cx="1041400" cy="177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 flipH="1" flipV="1">
            <a:off x="4572000" y="3041352"/>
            <a:ext cx="825500" cy="304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 flipH="1">
            <a:off x="4572000" y="1923752"/>
            <a:ext cx="1968500" cy="939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36"/>
          <p:cNvCxnSpPr>
            <a:cxnSpLocks noChangeShapeType="1"/>
            <a:stCxn id="10" idx="7"/>
            <a:endCxn id="9" idx="0"/>
          </p:cNvCxnSpPr>
          <p:nvPr/>
        </p:nvCxnSpPr>
        <p:spPr bwMode="auto">
          <a:xfrm rot="16200000" flipV="1">
            <a:off x="5478906" y="13546"/>
            <a:ext cx="617094" cy="3624706"/>
          </a:xfrm>
          <a:prstGeom prst="curvedConnector3">
            <a:avLst>
              <a:gd name="adj1" fmla="val 137045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" name="AutoShape 37"/>
          <p:cNvCxnSpPr>
            <a:cxnSpLocks noChangeShapeType="1"/>
            <a:stCxn id="21" idx="2"/>
            <a:endCxn id="17" idx="2"/>
          </p:cNvCxnSpPr>
          <p:nvPr/>
        </p:nvCxnSpPr>
        <p:spPr bwMode="auto">
          <a:xfrm rot="5400000" flipH="1">
            <a:off x="5279439" y="1796167"/>
            <a:ext cx="90071" cy="2698750"/>
          </a:xfrm>
          <a:prstGeom prst="curvedConnector3">
            <a:avLst>
              <a:gd name="adj1" fmla="val -253800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 ακόμα μορφές συνέπειας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Πιο χαλαρές από τις προηγούμενες</a:t>
            </a:r>
            <a:endParaRPr lang="en-US" sz="2400" dirty="0" smtClean="0"/>
          </a:p>
          <a:p>
            <a:pPr lvl="1"/>
            <a:r>
              <a:rPr lang="el-GR" sz="2000" dirty="0" smtClean="0"/>
              <a:t>Δε μας νοιάζει καν να δίνεται η ψευδαίσθηση μοναδικού αντιγράφου</a:t>
            </a:r>
            <a:endParaRPr lang="en-US" sz="2000" dirty="0" smtClean="0"/>
          </a:p>
          <a:p>
            <a:r>
              <a:rPr lang="en-US" sz="2400" dirty="0" smtClean="0"/>
              <a:t>Causal consistency</a:t>
            </a:r>
          </a:p>
          <a:p>
            <a:pPr lvl="1"/>
            <a:r>
              <a:rPr lang="el-GR" sz="2000" dirty="0" smtClean="0"/>
              <a:t>Μας ενδιαφέρει η διάταξη των </a:t>
            </a:r>
            <a:r>
              <a:rPr lang="en-US" sz="2000" dirty="0" smtClean="0"/>
              <a:t>writes</a:t>
            </a:r>
            <a:r>
              <a:rPr lang="el-GR" sz="2000" dirty="0" smtClean="0"/>
              <a:t> που συνδέονται με αιτιώδη</a:t>
            </a:r>
            <a:r>
              <a:rPr lang="en-US" sz="2000" dirty="0" smtClean="0"/>
              <a:t> </a:t>
            </a:r>
            <a:r>
              <a:rPr lang="el-GR" sz="2000" dirty="0" smtClean="0"/>
              <a:t>σχέση</a:t>
            </a:r>
            <a:endParaRPr lang="en-US" sz="2000" dirty="0" smtClean="0"/>
          </a:p>
          <a:p>
            <a:r>
              <a:rPr lang="en-US" sz="2400" dirty="0" smtClean="0"/>
              <a:t>Eventual consistency</a:t>
            </a:r>
          </a:p>
          <a:p>
            <a:pPr lvl="1"/>
            <a:r>
              <a:rPr lang="el-GR" sz="2000" dirty="0" smtClean="0"/>
              <a:t>Αρκεί όλα τα αντίγραφα κάποια στιγμή να αποκτήσουν όλα την ίδια τιμή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Consistency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>
                <a:latin typeface="Arial" charset="0"/>
                <a:ea typeface="ＭＳ Ｐゴシック" charset="0"/>
                <a:cs typeface="ＭＳ Ｐゴシック" charset="0"/>
              </a:rPr>
              <a:t>Όλες οι διεργασίες πρέπει να βλέπουν με την ίδια σειρά τα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writes </a:t>
            </a:r>
            <a:r>
              <a:rPr lang="el-GR" sz="2000" dirty="0" smtClean="0">
                <a:latin typeface="Arial" charset="0"/>
                <a:ea typeface="ＭＳ Ｐゴシック" charset="0"/>
                <a:cs typeface="ＭＳ Ｐゴシック" charset="0"/>
              </a:rPr>
              <a:t>που συνδέονται με αιτιώδη σχέση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l-GR" sz="2000" dirty="0" smtClean="0">
                <a:latin typeface="Arial" charset="0"/>
                <a:ea typeface="ＭＳ Ｐゴシック" charset="0"/>
                <a:cs typeface="ＭＳ Ｐゴシック" charset="0"/>
              </a:rPr>
              <a:t>Διαφορετικές διεργασίες  μπορούν να βλέπουν ταυτόχρονα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writes </a:t>
            </a:r>
            <a:r>
              <a:rPr lang="el-GR" sz="2000" dirty="0" smtClean="0">
                <a:latin typeface="Arial" charset="0"/>
                <a:ea typeface="ＭＳ Ｐゴシック" charset="0"/>
                <a:cs typeface="ＭＳ Ｐゴシック" charset="0"/>
              </a:rPr>
              <a:t>με διαφορετική σειρά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/>
            <a:r>
              <a:rPr lang="el-GR" sz="1800" dirty="0" smtClean="0">
                <a:latin typeface="Arial" charset="0"/>
                <a:ea typeface="ＭＳ Ｐゴシック" charset="0"/>
                <a:cs typeface="ＭＳ Ｐゴシック" charset="0"/>
              </a:rPr>
              <a:t>Πιο χαλαρό από</a:t>
            </a: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 sequential consistency</a:t>
            </a:r>
            <a:endParaRPr lang="el-GR" sz="18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sz="18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l-GR" sz="2000" dirty="0" smtClean="0">
                <a:latin typeface="Arial" charset="0"/>
                <a:ea typeface="ＭＳ Ｐゴシック" charset="0"/>
                <a:cs typeface="ＭＳ Ｐゴシック" charset="0"/>
              </a:rPr>
              <a:t>Πώς εννοούμε την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l-GR" sz="2000" dirty="0" smtClean="0">
                <a:latin typeface="Arial" charset="0"/>
                <a:ea typeface="ＭＳ Ｐゴシック" charset="0"/>
                <a:cs typeface="ＭＳ Ｐゴシック" charset="0"/>
              </a:rPr>
              <a:t>αιτιώδη σχέση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” </a:t>
            </a:r>
            <a:r>
              <a:rPr lang="el-GR" sz="2000" dirty="0" smtClean="0">
                <a:latin typeface="Arial" charset="0"/>
                <a:ea typeface="ＭＳ Ｐゴシック" charset="0"/>
                <a:cs typeface="ＭＳ Ｐゴシック" charset="0"/>
              </a:rPr>
              <a:t>ανάμεσα σε δύο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writes?</a:t>
            </a:r>
          </a:p>
          <a:p>
            <a:pPr lvl="1"/>
            <a:r>
              <a:rPr lang="el-GR" sz="1800" dirty="0" smtClean="0">
                <a:latin typeface="Arial" charset="0"/>
                <a:ea typeface="ＭＳ Ｐゴシック" charset="0"/>
                <a:cs typeface="ＭＳ Ｐゴシック" charset="0"/>
              </a:rPr>
              <a:t>Ένας</a:t>
            </a: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 client </a:t>
            </a:r>
            <a:r>
              <a:rPr lang="el-GR" sz="1800" dirty="0" smtClean="0">
                <a:latin typeface="Arial" charset="0"/>
                <a:ea typeface="ＭＳ Ｐゴシック" charset="0"/>
                <a:cs typeface="ＭＳ Ｐゴシック" charset="0"/>
              </a:rPr>
              <a:t>διαβάζει κάτι που έγραψε ένας άλλος </a:t>
            </a: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client</a:t>
            </a:r>
            <a:r>
              <a:rPr lang="el-GR" sz="1800" dirty="0" smtClean="0">
                <a:latin typeface="Arial" charset="0"/>
                <a:ea typeface="ＭＳ Ｐゴシック" charset="0"/>
                <a:cs typeface="ＭＳ Ｐゴシック" charset="0"/>
              </a:rPr>
              <a:t> και μετά γράφει κάτι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1</a:t>
            </a:r>
            <a:endParaRPr lang="el-GR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1866900" y="299720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1885950" y="343535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1895475" y="381635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164570" y="263842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P1: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155045" y="303847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P2: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145520" y="342576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P3: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143000" y="382587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P4: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798553" y="2606675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W(x)1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486323" y="2600325"/>
            <a:ext cx="9397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 3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398219" y="3038475"/>
            <a:ext cx="17107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  W(x)2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501712" y="3409950"/>
            <a:ext cx="8115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501712" y="3848100"/>
            <a:ext cx="8115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5604795" y="3419475"/>
            <a:ext cx="1582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R(x)3  R(x)2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5605521" y="3781425"/>
            <a:ext cx="1581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R(x)2 R(x) 3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2154488" y="4457700"/>
            <a:ext cx="48397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This sequence obeys causal consistency</a:t>
            </a: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H="1">
            <a:off x="3752850" y="2273300"/>
            <a:ext cx="1066800" cy="752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810125" y="2273300"/>
            <a:ext cx="123825" cy="323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3632525" y="1905000"/>
            <a:ext cx="21980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Concurrent writes</a:t>
            </a:r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2025324" y="2273301"/>
            <a:ext cx="32075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2015800" y="2273300"/>
            <a:ext cx="1489400" cy="850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925353" y="1905000"/>
            <a:ext cx="20237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Causally related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21" grpId="0"/>
      <p:bldP spid="22" grpId="0" animBg="1"/>
      <p:bldP spid="23" grpId="0" animBg="1"/>
      <p:bldP spid="2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2</a:t>
            </a:r>
            <a:endParaRPr lang="el-GR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4927600"/>
          </a:xfrm>
        </p:spPr>
        <p:txBody>
          <a:bodyPr/>
          <a:lstStyle/>
          <a:p>
            <a:r>
              <a:rPr lang="en-US" sz="2400" dirty="0" smtClean="0"/>
              <a:t>Causally consistent?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No!</a:t>
            </a:r>
            <a:endParaRPr lang="en-US" dirty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V="1">
            <a:off x="1762125" y="26574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781175" y="30384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1790700" y="34194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059795" y="22668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P1: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50270" y="266700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P2: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040745" y="30288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P3: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030563" y="34098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P4: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616827" y="2270125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W(x)1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293444" y="2641600"/>
            <a:ext cx="17107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  W(x)2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500746" y="3022600"/>
            <a:ext cx="1581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R(x)2  R(x)1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5500020" y="3384550"/>
            <a:ext cx="1582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R(x) 2</a:t>
            </a:r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 flipV="1">
            <a:off x="2479675" y="2085975"/>
            <a:ext cx="1711325" cy="260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 flipH="1">
            <a:off x="3686175" y="2114550"/>
            <a:ext cx="504825" cy="542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3375982" y="1793875"/>
            <a:ext cx="20237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Causally related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3</a:t>
            </a:r>
            <a:endParaRPr lang="el-GR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4927600"/>
          </a:xfrm>
        </p:spPr>
        <p:txBody>
          <a:bodyPr/>
          <a:lstStyle/>
          <a:p>
            <a:r>
              <a:rPr lang="en-US" sz="2400" dirty="0" smtClean="0"/>
              <a:t>Causally consistent?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Yes!</a:t>
            </a:r>
            <a:endParaRPr lang="en-US" sz="2400" dirty="0"/>
          </a:p>
        </p:txBody>
      </p:sp>
      <p:sp>
        <p:nvSpPr>
          <p:cNvPr id="5" name="Line 23"/>
          <p:cNvSpPr>
            <a:spLocks noChangeShapeType="1"/>
          </p:cNvSpPr>
          <p:nvPr/>
        </p:nvSpPr>
        <p:spPr bwMode="auto">
          <a:xfrm flipV="1">
            <a:off x="1943100" y="25050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6" name="Line 24"/>
          <p:cNvSpPr>
            <a:spLocks noChangeShapeType="1"/>
          </p:cNvSpPr>
          <p:nvPr/>
        </p:nvSpPr>
        <p:spPr bwMode="auto">
          <a:xfrm flipV="1">
            <a:off x="1962150" y="28860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" name="Line 25"/>
          <p:cNvSpPr>
            <a:spLocks noChangeShapeType="1"/>
          </p:cNvSpPr>
          <p:nvPr/>
        </p:nvSpPr>
        <p:spPr bwMode="auto">
          <a:xfrm flipV="1">
            <a:off x="1971675" y="327660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1240770" y="21144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P1:</a:t>
            </a: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1231245" y="251454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P2:</a:t>
            </a: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1221720" y="28764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P3:</a:t>
            </a: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1219200" y="324796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P4:</a:t>
            </a:r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1797802" y="2143065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W(x)1</a:t>
            </a:r>
          </a:p>
        </p:txBody>
      </p:sp>
      <p:sp>
        <p:nvSpPr>
          <p:cNvPr id="13" name="Text Box 31"/>
          <p:cNvSpPr txBox="1">
            <a:spLocks noChangeArrowheads="1"/>
          </p:cNvSpPr>
          <p:nvPr/>
        </p:nvSpPr>
        <p:spPr bwMode="auto">
          <a:xfrm>
            <a:off x="2893177" y="2514540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W(x)2</a:t>
            </a:r>
          </a:p>
        </p:txBody>
      </p:sp>
      <p:sp>
        <p:nvSpPr>
          <p:cNvPr id="14" name="Text Box 32"/>
          <p:cNvSpPr txBox="1">
            <a:spLocks noChangeArrowheads="1"/>
          </p:cNvSpPr>
          <p:nvPr/>
        </p:nvSpPr>
        <p:spPr bwMode="auto">
          <a:xfrm>
            <a:off x="5681721" y="2895540"/>
            <a:ext cx="1581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R(x)2  R(x)1</a:t>
            </a:r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5680995" y="3257490"/>
            <a:ext cx="1582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R(x)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Eventual Consistency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Το βασικό πρόβλημα εδώ είναι το </a:t>
            </a:r>
            <a:r>
              <a:rPr lang="en-US" sz="2400" dirty="0" smtClean="0"/>
              <a:t>network partition</a:t>
            </a:r>
          </a:p>
          <a:p>
            <a:endParaRPr lang="el-GR" sz="2400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043608" y="2924944"/>
            <a:ext cx="6914282" cy="2870448"/>
            <a:chOff x="324" y="1014"/>
            <a:chExt cx="5449" cy="2293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475" y="1852"/>
              <a:ext cx="5297" cy="139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068" y="1931"/>
              <a:ext cx="570" cy="63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471" y="1030"/>
              <a:ext cx="570" cy="63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24" y="1069"/>
              <a:ext cx="106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5029" y="2548"/>
              <a:ext cx="569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171" y="2722"/>
              <a:ext cx="269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274" y="2764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586" y="2548"/>
              <a:ext cx="569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329" y="2548"/>
              <a:ext cx="569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487" y="2722"/>
              <a:ext cx="269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88" y="1401"/>
              <a:ext cx="88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withdraw(B, 4)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317" y="1014"/>
              <a:ext cx="570" cy="63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171" y="1084"/>
              <a:ext cx="10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657" y="2302"/>
              <a:ext cx="11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Replica managers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218" y="1575"/>
              <a:ext cx="78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deposit(B,3);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4689" y="1309"/>
              <a:ext cx="9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858" y="1357"/>
              <a:ext cx="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2317" y="1256"/>
              <a:ext cx="50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Network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317" y="1414"/>
              <a:ext cx="4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partition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519" y="1314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4365" y="1299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3226" y="2105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322" y="2147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744" y="2722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837" y="2764"/>
              <a:ext cx="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934" y="2627"/>
              <a:ext cx="63" cy="111"/>
            </a:xfrm>
            <a:custGeom>
              <a:avLst/>
              <a:gdLst>
                <a:gd name="T0" fmla="*/ 47 w 63"/>
                <a:gd name="T1" fmla="*/ 16 h 111"/>
                <a:gd name="T2" fmla="*/ 63 w 63"/>
                <a:gd name="T3" fmla="*/ 32 h 111"/>
                <a:gd name="T4" fmla="*/ 0 w 63"/>
                <a:gd name="T5" fmla="*/ 111 h 111"/>
                <a:gd name="T6" fmla="*/ 15 w 63"/>
                <a:gd name="T7" fmla="*/ 0 h 111"/>
                <a:gd name="T8" fmla="*/ 47 w 63"/>
                <a:gd name="T9" fmla="*/ 16 h 1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111"/>
                <a:gd name="T17" fmla="*/ 63 w 63"/>
                <a:gd name="T18" fmla="*/ 111 h 1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111">
                  <a:moveTo>
                    <a:pt x="47" y="16"/>
                  </a:moveTo>
                  <a:lnTo>
                    <a:pt x="63" y="32"/>
                  </a:lnTo>
                  <a:lnTo>
                    <a:pt x="0" y="111"/>
                  </a:lnTo>
                  <a:lnTo>
                    <a:pt x="15" y="0"/>
                  </a:lnTo>
                  <a:lnTo>
                    <a:pt x="47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 flipH="1">
              <a:off x="981" y="1552"/>
              <a:ext cx="585" cy="109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1392" y="2817"/>
              <a:ext cx="111" cy="47"/>
            </a:xfrm>
            <a:custGeom>
              <a:avLst/>
              <a:gdLst>
                <a:gd name="T0" fmla="*/ 0 w 111"/>
                <a:gd name="T1" fmla="*/ 31 h 47"/>
                <a:gd name="T2" fmla="*/ 0 w 111"/>
                <a:gd name="T3" fmla="*/ 0 h 47"/>
                <a:gd name="T4" fmla="*/ 111 w 111"/>
                <a:gd name="T5" fmla="*/ 31 h 47"/>
                <a:gd name="T6" fmla="*/ 0 w 111"/>
                <a:gd name="T7" fmla="*/ 47 h 47"/>
                <a:gd name="T8" fmla="*/ 0 w 111"/>
                <a:gd name="T9" fmla="*/ 31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"/>
                <a:gd name="T16" fmla="*/ 0 h 47"/>
                <a:gd name="T17" fmla="*/ 111 w 111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" h="47">
                  <a:moveTo>
                    <a:pt x="0" y="31"/>
                  </a:moveTo>
                  <a:lnTo>
                    <a:pt x="0" y="0"/>
                  </a:lnTo>
                  <a:lnTo>
                    <a:pt x="111" y="31"/>
                  </a:lnTo>
                  <a:lnTo>
                    <a:pt x="0" y="47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981" y="2848"/>
              <a:ext cx="41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3464" y="2042"/>
              <a:ext cx="94" cy="79"/>
            </a:xfrm>
            <a:custGeom>
              <a:avLst/>
              <a:gdLst>
                <a:gd name="T0" fmla="*/ 79 w 94"/>
                <a:gd name="T1" fmla="*/ 31 h 79"/>
                <a:gd name="T2" fmla="*/ 94 w 94"/>
                <a:gd name="T3" fmla="*/ 47 h 79"/>
                <a:gd name="T4" fmla="*/ 0 w 94"/>
                <a:gd name="T5" fmla="*/ 79 h 79"/>
                <a:gd name="T6" fmla="*/ 63 w 94"/>
                <a:gd name="T7" fmla="*/ 0 h 79"/>
                <a:gd name="T8" fmla="*/ 79 w 94"/>
                <a:gd name="T9" fmla="*/ 31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79"/>
                <a:gd name="T17" fmla="*/ 94 w 94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79">
                  <a:moveTo>
                    <a:pt x="79" y="31"/>
                  </a:moveTo>
                  <a:lnTo>
                    <a:pt x="94" y="47"/>
                  </a:lnTo>
                  <a:lnTo>
                    <a:pt x="0" y="79"/>
                  </a:lnTo>
                  <a:lnTo>
                    <a:pt x="63" y="0"/>
                  </a:lnTo>
                  <a:lnTo>
                    <a:pt x="79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 flipH="1">
              <a:off x="3543" y="1504"/>
              <a:ext cx="869" cy="569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061" y="2753"/>
              <a:ext cx="95" cy="48"/>
            </a:xfrm>
            <a:custGeom>
              <a:avLst/>
              <a:gdLst>
                <a:gd name="T0" fmla="*/ 0 w 95"/>
                <a:gd name="T1" fmla="*/ 16 h 48"/>
                <a:gd name="T2" fmla="*/ 15 w 95"/>
                <a:gd name="T3" fmla="*/ 0 h 48"/>
                <a:gd name="T4" fmla="*/ 95 w 95"/>
                <a:gd name="T5" fmla="*/ 48 h 48"/>
                <a:gd name="T6" fmla="*/ 0 w 95"/>
                <a:gd name="T7" fmla="*/ 48 h 48"/>
                <a:gd name="T8" fmla="*/ 0 w 95"/>
                <a:gd name="T9" fmla="*/ 16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48"/>
                <a:gd name="T17" fmla="*/ 95 w 95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48">
                  <a:moveTo>
                    <a:pt x="0" y="16"/>
                  </a:moveTo>
                  <a:lnTo>
                    <a:pt x="15" y="0"/>
                  </a:lnTo>
                  <a:lnTo>
                    <a:pt x="95" y="48"/>
                  </a:lnTo>
                  <a:lnTo>
                    <a:pt x="0" y="4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3464" y="2279"/>
              <a:ext cx="1597" cy="49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214" y="1805"/>
              <a:ext cx="443" cy="1502"/>
            </a:xfrm>
            <a:custGeom>
              <a:avLst/>
              <a:gdLst>
                <a:gd name="T0" fmla="*/ 48 w 443"/>
                <a:gd name="T1" fmla="*/ 15 h 1502"/>
                <a:gd name="T2" fmla="*/ 301 w 443"/>
                <a:gd name="T3" fmla="*/ 348 h 1502"/>
                <a:gd name="T4" fmla="*/ 0 w 443"/>
                <a:gd name="T5" fmla="*/ 585 h 1502"/>
                <a:gd name="T6" fmla="*/ 253 w 443"/>
                <a:gd name="T7" fmla="*/ 822 h 1502"/>
                <a:gd name="T8" fmla="*/ 0 w 443"/>
                <a:gd name="T9" fmla="*/ 1091 h 1502"/>
                <a:gd name="T10" fmla="*/ 301 w 443"/>
                <a:gd name="T11" fmla="*/ 1502 h 1502"/>
                <a:gd name="T12" fmla="*/ 427 w 443"/>
                <a:gd name="T13" fmla="*/ 1486 h 1502"/>
                <a:gd name="T14" fmla="*/ 143 w 443"/>
                <a:gd name="T15" fmla="*/ 1091 h 1502"/>
                <a:gd name="T16" fmla="*/ 396 w 443"/>
                <a:gd name="T17" fmla="*/ 838 h 1502"/>
                <a:gd name="T18" fmla="*/ 159 w 443"/>
                <a:gd name="T19" fmla="*/ 585 h 1502"/>
                <a:gd name="T20" fmla="*/ 443 w 443"/>
                <a:gd name="T21" fmla="*/ 332 h 1502"/>
                <a:gd name="T22" fmla="*/ 190 w 443"/>
                <a:gd name="T23" fmla="*/ 0 h 1502"/>
                <a:gd name="T24" fmla="*/ 48 w 443"/>
                <a:gd name="T25" fmla="*/ 15 h 15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43"/>
                <a:gd name="T40" fmla="*/ 0 h 1502"/>
                <a:gd name="T41" fmla="*/ 443 w 443"/>
                <a:gd name="T42" fmla="*/ 1502 h 150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43" h="1502">
                  <a:moveTo>
                    <a:pt x="48" y="15"/>
                  </a:moveTo>
                  <a:lnTo>
                    <a:pt x="301" y="348"/>
                  </a:lnTo>
                  <a:lnTo>
                    <a:pt x="0" y="585"/>
                  </a:lnTo>
                  <a:lnTo>
                    <a:pt x="253" y="822"/>
                  </a:lnTo>
                  <a:lnTo>
                    <a:pt x="0" y="1091"/>
                  </a:lnTo>
                  <a:lnTo>
                    <a:pt x="301" y="1502"/>
                  </a:lnTo>
                  <a:lnTo>
                    <a:pt x="427" y="1486"/>
                  </a:lnTo>
                  <a:lnTo>
                    <a:pt x="143" y="1091"/>
                  </a:lnTo>
                  <a:lnTo>
                    <a:pt x="396" y="838"/>
                  </a:lnTo>
                  <a:lnTo>
                    <a:pt x="159" y="585"/>
                  </a:lnTo>
                  <a:lnTo>
                    <a:pt x="443" y="332"/>
                  </a:lnTo>
                  <a:lnTo>
                    <a:pt x="190" y="0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FFFFFF"/>
            </a:solidFill>
            <a:ln w="365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 flipH="1">
              <a:off x="2395" y="1567"/>
              <a:ext cx="152" cy="29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589" y="2764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Δίλημμα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Όταν έχουμε ένα </a:t>
            </a:r>
            <a:r>
              <a:rPr lang="en-US" sz="2400" dirty="0" smtClean="0">
                <a:solidFill>
                  <a:srgbClr val="FF0000"/>
                </a:solidFill>
              </a:rPr>
              <a:t>network partition</a:t>
            </a:r>
            <a:r>
              <a:rPr lang="en-US" sz="2400" dirty="0" smtClean="0"/>
              <a:t>:</a:t>
            </a:r>
          </a:p>
          <a:p>
            <a:r>
              <a:rPr lang="el-GR" sz="2400" dirty="0" smtClean="0"/>
              <a:t>Για να κρατήσουμε τα αντίγραφα συνεπή, πρέπει να μπλοκάρουμε</a:t>
            </a:r>
            <a:endParaRPr lang="en-US" sz="2400" dirty="0" smtClean="0"/>
          </a:p>
          <a:p>
            <a:pPr lvl="1"/>
            <a:r>
              <a:rPr lang="el-GR" sz="2000" dirty="0" smtClean="0"/>
              <a:t>Για έναν εξωτερικό παρατηρητή, το σύστημα είναι μη διαθέσιμο</a:t>
            </a:r>
            <a:endParaRPr lang="en-US" sz="2000" dirty="0" smtClean="0"/>
          </a:p>
          <a:p>
            <a:r>
              <a:rPr lang="el-GR" sz="2400" dirty="0" smtClean="0"/>
              <a:t>Αν συνεχίσουμε να εξυπηρετούμε αιτήματα από 2 </a:t>
            </a:r>
            <a:r>
              <a:rPr lang="en-US" sz="2400" dirty="0" smtClean="0"/>
              <a:t>partitions, </a:t>
            </a:r>
            <a:r>
              <a:rPr lang="el-GR" sz="2400" dirty="0" smtClean="0"/>
              <a:t>τα αντίγραφα θα αρχίσουν να αποκλίνουν</a:t>
            </a:r>
            <a:endParaRPr lang="en-US" sz="2400" dirty="0" smtClean="0"/>
          </a:p>
          <a:p>
            <a:pPr lvl="1"/>
            <a:r>
              <a:rPr lang="el-GR" sz="2000" dirty="0" smtClean="0"/>
              <a:t>Το σύστημα θα είναι διαθέσιμο, αλλά όχι συνεπές</a:t>
            </a:r>
            <a:endParaRPr lang="en-US" sz="2000" dirty="0" smtClean="0"/>
          </a:p>
          <a:p>
            <a:r>
              <a:rPr lang="el-GR" sz="2400" dirty="0" smtClean="0"/>
              <a:t>Το θεώρημα</a:t>
            </a:r>
            <a:r>
              <a:rPr lang="en-US" sz="2400" dirty="0" smtClean="0"/>
              <a:t> CAP </a:t>
            </a:r>
            <a:r>
              <a:rPr lang="el-GR" sz="2400" dirty="0" smtClean="0"/>
              <a:t>εξηγεί το δίλημμα</a:t>
            </a:r>
            <a:endParaRPr lang="en-US" sz="24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Θεώρημα </a:t>
            </a:r>
            <a:r>
              <a:rPr lang="en-US" dirty="0" smtClean="0"/>
              <a:t>CAP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onsistency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vailability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/>
              <a:t>artition tolerance</a:t>
            </a:r>
          </a:p>
          <a:p>
            <a:endParaRPr lang="el-GR" sz="2400" dirty="0" smtClean="0"/>
          </a:p>
          <a:p>
            <a:r>
              <a:rPr lang="el-GR" sz="2400" dirty="0" smtClean="0"/>
              <a:t>Έχει αποδειχθεί ότι μόνο 2 από τα 3 μπορούν να συνυπάρχουν</a:t>
            </a:r>
            <a:endParaRPr lang="en-US" sz="2400" dirty="0" smtClean="0"/>
          </a:p>
          <a:p>
            <a:endParaRPr lang="el-GR" sz="2400" dirty="0" smtClean="0"/>
          </a:p>
          <a:p>
            <a:r>
              <a:rPr lang="el-GR" sz="2400" dirty="0" smtClean="0"/>
              <a:t>Άρα σε περίπτωση </a:t>
            </a:r>
            <a:r>
              <a:rPr lang="en-US" sz="2400" dirty="0" smtClean="0"/>
              <a:t>network partition </a:t>
            </a:r>
            <a:r>
              <a:rPr lang="el-GR" sz="2400" dirty="0" smtClean="0"/>
              <a:t>πρέπει να διαλέξουμε ένα από τα 2</a:t>
            </a:r>
            <a:endParaRPr lang="en-US" sz="24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Διαχείριση του </a:t>
            </a:r>
            <a:r>
              <a:rPr lang="en-US" dirty="0" smtClean="0"/>
              <a:t>CAP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To </a:t>
            </a:r>
            <a:r>
              <a:rPr lang="el-GR" sz="2400" dirty="0" smtClean="0"/>
              <a:t>πρόβλημα έγκειται στο</a:t>
            </a:r>
            <a:r>
              <a:rPr lang="en-US" sz="2400" dirty="0" smtClean="0"/>
              <a:t> Internet</a:t>
            </a:r>
          </a:p>
          <a:p>
            <a:pPr lvl="1"/>
            <a:r>
              <a:rPr lang="el-GR" sz="2000" dirty="0" smtClean="0"/>
              <a:t>Όταν το σύστημα περιλαμβάνει γεωγραφικά κατανεμημένες περιοχές, η περίπτωση του </a:t>
            </a:r>
            <a:r>
              <a:rPr lang="en-US" sz="2000" dirty="0" smtClean="0"/>
              <a:t>network partitioning </a:t>
            </a:r>
            <a:r>
              <a:rPr lang="el-GR" sz="2000" dirty="0" smtClean="0"/>
              <a:t>είναι αναπόφευκτη</a:t>
            </a:r>
            <a:endParaRPr lang="en-US" sz="2000" dirty="0" smtClean="0"/>
          </a:p>
          <a:p>
            <a:r>
              <a:rPr lang="el-GR" sz="2400" dirty="0" smtClean="0"/>
              <a:t>Τότε πρέπει να θυσιάσει κανείς είτε</a:t>
            </a:r>
            <a:r>
              <a:rPr lang="en-US" sz="2400" dirty="0" smtClean="0"/>
              <a:t> availability </a:t>
            </a:r>
            <a:r>
              <a:rPr lang="el-GR" sz="2400" dirty="0" smtClean="0"/>
              <a:t>είτε</a:t>
            </a:r>
            <a:r>
              <a:rPr lang="en-US" sz="2400" dirty="0" smtClean="0"/>
              <a:t> consistency</a:t>
            </a:r>
          </a:p>
          <a:p>
            <a:r>
              <a:rPr lang="el-GR" sz="2400" dirty="0" smtClean="0"/>
              <a:t>Σχεδιαστική απόφαση ανάλογα με το σενάριο χρήσης</a:t>
            </a:r>
            <a:endParaRPr lang="en-US" sz="2400" dirty="0" smtClean="0"/>
          </a:p>
          <a:p>
            <a:pPr lvl="1"/>
            <a:r>
              <a:rPr lang="el-GR" sz="2000" dirty="0" smtClean="0"/>
              <a:t>Αν διαλέξουμε</a:t>
            </a:r>
            <a:r>
              <a:rPr lang="en-US" sz="2000" dirty="0" smtClean="0"/>
              <a:t> consistency</a:t>
            </a:r>
            <a:r>
              <a:rPr lang="el-GR" sz="2000" dirty="0" smtClean="0"/>
              <a:t> (π.χ. </a:t>
            </a:r>
            <a:r>
              <a:rPr lang="en-US" sz="2000" dirty="0" smtClean="0"/>
              <a:t>2PC) </a:t>
            </a:r>
            <a:r>
              <a:rPr lang="el-GR" sz="2000" dirty="0" smtClean="0"/>
              <a:t>το σύστημα θα μπλοκάρει μέχρι να επανέλθει η συνέπεια</a:t>
            </a:r>
            <a:endParaRPr lang="en-US" sz="2000" dirty="0" smtClean="0"/>
          </a:p>
          <a:p>
            <a:pPr lvl="1"/>
            <a:r>
              <a:rPr lang="el-GR" sz="2000" dirty="0" smtClean="0"/>
              <a:t>Αν διαλέξουμε </a:t>
            </a:r>
            <a:r>
              <a:rPr lang="en-US" sz="2000" dirty="0" smtClean="0"/>
              <a:t>availability</a:t>
            </a:r>
            <a:r>
              <a:rPr lang="el-GR" sz="2000" dirty="0" smtClean="0"/>
              <a:t> πάμε για </a:t>
            </a:r>
            <a:r>
              <a:rPr lang="en-US" sz="2000" dirty="0" smtClean="0"/>
              <a:t>eventual consistency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Managers</a:t>
            </a:r>
            <a:r>
              <a:rPr lang="el-GR" dirty="0" smtClean="0"/>
              <a:t> (</a:t>
            </a:r>
            <a:r>
              <a:rPr lang="en-US" dirty="0" smtClean="0"/>
              <a:t>RM)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Διαχειρίζονται τα αντίγραφα και εκτελούν λειτουργίες πάνω τους (ατομικά)</a:t>
            </a:r>
          </a:p>
          <a:p>
            <a:r>
              <a:rPr lang="el-GR" sz="2400" dirty="0" smtClean="0"/>
              <a:t>Είναι υπεύθυνοι για </a:t>
            </a:r>
          </a:p>
          <a:p>
            <a:pPr lvl="1"/>
            <a:r>
              <a:rPr lang="el-GR" sz="2000" b="1" dirty="0" smtClean="0"/>
              <a:t>Συμφωνία</a:t>
            </a:r>
            <a:r>
              <a:rPr lang="en-US" sz="2000" dirty="0" smtClean="0"/>
              <a:t>: </a:t>
            </a:r>
            <a:r>
              <a:rPr lang="el-GR" sz="2000" dirty="0" smtClean="0"/>
              <a:t>Οι</a:t>
            </a:r>
            <a:r>
              <a:rPr lang="en-US" sz="2000" dirty="0" smtClean="0"/>
              <a:t> RMs </a:t>
            </a:r>
            <a:r>
              <a:rPr lang="el-GR" sz="2000" dirty="0" smtClean="0"/>
              <a:t>προσπαθούν να έρθουν σε συμφωνία για το αποτέλεσμα ενός αιτήματος</a:t>
            </a:r>
            <a:endParaRPr lang="en-US" sz="2000" dirty="0" smtClean="0"/>
          </a:p>
          <a:p>
            <a:pPr lvl="1">
              <a:buNone/>
            </a:pPr>
            <a:r>
              <a:rPr lang="el-GR" sz="2000" dirty="0" smtClean="0"/>
              <a:t>	Π.χ., με </a:t>
            </a:r>
            <a:r>
              <a:rPr lang="en-US" sz="2000" dirty="0" smtClean="0"/>
              <a:t>two phase commit</a:t>
            </a:r>
            <a:r>
              <a:rPr lang="el-GR" sz="2000" dirty="0" smtClean="0"/>
              <a:t>: αν επιτύχει, το αποτέλεσμα  γίνεται μόνιμο</a:t>
            </a:r>
            <a:endParaRPr lang="en-US" sz="2000" dirty="0" smtClean="0"/>
          </a:p>
          <a:p>
            <a:pPr lvl="1"/>
            <a:r>
              <a:rPr lang="el-GR" sz="2000" b="1" dirty="0" smtClean="0"/>
              <a:t>Απόκριση: </a:t>
            </a:r>
            <a:r>
              <a:rPr lang="el-GR" sz="2000" dirty="0" smtClean="0"/>
              <a:t>Τουλάχιστον ένας </a:t>
            </a:r>
            <a:r>
              <a:rPr lang="en-US" sz="2000" dirty="0" smtClean="0"/>
              <a:t>R</a:t>
            </a:r>
            <a:r>
              <a:rPr lang="el-GR" sz="2000" dirty="0" smtClean="0"/>
              <a:t>Μ</a:t>
            </a:r>
            <a:r>
              <a:rPr lang="en-US" sz="2000" dirty="0" smtClean="0"/>
              <a:t> </a:t>
            </a:r>
            <a:r>
              <a:rPr lang="el-GR" sz="2000" dirty="0" smtClean="0"/>
              <a:t>πρέπει να απαντήσει στον χρήστη</a:t>
            </a:r>
            <a:endParaRPr lang="en-US" sz="2000" b="1" dirty="0" smtClean="0"/>
          </a:p>
          <a:p>
            <a:pPr lvl="1">
              <a:buNone/>
            </a:pPr>
            <a:r>
              <a:rPr lang="el-GR" sz="2000" dirty="0" smtClean="0"/>
              <a:t>	Η πρώτη απάντηση που θα φτάσει αρκεί, αφού όλοι οι </a:t>
            </a:r>
            <a:r>
              <a:rPr lang="en-US" sz="2000" dirty="0" smtClean="0"/>
              <a:t>RMs</a:t>
            </a:r>
            <a:r>
              <a:rPr lang="el-GR" sz="2000" dirty="0" smtClean="0"/>
              <a:t> θα επιστρέψουν την ίδια απάντηση</a:t>
            </a:r>
            <a:endParaRPr lang="en-US" sz="2000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Διαχείριση των </a:t>
            </a:r>
            <a:r>
              <a:rPr lang="en-US" dirty="0" smtClean="0"/>
              <a:t>Network Partitions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Κατά τη διάρκεια ενός</a:t>
            </a:r>
            <a:r>
              <a:rPr lang="en-US" sz="2400" dirty="0" smtClean="0"/>
              <a:t> partition, </a:t>
            </a:r>
            <a:r>
              <a:rPr lang="el-GR" sz="2400" dirty="0" smtClean="0"/>
              <a:t>ζεύγη από αντικρουόμενα </a:t>
            </a:r>
            <a:r>
              <a:rPr lang="en-US" sz="2400" dirty="0" smtClean="0"/>
              <a:t>transactions </a:t>
            </a:r>
            <a:r>
              <a:rPr lang="el-GR" sz="2400" dirty="0" smtClean="0"/>
              <a:t>μπορεί να εκτελέστηκαν σε διαφορετικά </a:t>
            </a:r>
            <a:r>
              <a:rPr lang="en-US" sz="2400" dirty="0" smtClean="0"/>
              <a:t>partitions.</a:t>
            </a:r>
            <a:r>
              <a:rPr lang="el-GR" sz="2400" dirty="0" smtClean="0"/>
              <a:t> Η μόνη επιλογή είναι να διορθώσουμε την κατάσταση μετά από ανάνηψη του συστήματος</a:t>
            </a:r>
            <a:endParaRPr lang="en-US" sz="2400" dirty="0" smtClean="0"/>
          </a:p>
          <a:p>
            <a:pPr lvl="1"/>
            <a:r>
              <a:rPr lang="el-GR" sz="2000" dirty="0" smtClean="0"/>
              <a:t>Ακυρώνουμε ένα από τα αντικρουόμενα </a:t>
            </a:r>
            <a:r>
              <a:rPr lang="en-US" sz="2000" dirty="0" smtClean="0"/>
              <a:t>transactions </a:t>
            </a:r>
            <a:r>
              <a:rPr lang="el-GR" sz="2000" dirty="0" smtClean="0"/>
              <a:t>μετά την ανάνηψη</a:t>
            </a:r>
            <a:endParaRPr lang="en-US" sz="2000" dirty="0" smtClean="0"/>
          </a:p>
          <a:p>
            <a:pPr lvl="1"/>
            <a:r>
              <a:rPr lang="el-GR" sz="2000" dirty="0" smtClean="0"/>
              <a:t>Βασική ιδέα</a:t>
            </a:r>
            <a:r>
              <a:rPr lang="en-US" sz="2000" dirty="0" smtClean="0"/>
              <a:t>: </a:t>
            </a:r>
            <a:r>
              <a:rPr lang="el-GR" sz="2000" dirty="0" smtClean="0"/>
              <a:t>Επιτρέπουμε τη συνέχιση των λειτουργιών και λύνουμε τις διαφορές που προκύπτουν μετά την επανένωση του δικτύου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Απαρτία (</a:t>
            </a:r>
            <a:r>
              <a:rPr lang="en-US" dirty="0" smtClean="0"/>
              <a:t>quorum)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r>
              <a:rPr lang="el-GR" sz="2400" dirty="0" smtClean="0"/>
              <a:t>Για να αποφασίσουμε αν επιτρέπονται τα </a:t>
            </a:r>
            <a:r>
              <a:rPr lang="en-US" sz="2400" dirty="0" smtClean="0"/>
              <a:t>reads </a:t>
            </a:r>
            <a:r>
              <a:rPr lang="el-GR" sz="2400" dirty="0" smtClean="0"/>
              <a:t>και τα </a:t>
            </a:r>
            <a:r>
              <a:rPr lang="en-US" sz="2400" dirty="0" smtClean="0"/>
              <a:t>writes</a:t>
            </a:r>
          </a:p>
          <a:p>
            <a:r>
              <a:rPr lang="el-GR" sz="2400" dirty="0" smtClean="0"/>
              <a:t>Υπάρχουν 2 τύποι</a:t>
            </a:r>
            <a:r>
              <a:rPr lang="en-US" sz="2400" dirty="0" smtClean="0"/>
              <a:t>: </a:t>
            </a:r>
            <a:r>
              <a:rPr lang="el-GR" sz="2400" dirty="0" smtClean="0"/>
              <a:t>απαισιόδοξη απαρτία (</a:t>
            </a:r>
            <a:r>
              <a:rPr lang="en-US" sz="2400" dirty="0" smtClean="0"/>
              <a:t>pessimistic quorum</a:t>
            </a:r>
            <a:r>
              <a:rPr lang="el-GR" sz="2400" dirty="0" smtClean="0"/>
              <a:t>)</a:t>
            </a:r>
            <a:r>
              <a:rPr lang="en-US" sz="2400" dirty="0" smtClean="0"/>
              <a:t> </a:t>
            </a:r>
            <a:r>
              <a:rPr lang="el-GR" sz="2400" dirty="0" smtClean="0"/>
              <a:t>και αισιόδοξη απαρτία (</a:t>
            </a:r>
            <a:r>
              <a:rPr lang="en-US" sz="2400" dirty="0" smtClean="0"/>
              <a:t>optimistic quorum</a:t>
            </a:r>
            <a:r>
              <a:rPr lang="el-GR" sz="2400" dirty="0" smtClean="0"/>
              <a:t>)</a:t>
            </a:r>
            <a:endParaRPr lang="en-US" sz="2400" dirty="0" smtClean="0"/>
          </a:p>
          <a:p>
            <a:r>
              <a:rPr lang="el-GR" sz="2400" dirty="0" smtClean="0"/>
              <a:t>Στην απαισιόδοξη οι ενημερώσεις επιτρέπονται μόνο όταν ένα </a:t>
            </a:r>
            <a:r>
              <a:rPr lang="en-US" sz="2400" dirty="0" smtClean="0"/>
              <a:t>partition </a:t>
            </a:r>
            <a:r>
              <a:rPr lang="el-GR" sz="2400" dirty="0" smtClean="0"/>
              <a:t>έχει την πλειονότητα των </a:t>
            </a:r>
            <a:r>
              <a:rPr lang="en-US" sz="2400" dirty="0" smtClean="0"/>
              <a:t>RMs</a:t>
            </a:r>
          </a:p>
          <a:p>
            <a:pPr lvl="1"/>
            <a:r>
              <a:rPr lang="el-GR" sz="2000" dirty="0" smtClean="0"/>
              <a:t>Οι ενημερώσεις διαδίδονται στους υπόλοιπους </a:t>
            </a:r>
            <a:r>
              <a:rPr lang="en-US" sz="2000" dirty="0" smtClean="0"/>
              <a:t>RMs </a:t>
            </a:r>
            <a:r>
              <a:rPr lang="el-GR" sz="2000" dirty="0" smtClean="0"/>
              <a:t>όταν επανέλθει το σύστημα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Στατική απαρτία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Η απόφαση για το πόσοι </a:t>
            </a:r>
            <a:r>
              <a:rPr lang="en-US" sz="2400" dirty="0" smtClean="0"/>
              <a:t>RMs </a:t>
            </a:r>
            <a:r>
              <a:rPr lang="el-GR" sz="2400" dirty="0" smtClean="0"/>
              <a:t>πρέπει να εμπλακούν σε ένα </a:t>
            </a:r>
            <a:r>
              <a:rPr lang="en-US" sz="2400" dirty="0" smtClean="0"/>
              <a:t>operation </a:t>
            </a:r>
            <a:r>
              <a:rPr lang="el-GR" sz="2400" dirty="0" smtClean="0"/>
              <a:t>πάνω σε αντίγραφα λέγεται επιλογή απαρτίας (</a:t>
            </a:r>
            <a:r>
              <a:rPr lang="en-US" sz="2400" dirty="0" smtClean="0"/>
              <a:t>quorum selection) </a:t>
            </a:r>
          </a:p>
          <a:p>
            <a:r>
              <a:rPr lang="el-GR" sz="2400" dirty="0" smtClean="0"/>
              <a:t>Κανόνες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 </a:t>
            </a:r>
            <a:r>
              <a:rPr lang="el-GR" sz="2000" dirty="0" smtClean="0"/>
              <a:t>Τουλάχιστον </a:t>
            </a:r>
            <a:r>
              <a:rPr lang="en-US" sz="2000" dirty="0" smtClean="0">
                <a:solidFill>
                  <a:srgbClr val="0000FF"/>
                </a:solidFill>
              </a:rPr>
              <a:t>r</a:t>
            </a:r>
            <a:r>
              <a:rPr lang="en-US" sz="2000" dirty="0" smtClean="0"/>
              <a:t> </a:t>
            </a:r>
            <a:r>
              <a:rPr lang="el-GR" sz="2000" dirty="0" smtClean="0"/>
              <a:t>αντίγραφα πρέπει να προσπελαστούν για ένα </a:t>
            </a:r>
            <a:r>
              <a:rPr lang="en-US" sz="2000" dirty="0" smtClean="0"/>
              <a:t>read</a:t>
            </a:r>
          </a:p>
          <a:p>
            <a:pPr lvl="1"/>
            <a:r>
              <a:rPr lang="en-US" sz="2000" dirty="0" smtClean="0"/>
              <a:t> </a:t>
            </a:r>
            <a:r>
              <a:rPr lang="el-GR" sz="2000" dirty="0" smtClean="0"/>
              <a:t>Τουλάχιστον </a:t>
            </a:r>
            <a:r>
              <a:rPr lang="en-US" sz="2000" dirty="0" smtClean="0">
                <a:solidFill>
                  <a:srgbClr val="0000FF"/>
                </a:solidFill>
              </a:rPr>
              <a:t>w</a:t>
            </a:r>
            <a:r>
              <a:rPr lang="en-US" sz="2000" dirty="0" smtClean="0"/>
              <a:t> </a:t>
            </a:r>
            <a:r>
              <a:rPr lang="el-GR" sz="2000" dirty="0" smtClean="0"/>
              <a:t>αντίγραφα πρέπει να προσπελαστούν για ένα </a:t>
            </a:r>
            <a:r>
              <a:rPr lang="en-US" sz="2000" dirty="0" smtClean="0"/>
              <a:t>write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r + w &gt; N</a:t>
            </a:r>
            <a:r>
              <a:rPr lang="en-US" sz="2000" dirty="0" smtClean="0"/>
              <a:t>, </a:t>
            </a:r>
            <a:r>
              <a:rPr lang="el-GR" sz="2000" dirty="0" smtClean="0"/>
              <a:t>όπου </a:t>
            </a:r>
            <a:r>
              <a:rPr lang="en-US" sz="2000" dirty="0" smtClean="0">
                <a:solidFill>
                  <a:srgbClr val="0000FF"/>
                </a:solidFill>
              </a:rPr>
              <a:t>N</a:t>
            </a:r>
            <a:r>
              <a:rPr lang="en-US" sz="2000" dirty="0" smtClean="0"/>
              <a:t> </a:t>
            </a:r>
            <a:r>
              <a:rPr lang="el-GR" sz="2000" dirty="0" smtClean="0"/>
              <a:t>ο αριθμός των αντιγράφων</a:t>
            </a:r>
            <a:endParaRPr lang="en-US" sz="2000" dirty="0" smtClean="0"/>
          </a:p>
          <a:p>
            <a:pPr lvl="1"/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w &gt; N/2</a:t>
            </a:r>
          </a:p>
          <a:p>
            <a:pPr lvl="1"/>
            <a:r>
              <a:rPr lang="en-US" sz="2000" dirty="0" smtClean="0"/>
              <a:t> </a:t>
            </a:r>
            <a:r>
              <a:rPr lang="el-GR" sz="2000" dirty="0" smtClean="0"/>
              <a:t>Κάθε αντικείμενο έχει ένα </a:t>
            </a:r>
            <a:r>
              <a:rPr lang="en-US" sz="2000" dirty="0" smtClean="0"/>
              <a:t>version number </a:t>
            </a:r>
            <a:r>
              <a:rPr lang="el-GR" sz="2000" dirty="0" smtClean="0"/>
              <a:t>ή ένα συνεπές</a:t>
            </a:r>
            <a:r>
              <a:rPr lang="en-US" sz="2000" dirty="0" smtClean="0"/>
              <a:t> timestamp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Quorums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Τι σημαίνει </a:t>
            </a:r>
            <a:r>
              <a:rPr lang="en-US" sz="2400" dirty="0" smtClean="0"/>
              <a:t>r + w &gt; N</a:t>
            </a:r>
            <a:r>
              <a:rPr lang="el-GR" sz="2400" dirty="0" smtClean="0"/>
              <a:t>;</a:t>
            </a:r>
            <a:endParaRPr lang="en-US" sz="2400" dirty="0" smtClean="0"/>
          </a:p>
          <a:p>
            <a:pPr lvl="1"/>
            <a:r>
              <a:rPr lang="el-GR" sz="2000" dirty="0" smtClean="0"/>
              <a:t>Ο μόνος τρόπος να ικανοποιηθεί η συνθήκη είναι να υπάρχει αλληλοεπικάλυψη του </a:t>
            </a:r>
            <a:r>
              <a:rPr lang="en-US" sz="2000" dirty="0" smtClean="0"/>
              <a:t>read set </a:t>
            </a:r>
            <a:r>
              <a:rPr lang="el-GR" sz="2000" dirty="0" smtClean="0"/>
              <a:t>και του</a:t>
            </a:r>
            <a:r>
              <a:rPr lang="en-US" sz="2000" dirty="0" smtClean="0"/>
              <a:t> write set.</a:t>
            </a:r>
          </a:p>
          <a:p>
            <a:pPr lvl="1"/>
            <a:r>
              <a:rPr lang="el-GR" sz="2000" dirty="0" smtClean="0"/>
              <a:t>Οπότε υπάρχει πάντα κάποιο αντίγραφο με την πιο πρόσφατη τιμή  </a:t>
            </a:r>
            <a:r>
              <a:rPr lang="en-US" sz="2000" dirty="0" smtClean="0"/>
              <a:t>write.</a:t>
            </a:r>
          </a:p>
          <a:p>
            <a:r>
              <a:rPr lang="el-GR" sz="2400" dirty="0" smtClean="0"/>
              <a:t>Τι σημαίνει </a:t>
            </a:r>
            <a:r>
              <a:rPr lang="en-US" sz="2400" dirty="0" smtClean="0"/>
              <a:t>w &gt; N/2</a:t>
            </a:r>
            <a:r>
              <a:rPr lang="el-GR" sz="2400" dirty="0" smtClean="0"/>
              <a:t>;</a:t>
            </a:r>
            <a:endParaRPr lang="en-US" sz="2400" dirty="0" smtClean="0"/>
          </a:p>
          <a:p>
            <a:pPr lvl="1"/>
            <a:r>
              <a:rPr lang="el-GR" sz="2000" dirty="0" smtClean="0"/>
              <a:t>Όταν υπάρχει </a:t>
            </a:r>
            <a:r>
              <a:rPr lang="en-US" sz="2000" dirty="0" smtClean="0"/>
              <a:t>network partition, </a:t>
            </a:r>
            <a:r>
              <a:rPr lang="el-GR" sz="2000" dirty="0" smtClean="0"/>
              <a:t>μόνο το </a:t>
            </a:r>
            <a:r>
              <a:rPr lang="en-US" sz="2000" dirty="0" smtClean="0"/>
              <a:t>partition </a:t>
            </a:r>
            <a:r>
              <a:rPr lang="el-GR" sz="2000" dirty="0" smtClean="0"/>
              <a:t>που περιέχει πάνω από τους μισούς </a:t>
            </a:r>
            <a:r>
              <a:rPr lang="en-US" sz="2000" dirty="0" smtClean="0"/>
              <a:t>RMs </a:t>
            </a:r>
            <a:r>
              <a:rPr lang="el-GR" sz="2000" dirty="0" smtClean="0"/>
              <a:t>μπορεί να εκτελέσει </a:t>
            </a:r>
            <a:r>
              <a:rPr lang="en-US" sz="2000" dirty="0" smtClean="0"/>
              <a:t>writes</a:t>
            </a:r>
          </a:p>
          <a:p>
            <a:pPr lvl="1"/>
            <a:r>
              <a:rPr lang="el-GR" sz="2000" dirty="0" smtClean="0"/>
              <a:t>Οι υπόλοιποι εξυπηρετούν τα </a:t>
            </a:r>
            <a:r>
              <a:rPr lang="en-US" sz="2000" dirty="0" smtClean="0"/>
              <a:t>reads</a:t>
            </a:r>
            <a:r>
              <a:rPr lang="el-GR" sz="2000" dirty="0" smtClean="0"/>
              <a:t> με παλιά (</a:t>
            </a:r>
            <a:r>
              <a:rPr lang="en-US" sz="2000" dirty="0" smtClean="0"/>
              <a:t>stale)</a:t>
            </a:r>
            <a:r>
              <a:rPr lang="el-GR" sz="2000" dirty="0" smtClean="0"/>
              <a:t> δεδομένα</a:t>
            </a:r>
            <a:endParaRPr lang="en-US" sz="2000" dirty="0" smtClean="0"/>
          </a:p>
          <a:p>
            <a:r>
              <a:rPr lang="en-US" sz="2400" dirty="0" smtClean="0"/>
              <a:t>R </a:t>
            </a:r>
            <a:r>
              <a:rPr lang="el-GR" sz="2400" dirty="0" smtClean="0"/>
              <a:t>και </a:t>
            </a:r>
            <a:r>
              <a:rPr lang="en-US" sz="2400" dirty="0" smtClean="0"/>
              <a:t>W </a:t>
            </a:r>
            <a:r>
              <a:rPr lang="el-GR" sz="2400" dirty="0" smtClean="0"/>
              <a:t>είναι </a:t>
            </a:r>
            <a:r>
              <a:rPr lang="el-GR" sz="2400" dirty="0" err="1" smtClean="0"/>
              <a:t>παραμετροποιήσιμα</a:t>
            </a:r>
            <a:r>
              <a:rPr lang="en-US" sz="2400" dirty="0" smtClean="0"/>
              <a:t>:</a:t>
            </a:r>
          </a:p>
          <a:p>
            <a:pPr lvl="1"/>
            <a:r>
              <a:rPr lang="el-GR" sz="2000" dirty="0" smtClean="0"/>
              <a:t>Π.χ., </a:t>
            </a:r>
            <a:r>
              <a:rPr lang="en-US" sz="2000" dirty="0" smtClean="0"/>
              <a:t>N=3, r=1, w=3: </a:t>
            </a:r>
            <a:r>
              <a:rPr lang="el-GR" sz="2000" dirty="0" smtClean="0"/>
              <a:t>Μεγάλο</a:t>
            </a:r>
            <a:r>
              <a:rPr lang="en-US" sz="2000" dirty="0" smtClean="0"/>
              <a:t> read throughput</a:t>
            </a:r>
            <a:r>
              <a:rPr lang="el-GR" sz="2000" dirty="0" smtClean="0"/>
              <a:t> σε κόστος του </a:t>
            </a:r>
            <a:r>
              <a:rPr lang="en-US" sz="2000" dirty="0" smtClean="0"/>
              <a:t>write throughput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Αισιόδοξη απαρτία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Η επιλογή αισιόδοξης απαρτίας επιτρέπει τα </a:t>
            </a:r>
            <a:r>
              <a:rPr lang="en-US" sz="2400" dirty="0" smtClean="0"/>
              <a:t>writes</a:t>
            </a:r>
            <a:r>
              <a:rPr lang="el-GR" sz="2400" dirty="0" smtClean="0"/>
              <a:t> να γίνονται σε οποιοδήποτε </a:t>
            </a:r>
            <a:r>
              <a:rPr lang="en-US" sz="2400" dirty="0" smtClean="0"/>
              <a:t>partition </a:t>
            </a:r>
          </a:p>
          <a:p>
            <a:r>
              <a:rPr lang="en-US" sz="2400" dirty="0" smtClean="0"/>
              <a:t>“Write, but don’t commit”</a:t>
            </a:r>
          </a:p>
          <a:p>
            <a:pPr lvl="1"/>
            <a:r>
              <a:rPr lang="el-GR" sz="2000" dirty="0" smtClean="0"/>
              <a:t>Παρά μόνο αφού το σύστημα ανανήψει κάποτε</a:t>
            </a:r>
            <a:endParaRPr lang="en-US" sz="2000" dirty="0" smtClean="0"/>
          </a:p>
          <a:p>
            <a:r>
              <a:rPr lang="el-GR" sz="2400" dirty="0" smtClean="0"/>
              <a:t>Επίλυση</a:t>
            </a:r>
            <a:r>
              <a:rPr lang="en-US" sz="2400" dirty="0" smtClean="0"/>
              <a:t> write-write conflicts </a:t>
            </a:r>
            <a:r>
              <a:rPr lang="el-GR" sz="2400" dirty="0" smtClean="0"/>
              <a:t>μετά την ανάνηψη</a:t>
            </a:r>
            <a:endParaRPr lang="en-US" sz="2400" dirty="0" smtClean="0"/>
          </a:p>
          <a:p>
            <a:r>
              <a:rPr lang="el-GR" sz="2400" dirty="0" smtClean="0"/>
              <a:t>Η αισιόδοξη απαρτία είναι πρακτική όταν</a:t>
            </a:r>
            <a:r>
              <a:rPr lang="en-US" sz="2400" dirty="0" smtClean="0"/>
              <a:t>:</a:t>
            </a:r>
          </a:p>
          <a:p>
            <a:pPr lvl="1"/>
            <a:r>
              <a:rPr lang="el-GR" sz="2000" dirty="0" smtClean="0"/>
              <a:t>Οι αντικρουόμενες ενημερώσεις είναι σπάνιες</a:t>
            </a:r>
            <a:endParaRPr lang="en-US" sz="2000" dirty="0" smtClean="0"/>
          </a:p>
          <a:p>
            <a:pPr lvl="1"/>
            <a:r>
              <a:rPr lang="el-GR" sz="2000" dirty="0" smtClean="0"/>
              <a:t>Τα </a:t>
            </a:r>
            <a:r>
              <a:rPr lang="en-US" sz="2000" dirty="0" smtClean="0"/>
              <a:t>conflicts</a:t>
            </a:r>
            <a:r>
              <a:rPr lang="el-GR" sz="2000" dirty="0" smtClean="0"/>
              <a:t> είναι πάντα ανιχνεύσιμα</a:t>
            </a:r>
            <a:endParaRPr lang="en-US" sz="2000" dirty="0" smtClean="0"/>
          </a:p>
          <a:p>
            <a:pPr lvl="1"/>
            <a:r>
              <a:rPr lang="el-GR" sz="2000" dirty="0" smtClean="0"/>
              <a:t>Οι επιπτώσεις των </a:t>
            </a:r>
            <a:r>
              <a:rPr lang="en-US" sz="2000" dirty="0" smtClean="0"/>
              <a:t>conflicts </a:t>
            </a:r>
            <a:r>
              <a:rPr lang="el-GR" sz="2000" dirty="0" smtClean="0"/>
              <a:t>μπορούν να αντιμετωπιστούν</a:t>
            </a:r>
            <a:endParaRPr lang="en-US" sz="2000" dirty="0" smtClean="0"/>
          </a:p>
          <a:p>
            <a:pPr lvl="1"/>
            <a:r>
              <a:rPr lang="el-GR" sz="2000" dirty="0" smtClean="0"/>
              <a:t>Τα </a:t>
            </a:r>
            <a:r>
              <a:rPr lang="en-US" sz="2000" dirty="0" smtClean="0"/>
              <a:t>partitions </a:t>
            </a:r>
            <a:r>
              <a:rPr lang="el-GR" sz="2000" dirty="0" smtClean="0"/>
              <a:t>διαρκούν λίγο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View-based Quorum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l-GR" sz="2400" dirty="0" smtClean="0"/>
              <a:t>Προσέγγιση αισιόδοξης απαρτίας</a:t>
            </a:r>
            <a:endParaRPr lang="en-US" sz="2400" dirty="0" smtClean="0"/>
          </a:p>
          <a:p>
            <a:r>
              <a:rPr lang="el-GR" sz="2400" dirty="0" smtClean="0"/>
              <a:t>Η απαρτία βασίζεται σε </a:t>
            </a:r>
            <a:r>
              <a:rPr lang="en-US" sz="2400" dirty="0" smtClean="0"/>
              <a:t>views </a:t>
            </a:r>
            <a:r>
              <a:rPr lang="el-GR" sz="2400" dirty="0" smtClean="0"/>
              <a:t>οποιαδήποτε στιγμή</a:t>
            </a:r>
            <a:endParaRPr lang="en-US" sz="2400" dirty="0" smtClean="0"/>
          </a:p>
          <a:p>
            <a:pPr lvl="1"/>
            <a:r>
              <a:rPr lang="el-GR" sz="2000" dirty="0" smtClean="0"/>
              <a:t>Χρησιμοποιεί τα </a:t>
            </a:r>
            <a:r>
              <a:rPr lang="en-US" sz="2000" dirty="0" smtClean="0"/>
              <a:t>primitives</a:t>
            </a:r>
            <a:r>
              <a:rPr lang="el-GR" sz="2000" dirty="0" smtClean="0"/>
              <a:t> του </a:t>
            </a:r>
            <a:r>
              <a:rPr lang="en-US" sz="2000" dirty="0" smtClean="0"/>
              <a:t>multicast</a:t>
            </a:r>
          </a:p>
          <a:p>
            <a:r>
              <a:rPr lang="el-GR" sz="2400" dirty="0" smtClean="0"/>
              <a:t>Ορίζουμε όρια (</a:t>
            </a:r>
            <a:r>
              <a:rPr lang="en-US" sz="2400" dirty="0" smtClean="0"/>
              <a:t>thresholds</a:t>
            </a:r>
            <a:r>
              <a:rPr lang="el-GR" sz="2400" dirty="0" smtClean="0"/>
              <a:t>) για κάθε </a:t>
            </a:r>
            <a:r>
              <a:rPr lang="en-US" sz="2400" dirty="0" smtClean="0"/>
              <a:t>read </a:t>
            </a:r>
            <a:r>
              <a:rPr lang="el-GR" sz="2400" dirty="0" smtClean="0"/>
              <a:t>και </a:t>
            </a:r>
            <a:r>
              <a:rPr lang="en-US" sz="2400" dirty="0" smtClean="0"/>
              <a:t>write :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W</a:t>
            </a:r>
            <a:r>
              <a:rPr lang="en-US" sz="2000" dirty="0" smtClean="0">
                <a:solidFill>
                  <a:srgbClr val="000000"/>
                </a:solidFill>
              </a:rPr>
              <a:t>: </a:t>
            </a:r>
            <a:r>
              <a:rPr lang="el-GR" sz="2000" dirty="0" smtClean="0">
                <a:solidFill>
                  <a:srgbClr val="000000"/>
                </a:solidFill>
              </a:rPr>
              <a:t>η κανονική απαρτία για </a:t>
            </a:r>
            <a:r>
              <a:rPr lang="en-US" sz="2000" dirty="0" smtClean="0">
                <a:solidFill>
                  <a:srgbClr val="000000"/>
                </a:solidFill>
              </a:rPr>
              <a:t>write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R</a:t>
            </a:r>
            <a:r>
              <a:rPr lang="en-US" sz="2000" dirty="0" smtClean="0">
                <a:solidFill>
                  <a:srgbClr val="000000"/>
                </a:solidFill>
              </a:rPr>
              <a:t>: </a:t>
            </a:r>
            <a:r>
              <a:rPr lang="el-GR" sz="2000" dirty="0" smtClean="0">
                <a:solidFill>
                  <a:srgbClr val="000000"/>
                </a:solidFill>
              </a:rPr>
              <a:t>η κανονική απαρτία για </a:t>
            </a:r>
            <a:r>
              <a:rPr lang="en-US" sz="2000" dirty="0" smtClean="0">
                <a:solidFill>
                  <a:srgbClr val="000000"/>
                </a:solidFill>
              </a:rPr>
              <a:t>read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baseline="-25000" dirty="0" smtClean="0">
                <a:solidFill>
                  <a:srgbClr val="FF0000"/>
                </a:solidFill>
              </a:rPr>
              <a:t>w</a:t>
            </a:r>
            <a:r>
              <a:rPr lang="en-US" sz="2000" dirty="0" smtClean="0"/>
              <a:t>: </a:t>
            </a:r>
            <a:r>
              <a:rPr lang="el-GR" sz="2000" dirty="0" smtClean="0"/>
              <a:t>Οι ελάχιστοι κόμβοι σε ένα </a:t>
            </a:r>
            <a:r>
              <a:rPr lang="en-US" sz="2000" dirty="0" smtClean="0"/>
              <a:t>view </a:t>
            </a:r>
            <a:r>
              <a:rPr lang="el-GR" sz="2000" dirty="0" smtClean="0"/>
              <a:t>για </a:t>
            </a:r>
            <a:r>
              <a:rPr lang="en-US" sz="2000" dirty="0" smtClean="0"/>
              <a:t>write, </a:t>
            </a:r>
            <a:r>
              <a:rPr lang="el-GR" sz="2000" dirty="0" smtClean="0"/>
              <a:t>π.χ.</a:t>
            </a:r>
            <a:r>
              <a:rPr lang="en-US" sz="2000" dirty="0" smtClean="0"/>
              <a:t>,  </a:t>
            </a: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baseline="-25000" dirty="0" smtClean="0">
                <a:solidFill>
                  <a:srgbClr val="FF0000"/>
                </a:solidFill>
              </a:rPr>
              <a:t>w</a:t>
            </a:r>
            <a:r>
              <a:rPr lang="en-US" sz="2000" dirty="0" smtClean="0">
                <a:solidFill>
                  <a:srgbClr val="FF0000"/>
                </a:solidFill>
              </a:rPr>
              <a:t> &gt; N/4</a:t>
            </a:r>
          </a:p>
          <a:p>
            <a:pPr lvl="1"/>
            <a:r>
              <a:rPr lang="en-US" sz="2000" dirty="0" err="1" smtClean="0">
                <a:solidFill>
                  <a:srgbClr val="FF000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r</a:t>
            </a:r>
            <a:r>
              <a:rPr lang="en-US" sz="2000" dirty="0" smtClean="0"/>
              <a:t>: </a:t>
            </a:r>
            <a:r>
              <a:rPr lang="el-GR" sz="2000" dirty="0" smtClean="0"/>
              <a:t>Οι ελάχιστοι κόμβοι σε ένα </a:t>
            </a:r>
            <a:r>
              <a:rPr lang="en-US" sz="2000" dirty="0" smtClean="0"/>
              <a:t>view </a:t>
            </a:r>
            <a:r>
              <a:rPr lang="el-GR" sz="2000" dirty="0" smtClean="0"/>
              <a:t>για </a:t>
            </a:r>
            <a:r>
              <a:rPr lang="en-US" sz="2000" dirty="0" smtClean="0"/>
              <a:t>read</a:t>
            </a:r>
          </a:p>
          <a:p>
            <a:r>
              <a:rPr lang="el-GR" sz="2400" dirty="0" smtClean="0"/>
              <a:t>Πρωτόκολλο</a:t>
            </a:r>
            <a:endParaRPr lang="en-US" sz="2400" dirty="0" smtClean="0"/>
          </a:p>
          <a:p>
            <a:pPr lvl="1"/>
            <a:r>
              <a:rPr lang="el-GR" sz="2000" dirty="0" smtClean="0"/>
              <a:t>Δοκιμή κανονικής απαρτίας, αν δε δουλέψει, αλλαγή </a:t>
            </a:r>
            <a:r>
              <a:rPr lang="en-US" sz="2000" dirty="0" smtClean="0"/>
              <a:t>view. </a:t>
            </a:r>
            <a:r>
              <a:rPr lang="el-GR" sz="2000" dirty="0" smtClean="0"/>
              <a:t>Αν ικανοποιηθεί το </a:t>
            </a:r>
            <a:r>
              <a:rPr lang="en-US" sz="2000" dirty="0" smtClean="0"/>
              <a:t>minimum </a:t>
            </a:r>
            <a:r>
              <a:rPr lang="el-GR" sz="2000" dirty="0" smtClean="0"/>
              <a:t>προχωράμε</a:t>
            </a:r>
            <a:endParaRPr lang="en-US" sz="2000" dirty="0" smtClean="0"/>
          </a:p>
          <a:p>
            <a:pPr lvl="1"/>
            <a:r>
              <a:rPr lang="en-US" sz="2000" dirty="0" smtClean="0"/>
              <a:t>A</a:t>
            </a:r>
            <a:r>
              <a:rPr lang="en-US" sz="2000" baseline="-25000" dirty="0" smtClean="0"/>
              <a:t>w</a:t>
            </a:r>
            <a:r>
              <a:rPr lang="en-US" sz="2000" dirty="0" smtClean="0"/>
              <a:t> </a:t>
            </a:r>
            <a:r>
              <a:rPr lang="el-GR" sz="2000" dirty="0" smtClean="0"/>
              <a:t>και</a:t>
            </a:r>
            <a:r>
              <a:rPr lang="en-US" sz="2000" dirty="0" smtClean="0"/>
              <a:t>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r</a:t>
            </a:r>
            <a:r>
              <a:rPr lang="en-US" sz="2000" baseline="-25000" dirty="0" smtClean="0"/>
              <a:t> </a:t>
            </a:r>
            <a:r>
              <a:rPr lang="el-GR" sz="2000" dirty="0" smtClean="0"/>
              <a:t>καθορίζουν ποιο </a:t>
            </a:r>
            <a:r>
              <a:rPr lang="en-US" sz="2000" dirty="0" smtClean="0"/>
              <a:t>partition </a:t>
            </a:r>
            <a:r>
              <a:rPr lang="el-GR" sz="2000" dirty="0" smtClean="0"/>
              <a:t>προχωράει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96752"/>
            <a:ext cx="6982544" cy="4984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Συνέχεια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360854"/>
            <a:ext cx="6798841" cy="4762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Eager vs. Lazy</a:t>
            </a:r>
            <a:r>
              <a:rPr lang="el-GR" dirty="0" smtClean="0"/>
              <a:t> </a:t>
            </a:r>
            <a:r>
              <a:rPr lang="en-US" dirty="0" smtClean="0"/>
              <a:t>Replication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Eager replication, </a:t>
            </a:r>
            <a:r>
              <a:rPr lang="el-GR" sz="2400" dirty="0" smtClean="0">
                <a:ea typeface="ＭＳ Ｐゴシック" charset="0"/>
                <a:cs typeface="ＭＳ Ｐゴシック" charset="0"/>
              </a:rPr>
              <a:t>π.χ.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, B-multicast, R-multicast </a:t>
            </a:r>
          </a:p>
          <a:p>
            <a:pPr lvl="1">
              <a:lnSpc>
                <a:spcPct val="80000"/>
              </a:lnSpc>
            </a:pPr>
            <a:r>
              <a:rPr lang="el-GR" sz="2000" dirty="0" smtClean="0">
                <a:ea typeface="ＭＳ Ｐゴシック" charset="0"/>
              </a:rPr>
              <a:t>Αιτήματα με </a:t>
            </a:r>
            <a:r>
              <a:rPr lang="en-US" sz="2000" dirty="0" smtClean="0">
                <a:ea typeface="ＭＳ Ｐゴシック" charset="0"/>
              </a:rPr>
              <a:t>multicast </a:t>
            </a:r>
            <a:r>
              <a:rPr lang="el-GR" sz="2000" dirty="0" smtClean="0">
                <a:ea typeface="ＭＳ Ｐゴシック" charset="0"/>
              </a:rPr>
              <a:t>σε όλους τους </a:t>
            </a:r>
            <a:r>
              <a:rPr lang="en-US" sz="2000" dirty="0" smtClean="0">
                <a:ea typeface="ＭＳ Ｐゴシック" charset="0"/>
              </a:rPr>
              <a:t>RMs </a:t>
            </a:r>
            <a:r>
              <a:rPr lang="el-GR" sz="2000" dirty="0" smtClean="0">
                <a:ea typeface="ＭＳ Ｐゴシック" charset="0"/>
              </a:rPr>
              <a:t>αμέσως (</a:t>
            </a:r>
            <a:r>
              <a:rPr lang="en-US" sz="2000" dirty="0" smtClean="0">
                <a:ea typeface="ＭＳ Ｐゴシック" charset="0"/>
              </a:rPr>
              <a:t>active replication</a:t>
            </a:r>
            <a:r>
              <a:rPr lang="el-GR" sz="2000" dirty="0" smtClean="0">
                <a:ea typeface="ＭＳ Ｐゴシック" charset="0"/>
              </a:rPr>
              <a:t>)</a:t>
            </a:r>
            <a:endParaRPr lang="en-US" sz="2000" dirty="0" smtClean="0"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l-GR" sz="2000" dirty="0" smtClean="0">
                <a:ea typeface="ＭＳ Ｐゴシック" charset="0"/>
              </a:rPr>
              <a:t>Αποτελέσματα με </a:t>
            </a:r>
            <a:r>
              <a:rPr lang="en-US" sz="2000" dirty="0" smtClean="0">
                <a:ea typeface="ＭＳ Ｐゴシック" charset="0"/>
              </a:rPr>
              <a:t>multicast </a:t>
            </a:r>
            <a:r>
              <a:rPr lang="el-GR" sz="2000" dirty="0" smtClean="0">
                <a:ea typeface="ＭＳ Ｐゴシック" charset="0"/>
              </a:rPr>
              <a:t>σε όλους τους </a:t>
            </a:r>
            <a:r>
              <a:rPr lang="en-US" sz="2000" dirty="0" smtClean="0">
                <a:ea typeface="ＭＳ Ｐゴシック" charset="0"/>
              </a:rPr>
              <a:t>RMs </a:t>
            </a:r>
            <a:r>
              <a:rPr lang="el-GR" sz="2000" dirty="0" smtClean="0">
                <a:ea typeface="ＭＳ Ｐゴシック" charset="0"/>
              </a:rPr>
              <a:t>αμέσως (</a:t>
            </a:r>
            <a:r>
              <a:rPr lang="en-US" sz="2000" dirty="0" smtClean="0">
                <a:ea typeface="ＭＳ Ｐゴシック" charset="0"/>
              </a:rPr>
              <a:t>passive replication</a:t>
            </a:r>
            <a:r>
              <a:rPr lang="el-GR" sz="2000" dirty="0" smtClean="0">
                <a:ea typeface="ＭＳ Ｐゴシック" charset="0"/>
              </a:rPr>
              <a:t>)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ea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l-GR" sz="2400" dirty="0" smtClean="0">
                <a:ea typeface="ＭＳ Ｐゴシック" charset="0"/>
                <a:cs typeface="ＭＳ Ｐゴシック" charset="0"/>
              </a:rPr>
              <a:t>Εναλλακτικά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: Lazy replication</a:t>
            </a:r>
          </a:p>
          <a:p>
            <a:pPr lvl="1">
              <a:lnSpc>
                <a:spcPct val="80000"/>
              </a:lnSpc>
            </a:pPr>
            <a:r>
              <a:rPr lang="el-GR" sz="2000" dirty="0" smtClean="0">
                <a:ea typeface="ＭＳ Ｐゴシック" charset="0"/>
              </a:rPr>
              <a:t>Επιτρέπει στα αντίγραφα να συγκλίνουν </a:t>
            </a:r>
            <a:r>
              <a:rPr lang="en-US" sz="2000" dirty="0" smtClean="0">
                <a:ea typeface="ＭＳ Ｐゴシック" charset="0"/>
              </a:rPr>
              <a:t>eventually and lazily</a:t>
            </a:r>
          </a:p>
          <a:p>
            <a:pPr lvl="1">
              <a:lnSpc>
                <a:spcPct val="80000"/>
              </a:lnSpc>
            </a:pPr>
            <a:r>
              <a:rPr lang="el-GR" sz="2000" dirty="0" smtClean="0">
                <a:ea typeface="ＭＳ Ｐゴシック" charset="0"/>
              </a:rPr>
              <a:t>Διάδοση των ενημερώσεων και των ερωτημάτων</a:t>
            </a:r>
            <a:r>
              <a:rPr lang="en-US" sz="2000" dirty="0" smtClean="0">
                <a:ea typeface="ＭＳ Ｐゴシック" charset="0"/>
              </a:rPr>
              <a:t> lazily</a:t>
            </a:r>
            <a:r>
              <a:rPr lang="el-GR" sz="2000" dirty="0" smtClean="0">
                <a:ea typeface="ＭＳ Ｐゴシック" charset="0"/>
              </a:rPr>
              <a:t> (π.χ. όταν υπάρχει αρκετό </a:t>
            </a:r>
            <a:r>
              <a:rPr lang="en-US" sz="2000" dirty="0" smtClean="0">
                <a:ea typeface="ＭＳ Ｐゴシック" charset="0"/>
              </a:rPr>
              <a:t>network bandwidth)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ea typeface="ＭＳ Ｐゴシック" charset="0"/>
              </a:rPr>
              <a:t>O </a:t>
            </a:r>
            <a:r>
              <a:rPr lang="el-GR" sz="2000" dirty="0" smtClean="0">
                <a:ea typeface="ＭＳ Ｐゴシック" charset="0"/>
              </a:rPr>
              <a:t>χρήστης περιμένει απάντηση μόνο από έναν </a:t>
            </a:r>
            <a:r>
              <a:rPr lang="en-US" sz="2000" dirty="0" smtClean="0">
                <a:ea typeface="ＭＳ Ｐゴシック" charset="0"/>
              </a:rPr>
              <a:t>RM</a:t>
            </a:r>
          </a:p>
          <a:p>
            <a:pPr lvl="1">
              <a:lnSpc>
                <a:spcPct val="80000"/>
              </a:lnSpc>
            </a:pPr>
            <a:r>
              <a:rPr lang="el-GR" sz="2000" dirty="0" smtClean="0">
                <a:ea typeface="ＭＳ Ｐゴシック" charset="0"/>
              </a:rPr>
              <a:t>Επιτρέπει σε άλλους </a:t>
            </a:r>
            <a:r>
              <a:rPr lang="en-US" sz="2000" dirty="0" smtClean="0">
                <a:ea typeface="ＭＳ Ｐゴシック" charset="0"/>
              </a:rPr>
              <a:t>RMs </a:t>
            </a:r>
            <a:r>
              <a:rPr lang="el-GR" sz="2000" dirty="0" smtClean="0">
                <a:ea typeface="ＭＳ Ｐゴシック" charset="0"/>
              </a:rPr>
              <a:t>να αποσυνδεθούν</a:t>
            </a:r>
            <a:endParaRPr lang="en-US" sz="2000" dirty="0" smtClean="0"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l-GR" sz="2000" dirty="0" smtClean="0">
                <a:ea typeface="ＭＳ Ｐゴシック" charset="0"/>
              </a:rPr>
              <a:t>Παρέχει ασθενέστερη συνέπεια αλλά βελτιώνει την επίδοση</a:t>
            </a:r>
            <a:endParaRPr lang="en-US" sz="2000" u="sng" dirty="0" smtClean="0">
              <a:ea typeface="ＭＳ Ｐゴシック" charset="0"/>
            </a:endParaRPr>
          </a:p>
          <a:p>
            <a:pPr>
              <a:lnSpc>
                <a:spcPct val="80000"/>
              </a:lnSpc>
            </a:pPr>
            <a:endParaRPr lang="el-GR" sz="2400" dirty="0" smtClean="0"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Lazy replication </a:t>
            </a:r>
            <a:r>
              <a:rPr lang="el-GR" sz="2400" dirty="0" smtClean="0">
                <a:ea typeface="ＭＳ Ｐゴシック" charset="0"/>
                <a:cs typeface="ＭＳ Ｐゴシック" charset="0"/>
              </a:rPr>
              <a:t>μέσω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gossiping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Multicast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7092950" y="2590800"/>
            <a:ext cx="1844375" cy="2677656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Distributed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Group of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 “Nodes”=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Processes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at Internet-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</a:rPr>
              <a:t>based hosts</a:t>
            </a:r>
          </a:p>
        </p:txBody>
      </p:sp>
      <p:sp>
        <p:nvSpPr>
          <p:cNvPr id="14" name="AutoShape 11"/>
          <p:cNvSpPr>
            <a:spLocks/>
          </p:cNvSpPr>
          <p:nvPr/>
        </p:nvSpPr>
        <p:spPr bwMode="auto">
          <a:xfrm>
            <a:off x="6762750" y="1773238"/>
            <a:ext cx="360363" cy="4679950"/>
          </a:xfrm>
          <a:prstGeom prst="rightBrace">
            <a:avLst>
              <a:gd name="adj1" fmla="val 108223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457200" y="1447800"/>
            <a:ext cx="463883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l-GR" sz="2400" dirty="0" smtClean="0">
                <a:solidFill>
                  <a:schemeClr val="tx1"/>
                </a:solidFill>
                <a:latin typeface="+mn-lt"/>
              </a:rPr>
              <a:t>Κόμβος με πληροφορία που πρέπει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lnSpc>
                <a:spcPct val="100000"/>
              </a:lnSpc>
            </a:pPr>
            <a:r>
              <a:rPr lang="el-GR" sz="2400" dirty="0" smtClean="0">
                <a:solidFill>
                  <a:schemeClr val="tx1"/>
                </a:solidFill>
                <a:latin typeface="+mn-lt"/>
              </a:rPr>
              <a:t>να μοιραστεί με όλους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1524000" y="2362200"/>
            <a:ext cx="228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Managers</a:t>
            </a:r>
            <a:r>
              <a:rPr lang="el-GR" dirty="0" smtClean="0"/>
              <a:t> (</a:t>
            </a:r>
            <a:r>
              <a:rPr lang="en-US" dirty="0" smtClean="0"/>
              <a:t>RM)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Ένας τρόπος να παρέχουν </a:t>
            </a:r>
            <a:r>
              <a:rPr lang="en-US" sz="2000" dirty="0" smtClean="0"/>
              <a:t>(</a:t>
            </a:r>
            <a:r>
              <a:rPr lang="el-GR" sz="2000" dirty="0" smtClean="0"/>
              <a:t>αυστηρή</a:t>
            </a:r>
            <a:r>
              <a:rPr lang="en-US" sz="2000" dirty="0" smtClean="0"/>
              <a:t>) </a:t>
            </a:r>
            <a:r>
              <a:rPr lang="el-GR" sz="2000" dirty="0" smtClean="0"/>
              <a:t>συνέπεια</a:t>
            </a:r>
            <a:endParaRPr lang="en-US" sz="2000" dirty="0" smtClean="0"/>
          </a:p>
          <a:p>
            <a:pPr lvl="1"/>
            <a:r>
              <a:rPr lang="el-GR" sz="1800" dirty="0" smtClean="0"/>
              <a:t>Ξεκινούν με την ίδια αρχική κατάσταση</a:t>
            </a:r>
            <a:endParaRPr lang="en-US" sz="1800" dirty="0" smtClean="0"/>
          </a:p>
          <a:p>
            <a:pPr lvl="1"/>
            <a:r>
              <a:rPr lang="el-GR" sz="1800" dirty="0" smtClean="0"/>
              <a:t>Συμφωνούν στην διάταξη των </a:t>
            </a:r>
            <a:r>
              <a:rPr lang="en-US" sz="1800" dirty="0" smtClean="0"/>
              <a:t>reads/writes </a:t>
            </a:r>
            <a:r>
              <a:rPr lang="el-GR" sz="1800" dirty="0" smtClean="0"/>
              <a:t>και στο πότε ένα </a:t>
            </a:r>
            <a:r>
              <a:rPr lang="en-US" sz="1800" dirty="0" smtClean="0"/>
              <a:t>write</a:t>
            </a:r>
            <a:r>
              <a:rPr lang="el-GR" sz="1800" dirty="0" smtClean="0"/>
              <a:t> γίνεται ορατό</a:t>
            </a:r>
            <a:endParaRPr lang="en-US" sz="1800" dirty="0" smtClean="0"/>
          </a:p>
          <a:p>
            <a:pPr lvl="1"/>
            <a:r>
              <a:rPr lang="el-GR" sz="1800" dirty="0" smtClean="0"/>
              <a:t>Εκτελούν τις εντολές σε όλα τα </a:t>
            </a:r>
            <a:r>
              <a:rPr lang="en-US" sz="1800" dirty="0" smtClean="0"/>
              <a:t>replicas</a:t>
            </a:r>
          </a:p>
          <a:p>
            <a:r>
              <a:rPr lang="el-GR" sz="2000" dirty="0" smtClean="0"/>
              <a:t>Κάθε </a:t>
            </a:r>
            <a:r>
              <a:rPr lang="en-US" sz="2000" dirty="0" smtClean="0"/>
              <a:t>RM </a:t>
            </a:r>
            <a:r>
              <a:rPr lang="el-GR" sz="2000" dirty="0" smtClean="0"/>
              <a:t>είναι ένα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replicated state machine</a:t>
            </a:r>
          </a:p>
          <a:p>
            <a:pPr lvl="1"/>
            <a:r>
              <a:rPr lang="en-US" altLang="ja-JP" sz="1800" dirty="0" smtClean="0"/>
              <a:t>«</a:t>
            </a:r>
            <a:r>
              <a:rPr lang="el-GR" sz="1800" dirty="0" smtClean="0"/>
              <a:t>Πολλά αντίγραφα της ίδιας μηχανής καταστάσεων που ξεκινούν από την κατάσταση </a:t>
            </a:r>
            <a:r>
              <a:rPr lang="en-US" sz="1800" dirty="0" smtClean="0"/>
              <a:t>Start </a:t>
            </a:r>
            <a:r>
              <a:rPr lang="el-GR" sz="1800" dirty="0" smtClean="0"/>
              <a:t>και δέχονται τις ίδιες εισόδους με την ίδια σειρά θα καταλήξουν στην ίδια τελική κατάσταση έχοντας παράγει τα ίδια αποτελέσματα.</a:t>
            </a:r>
            <a:r>
              <a:rPr lang="en-US" altLang="ja-JP" sz="1800" dirty="0" smtClean="0"/>
              <a:t>"</a:t>
            </a:r>
            <a:r>
              <a:rPr lang="en-US" sz="1800" dirty="0" smtClean="0"/>
              <a:t> [Wikipedia]</a:t>
            </a:r>
          </a:p>
          <a:p>
            <a:r>
              <a:rPr lang="el-GR" sz="2000" dirty="0" smtClean="0"/>
              <a:t>Σας θυμίζει κάτι; Τι είδους επικοινωνία θα χρησιμοποιήσουμε;</a:t>
            </a:r>
            <a:endParaRPr lang="en-US" sz="2000" dirty="0" smtClean="0"/>
          </a:p>
          <a:p>
            <a:pPr lvl="1"/>
            <a:r>
              <a:rPr lang="en-US" sz="1800" dirty="0" smtClean="0"/>
              <a:t>reliable, ordered multicast</a:t>
            </a:r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US" dirty="0" smtClean="0"/>
              <a:t>Fault-Tolerance </a:t>
            </a:r>
            <a:r>
              <a:rPr lang="el-GR" dirty="0" smtClean="0"/>
              <a:t>και </a:t>
            </a:r>
            <a:r>
              <a:rPr lang="en-US" dirty="0" smtClean="0"/>
              <a:t>Scalability</a:t>
            </a:r>
            <a:endParaRPr lang="en-US" dirty="0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23850" y="1844675"/>
            <a:ext cx="2762295" cy="523220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Multicast sender</a:t>
            </a: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V="1">
            <a:off x="755650" y="4868863"/>
            <a:ext cx="863600" cy="1296987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908175" y="3284538"/>
            <a:ext cx="287338" cy="25923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1908175" y="3284538"/>
            <a:ext cx="2303463" cy="17287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08175" y="2492375"/>
            <a:ext cx="3816350" cy="720725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1908175" y="3284538"/>
            <a:ext cx="4608513" cy="20891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 rot="18238766">
            <a:off x="996951" y="3332162"/>
            <a:ext cx="2881312" cy="627063"/>
          </a:xfrm>
          <a:prstGeom prst="ellipse">
            <a:avLst/>
          </a:prstGeom>
          <a:noFill/>
          <a:ln w="38100">
            <a:solidFill>
              <a:srgbClr val="FF9900"/>
            </a:solidFill>
            <a:round/>
            <a:headEnd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179388" y="6165850"/>
            <a:ext cx="2946400" cy="519113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dirty="0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Multicast Protocol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405563" y="2514600"/>
            <a:ext cx="2866788" cy="2679837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Κόμβοι μπορεί να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</a:pP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αποτύχουν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Πακέτα μπορεί να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</a:pP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χαθούν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Χιλιάδες κόμβοι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211638" y="2420938"/>
            <a:ext cx="504825" cy="7620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X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3708400" y="3429000"/>
            <a:ext cx="504825" cy="7620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US" sz="4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US" dirty="0" smtClean="0"/>
              <a:t>B-Multicast</a:t>
            </a:r>
            <a:endParaRPr lang="en-US" dirty="0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1908175" y="3284538"/>
            <a:ext cx="287338" cy="25923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1908175" y="3284538"/>
            <a:ext cx="2303463" cy="17287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1908175" y="2492375"/>
            <a:ext cx="3816350" cy="720725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1908175" y="3284538"/>
            <a:ext cx="4608513" cy="20891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685800" y="4572000"/>
            <a:ext cx="242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UDP/TCP packets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405563" y="2514600"/>
            <a:ext cx="2469243" cy="1350242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Η απλούστερη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</a:pP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υλοποίηση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Προβλήματα;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US" dirty="0" smtClean="0"/>
              <a:t>R-Multicast</a:t>
            </a:r>
            <a:endParaRPr lang="en-US" dirty="0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1908175" y="3284538"/>
            <a:ext cx="287338" cy="25923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1908175" y="3284538"/>
            <a:ext cx="2303463" cy="1728787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1908175" y="2492375"/>
            <a:ext cx="3816350" cy="720725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1908175" y="3284538"/>
            <a:ext cx="4608513" cy="208915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685800" y="4572000"/>
            <a:ext cx="242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UDP/TCP packets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405563" y="2514600"/>
            <a:ext cx="2509837" cy="2532104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Αυστηρότερες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</a:pP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εγγυήσεις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Char char="n"/>
            </a:pP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Το ο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verhead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είναι ανάλογο του Ν</a:t>
            </a:r>
            <a:r>
              <a:rPr lang="el-GR" sz="2400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2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l-GR" dirty="0" smtClean="0"/>
              <a:t>Μια άλλη προσέγγιση</a:t>
            </a:r>
            <a:endParaRPr lang="en-US" dirty="0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23850" y="1844675"/>
            <a:ext cx="2735263" cy="519113"/>
          </a:xfrm>
          <a:prstGeom prst="rect">
            <a:avLst/>
          </a:prstGeom>
          <a:noFill/>
          <a:ln w="28575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Multicast sender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l-GR" dirty="0" smtClean="0"/>
              <a:t>Μια άλλη προσέγγιση</a:t>
            </a:r>
            <a:endParaRPr lang="en-US" dirty="0"/>
          </a:p>
        </p:txBody>
      </p:sp>
      <p:sp>
        <p:nvSpPr>
          <p:cNvPr id="24" name="Oval 2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3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4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5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6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Oval 7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8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1978025" y="3213100"/>
            <a:ext cx="1873250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10"/>
          <p:cNvSpPr>
            <a:spLocks noChangeShapeType="1"/>
          </p:cNvSpPr>
          <p:nvPr/>
        </p:nvSpPr>
        <p:spPr bwMode="auto">
          <a:xfrm>
            <a:off x="1835150" y="3284538"/>
            <a:ext cx="288925" cy="25923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" name="Group 11"/>
          <p:cNvGrpSpPr>
            <a:grpSpLocks/>
          </p:cNvGrpSpPr>
          <p:nvPr/>
        </p:nvGrpSpPr>
        <p:grpSpPr bwMode="auto">
          <a:xfrm>
            <a:off x="4225925" y="1700213"/>
            <a:ext cx="4918075" cy="576262"/>
            <a:chOff x="3152" y="1071"/>
            <a:chExt cx="3098" cy="363"/>
          </a:xfrm>
        </p:grpSpPr>
        <p:sp>
          <p:nvSpPr>
            <p:cNvPr id="34" name="Text Box 12"/>
            <p:cNvSpPr txBox="1">
              <a:spLocks noChangeArrowheads="1"/>
            </p:cNvSpPr>
            <p:nvPr/>
          </p:nvSpPr>
          <p:spPr bwMode="auto">
            <a:xfrm>
              <a:off x="3787" y="1071"/>
              <a:ext cx="2463" cy="3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20000"/>
                </a:spcBef>
                <a:buSzPct val="65000"/>
                <a:buFont typeface="Wingdings" charset="0"/>
                <a:buNone/>
              </a:pPr>
              <a:r>
                <a:rPr lang="en-GB" sz="2800">
                  <a:solidFill>
                    <a:schemeClr val="tx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ahoma" charset="0"/>
                </a:rPr>
                <a:t>Gossip messages (UDP)</a:t>
              </a:r>
            </a:p>
          </p:txBody>
        </p:sp>
        <p:sp>
          <p:nvSpPr>
            <p:cNvPr id="35" name="Line 13"/>
            <p:cNvSpPr>
              <a:spLocks noChangeShapeType="1"/>
            </p:cNvSpPr>
            <p:nvPr/>
          </p:nvSpPr>
          <p:spPr bwMode="auto">
            <a:xfrm>
              <a:off x="3243" y="1252"/>
              <a:ext cx="474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14"/>
            <p:cNvSpPr>
              <a:spLocks noChangeArrowheads="1"/>
            </p:cNvSpPr>
            <p:nvPr/>
          </p:nvSpPr>
          <p:spPr bwMode="auto">
            <a:xfrm>
              <a:off x="3152" y="1071"/>
              <a:ext cx="3088" cy="363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103188" y="1066800"/>
            <a:ext cx="4011612" cy="1060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Periodically, transmit to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i="1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b </a:t>
            </a: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random targets</a:t>
            </a:r>
          </a:p>
        </p:txBody>
      </p:sp>
      <p:sp>
        <p:nvSpPr>
          <p:cNvPr id="38" name="Line 16"/>
          <p:cNvSpPr>
            <a:spLocks noChangeShapeType="1"/>
          </p:cNvSpPr>
          <p:nvPr/>
        </p:nvSpPr>
        <p:spPr bwMode="auto">
          <a:xfrm>
            <a:off x="2771775" y="2349500"/>
            <a:ext cx="71438" cy="93503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17"/>
          <p:cNvSpPr>
            <a:spLocks noChangeShapeType="1"/>
          </p:cNvSpPr>
          <p:nvPr/>
        </p:nvSpPr>
        <p:spPr bwMode="auto">
          <a:xfrm flipH="1">
            <a:off x="2124075" y="2349500"/>
            <a:ext cx="576263" cy="26638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l-GR" dirty="0" smtClean="0"/>
              <a:t>Μια άλλη προσέγγιση</a:t>
            </a:r>
            <a:endParaRPr lang="en-US" dirty="0"/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4067175" y="2565400"/>
            <a:ext cx="1657350" cy="11509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2195513" y="4005263"/>
            <a:ext cx="1584325" cy="18716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H="1" flipV="1">
            <a:off x="1835150" y="3284538"/>
            <a:ext cx="215900" cy="26654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908175" y="3213100"/>
            <a:ext cx="1871663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1908175" y="3213100"/>
            <a:ext cx="2376488" cy="180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995738" y="4005263"/>
            <a:ext cx="360362" cy="936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36525" y="1143000"/>
            <a:ext cx="3978275" cy="1060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Other nodes do same 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after receiving multicast</a:t>
            </a: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2268538" y="2276475"/>
            <a:ext cx="1541462" cy="12287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4225925" y="1700213"/>
            <a:ext cx="4918075" cy="576262"/>
            <a:chOff x="3152" y="1071"/>
            <a:chExt cx="3098" cy="363"/>
          </a:xfrm>
        </p:grpSpPr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3787" y="1071"/>
              <a:ext cx="2463" cy="3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20000"/>
                </a:spcBef>
                <a:buSzPct val="65000"/>
                <a:buFont typeface="Wingdings" charset="0"/>
                <a:buNone/>
              </a:pPr>
              <a:r>
                <a:rPr lang="en-GB" sz="2800">
                  <a:solidFill>
                    <a:schemeClr val="tx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ahoma" charset="0"/>
                </a:rPr>
                <a:t>Gossip messages (UDP)</a:t>
              </a: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3243" y="1252"/>
              <a:ext cx="474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152" y="1071"/>
              <a:ext cx="3088" cy="363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l-GR" dirty="0" smtClean="0"/>
              <a:t>Μια άλλη προσέγγιση</a:t>
            </a:r>
            <a:endParaRPr lang="en-US" dirty="0"/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2268538" y="5157788"/>
            <a:ext cx="1943100" cy="7921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2195513" y="2636838"/>
            <a:ext cx="3600450" cy="32400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924300" y="4005263"/>
            <a:ext cx="360363" cy="10080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3995738" y="3933825"/>
            <a:ext cx="2520950" cy="14398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H="1">
            <a:off x="1908175" y="2492375"/>
            <a:ext cx="3816350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835150" y="3357563"/>
            <a:ext cx="288925" cy="2519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79613" y="2636838"/>
            <a:ext cx="3600450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H="1">
            <a:off x="3924300" y="2565400"/>
            <a:ext cx="1871663" cy="11509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6400800" y="5241925"/>
            <a:ext cx="1917700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    Uninfected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8458200" cy="736600"/>
          </a:xfrm>
        </p:spPr>
        <p:txBody>
          <a:bodyPr/>
          <a:lstStyle/>
          <a:p>
            <a:r>
              <a:rPr lang="en-US" dirty="0" smtClean="0"/>
              <a:t>“Gossip” (or “Epidemic”) Multicast</a:t>
            </a:r>
            <a:endParaRPr lang="en-US" dirty="0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195513" y="3068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92275" y="29972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11638" y="4941888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051050" y="5876925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516688" y="5300663"/>
            <a:ext cx="288925" cy="2889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79838" y="3716338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724525" y="23495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2362200" y="3886200"/>
            <a:ext cx="1524000" cy="1905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886200" y="3886200"/>
            <a:ext cx="3810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657600" y="3352800"/>
            <a:ext cx="5386154" cy="1040285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  Protocol 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c</a:t>
            </a:r>
            <a:r>
              <a:rPr lang="en-GB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rounds</a:t>
            </a:r>
            <a:r>
              <a:rPr lang="en-GB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</a:t>
            </a:r>
            <a:r>
              <a:rPr lang="en-GB" sz="28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(local clock)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   b </a:t>
            </a:r>
            <a:r>
              <a:rPr lang="en-GB" sz="28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random targets per round</a:t>
            </a: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8672513" y="2306638"/>
            <a:ext cx="215900" cy="215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5638800" y="2270125"/>
            <a:ext cx="1562100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    Infected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838200" y="4648200"/>
            <a:ext cx="3065463" cy="457200"/>
          </a:xfrm>
          <a:prstGeom prst="rect">
            <a:avLst/>
          </a:prstGeom>
          <a:noFill/>
          <a:ln w="28575">
            <a:noFill/>
            <a:prstDash val="sysDot"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SzPct val="65000"/>
              <a:buFont typeface="Wingdings" charset="0"/>
              <a:buNone/>
            </a:pPr>
            <a:r>
              <a:rPr lang="en-GB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Gossip Message (UDP)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Ιδιότητες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Γρήγορη διάδοση</a:t>
            </a:r>
            <a:endParaRPr lang="en-US" sz="2400" dirty="0" smtClean="0"/>
          </a:p>
          <a:p>
            <a:r>
              <a:rPr lang="el-GR" sz="2400" dirty="0" smtClean="0"/>
              <a:t>Μεγάλη ανοχή σε σφάλματα </a:t>
            </a:r>
            <a:endParaRPr lang="en-US" sz="2400" dirty="0" smtClean="0"/>
          </a:p>
          <a:p>
            <a:r>
              <a:rPr lang="el-GR" sz="2400" dirty="0" smtClean="0">
                <a:ea typeface="ＭＳ Ｐゴシック" charset="0"/>
                <a:cs typeface="ＭＳ Ｐゴシック" charset="0"/>
              </a:rPr>
              <a:t>Παράμετροι </a:t>
            </a:r>
            <a:r>
              <a:rPr lang="en-US" sz="2400" i="1" dirty="0" err="1" smtClean="0">
                <a:ea typeface="ＭＳ Ｐゴシック" charset="0"/>
                <a:cs typeface="ＭＳ Ｐゴシック" charset="0"/>
              </a:rPr>
              <a:t>c,b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:</a:t>
            </a:r>
          </a:p>
          <a:p>
            <a:pPr lvl="1"/>
            <a:r>
              <a:rPr lang="en-US" sz="2000" i="1" dirty="0" smtClean="0">
                <a:ea typeface="ＭＳ Ｐゴシック" charset="0"/>
                <a:cs typeface="ＭＳ Ｐゴシック" charset="0"/>
              </a:rPr>
              <a:t>c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l-GR" sz="2000" dirty="0" smtClean="0">
                <a:ea typeface="ＭＳ Ｐゴシック" charset="0"/>
                <a:cs typeface="ＭＳ Ｐゴシック" charset="0"/>
              </a:rPr>
              <a:t>για τους γύρους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: (</a:t>
            </a:r>
            <a:r>
              <a:rPr lang="en-US" sz="2000" i="1" dirty="0" smtClean="0">
                <a:ea typeface="ＭＳ Ｐゴシック" charset="0"/>
                <a:cs typeface="ＭＳ Ｐゴシック" charset="0"/>
              </a:rPr>
              <a:t>c*log(n)), b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: # </a:t>
            </a:r>
            <a:r>
              <a:rPr lang="el-GR" sz="2000" dirty="0" smtClean="0">
                <a:ea typeface="ＭＳ Ｐゴシック" charset="0"/>
                <a:cs typeface="ＭＳ Ｐゴシック" charset="0"/>
              </a:rPr>
              <a:t>των κόμβων για επικοινωνία</a:t>
            </a:r>
            <a:endParaRPr lang="en-US" sz="2000" dirty="0" smtClean="0">
              <a:ea typeface="ＭＳ Ｐゴシック" charset="0"/>
              <a:cs typeface="ＭＳ Ｐゴシック" charset="0"/>
            </a:endParaRPr>
          </a:p>
          <a:p>
            <a:pPr lvl="1"/>
            <a:r>
              <a:rPr lang="el-GR" sz="2000" dirty="0" smtClean="0">
                <a:ea typeface="ＭＳ Ｐゴシック" charset="0"/>
                <a:cs typeface="ＭＳ Ｐゴシック" charset="0"/>
              </a:rPr>
              <a:t>Μπορούν να είναι μικροί αριθμοί, ανεξάρτητοι του 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n, </a:t>
            </a:r>
            <a:r>
              <a:rPr lang="el-GR" sz="2000" dirty="0" smtClean="0">
                <a:ea typeface="ＭＳ Ｐゴシック" charset="0"/>
                <a:cs typeface="ＭＳ Ｐゴシック" charset="0"/>
              </a:rPr>
              <a:t>π.χ.</a:t>
            </a:r>
            <a:r>
              <a:rPr lang="en-US" sz="2000" i="1" dirty="0" smtClean="0">
                <a:ea typeface="ＭＳ Ｐゴシック" charset="0"/>
              </a:rPr>
              <a:t>, c=2; b=2;</a:t>
            </a:r>
            <a:endParaRPr lang="en-US" sz="2000" dirty="0" smtClean="0">
              <a:ea typeface="ＭＳ Ｐゴシック" charset="0"/>
            </a:endParaRPr>
          </a:p>
          <a:p>
            <a:r>
              <a:rPr lang="el-GR" sz="2400" dirty="0" smtClean="0">
                <a:ea typeface="ＭＳ Ｐゴシック" charset="0"/>
                <a:cs typeface="ＭＳ Ｐゴシック" charset="0"/>
              </a:rPr>
              <a:t>Μέσα σε </a:t>
            </a:r>
            <a:r>
              <a:rPr lang="en-US" sz="2400" i="1" dirty="0" smtClean="0">
                <a:ea typeface="ＭＳ Ｐゴシック" charset="0"/>
                <a:cs typeface="ＭＳ Ｐゴシック" charset="0"/>
              </a:rPr>
              <a:t>c*log(n) </a:t>
            </a:r>
            <a:r>
              <a:rPr lang="el-GR" sz="2400" dirty="0" smtClean="0">
                <a:ea typeface="ＭＳ Ｐゴシック" charset="0"/>
                <a:cs typeface="ＭＳ Ｐゴシック" charset="0"/>
              </a:rPr>
              <a:t>γύρους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 (</a:t>
            </a:r>
            <a:r>
              <a:rPr lang="el-GR" sz="2400" dirty="0" smtClean="0">
                <a:ea typeface="ＭＳ Ｐゴシック" charset="0"/>
                <a:cs typeface="ＭＳ Ｐゴシック" charset="0"/>
              </a:rPr>
              <a:t>χαμηλό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latency)</a:t>
            </a:r>
          </a:p>
          <a:p>
            <a:pPr lvl="1"/>
            <a:r>
              <a:rPr lang="el-GR" sz="2000" dirty="0" smtClean="0">
                <a:ea typeface="ＭＳ Ｐゴシック" charset="0"/>
              </a:rPr>
              <a:t>Όλοι εκτός από</a:t>
            </a:r>
            <a:r>
              <a:rPr lang="en-US" sz="2000" dirty="0" smtClean="0">
                <a:ea typeface="ＭＳ Ｐゴシック" charset="0"/>
              </a:rPr>
              <a:t>              </a:t>
            </a:r>
            <a:r>
              <a:rPr lang="el-GR" sz="2000" dirty="0" smtClean="0">
                <a:ea typeface="ＭＳ Ｐゴシック" charset="0"/>
              </a:rPr>
              <a:t> κόμβους έχουν λάβει </a:t>
            </a:r>
            <a:r>
              <a:rPr lang="en-US" sz="2000" dirty="0" smtClean="0">
                <a:ea typeface="ＭＳ Ｐゴシック" charset="0"/>
              </a:rPr>
              <a:t>multicast</a:t>
            </a:r>
          </a:p>
          <a:p>
            <a:pPr lvl="1">
              <a:buFontTx/>
              <a:buNone/>
            </a:pPr>
            <a:r>
              <a:rPr lang="en-US" sz="2000" dirty="0" smtClean="0">
                <a:ea typeface="ＭＳ Ｐゴシック" charset="0"/>
              </a:rPr>
              <a:t>							</a:t>
            </a:r>
            <a:r>
              <a:rPr lang="el-GR" sz="2000" dirty="0" smtClean="0">
                <a:ea typeface="ＭＳ Ｐゴシック" charset="0"/>
              </a:rPr>
              <a:t>(αξιοπιστία)</a:t>
            </a:r>
            <a:endParaRPr lang="en-US" sz="2000" dirty="0" smtClean="0">
              <a:ea typeface="ＭＳ Ｐゴシック" charset="0"/>
            </a:endParaRPr>
          </a:p>
          <a:p>
            <a:pPr lvl="1"/>
            <a:endParaRPr lang="en-US" sz="2000" dirty="0" smtClean="0">
              <a:ea typeface="ＭＳ Ｐゴシック" charset="0"/>
            </a:endParaRPr>
          </a:p>
          <a:p>
            <a:pPr lvl="1"/>
            <a:r>
              <a:rPr lang="el-GR" sz="2000" dirty="0" smtClean="0">
                <a:ea typeface="ＭＳ Ｐゴシック" charset="0"/>
              </a:rPr>
              <a:t>Κάθε κόμβος δεν έχει μεταδώσει περισσότερα από </a:t>
            </a:r>
            <a:r>
              <a:rPr lang="en-US" sz="2000" i="1" dirty="0" smtClean="0">
                <a:ea typeface="ＭＳ Ｐゴシック" charset="0"/>
              </a:rPr>
              <a:t>c*b*log(n) </a:t>
            </a:r>
            <a:r>
              <a:rPr lang="el-GR" sz="2000" dirty="0" smtClean="0">
                <a:ea typeface="ＭＳ Ｐゴシック" charset="0"/>
              </a:rPr>
              <a:t>μηνύματα</a:t>
            </a:r>
            <a:r>
              <a:rPr lang="el-GR" sz="2000" i="1" dirty="0" smtClean="0">
                <a:ea typeface="ＭＳ Ｐゴシック" charset="0"/>
              </a:rPr>
              <a:t> </a:t>
            </a:r>
            <a:r>
              <a:rPr lang="en-US" sz="2000" dirty="0" smtClean="0">
                <a:ea typeface="ＭＳ Ｐゴシック" charset="0"/>
              </a:rPr>
              <a:t>gossip</a:t>
            </a:r>
            <a:r>
              <a:rPr lang="el-GR" sz="2000" dirty="0" smtClean="0">
                <a:ea typeface="ＭＳ Ｐゴシック" charset="0"/>
              </a:rPr>
              <a:t> (</a:t>
            </a:r>
            <a:r>
              <a:rPr lang="en-US" sz="2000" dirty="0" smtClean="0">
                <a:ea typeface="ＭＳ Ｐゴシック" charset="0"/>
              </a:rPr>
              <a:t>lightweight</a:t>
            </a:r>
            <a:r>
              <a:rPr lang="el-GR" sz="2000" dirty="0" smtClean="0">
                <a:ea typeface="ＭＳ Ｐゴシック" charset="0"/>
              </a:rPr>
              <a:t>)</a:t>
            </a:r>
            <a:endParaRPr lang="en-US" sz="2000" dirty="0" smtClean="0">
              <a:ea typeface="ＭＳ Ｐゴシック" charset="0"/>
            </a:endParaRPr>
          </a:p>
          <a:p>
            <a:endParaRPr lang="el-GR" sz="2400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901542" y="4005064"/>
          <a:ext cx="734354" cy="804292"/>
        </p:xfrm>
        <a:graphic>
          <a:graphicData uri="http://schemas.openxmlformats.org/presentationml/2006/ole">
            <p:oleObj spid="_x0000_s1027" name="Equation" r:id="rId3" imgW="355292" imgH="39335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Ανοχή σε σφάλματα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>
                <a:ea typeface="ＭＳ Ｐゴシック" charset="0"/>
                <a:cs typeface="ＭＳ Ｐゴシック" charset="0"/>
              </a:rPr>
              <a:t>Απώλεια πακέτων</a:t>
            </a:r>
            <a:endParaRPr lang="en-US" sz="2400" dirty="0" smtClean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 smtClean="0">
                <a:ea typeface="ＭＳ Ｐゴシック" charset="0"/>
              </a:rPr>
              <a:t>50% </a:t>
            </a:r>
            <a:r>
              <a:rPr lang="el-GR" sz="2000" dirty="0" smtClean="0">
                <a:ea typeface="ＭＳ Ｐゴシック" charset="0"/>
              </a:rPr>
              <a:t>απώλεια πακέτων</a:t>
            </a:r>
            <a:r>
              <a:rPr lang="en-US" sz="2000" dirty="0" smtClean="0">
                <a:ea typeface="ＭＳ Ｐゴシック" charset="0"/>
              </a:rPr>
              <a:t>: </a:t>
            </a:r>
            <a:r>
              <a:rPr lang="el-GR" sz="2000" dirty="0" smtClean="0">
                <a:ea typeface="ＭＳ Ｐゴシック" charset="0"/>
              </a:rPr>
              <a:t>ανάλυση με</a:t>
            </a:r>
            <a:r>
              <a:rPr lang="en-US" sz="2000" dirty="0" smtClean="0">
                <a:ea typeface="ＭＳ Ｐゴシック" charset="0"/>
              </a:rPr>
              <a:t> </a:t>
            </a:r>
            <a:r>
              <a:rPr lang="en-US" sz="2000" i="1" dirty="0" smtClean="0">
                <a:ea typeface="ＭＳ Ｐゴシック" charset="0"/>
              </a:rPr>
              <a:t>b/2</a:t>
            </a:r>
            <a:r>
              <a:rPr lang="el-GR" sz="2000" i="1" dirty="0" smtClean="0">
                <a:ea typeface="ＭＳ Ｐゴシック" charset="0"/>
              </a:rPr>
              <a:t> </a:t>
            </a:r>
            <a:r>
              <a:rPr lang="el-GR" sz="2000" dirty="0" smtClean="0">
                <a:ea typeface="ＭＳ Ｐゴシック" charset="0"/>
              </a:rPr>
              <a:t>αντί για </a:t>
            </a:r>
            <a:r>
              <a:rPr lang="en-US" sz="2000" dirty="0" smtClean="0">
                <a:ea typeface="ＭＳ Ｐゴシック" charset="0"/>
              </a:rPr>
              <a:t>b</a:t>
            </a:r>
          </a:p>
          <a:p>
            <a:pPr lvl="1"/>
            <a:r>
              <a:rPr lang="el-GR" sz="2000" dirty="0" smtClean="0">
                <a:ea typeface="ＭＳ Ｐゴシック" charset="0"/>
              </a:rPr>
              <a:t>Για να πετύχουμε ίδια αξιοπιστία όσο με </a:t>
            </a:r>
            <a:r>
              <a:rPr lang="en-US" sz="2000" dirty="0" smtClean="0">
                <a:ea typeface="ＭＳ Ｐゴシック" charset="0"/>
              </a:rPr>
              <a:t>0% </a:t>
            </a:r>
            <a:r>
              <a:rPr lang="el-GR" sz="2000" dirty="0" smtClean="0">
                <a:ea typeface="ＭＳ Ｐゴシック" charset="0"/>
              </a:rPr>
              <a:t>απώλεια πακέτων χρειάζονται διπλάσιοι γύροι</a:t>
            </a:r>
            <a:endParaRPr lang="en-US" sz="2000" dirty="0" smtClean="0">
              <a:ea typeface="ＭＳ Ｐゴシック" charset="0"/>
            </a:endParaRPr>
          </a:p>
          <a:p>
            <a:r>
              <a:rPr lang="el-GR" sz="2400" dirty="0" smtClean="0">
                <a:ea typeface="ＭＳ Ｐゴシック" charset="0"/>
                <a:cs typeface="ＭＳ Ｐゴシック" charset="0"/>
              </a:rPr>
              <a:t>Αποτυχίες κόμβων</a:t>
            </a:r>
            <a:endParaRPr lang="en-US" sz="2400" dirty="0" smtClean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 smtClean="0">
                <a:ea typeface="ＭＳ Ｐゴシック" charset="0"/>
              </a:rPr>
              <a:t>50% </a:t>
            </a:r>
            <a:r>
              <a:rPr lang="el-GR" sz="2000" dirty="0" smtClean="0">
                <a:ea typeface="ＭＳ Ｐゴシック" charset="0"/>
              </a:rPr>
              <a:t>των κόμβων αποτυγχάνουν</a:t>
            </a:r>
            <a:r>
              <a:rPr lang="en-US" sz="2000" dirty="0" smtClean="0">
                <a:ea typeface="ＭＳ Ｐゴシック" charset="0"/>
              </a:rPr>
              <a:t>: </a:t>
            </a:r>
            <a:r>
              <a:rPr lang="el-GR" sz="2000" dirty="0" smtClean="0">
                <a:ea typeface="ＭＳ Ｐゴシック" charset="0"/>
              </a:rPr>
              <a:t>ανάλυση με </a:t>
            </a:r>
            <a:r>
              <a:rPr lang="en-US" sz="2000" dirty="0" smtClean="0">
                <a:ea typeface="ＭＳ Ｐゴシック" charset="0"/>
              </a:rPr>
              <a:t>n/2 </a:t>
            </a:r>
            <a:r>
              <a:rPr lang="el-GR" sz="2000" dirty="0" smtClean="0">
                <a:ea typeface="ＭＳ Ｐゴシック" charset="0"/>
              </a:rPr>
              <a:t>αντί για </a:t>
            </a:r>
            <a:r>
              <a:rPr lang="en-US" sz="2000" dirty="0" smtClean="0">
                <a:ea typeface="ＭＳ Ｐゴシック" charset="0"/>
              </a:rPr>
              <a:t>n</a:t>
            </a:r>
            <a:r>
              <a:rPr lang="el-GR" sz="2000" dirty="0" smtClean="0">
                <a:ea typeface="ＭＳ Ｐゴシック" charset="0"/>
              </a:rPr>
              <a:t> και </a:t>
            </a:r>
            <a:r>
              <a:rPr lang="en-US" sz="2000" dirty="0" smtClean="0">
                <a:ea typeface="ＭＳ Ｐゴシック" charset="0"/>
              </a:rPr>
              <a:t>b/2</a:t>
            </a:r>
            <a:r>
              <a:rPr lang="el-GR" sz="2000" dirty="0" smtClean="0">
                <a:ea typeface="ＭＳ Ｐゴシック" charset="0"/>
              </a:rPr>
              <a:t> αντί για </a:t>
            </a:r>
            <a:r>
              <a:rPr lang="en-US" sz="2000" dirty="0" smtClean="0">
                <a:ea typeface="ＭＳ Ｐゴシック" charset="0"/>
              </a:rPr>
              <a:t>b</a:t>
            </a:r>
          </a:p>
          <a:p>
            <a:pPr lvl="1"/>
            <a:r>
              <a:rPr lang="el-GR" sz="2000" dirty="0" smtClean="0">
                <a:ea typeface="ＭＳ Ｐゴシック" charset="0"/>
              </a:rPr>
              <a:t>Όπως παραπάνω</a:t>
            </a:r>
            <a:endParaRPr lang="en-US" sz="2000" dirty="0" smtClean="0">
              <a:ea typeface="ＭＳ Ｐゴシック" charset="0"/>
            </a:endParaRP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Ομαδική επικοινωνία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509120"/>
            <a:ext cx="8229600" cy="1617043"/>
          </a:xfrm>
        </p:spPr>
        <p:txBody>
          <a:bodyPr/>
          <a:lstStyle/>
          <a:p>
            <a:r>
              <a:rPr lang="el-GR" sz="2400" dirty="0" smtClean="0"/>
              <a:t>Μέλος </a:t>
            </a:r>
            <a:r>
              <a:rPr lang="en-US" sz="2400" dirty="0" smtClean="0"/>
              <a:t>= </a:t>
            </a:r>
            <a:r>
              <a:rPr lang="el-GR" sz="2400" dirty="0" smtClean="0"/>
              <a:t>διεργασία </a:t>
            </a:r>
            <a:r>
              <a:rPr lang="en-US" sz="2400" dirty="0" smtClean="0"/>
              <a:t>(</a:t>
            </a:r>
            <a:r>
              <a:rPr lang="el-GR" sz="2400" dirty="0" smtClean="0"/>
              <a:t>ένας </a:t>
            </a:r>
            <a:r>
              <a:rPr lang="en-US" sz="2400" dirty="0" smtClean="0"/>
              <a:t>RM)</a:t>
            </a:r>
          </a:p>
          <a:p>
            <a:r>
              <a:rPr lang="el-GR" sz="2400" dirty="0" smtClean="0"/>
              <a:t>Στατικές ομάδες</a:t>
            </a:r>
            <a:r>
              <a:rPr lang="en-US" sz="2400" dirty="0" smtClean="0"/>
              <a:t>: </a:t>
            </a:r>
            <a:r>
              <a:rPr lang="el-GR" sz="2400" dirty="0" smtClean="0"/>
              <a:t>Οι ομάδες είναι προκαθορισμένες</a:t>
            </a:r>
            <a:endParaRPr lang="en-US" sz="2400" dirty="0" smtClean="0"/>
          </a:p>
          <a:p>
            <a:r>
              <a:rPr lang="el-GR" sz="2400" dirty="0" smtClean="0"/>
              <a:t>Δυναμικές ομάδες</a:t>
            </a:r>
            <a:r>
              <a:rPr lang="en-US" sz="2400" dirty="0" smtClean="0"/>
              <a:t>: </a:t>
            </a:r>
            <a:r>
              <a:rPr lang="el-GR" sz="2400" dirty="0" smtClean="0"/>
              <a:t>Τα μέλη έρχονται και φεύγουν</a:t>
            </a:r>
            <a:endParaRPr lang="en-US" sz="2400" dirty="0" smtClean="0"/>
          </a:p>
          <a:p>
            <a:endParaRPr lang="el-GR" sz="2400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1648420" y="2425700"/>
            <a:ext cx="546100" cy="53340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3362920" y="1196752"/>
            <a:ext cx="1574800" cy="317204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969220" y="2413000"/>
            <a:ext cx="393700" cy="5461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3845520" y="1524000"/>
            <a:ext cx="5461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832820" y="2159000"/>
            <a:ext cx="5461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3845520" y="2794000"/>
            <a:ext cx="5461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5306020" y="3695700"/>
            <a:ext cx="546100" cy="53340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3870920" y="3403600"/>
            <a:ext cx="546100" cy="533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194520" y="2705100"/>
            <a:ext cx="787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V="1">
            <a:off x="3375620" y="1892300"/>
            <a:ext cx="482600" cy="723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3375620" y="2463800"/>
            <a:ext cx="457200" cy="190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350220" y="2819400"/>
            <a:ext cx="508000" cy="190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375620" y="2857500"/>
            <a:ext cx="508000" cy="762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>
            <a:off x="4417020" y="4000500"/>
            <a:ext cx="889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4378920" y="2400300"/>
            <a:ext cx="8509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4404320" y="3048000"/>
            <a:ext cx="8509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2016720" y="2413000"/>
            <a:ext cx="10287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Group Send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1927820" y="1689100"/>
            <a:ext cx="1270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hlink"/>
                </a:solidFill>
              </a:rPr>
              <a:t>Address Expansion</a:t>
            </a: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2867620" y="2108200"/>
            <a:ext cx="266700" cy="26670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1965920" y="3454400"/>
            <a:ext cx="1270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Multicast Comm.</a:t>
            </a: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V="1">
            <a:off x="3045420" y="2336800"/>
            <a:ext cx="584200" cy="123190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 flipV="1">
            <a:off x="3070820" y="2628900"/>
            <a:ext cx="546100" cy="93980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 flipV="1">
            <a:off x="3096220" y="2933700"/>
            <a:ext cx="495300" cy="60960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 flipV="1">
            <a:off x="3096220" y="3263900"/>
            <a:ext cx="520700" cy="24130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6182320" y="2247900"/>
            <a:ext cx="1270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Membership Management</a:t>
            </a: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4683720" y="2070100"/>
            <a:ext cx="1028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Leave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4645620" y="2730500"/>
            <a:ext cx="1028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Fail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4505920" y="3695700"/>
            <a:ext cx="1028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Join</a:t>
            </a:r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 flipH="1" flipV="1">
            <a:off x="5496520" y="2362200"/>
            <a:ext cx="647700" cy="16510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 flipH="1">
            <a:off x="5407620" y="2565400"/>
            <a:ext cx="723900" cy="35560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H="1">
            <a:off x="5255220" y="2603500"/>
            <a:ext cx="901700" cy="114300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Αρχιτεκτονική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el-GR" sz="2000" dirty="0" smtClean="0">
                <a:ea typeface="ＭＳ Ｐゴシック" charset="0"/>
                <a:cs typeface="ＭＳ Ｐゴシック" charset="0"/>
              </a:rPr>
              <a:t>Οι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 RMs </a:t>
            </a:r>
            <a:r>
              <a:rPr lang="el-GR" sz="2000" dirty="0" smtClean="0">
                <a:ea typeface="ＭＳ Ｐゴシック" charset="0"/>
                <a:cs typeface="ＭＳ Ｐゴシック" charset="0"/>
              </a:rPr>
              <a:t>ανταλλάσουν </a:t>
            </a:r>
            <a:r>
              <a:rPr lang="ja-JP" altLang="en-US" sz="2000" dirty="0" smtClean="0">
                <a:ea typeface="ＭＳ Ｐゴシック" charset="0"/>
                <a:cs typeface="ＭＳ Ｐゴシック" charset="0"/>
              </a:rPr>
              <a:t>“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gossip</a:t>
            </a:r>
            <a:r>
              <a:rPr lang="ja-JP" altLang="en-US" sz="2000" dirty="0" smtClean="0">
                <a:ea typeface="ＭＳ Ｐゴシック" charset="0"/>
                <a:cs typeface="ＭＳ Ｐゴシック" charset="0"/>
              </a:rPr>
              <a:t>”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l-GR" sz="2000" dirty="0" smtClean="0">
                <a:ea typeface="ＭＳ Ｐゴシック" charset="0"/>
                <a:cs typeface="ＭＳ Ｐゴシック" charset="0"/>
              </a:rPr>
              <a:t>μηνύματα</a:t>
            </a:r>
            <a:endParaRPr lang="en-US" sz="2000" dirty="0" smtClean="0">
              <a:ea typeface="ＭＳ Ｐゴシック" charset="0"/>
              <a:cs typeface="ＭＳ Ｐゴシック" charset="0"/>
            </a:endParaRPr>
          </a:p>
          <a:p>
            <a:pPr lvl="1"/>
            <a:r>
              <a:rPr lang="el-GR" sz="1800" dirty="0" smtClean="0">
                <a:ea typeface="ＭＳ Ｐゴシック" charset="0"/>
                <a:cs typeface="ＭＳ Ｐゴシック" charset="0"/>
              </a:rPr>
              <a:t>Περιοδικά και μεταξύ τους</a:t>
            </a:r>
            <a:endParaRPr lang="en-US" sz="1800" dirty="0" smtClean="0">
              <a:ea typeface="ＭＳ Ｐゴシック" charset="0"/>
              <a:cs typeface="ＭＳ Ｐゴシック" charset="0"/>
            </a:endParaRPr>
          </a:p>
          <a:p>
            <a:pPr lvl="1"/>
            <a:r>
              <a:rPr lang="el-GR" sz="1800" dirty="0" smtClean="0">
                <a:ea typeface="ＭＳ Ｐゴシック" charset="0"/>
                <a:cs typeface="ＭＳ Ｐゴシック" charset="0"/>
              </a:rPr>
              <a:t>Τα </a:t>
            </a:r>
            <a:r>
              <a:rPr lang="en-US" sz="1800" dirty="0" smtClean="0">
                <a:ea typeface="ＭＳ Ｐゴシック" charset="0"/>
                <a:cs typeface="ＭＳ Ｐゴシック" charset="0"/>
              </a:rPr>
              <a:t>gossip </a:t>
            </a:r>
            <a:r>
              <a:rPr lang="el-GR" sz="1800" dirty="0" smtClean="0">
                <a:ea typeface="ＭＳ Ｐゴシック" charset="0"/>
                <a:cs typeface="ＭＳ Ｐゴシック" charset="0"/>
              </a:rPr>
              <a:t>μηνύματα μεταφέρουν ενημερώσεις και βοηθούν στη σύγκλιση όλων των </a:t>
            </a:r>
            <a:r>
              <a:rPr lang="en-US" sz="1800" dirty="0" smtClean="0">
                <a:ea typeface="ＭＳ Ｐゴシック" charset="0"/>
                <a:cs typeface="ＭＳ Ｐゴシック" charset="0"/>
              </a:rPr>
              <a:t>RMs</a:t>
            </a:r>
          </a:p>
          <a:p>
            <a:r>
              <a:rPr lang="el-GR" sz="2000" dirty="0" smtClean="0">
                <a:ea typeface="ＭＳ Ｐゴシック" charset="0"/>
                <a:cs typeface="ＭＳ Ｐゴシック" charset="0"/>
              </a:rPr>
              <a:t>Σκοπός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: </a:t>
            </a:r>
            <a:r>
              <a:rPr lang="el-GR" sz="2000" dirty="0" smtClean="0">
                <a:ea typeface="ＭＳ Ｐゴシック" charset="0"/>
                <a:cs typeface="ＭＳ Ｐゴシック" charset="0"/>
              </a:rPr>
              <a:t>αυξημένη διαθεσιμότητα</a:t>
            </a:r>
          </a:p>
          <a:p>
            <a:r>
              <a:rPr lang="el-GR" sz="2000" dirty="0" smtClean="0">
                <a:ea typeface="ＭＳ Ｐゴシック" charset="0"/>
                <a:cs typeface="ＭＳ Ｐゴシック" charset="0"/>
              </a:rPr>
              <a:t>Εγγύηση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:</a:t>
            </a:r>
          </a:p>
          <a:p>
            <a:pPr lvl="1"/>
            <a:r>
              <a:rPr lang="el-GR" sz="1800" dirty="0" smtClean="0">
                <a:solidFill>
                  <a:schemeClr val="hlink"/>
                </a:solidFill>
                <a:ea typeface="ＭＳ Ｐゴシック" charset="0"/>
              </a:rPr>
              <a:t>Κάθε πελάτης λαμβάνει συνεπές </a:t>
            </a:r>
            <a:r>
              <a:rPr lang="en-US" sz="1800" dirty="0" smtClean="0">
                <a:solidFill>
                  <a:schemeClr val="hlink"/>
                </a:solidFill>
                <a:ea typeface="ＭＳ Ｐゴシック" charset="0"/>
              </a:rPr>
              <a:t>service</a:t>
            </a:r>
            <a:r>
              <a:rPr lang="el-GR" sz="1800" dirty="0" smtClean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sz="1800" dirty="0" smtClean="0">
                <a:solidFill>
                  <a:schemeClr val="hlink"/>
                </a:solidFill>
                <a:ea typeface="ＭＳ Ｐゴシック" charset="0"/>
              </a:rPr>
              <a:t>over time:</a:t>
            </a:r>
            <a:r>
              <a:rPr lang="en-US" sz="1800" dirty="0" smtClean="0">
                <a:ea typeface="ＭＳ Ｐゴシック" charset="0"/>
              </a:rPr>
              <a:t> </a:t>
            </a:r>
            <a:r>
              <a:rPr lang="el-GR" sz="1800" dirty="0" smtClean="0">
                <a:ea typeface="ＭＳ Ｐゴシック" charset="0"/>
              </a:rPr>
              <a:t>Ως απάντηση σε ένα αίτημα ένας </a:t>
            </a:r>
            <a:r>
              <a:rPr lang="en-US" sz="1800" dirty="0" smtClean="0">
                <a:ea typeface="ＭＳ Ｐゴシック" charset="0"/>
              </a:rPr>
              <a:t>RM </a:t>
            </a:r>
            <a:r>
              <a:rPr lang="el-GR" sz="1800" dirty="0" smtClean="0">
                <a:ea typeface="ＭＳ Ｐゴシック" charset="0"/>
              </a:rPr>
              <a:t>ίσως πρέπει να περιμένει για να λάβει τις ενημερώσεις που πρέπει από άλλους </a:t>
            </a:r>
            <a:r>
              <a:rPr lang="en-US" sz="1800" dirty="0" err="1" smtClean="0">
                <a:ea typeface="ＭＳ Ｐゴシック" charset="0"/>
              </a:rPr>
              <a:t>RMs.</a:t>
            </a:r>
            <a:r>
              <a:rPr lang="en-US" sz="1800" dirty="0" smtClean="0">
                <a:ea typeface="ＭＳ Ｐゴシック" charset="0"/>
              </a:rPr>
              <a:t>  </a:t>
            </a:r>
            <a:r>
              <a:rPr lang="el-GR" sz="1800" dirty="0" smtClean="0">
                <a:ea typeface="ＭＳ Ｐゴシック" charset="0"/>
              </a:rPr>
              <a:t>Ο </a:t>
            </a:r>
            <a:r>
              <a:rPr lang="en-US" sz="1800" dirty="0" smtClean="0">
                <a:ea typeface="ＭＳ Ｐゴシック" charset="0"/>
              </a:rPr>
              <a:t>RM </a:t>
            </a:r>
            <a:r>
              <a:rPr lang="el-GR" sz="1800" dirty="0" smtClean="0">
                <a:ea typeface="ＭＳ Ｐゴシック" charset="0"/>
              </a:rPr>
              <a:t>τότε παρέχει στον πελάτη τα δεδομένα που αντικατοπτρίζουν τουλάχιστον τις ενημερώσεις που έχει δει ο </a:t>
            </a:r>
            <a:r>
              <a:rPr lang="en-US" sz="1800" dirty="0" smtClean="0">
                <a:ea typeface="ＭＳ Ｐゴシック" charset="0"/>
              </a:rPr>
              <a:t>client </a:t>
            </a:r>
            <a:r>
              <a:rPr lang="el-GR" sz="1800" dirty="0" smtClean="0">
                <a:ea typeface="ＭＳ Ｐゴシック" charset="0"/>
              </a:rPr>
              <a:t>μέχρι τώρα.</a:t>
            </a:r>
            <a:endParaRPr lang="en-US" sz="1800" dirty="0" smtClean="0">
              <a:ea typeface="ＭＳ Ｐゴシック" charset="0"/>
            </a:endParaRPr>
          </a:p>
          <a:p>
            <a:pPr lvl="1"/>
            <a:r>
              <a:rPr lang="el-GR" sz="1800" dirty="0" smtClean="0">
                <a:solidFill>
                  <a:schemeClr val="hlink"/>
                </a:solidFill>
                <a:ea typeface="ＭＳ Ｐゴシック" charset="0"/>
              </a:rPr>
              <a:t>Χαλαρή συνέπεια ανάμεσα σε </a:t>
            </a:r>
            <a:r>
              <a:rPr lang="en-US" sz="1800" dirty="0" smtClean="0">
                <a:solidFill>
                  <a:schemeClr val="hlink"/>
                </a:solidFill>
                <a:ea typeface="ＭＳ Ｐゴシック" charset="0"/>
              </a:rPr>
              <a:t>replicas:</a:t>
            </a:r>
            <a:r>
              <a:rPr lang="en-US" sz="1800" dirty="0" smtClean="0">
                <a:ea typeface="ＭＳ Ｐゴシック" charset="0"/>
              </a:rPr>
              <a:t> </a:t>
            </a:r>
            <a:r>
              <a:rPr lang="el-GR" sz="1800" dirty="0" smtClean="0">
                <a:ea typeface="ＭＳ Ｐゴシック" charset="0"/>
              </a:rPr>
              <a:t>Οι </a:t>
            </a:r>
            <a:r>
              <a:rPr lang="en-US" sz="1800" dirty="0" smtClean="0">
                <a:ea typeface="ＭＳ Ｐゴシック" charset="0"/>
              </a:rPr>
              <a:t>RMs </a:t>
            </a:r>
            <a:r>
              <a:rPr lang="el-GR" sz="1800" dirty="0" smtClean="0">
                <a:ea typeface="ＭＳ Ｐゴシック" charset="0"/>
              </a:rPr>
              <a:t>μπορεί να είναι ασυνεπείς οποιαδήποτε στιγμή. Ωστόσο όλοι οι </a:t>
            </a:r>
            <a:r>
              <a:rPr lang="en-US" sz="1800" dirty="0" smtClean="0">
                <a:ea typeface="ＭＳ Ｐゴシック" charset="0"/>
              </a:rPr>
              <a:t>RMs </a:t>
            </a:r>
            <a:r>
              <a:rPr lang="el-GR" sz="1800" u="sng" dirty="0" smtClean="0">
                <a:ea typeface="ＭＳ Ｐゴシック" charset="0"/>
              </a:rPr>
              <a:t>τελικά </a:t>
            </a:r>
            <a:r>
              <a:rPr lang="el-GR" sz="1800" dirty="0" smtClean="0">
                <a:ea typeface="ＭＳ Ｐゴシック" charset="0"/>
              </a:rPr>
              <a:t>θα λάβουν όλες τις ενημερώσεις και θα τις εκτελέσουν με τη σωστή διάταξη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GB" sz="3600" dirty="0" smtClean="0"/>
              <a:t>Gossip </a:t>
            </a:r>
            <a:r>
              <a:rPr lang="el-GR" sz="3600" dirty="0" smtClean="0"/>
              <a:t>για ανίχνευση σφαλμάτων</a:t>
            </a:r>
            <a:endParaRPr lang="en-US" sz="36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2916238" y="2420938"/>
            <a:ext cx="1655762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2916238" y="3213100"/>
            <a:ext cx="3168650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H="1" flipV="1">
            <a:off x="3276600" y="3068638"/>
            <a:ext cx="3024188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H="1">
            <a:off x="4572000" y="2420938"/>
            <a:ext cx="71438" cy="331231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0" y="4535031"/>
            <a:ext cx="4191000" cy="1631216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All-to-all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heartbeating</a:t>
            </a:r>
            <a:endParaRPr lang="en-GB" sz="2000" dirty="0" smtClean="0">
              <a:solidFill>
                <a:schemeClr val="tx1"/>
              </a:solidFill>
              <a:latin typeface="Arial" charset="0"/>
            </a:endParaRPr>
          </a:p>
          <a:p>
            <a:pPr marL="342900" indent="-342900" eaLnBrk="1" hangingPunct="1">
              <a:buFont typeface="Arial"/>
              <a:buChar char="•"/>
              <a:defRPr/>
            </a:pPr>
            <a:r>
              <a:rPr lang="el-GR" sz="2000" dirty="0" smtClean="0">
                <a:solidFill>
                  <a:schemeClr val="tx1"/>
                </a:solidFill>
                <a:latin typeface="Arial" charset="0"/>
              </a:rPr>
              <a:t>Κάθε διεργασία στέλνει 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heartbeat</a:t>
            </a:r>
            <a:r>
              <a:rPr lang="el-GR" sz="2000" dirty="0" smtClean="0">
                <a:solidFill>
                  <a:schemeClr val="tx1"/>
                </a:solidFill>
                <a:latin typeface="Arial" charset="0"/>
              </a:rPr>
              <a:t> σε όλες τις άλλες</a:t>
            </a:r>
            <a:endParaRPr lang="en-GB" sz="2000" dirty="0" smtClean="0">
              <a:solidFill>
                <a:schemeClr val="tx1"/>
              </a:solidFill>
              <a:latin typeface="Arial" charset="0"/>
            </a:endParaRPr>
          </a:p>
          <a:p>
            <a:pPr marL="342900" indent="-342900" eaLnBrk="1" hangingPunct="1">
              <a:buFont typeface="Arial"/>
              <a:buChar char="•"/>
              <a:defRPr/>
            </a:pPr>
            <a:r>
              <a:rPr lang="el-GR" sz="2000" dirty="0" smtClean="0">
                <a:solidFill>
                  <a:schemeClr val="tx1"/>
                </a:solidFill>
                <a:latin typeface="Arial" charset="0"/>
              </a:rPr>
              <a:t>Μείον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: </a:t>
            </a:r>
            <a:r>
              <a:rPr lang="el-GR" sz="2000" dirty="0" smtClean="0">
                <a:solidFill>
                  <a:schemeClr val="tx1"/>
                </a:solidFill>
                <a:latin typeface="Arial" charset="0"/>
              </a:rPr>
              <a:t>Μια αργή διαδικασία δημιουργεί 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false positives </a:t>
            </a:r>
          </a:p>
        </p:txBody>
      </p:sp>
      <p:sp>
        <p:nvSpPr>
          <p:cNvPr id="18" name="Oval 15"/>
          <p:cNvSpPr>
            <a:spLocks noChangeArrowheads="1"/>
          </p:cNvSpPr>
          <p:nvPr/>
        </p:nvSpPr>
        <p:spPr bwMode="auto">
          <a:xfrm rot="2127742">
            <a:off x="3886200" y="2819400"/>
            <a:ext cx="473075" cy="17938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16"/>
          <p:cNvGrpSpPr>
            <a:grpSpLocks/>
          </p:cNvGrpSpPr>
          <p:nvPr/>
        </p:nvGrpSpPr>
        <p:grpSpPr bwMode="auto">
          <a:xfrm>
            <a:off x="4953000" y="1447800"/>
            <a:ext cx="4191000" cy="1223963"/>
            <a:chOff x="3152" y="935"/>
            <a:chExt cx="2540" cy="771"/>
          </a:xfrm>
        </p:grpSpPr>
        <p:sp>
          <p:nvSpPr>
            <p:cNvPr id="20" name="AutoShape 17"/>
            <p:cNvSpPr>
              <a:spLocks noChangeArrowheads="1"/>
            </p:cNvSpPr>
            <p:nvPr/>
          </p:nvSpPr>
          <p:spPr bwMode="auto">
            <a:xfrm>
              <a:off x="3152" y="935"/>
              <a:ext cx="2540" cy="771"/>
            </a:xfrm>
            <a:prstGeom prst="cloudCallout">
              <a:avLst>
                <a:gd name="adj1" fmla="val 21065"/>
                <a:gd name="adj2" fmla="val 109792"/>
              </a:avLst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1" hangingPunct="1"/>
              <a:endParaRPr lang="en-GB"/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3707" y="1004"/>
              <a:ext cx="1659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 type="none" w="lg" len="lg"/>
                  <a:tailEnd type="none" w="lg" len="lg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2000" dirty="0">
                  <a:solidFill>
                    <a:schemeClr val="tx1"/>
                  </a:solidFill>
                  <a:latin typeface="Arial" charset="0"/>
                  <a:sym typeface="Wingdings" charset="0"/>
                </a:rPr>
                <a:t> Using gossip to spread heartbeats gives b</a:t>
              </a:r>
              <a:r>
                <a:rPr lang="en-GB" sz="2000" dirty="0">
                  <a:solidFill>
                    <a:schemeClr val="tx1"/>
                  </a:solidFill>
                  <a:latin typeface="Arial" charset="0"/>
                </a:rPr>
                <a:t>etter accuracy</a:t>
              </a:r>
            </a:p>
          </p:txBody>
        </p:sp>
      </p:grp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3779838" y="1989138"/>
            <a:ext cx="42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prstDash val="dash"/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400" i="1">
                <a:solidFill>
                  <a:schemeClr val="tx1"/>
                </a:solidFill>
                <a:latin typeface="Arial" charset="0"/>
              </a:rPr>
              <a:t>pi</a:t>
            </a:r>
          </a:p>
        </p:txBody>
      </p:sp>
      <p:sp>
        <p:nvSpPr>
          <p:cNvPr id="23" name="Oval 20"/>
          <p:cNvSpPr>
            <a:spLocks noChangeArrowheads="1"/>
          </p:cNvSpPr>
          <p:nvPr/>
        </p:nvSpPr>
        <p:spPr bwMode="auto">
          <a:xfrm>
            <a:off x="2555875" y="4005263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GB" sz="4000" dirty="0" smtClean="0"/>
              <a:t>Gossip </a:t>
            </a:r>
            <a:r>
              <a:rPr lang="el-GR" sz="4000" dirty="0" smtClean="0"/>
              <a:t>για ανίχνευση σφαλμάτων</a:t>
            </a:r>
            <a:endParaRPr lang="en-US" sz="4000" dirty="0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4038600" y="2971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1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H="1" flipV="1">
            <a:off x="3352800" y="22098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8" name="Group 5"/>
          <p:cNvGraphicFramePr>
            <a:graphicFrameLocks noGrp="1"/>
          </p:cNvGraphicFramePr>
          <p:nvPr/>
        </p:nvGraphicFramePr>
        <p:xfrm>
          <a:off x="1676400" y="2209800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Oval 27"/>
          <p:cNvSpPr>
            <a:spLocks noChangeArrowheads="1"/>
          </p:cNvSpPr>
          <p:nvPr/>
        </p:nvSpPr>
        <p:spPr bwMode="auto">
          <a:xfrm>
            <a:off x="6324600" y="2590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2</a:t>
            </a:r>
          </a:p>
        </p:txBody>
      </p:sp>
      <p:sp>
        <p:nvSpPr>
          <p:cNvPr id="10" name="Oval 28"/>
          <p:cNvSpPr>
            <a:spLocks noChangeArrowheads="1"/>
          </p:cNvSpPr>
          <p:nvPr/>
        </p:nvSpPr>
        <p:spPr bwMode="auto">
          <a:xfrm>
            <a:off x="6019800" y="4495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4</a:t>
            </a:r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4495800" y="4876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3</a:t>
            </a:r>
          </a:p>
        </p:txBody>
      </p:sp>
      <p:sp>
        <p:nvSpPr>
          <p:cNvPr id="12" name="Line 30"/>
          <p:cNvSpPr>
            <a:spLocks noChangeShapeType="1"/>
          </p:cNvSpPr>
          <p:nvPr/>
        </p:nvSpPr>
        <p:spPr bwMode="auto">
          <a:xfrm flipV="1">
            <a:off x="4572000" y="28956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31"/>
          <p:cNvSpPr>
            <a:spLocks noChangeShapeType="1"/>
          </p:cNvSpPr>
          <p:nvPr/>
        </p:nvSpPr>
        <p:spPr bwMode="auto">
          <a:xfrm>
            <a:off x="4343400" y="3505200"/>
            <a:ext cx="304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2"/>
          <p:cNvSpPr>
            <a:spLocks noChangeShapeType="1"/>
          </p:cNvSpPr>
          <p:nvPr/>
        </p:nvSpPr>
        <p:spPr bwMode="auto">
          <a:xfrm flipV="1">
            <a:off x="5029200" y="48006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33"/>
          <p:cNvSpPr>
            <a:spLocks noChangeShapeType="1"/>
          </p:cNvSpPr>
          <p:nvPr/>
        </p:nvSpPr>
        <p:spPr bwMode="auto">
          <a:xfrm flipV="1">
            <a:off x="6400800" y="3124200"/>
            <a:ext cx="152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34"/>
          <p:cNvSpPr>
            <a:spLocks noChangeShapeType="1"/>
          </p:cNvSpPr>
          <p:nvPr/>
        </p:nvSpPr>
        <p:spPr bwMode="auto">
          <a:xfrm flipV="1">
            <a:off x="4953000" y="3048000"/>
            <a:ext cx="14478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35"/>
          <p:cNvSpPr>
            <a:spLocks noChangeShapeType="1"/>
          </p:cNvSpPr>
          <p:nvPr/>
        </p:nvSpPr>
        <p:spPr bwMode="auto">
          <a:xfrm flipH="1" flipV="1">
            <a:off x="4572000" y="3352800"/>
            <a:ext cx="1447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AutoShape 37"/>
          <p:cNvSpPr>
            <a:spLocks noChangeArrowheads="1"/>
          </p:cNvSpPr>
          <p:nvPr/>
        </p:nvSpPr>
        <p:spPr bwMode="auto">
          <a:xfrm rot="21102171">
            <a:off x="4338638" y="2774950"/>
            <a:ext cx="2133600" cy="152400"/>
          </a:xfrm>
          <a:prstGeom prst="rightArrow">
            <a:avLst>
              <a:gd name="adj1" fmla="val 50000"/>
              <a:gd name="adj2" fmla="val 3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539552" y="4581128"/>
            <a:ext cx="3882008" cy="2246769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ko-KR" sz="2000" dirty="0" smtClean="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Πρωτόκολλο</a:t>
            </a:r>
            <a:r>
              <a:rPr lang="en-US" altLang="ko-KR" sz="2000" dirty="0" smtClean="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: </a:t>
            </a:r>
            <a:endParaRPr lang="en-US" altLang="ko-KR" sz="2000" dirty="0">
              <a:solidFill>
                <a:schemeClr val="tx1"/>
              </a:solidFill>
              <a:latin typeface="Arial" charset="0"/>
              <a:ea typeface="굴림" charset="0"/>
              <a:cs typeface="굴림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ko-KR" sz="2000" dirty="0" smtClean="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Οι διεργασίες περιοδικά επικοινωνούν με</a:t>
            </a:r>
            <a:r>
              <a:rPr lang="en-US" altLang="ko-KR" sz="2000" dirty="0" smtClean="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gossip </a:t>
            </a:r>
            <a:r>
              <a:rPr lang="el-GR" altLang="ko-KR" sz="2000" dirty="0" smtClean="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τη λίστα μελών</a:t>
            </a:r>
            <a:endParaRPr lang="en-US" altLang="ko-KR" sz="2000" dirty="0">
              <a:solidFill>
                <a:schemeClr val="tx1"/>
              </a:solidFill>
              <a:latin typeface="Arial" charset="0"/>
              <a:ea typeface="굴림" charset="0"/>
              <a:cs typeface="굴림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altLang="ko-KR" sz="2000" dirty="0" smtClean="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Κατά την παραλαβή ενημερώνονται οι τοπικές λίστες</a:t>
            </a:r>
            <a:endParaRPr lang="en-US" altLang="ko-KR" sz="2000" dirty="0">
              <a:solidFill>
                <a:schemeClr val="tx1"/>
              </a:solidFill>
              <a:latin typeface="Arial" charset="0"/>
              <a:ea typeface="굴림" charset="0"/>
              <a:cs typeface="굴림" charset="0"/>
            </a:endParaRPr>
          </a:p>
        </p:txBody>
      </p:sp>
      <p:graphicFrame>
        <p:nvGraphicFramePr>
          <p:cNvPr id="20" name="Group 39"/>
          <p:cNvGraphicFramePr>
            <a:graphicFrameLocks noGrp="1"/>
          </p:cNvGraphicFramePr>
          <p:nvPr/>
        </p:nvGraphicFramePr>
        <p:xfrm>
          <a:off x="7010400" y="1524000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Line 61"/>
          <p:cNvSpPr>
            <a:spLocks noChangeShapeType="1"/>
          </p:cNvSpPr>
          <p:nvPr/>
        </p:nvSpPr>
        <p:spPr bwMode="auto">
          <a:xfrm flipV="1">
            <a:off x="6705600" y="15240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2" name="Group 62"/>
          <p:cNvGraphicFramePr>
            <a:graphicFrameLocks noGrp="1"/>
          </p:cNvGraphicFramePr>
          <p:nvPr/>
        </p:nvGraphicFramePr>
        <p:xfrm>
          <a:off x="7086600" y="3657600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AutoShape 84"/>
          <p:cNvSpPr>
            <a:spLocks noChangeArrowheads="1"/>
          </p:cNvSpPr>
          <p:nvPr/>
        </p:nvSpPr>
        <p:spPr bwMode="auto">
          <a:xfrm>
            <a:off x="7543800" y="2971800"/>
            <a:ext cx="6858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4" name="Text Box 85"/>
          <p:cNvSpPr txBox="1">
            <a:spLocks noChangeArrowheads="1"/>
          </p:cNvSpPr>
          <p:nvPr/>
        </p:nvSpPr>
        <p:spPr bwMode="auto">
          <a:xfrm>
            <a:off x="6096000" y="5257800"/>
            <a:ext cx="27432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6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Current time : 70 at process 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ko-KR" sz="16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(asynchronous clocks)</a:t>
            </a:r>
          </a:p>
        </p:txBody>
      </p:sp>
      <p:sp>
        <p:nvSpPr>
          <p:cNvPr id="25" name="Text Box 86"/>
          <p:cNvSpPr txBox="1">
            <a:spLocks noChangeArrowheads="1"/>
          </p:cNvSpPr>
          <p:nvPr/>
        </p:nvSpPr>
        <p:spPr bwMode="auto">
          <a:xfrm>
            <a:off x="762000" y="36576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Address</a:t>
            </a:r>
          </a:p>
        </p:txBody>
      </p:sp>
      <p:sp>
        <p:nvSpPr>
          <p:cNvPr id="26" name="Line 87"/>
          <p:cNvSpPr>
            <a:spLocks noChangeShapeType="1"/>
          </p:cNvSpPr>
          <p:nvPr/>
        </p:nvSpPr>
        <p:spPr bwMode="auto">
          <a:xfrm flipV="1">
            <a:off x="1371600" y="3429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88"/>
          <p:cNvSpPr txBox="1">
            <a:spLocks noChangeArrowheads="1"/>
          </p:cNvSpPr>
          <p:nvPr/>
        </p:nvSpPr>
        <p:spPr bwMode="auto">
          <a:xfrm>
            <a:off x="1143000" y="3962400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Heartbeat Counter</a:t>
            </a:r>
          </a:p>
        </p:txBody>
      </p:sp>
      <p:sp>
        <p:nvSpPr>
          <p:cNvPr id="28" name="Line 89"/>
          <p:cNvSpPr>
            <a:spLocks noChangeShapeType="1"/>
          </p:cNvSpPr>
          <p:nvPr/>
        </p:nvSpPr>
        <p:spPr bwMode="auto">
          <a:xfrm flipV="1">
            <a:off x="1905000" y="3429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90"/>
          <p:cNvSpPr>
            <a:spLocks noChangeShapeType="1"/>
          </p:cNvSpPr>
          <p:nvPr/>
        </p:nvSpPr>
        <p:spPr bwMode="auto">
          <a:xfrm flipV="1">
            <a:off x="30480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Text Box 91"/>
          <p:cNvSpPr txBox="1">
            <a:spLocks noChangeArrowheads="1"/>
          </p:cNvSpPr>
          <p:nvPr/>
        </p:nvSpPr>
        <p:spPr bwMode="auto">
          <a:xfrm>
            <a:off x="2667000" y="36576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0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Time (local)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Gossip </a:t>
            </a:r>
            <a:r>
              <a:rPr lang="el-GR" dirty="0" smtClean="0"/>
              <a:t>για ανίχνευση σφαλμάτων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ko-KR" sz="2400" dirty="0" smtClean="0">
                <a:ea typeface="굴림" charset="0"/>
                <a:cs typeface="굴림" charset="0"/>
              </a:rPr>
              <a:t>Αν το </a:t>
            </a:r>
            <a:r>
              <a:rPr lang="en-US" altLang="ko-KR" sz="2400" dirty="0" smtClean="0">
                <a:ea typeface="굴림" charset="0"/>
                <a:cs typeface="굴림" charset="0"/>
              </a:rPr>
              <a:t>heartbeat </a:t>
            </a:r>
            <a:r>
              <a:rPr lang="el-GR" altLang="ko-KR" sz="2400" dirty="0" smtClean="0">
                <a:ea typeface="굴림" charset="0"/>
                <a:cs typeface="굴림" charset="0"/>
              </a:rPr>
              <a:t>δεν έχει αυξηθεί για πάνω από </a:t>
            </a:r>
            <a:r>
              <a:rPr lang="en-US" altLang="ko-KR" sz="2400" dirty="0" err="1" smtClean="0">
                <a:ea typeface="굴림" charset="0"/>
                <a:cs typeface="굴림" charset="0"/>
              </a:rPr>
              <a:t>T</a:t>
            </a:r>
            <a:r>
              <a:rPr lang="en-US" altLang="ko-KR" sz="2400" baseline="-25000" dirty="0" err="1" smtClean="0">
                <a:ea typeface="굴림" charset="0"/>
                <a:cs typeface="굴림" charset="0"/>
              </a:rPr>
              <a:t>fail</a:t>
            </a:r>
            <a:r>
              <a:rPr lang="en-US" altLang="ko-KR" sz="2400" dirty="0" smtClean="0">
                <a:ea typeface="굴림" charset="0"/>
                <a:cs typeface="굴림" charset="0"/>
              </a:rPr>
              <a:t> </a:t>
            </a:r>
            <a:r>
              <a:rPr lang="el-GR" altLang="ko-KR" sz="2400" dirty="0" smtClean="0">
                <a:ea typeface="굴림" charset="0"/>
                <a:cs typeface="굴림" charset="0"/>
              </a:rPr>
              <a:t>δευτερόλεπτα, το μέλος θεωρείται νεκρό</a:t>
            </a:r>
            <a:endParaRPr lang="en-US" altLang="ko-KR" sz="2400" dirty="0" smtClean="0">
              <a:ea typeface="굴림" charset="0"/>
              <a:cs typeface="굴림" charset="0"/>
            </a:endParaRPr>
          </a:p>
          <a:p>
            <a:r>
              <a:rPr lang="el-GR" altLang="ko-KR" sz="2400" dirty="0" smtClean="0">
                <a:ea typeface="굴림" charset="0"/>
                <a:cs typeface="굴림" charset="0"/>
              </a:rPr>
              <a:t>Αλλά δε σβήνεται αμέσως</a:t>
            </a:r>
            <a:endParaRPr lang="en-US" altLang="ko-KR" sz="2400" dirty="0" smtClean="0">
              <a:ea typeface="굴림" charset="0"/>
              <a:cs typeface="굴림" charset="0"/>
            </a:endParaRPr>
          </a:p>
          <a:p>
            <a:r>
              <a:rPr lang="el-GR" altLang="ko-KR" sz="2400" dirty="0" smtClean="0">
                <a:ea typeface="굴림" charset="0"/>
                <a:cs typeface="굴림" charset="0"/>
              </a:rPr>
              <a:t>Περιμένουμε άλλα </a:t>
            </a:r>
            <a:r>
              <a:rPr lang="en-US" altLang="ko-KR" sz="2400" dirty="0" err="1" smtClean="0">
                <a:ea typeface="굴림" charset="0"/>
                <a:cs typeface="굴림" charset="0"/>
              </a:rPr>
              <a:t>T</a:t>
            </a:r>
            <a:r>
              <a:rPr lang="en-US" altLang="ko-KR" sz="2400" baseline="-25000" dirty="0" err="1" smtClean="0">
                <a:ea typeface="굴림" charset="0"/>
                <a:cs typeface="굴림" charset="0"/>
              </a:rPr>
              <a:t>cleanup</a:t>
            </a:r>
            <a:r>
              <a:rPr lang="en-US" altLang="ko-KR" sz="2400" dirty="0" smtClean="0">
                <a:ea typeface="굴림" charset="0"/>
                <a:cs typeface="굴림" charset="0"/>
              </a:rPr>
              <a:t> </a:t>
            </a:r>
            <a:r>
              <a:rPr lang="el-GR" altLang="ko-KR" sz="2400" dirty="0" smtClean="0">
                <a:ea typeface="굴림" charset="0"/>
                <a:cs typeface="굴림" charset="0"/>
              </a:rPr>
              <a:t>δευτερόλεπτα και μετά σβήνουμε το μέλος από τη λίστα</a:t>
            </a:r>
            <a:endParaRPr lang="en-US" altLang="ko-KR" sz="2400" dirty="0" smtClean="0">
              <a:ea typeface="굴림" charset="0"/>
              <a:cs typeface="굴림" charset="0"/>
            </a:endParaRP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GB" sz="4000" dirty="0" smtClean="0"/>
              <a:t>Gossip </a:t>
            </a:r>
            <a:r>
              <a:rPr lang="el-GR" sz="4000" dirty="0" smtClean="0"/>
              <a:t>για ανίχνευση σφαλμάτων</a:t>
            </a:r>
            <a:endParaRPr lang="en-US" sz="40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/>
            <a:r>
              <a:rPr lang="el-GR" altLang="ko-KR" dirty="0" smtClean="0">
                <a:ea typeface="굴림" charset="0"/>
                <a:cs typeface="굴림" charset="0"/>
              </a:rPr>
              <a:t>Αν κάποια διεργασία σβηστεί αμέσως μετά από </a:t>
            </a:r>
            <a:r>
              <a:rPr lang="en-US" altLang="ko-KR" dirty="0" err="1" smtClean="0">
                <a:ea typeface="굴림" charset="0"/>
                <a:cs typeface="굴림" charset="0"/>
              </a:rPr>
              <a:t>T</a:t>
            </a:r>
            <a:r>
              <a:rPr lang="en-US" altLang="ko-KR" baseline="-25000" dirty="0" err="1" smtClean="0">
                <a:ea typeface="굴림" charset="0"/>
                <a:cs typeface="굴림" charset="0"/>
              </a:rPr>
              <a:t>fail</a:t>
            </a:r>
            <a:r>
              <a:rPr lang="en-US" altLang="ko-KR" dirty="0" smtClean="0">
                <a:ea typeface="굴림" charset="0"/>
                <a:cs typeface="굴림" charset="0"/>
              </a:rPr>
              <a:t> seconds?</a:t>
            </a:r>
          </a:p>
          <a:p>
            <a:pPr eaLnBrk="1" hangingPunct="1"/>
            <a:endParaRPr lang="en-US" altLang="ko-KR" dirty="0" smtClean="0">
              <a:ea typeface="굴림" charset="0"/>
              <a:cs typeface="굴림" charset="0"/>
            </a:endParaRPr>
          </a:p>
          <a:p>
            <a:pPr eaLnBrk="1" hangingPunct="1"/>
            <a:endParaRPr lang="en-US" altLang="ko-KR" dirty="0" smtClean="0">
              <a:ea typeface="굴림" charset="0"/>
              <a:cs typeface="굴림" charset="0"/>
            </a:endParaRPr>
          </a:p>
          <a:p>
            <a:pPr eaLnBrk="1" hangingPunct="1"/>
            <a:endParaRPr lang="en-US" altLang="ko-KR" dirty="0" smtClean="0">
              <a:ea typeface="굴림" charset="0"/>
              <a:cs typeface="굴림" charset="0"/>
            </a:endParaRPr>
          </a:p>
          <a:p>
            <a:pPr eaLnBrk="1" hangingPunct="1"/>
            <a:endParaRPr lang="en-US" altLang="ko-KR" dirty="0" smtClean="0">
              <a:ea typeface="굴림" charset="0"/>
              <a:cs typeface="굴림" charset="0"/>
            </a:endParaRPr>
          </a:p>
          <a:p>
            <a:pPr eaLnBrk="1" hangingPunct="1"/>
            <a:endParaRPr lang="en-US" altLang="ko-KR" dirty="0" smtClean="0">
              <a:ea typeface="굴림" charset="0"/>
              <a:cs typeface="굴림" charset="0"/>
            </a:endParaRPr>
          </a:p>
          <a:p>
            <a:pPr eaLnBrk="1" hangingPunct="1">
              <a:buFontTx/>
              <a:buNone/>
            </a:pPr>
            <a:endParaRPr lang="en-US" altLang="ko-KR" dirty="0" smtClean="0">
              <a:ea typeface="굴림" charset="0"/>
              <a:cs typeface="굴림" charset="0"/>
            </a:endParaRPr>
          </a:p>
          <a:p>
            <a:pPr eaLnBrk="1" hangingPunct="1"/>
            <a:r>
              <a:rPr lang="en-US" altLang="ko-KR" dirty="0" smtClean="0">
                <a:ea typeface="굴림" charset="0"/>
                <a:cs typeface="굴림" charset="0"/>
              </a:rPr>
              <a:t>Fix</a:t>
            </a:r>
            <a:r>
              <a:rPr lang="el-GR" altLang="ko-KR" dirty="0" smtClean="0">
                <a:ea typeface="굴림" charset="0"/>
                <a:cs typeface="굴림" charset="0"/>
              </a:rPr>
              <a:t>: Το κρατάει για άλλα</a:t>
            </a:r>
            <a:r>
              <a:rPr lang="en-US" altLang="ko-KR" dirty="0" smtClean="0">
                <a:ea typeface="굴림" charset="0"/>
                <a:cs typeface="굴림" charset="0"/>
              </a:rPr>
              <a:t> </a:t>
            </a:r>
            <a:r>
              <a:rPr lang="en-US" altLang="ko-KR" dirty="0" err="1" smtClean="0">
                <a:ea typeface="굴림" charset="0"/>
                <a:cs typeface="굴림" charset="0"/>
              </a:rPr>
              <a:t>T</a:t>
            </a:r>
            <a:r>
              <a:rPr lang="en-US" altLang="ko-KR" baseline="-25000" dirty="0" err="1" smtClean="0">
                <a:ea typeface="굴림" charset="0"/>
                <a:cs typeface="굴림" charset="0"/>
              </a:rPr>
              <a:t>fail</a:t>
            </a:r>
            <a:endParaRPr lang="en-US" altLang="ko-KR" baseline="-25000" dirty="0" smtClean="0">
              <a:ea typeface="굴림" charset="0"/>
              <a:cs typeface="굴림" charset="0"/>
            </a:endParaRPr>
          </a:p>
          <a:p>
            <a:pPr eaLnBrk="1" hangingPunct="1"/>
            <a:r>
              <a:rPr lang="el-GR" altLang="ko-KR" dirty="0" smtClean="0">
                <a:ea typeface="굴림" charset="0"/>
                <a:cs typeface="굴림" charset="0"/>
              </a:rPr>
              <a:t>Αγνοούνται τα </a:t>
            </a:r>
            <a:r>
              <a:rPr lang="en-US" altLang="ko-KR" dirty="0" smtClean="0">
                <a:ea typeface="굴림" charset="0"/>
                <a:cs typeface="굴림" charset="0"/>
              </a:rPr>
              <a:t>gossip </a:t>
            </a:r>
            <a:r>
              <a:rPr lang="el-GR" altLang="ko-KR" dirty="0" smtClean="0">
                <a:ea typeface="굴림" charset="0"/>
                <a:cs typeface="굴림" charset="0"/>
              </a:rPr>
              <a:t>μηνύματα</a:t>
            </a:r>
          </a:p>
          <a:p>
            <a:pPr eaLnBrk="1" hangingPunct="1">
              <a:buNone/>
            </a:pPr>
            <a:r>
              <a:rPr lang="el-GR" altLang="ko-KR" dirty="0" smtClean="0">
                <a:ea typeface="굴림" charset="0"/>
                <a:cs typeface="굴림" charset="0"/>
              </a:rPr>
              <a:t>για μέλη που έχουν πεθάνει</a:t>
            </a:r>
            <a:endParaRPr lang="en-US" altLang="ko-KR" dirty="0" smtClean="0">
              <a:ea typeface="굴림" charset="0"/>
              <a:cs typeface="굴림" charset="0"/>
            </a:endParaRPr>
          </a:p>
          <a:p>
            <a:pPr eaLnBrk="1" hangingPunct="1"/>
            <a:endParaRPr lang="en-US" altLang="ko-KR" baseline="-25000" dirty="0">
              <a:ea typeface="굴림" charset="0"/>
              <a:cs typeface="굴림" charset="0"/>
            </a:endParaRP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3359150" y="41687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1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 flipV="1">
            <a:off x="2673350" y="3406775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9" name="Group 6"/>
          <p:cNvGraphicFramePr>
            <a:graphicFrameLocks noGrp="1"/>
          </p:cNvGraphicFramePr>
          <p:nvPr/>
        </p:nvGraphicFramePr>
        <p:xfrm>
          <a:off x="996950" y="3406775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28"/>
          <p:cNvSpPr>
            <a:spLocks noChangeArrowheads="1"/>
          </p:cNvSpPr>
          <p:nvPr/>
        </p:nvSpPr>
        <p:spPr bwMode="auto">
          <a:xfrm>
            <a:off x="5645150" y="37877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2</a:t>
            </a:r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5340350" y="56927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4</a:t>
            </a:r>
          </a:p>
        </p:txBody>
      </p:sp>
      <p:sp>
        <p:nvSpPr>
          <p:cNvPr id="12" name="Oval 30"/>
          <p:cNvSpPr>
            <a:spLocks noChangeArrowheads="1"/>
          </p:cNvSpPr>
          <p:nvPr/>
        </p:nvSpPr>
        <p:spPr bwMode="auto">
          <a:xfrm>
            <a:off x="3816350" y="60737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ko-KR" sz="2400">
                <a:latin typeface="Times New Roman" charset="0"/>
                <a:ea typeface="굴림" charset="0"/>
                <a:cs typeface="굴림" charset="0"/>
              </a:rPr>
              <a:t>3</a:t>
            </a:r>
          </a:p>
        </p:txBody>
      </p:sp>
      <p:sp>
        <p:nvSpPr>
          <p:cNvPr id="13" name="Line 31"/>
          <p:cNvSpPr>
            <a:spLocks noChangeShapeType="1"/>
          </p:cNvSpPr>
          <p:nvPr/>
        </p:nvSpPr>
        <p:spPr bwMode="auto">
          <a:xfrm flipV="1">
            <a:off x="3892550" y="4092575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2"/>
          <p:cNvSpPr>
            <a:spLocks noChangeShapeType="1"/>
          </p:cNvSpPr>
          <p:nvPr/>
        </p:nvSpPr>
        <p:spPr bwMode="auto">
          <a:xfrm>
            <a:off x="3663950" y="4702175"/>
            <a:ext cx="304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33"/>
          <p:cNvSpPr>
            <a:spLocks noChangeShapeType="1"/>
          </p:cNvSpPr>
          <p:nvPr/>
        </p:nvSpPr>
        <p:spPr bwMode="auto">
          <a:xfrm flipV="1">
            <a:off x="4349750" y="5997575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34"/>
          <p:cNvSpPr>
            <a:spLocks noChangeShapeType="1"/>
          </p:cNvSpPr>
          <p:nvPr/>
        </p:nvSpPr>
        <p:spPr bwMode="auto">
          <a:xfrm flipV="1">
            <a:off x="5721350" y="4321175"/>
            <a:ext cx="152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35"/>
          <p:cNvSpPr>
            <a:spLocks noChangeShapeType="1"/>
          </p:cNvSpPr>
          <p:nvPr/>
        </p:nvSpPr>
        <p:spPr bwMode="auto">
          <a:xfrm flipV="1">
            <a:off x="4273550" y="4244975"/>
            <a:ext cx="14478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36"/>
          <p:cNvSpPr>
            <a:spLocks noChangeShapeType="1"/>
          </p:cNvSpPr>
          <p:nvPr/>
        </p:nvSpPr>
        <p:spPr bwMode="auto">
          <a:xfrm flipH="1" flipV="1">
            <a:off x="3892550" y="4549775"/>
            <a:ext cx="1447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37"/>
          <p:cNvSpPr>
            <a:spLocks noChangeShapeType="1"/>
          </p:cNvSpPr>
          <p:nvPr/>
        </p:nvSpPr>
        <p:spPr bwMode="auto">
          <a:xfrm flipV="1">
            <a:off x="6026150" y="2720975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0" name="Group 38"/>
          <p:cNvGraphicFramePr>
            <a:graphicFrameLocks noGrp="1"/>
          </p:cNvGraphicFramePr>
          <p:nvPr/>
        </p:nvGraphicFramePr>
        <p:xfrm>
          <a:off x="6326188" y="2752725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AutoShape 60"/>
          <p:cNvSpPr>
            <a:spLocks noChangeArrowheads="1"/>
          </p:cNvSpPr>
          <p:nvPr/>
        </p:nvSpPr>
        <p:spPr bwMode="auto">
          <a:xfrm rot="19530963">
            <a:off x="5259388" y="3133725"/>
            <a:ext cx="5334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aphicFrame>
        <p:nvGraphicFramePr>
          <p:cNvPr id="22" name="Group 61"/>
          <p:cNvGraphicFramePr>
            <a:graphicFrameLocks noGrp="1"/>
          </p:cNvGraphicFramePr>
          <p:nvPr/>
        </p:nvGraphicFramePr>
        <p:xfrm>
          <a:off x="6326188" y="2752725"/>
          <a:ext cx="1676400" cy="9144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AutoShape 79"/>
          <p:cNvSpPr>
            <a:spLocks noChangeArrowheads="1"/>
          </p:cNvSpPr>
          <p:nvPr/>
        </p:nvSpPr>
        <p:spPr bwMode="auto">
          <a:xfrm rot="21216155">
            <a:off x="3810000" y="3962400"/>
            <a:ext cx="1752600" cy="228600"/>
          </a:xfrm>
          <a:prstGeom prst="rightArrow">
            <a:avLst>
              <a:gd name="adj1" fmla="val 50000"/>
              <a:gd name="adj2" fmla="val 191667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" name="Group 80"/>
          <p:cNvGraphicFramePr>
            <a:graphicFrameLocks noGrp="1"/>
          </p:cNvGraphicFramePr>
          <p:nvPr/>
        </p:nvGraphicFramePr>
        <p:xfrm>
          <a:off x="6324600" y="2743200"/>
          <a:ext cx="1676400" cy="1219200"/>
        </p:xfrm>
        <a:graphic>
          <a:graphicData uri="http://schemas.openxmlformats.org/drawingml/2006/table">
            <a:tbl>
              <a:tblPr/>
              <a:tblGrid>
                <a:gridCol w="304800"/>
                <a:gridCol w="812800"/>
                <a:gridCol w="558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10111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  <a:ea typeface="굴림" pitchFamily="-111" charset="-127"/>
                          <a:cs typeface="굴림" pitchFamily="-111" charset="-127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Text Box 102"/>
          <p:cNvSpPr txBox="1">
            <a:spLocks noChangeArrowheads="1"/>
          </p:cNvSpPr>
          <p:nvPr/>
        </p:nvSpPr>
        <p:spPr bwMode="auto">
          <a:xfrm>
            <a:off x="5943600" y="4495800"/>
            <a:ext cx="28194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600">
                <a:solidFill>
                  <a:schemeClr val="tx1"/>
                </a:solidFill>
                <a:latin typeface="Arial" charset="0"/>
                <a:ea typeface="굴림" charset="0"/>
                <a:cs typeface="굴림" charset="0"/>
              </a:rPr>
              <a:t>Current time : 75 at process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Σύνοψη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err="1" smtClean="0"/>
              <a:t>Σειριοποιησιμότητα</a:t>
            </a:r>
            <a:endParaRPr lang="en-US" sz="2000" dirty="0" smtClean="0"/>
          </a:p>
          <a:p>
            <a:pPr lvl="1"/>
            <a:r>
              <a:rPr lang="el-GR" sz="1800" dirty="0" smtClean="0"/>
              <a:t>Η διάταξη των λειτουργιών καθορίζεται από τον χρόνο</a:t>
            </a:r>
          </a:p>
          <a:p>
            <a:r>
              <a:rPr lang="el-GR" sz="2000" dirty="0" smtClean="0"/>
              <a:t>Ακολουθιακή συνέπεια</a:t>
            </a:r>
            <a:endParaRPr lang="en-US" sz="2000" dirty="0" smtClean="0"/>
          </a:p>
          <a:p>
            <a:pPr lvl="1"/>
            <a:r>
              <a:rPr lang="el-GR" sz="1800" dirty="0" smtClean="0"/>
              <a:t>Η διάταξη των λειτουργιών καθορίζεται από την διάταξη του προγράμματος σε κάθε πελάτη</a:t>
            </a:r>
            <a:endParaRPr lang="en-US" sz="1800" dirty="0" smtClean="0"/>
          </a:p>
          <a:p>
            <a:r>
              <a:rPr lang="en-US" sz="2000" dirty="0" smtClean="0"/>
              <a:t>Causal consistency &amp; eventual consistency</a:t>
            </a:r>
          </a:p>
          <a:p>
            <a:r>
              <a:rPr lang="el-GR" sz="2000" dirty="0" smtClean="0"/>
              <a:t>Απαρτία</a:t>
            </a:r>
            <a:endParaRPr lang="en-US" sz="2000" dirty="0" smtClean="0"/>
          </a:p>
          <a:p>
            <a:pPr lvl="1"/>
            <a:r>
              <a:rPr lang="el-GR" sz="1800" dirty="0" smtClean="0"/>
              <a:t>Στατική, αισιόδοξη, </a:t>
            </a:r>
            <a:r>
              <a:rPr lang="en-US" sz="1800" dirty="0" smtClean="0"/>
              <a:t>view-based</a:t>
            </a:r>
            <a:endParaRPr lang="el-GR" sz="1800" dirty="0" smtClean="0"/>
          </a:p>
          <a:p>
            <a:r>
              <a:rPr lang="en-US" sz="2000" dirty="0" smtClean="0"/>
              <a:t>Eager replication vs. lazy replication</a:t>
            </a:r>
          </a:p>
          <a:p>
            <a:pPr lvl="1"/>
            <a:r>
              <a:rPr lang="en-US" sz="1800" dirty="0" smtClean="0"/>
              <a:t>Lazy replication -&gt; </a:t>
            </a:r>
            <a:r>
              <a:rPr lang="el-GR" sz="1800" dirty="0" smtClean="0"/>
              <a:t>ενημερώσεις στο</a:t>
            </a:r>
            <a:r>
              <a:rPr lang="en-US" sz="1800" dirty="0" smtClean="0"/>
              <a:t> background</a:t>
            </a:r>
          </a:p>
          <a:p>
            <a:r>
              <a:rPr lang="en-US" sz="2000" dirty="0" smtClean="0"/>
              <a:t>Gossiping</a:t>
            </a:r>
          </a:p>
          <a:p>
            <a:pPr lvl="1"/>
            <a:r>
              <a:rPr lang="el-GR" sz="1800" dirty="0" smtClean="0"/>
              <a:t>Στρατηγική για </a:t>
            </a:r>
            <a:r>
              <a:rPr lang="en-US" sz="1800" dirty="0" smtClean="0"/>
              <a:t>lazy replication</a:t>
            </a:r>
          </a:p>
          <a:p>
            <a:pPr lvl="1"/>
            <a:r>
              <a:rPr lang="en-US" sz="1800" dirty="0" smtClean="0"/>
              <a:t>High-level of fault-tolerance &amp; quick spread</a:t>
            </a:r>
          </a:p>
          <a:p>
            <a:endParaRPr lang="en-US" sz="2000" dirty="0" smtClean="0"/>
          </a:p>
          <a:p>
            <a:pPr lvl="1"/>
            <a:endParaRPr lang="en-US" sz="1800" dirty="0" smtClean="0"/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Flashback:</a:t>
            </a:r>
            <a:r>
              <a:rPr lang="el-GR" dirty="0" smtClean="0"/>
              <a:t> </a:t>
            </a:r>
            <a:r>
              <a:rPr lang="en-US" dirty="0" smtClean="0"/>
              <a:t>multicast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i="1" dirty="0" smtClean="0"/>
              <a:t>Ακεραιότητα</a:t>
            </a:r>
            <a:r>
              <a:rPr lang="el-GR" sz="2000" dirty="0" smtClean="0"/>
              <a:t> (</a:t>
            </a:r>
            <a:r>
              <a:rPr lang="en-US" sz="2000" dirty="0" smtClean="0"/>
              <a:t>integrity): </a:t>
            </a:r>
            <a:r>
              <a:rPr lang="el-GR" sz="2000" dirty="0" smtClean="0"/>
              <a:t>Μια σωστή </a:t>
            </a:r>
            <a:r>
              <a:rPr lang="en-US" sz="2000" dirty="0" smtClean="0"/>
              <a:t>(</a:t>
            </a:r>
            <a:r>
              <a:rPr lang="el-GR" sz="2000" dirty="0" smtClean="0"/>
              <a:t>χωρίς σφάλματα)</a:t>
            </a:r>
            <a:r>
              <a:rPr lang="en-US" sz="2000" dirty="0" smtClean="0"/>
              <a:t> </a:t>
            </a:r>
            <a:r>
              <a:rPr lang="el-GR" sz="2000" dirty="0" smtClean="0"/>
              <a:t>διεργασία </a:t>
            </a:r>
            <a:r>
              <a:rPr lang="en-US" sz="2000" i="1" dirty="0" smtClean="0"/>
              <a:t>p</a:t>
            </a:r>
            <a:r>
              <a:rPr lang="en-US" sz="2000" dirty="0" smtClean="0"/>
              <a:t> </a:t>
            </a:r>
            <a:r>
              <a:rPr lang="el-GR" sz="2000" dirty="0" smtClean="0"/>
              <a:t>παραδίδει ένα μήνυμα</a:t>
            </a:r>
            <a:r>
              <a:rPr lang="en-US" sz="2000" dirty="0" smtClean="0"/>
              <a:t> </a:t>
            </a:r>
            <a:r>
              <a:rPr lang="en-US" sz="2000" i="1" dirty="0" smtClean="0"/>
              <a:t>m</a:t>
            </a:r>
            <a:r>
              <a:rPr lang="en-US" sz="2000" dirty="0" smtClean="0"/>
              <a:t> </a:t>
            </a:r>
            <a:r>
              <a:rPr lang="el-GR" sz="2000" dirty="0" smtClean="0"/>
              <a:t>το πολύ μια φορά</a:t>
            </a:r>
            <a:endParaRPr lang="en-US" sz="2000" dirty="0" smtClean="0"/>
          </a:p>
          <a:p>
            <a:pPr lvl="1"/>
            <a:r>
              <a:rPr lang="el-GR" sz="1800" dirty="0" smtClean="0"/>
              <a:t>Σωστή: Τηρεί το πρωτόκολλο και είναι ζωντανή</a:t>
            </a:r>
            <a:endParaRPr lang="en-US" sz="1800" dirty="0" smtClean="0"/>
          </a:p>
          <a:p>
            <a:endParaRPr lang="en-US" sz="2000" i="1" dirty="0" smtClean="0"/>
          </a:p>
          <a:p>
            <a:r>
              <a:rPr lang="el-GR" sz="2000" i="1" dirty="0" smtClean="0"/>
              <a:t>Συμφωνία</a:t>
            </a:r>
            <a:r>
              <a:rPr lang="el-GR" sz="2000" dirty="0" smtClean="0"/>
              <a:t> (</a:t>
            </a:r>
            <a:r>
              <a:rPr lang="en-US" sz="2000" dirty="0" smtClean="0"/>
              <a:t>agreement): </a:t>
            </a:r>
            <a:r>
              <a:rPr lang="el-GR" sz="2000" dirty="0" smtClean="0"/>
              <a:t>Αν μια σωστή διεργασία παραδώσει μήνυμα </a:t>
            </a:r>
            <a:r>
              <a:rPr lang="en-US" sz="2000" i="1" dirty="0" smtClean="0"/>
              <a:t>m</a:t>
            </a:r>
            <a:r>
              <a:rPr lang="en-US" sz="2000" dirty="0" smtClean="0"/>
              <a:t>, </a:t>
            </a:r>
            <a:r>
              <a:rPr lang="el-GR" sz="2000" dirty="0" smtClean="0"/>
              <a:t>τότε όλες οι υπόλοιπες σωστές διεργασίας στην ομάδα </a:t>
            </a:r>
            <a:r>
              <a:rPr lang="en-US" sz="2000" dirty="0" smtClean="0"/>
              <a:t>group(</a:t>
            </a:r>
            <a:r>
              <a:rPr lang="en-US" sz="2000" i="1" dirty="0" smtClean="0"/>
              <a:t>m</a:t>
            </a:r>
            <a:r>
              <a:rPr lang="en-US" sz="2000" dirty="0" smtClean="0"/>
              <a:t>) </a:t>
            </a:r>
            <a:r>
              <a:rPr lang="el-GR" sz="2000" dirty="0" smtClean="0"/>
              <a:t>θα παραδώσουν τελικά το </a:t>
            </a:r>
            <a:r>
              <a:rPr lang="en-US" sz="2000" i="1" dirty="0" smtClean="0"/>
              <a:t>m</a:t>
            </a:r>
            <a:endParaRPr lang="en-US" sz="2000" dirty="0" smtClean="0"/>
          </a:p>
          <a:p>
            <a:pPr lvl="1"/>
            <a:r>
              <a:rPr lang="el-GR" sz="1800" dirty="0" smtClean="0"/>
              <a:t>«όλα ή τίποτα»</a:t>
            </a:r>
            <a:endParaRPr lang="en-US" altLang="ja-JP" sz="1800" dirty="0" smtClean="0"/>
          </a:p>
          <a:p>
            <a:endParaRPr lang="en-US" sz="2000" i="1" dirty="0" smtClean="0"/>
          </a:p>
          <a:p>
            <a:r>
              <a:rPr lang="el-GR" sz="2000" i="1" dirty="0" smtClean="0"/>
              <a:t>Ισχύς</a:t>
            </a:r>
            <a:r>
              <a:rPr lang="el-GR" sz="2000" dirty="0" smtClean="0"/>
              <a:t> (</a:t>
            </a:r>
            <a:r>
              <a:rPr lang="en-US" sz="2000" dirty="0" smtClean="0"/>
              <a:t>validity): </a:t>
            </a:r>
            <a:r>
              <a:rPr lang="el-GR" sz="2000" dirty="0" smtClean="0"/>
              <a:t>Αν μια σωστή διεργασία στείλει μήνυμα</a:t>
            </a:r>
            <a:r>
              <a:rPr lang="en-US" sz="2000" dirty="0" smtClean="0"/>
              <a:t> </a:t>
            </a:r>
            <a:r>
              <a:rPr lang="en-US" sz="2000" i="1" dirty="0" smtClean="0"/>
              <a:t>m</a:t>
            </a:r>
            <a:r>
              <a:rPr lang="en-US" sz="2000" dirty="0" smtClean="0"/>
              <a:t>, </a:t>
            </a:r>
            <a:r>
              <a:rPr lang="el-GR" sz="2000" dirty="0" smtClean="0"/>
              <a:t>τότε θα παραδώσει και η ίδια το </a:t>
            </a:r>
            <a:r>
              <a:rPr lang="en-US" sz="2000" dirty="0" smtClean="0"/>
              <a:t>m </a:t>
            </a:r>
            <a:r>
              <a:rPr lang="el-GR" sz="2000" dirty="0" smtClean="0"/>
              <a:t>τελικά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Multicast </a:t>
            </a:r>
            <a:r>
              <a:rPr lang="el-GR" dirty="0" smtClean="0"/>
              <a:t>σε δυναμικές ομάδες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Πώς ορίζουμε κάτι αντίστοιχο του </a:t>
            </a:r>
            <a:r>
              <a:rPr lang="en-US" sz="2400" dirty="0" smtClean="0"/>
              <a:t>reliable multicast </a:t>
            </a:r>
            <a:r>
              <a:rPr lang="el-GR" sz="2400" dirty="0" smtClean="0"/>
              <a:t>σε δυναμική ομάδα;</a:t>
            </a:r>
            <a:endParaRPr lang="en-US" sz="2400" dirty="0" smtClean="0"/>
          </a:p>
          <a:p>
            <a:r>
              <a:rPr lang="el-GR" sz="2400" dirty="0" smtClean="0"/>
              <a:t>Προσέγγιση</a:t>
            </a:r>
            <a:endParaRPr lang="en-US" sz="2400" dirty="0" smtClean="0"/>
          </a:p>
          <a:p>
            <a:pPr lvl="1"/>
            <a:r>
              <a:rPr lang="el-GR" sz="2000" dirty="0" smtClean="0"/>
              <a:t>Διασφαλίζουμε ότι όλες οι διεργασίες γνωρίζουν την ίδια λίστα μελών</a:t>
            </a:r>
            <a:endParaRPr lang="en-US" sz="2000" dirty="0" smtClean="0"/>
          </a:p>
          <a:p>
            <a:pPr lvl="1"/>
            <a:r>
              <a:rPr lang="el-GR" sz="2000" dirty="0" smtClean="0"/>
              <a:t>Διασφαλίζουμε ότι το </a:t>
            </a:r>
            <a:r>
              <a:rPr lang="en-US" sz="2000" dirty="0" smtClean="0"/>
              <a:t>reliable multicast </a:t>
            </a:r>
            <a:r>
              <a:rPr lang="el-GR" sz="2000" dirty="0" smtClean="0"/>
              <a:t>γίνεται όσο η λίστα παραμένει ίδια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Όψεις (</a:t>
            </a:r>
            <a:r>
              <a:rPr lang="en-US" dirty="0" smtClean="0"/>
              <a:t>views)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en-US" sz="2400" dirty="0" smtClean="0"/>
              <a:t>Group view = </a:t>
            </a:r>
            <a:r>
              <a:rPr lang="el-GR" sz="2400" dirty="0" smtClean="0"/>
              <a:t>τρέχουσα λίστα των μελών της ομάδας</a:t>
            </a:r>
            <a:r>
              <a:rPr lang="en-US" sz="2400" dirty="0" smtClean="0"/>
              <a:t> </a:t>
            </a:r>
          </a:p>
          <a:p>
            <a:pPr lvl="1"/>
            <a:r>
              <a:rPr lang="el-GR" sz="1800" dirty="0" smtClean="0"/>
              <a:t>Κάθε μέλος έχει το δικό του τοπικό </a:t>
            </a:r>
            <a:r>
              <a:rPr lang="en-US" sz="1800" dirty="0" smtClean="0"/>
              <a:t>view</a:t>
            </a:r>
            <a:endParaRPr lang="en-US" sz="1400" dirty="0" smtClean="0"/>
          </a:p>
          <a:p>
            <a:r>
              <a:rPr lang="el-GR" sz="2400" dirty="0" smtClean="0"/>
              <a:t>Ένα </a:t>
            </a:r>
            <a:r>
              <a:rPr lang="en-US" sz="2400" dirty="0" smtClean="0"/>
              <a:t>view </a:t>
            </a:r>
            <a:r>
              <a:rPr lang="en-US" sz="2400" dirty="0" err="1" smtClean="0"/>
              <a:t>V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(g) </a:t>
            </a:r>
            <a:r>
              <a:rPr lang="el-GR" sz="2400" dirty="0" smtClean="0"/>
              <a:t>διεργασίας </a:t>
            </a:r>
            <a:r>
              <a:rPr lang="en-US" sz="2400" dirty="0" smtClean="0"/>
              <a:t>p</a:t>
            </a:r>
            <a:r>
              <a:rPr lang="el-GR" altLang="ja-JP" sz="2400" dirty="0" smtClean="0"/>
              <a:t> είναι η αντίληψή του για το </a:t>
            </a:r>
            <a:r>
              <a:rPr lang="en-US" altLang="ja-JP" sz="2400" dirty="0" smtClean="0"/>
              <a:t>group</a:t>
            </a:r>
            <a:endParaRPr lang="en-US" sz="2400" dirty="0" smtClean="0"/>
          </a:p>
          <a:p>
            <a:pPr lvl="1"/>
            <a:r>
              <a:rPr lang="el-GR" sz="1800" dirty="0" smtClean="0"/>
              <a:t>Παράδειγμα</a:t>
            </a:r>
            <a:r>
              <a:rPr lang="en-US" sz="1800" dirty="0" smtClean="0"/>
              <a:t>: </a:t>
            </a:r>
            <a:endParaRPr lang="el-GR" sz="1800" dirty="0" smtClean="0"/>
          </a:p>
          <a:p>
            <a:pPr lvl="1">
              <a:buNone/>
            </a:pPr>
            <a:r>
              <a:rPr lang="el-GR" sz="1800" dirty="0" smtClean="0"/>
              <a:t>		</a:t>
            </a:r>
            <a:r>
              <a:rPr lang="en-US" sz="1800" dirty="0" smtClean="0"/>
              <a:t>V</a:t>
            </a:r>
            <a:r>
              <a:rPr lang="en-US" sz="1800" baseline="-25000" dirty="0" smtClean="0"/>
              <a:t>p.0</a:t>
            </a:r>
            <a:r>
              <a:rPr lang="en-US" sz="1800" dirty="0" smtClean="0"/>
              <a:t>(g) = {p},  V</a:t>
            </a:r>
            <a:r>
              <a:rPr lang="en-US" sz="1800" baseline="-25000" dirty="0" smtClean="0"/>
              <a:t>p.1</a:t>
            </a:r>
            <a:r>
              <a:rPr lang="en-US" sz="1800" dirty="0" smtClean="0"/>
              <a:t>(g) = {p, q}, V </a:t>
            </a:r>
            <a:r>
              <a:rPr lang="en-US" sz="1800" baseline="-25000" dirty="0" smtClean="0"/>
              <a:t>p.2 </a:t>
            </a:r>
            <a:r>
              <a:rPr lang="en-US" sz="1800" dirty="0" smtClean="0"/>
              <a:t>(g) = {p, q, r}, V </a:t>
            </a:r>
            <a:r>
              <a:rPr lang="en-US" sz="1800" baseline="-25000" dirty="0" smtClean="0"/>
              <a:t>p.3 </a:t>
            </a:r>
            <a:r>
              <a:rPr lang="en-US" sz="1800" dirty="0" smtClean="0"/>
              <a:t>(g) = {</a:t>
            </a:r>
            <a:r>
              <a:rPr lang="en-US" sz="1800" dirty="0" err="1" smtClean="0"/>
              <a:t>p,r</a:t>
            </a:r>
            <a:r>
              <a:rPr lang="en-US" sz="1800" dirty="0" smtClean="0"/>
              <a:t>}</a:t>
            </a:r>
          </a:p>
          <a:p>
            <a:endParaRPr lang="el-GR" sz="2400" dirty="0" smtClean="0"/>
          </a:p>
          <a:p>
            <a:r>
              <a:rPr lang="el-GR" sz="2400" dirty="0" smtClean="0"/>
              <a:t>Ένα νέο </a:t>
            </a:r>
            <a:r>
              <a:rPr lang="en-US" sz="2400" dirty="0" smtClean="0"/>
              <a:t>group view </a:t>
            </a:r>
            <a:r>
              <a:rPr lang="el-GR" sz="2400" dirty="0" smtClean="0"/>
              <a:t>διαδίδεται σε όλο το </a:t>
            </a:r>
            <a:r>
              <a:rPr lang="en-US" sz="2400" dirty="0" smtClean="0"/>
              <a:t>group</a:t>
            </a:r>
            <a:r>
              <a:rPr lang="el-GR" sz="2400" dirty="0" smtClean="0"/>
              <a:t> με κάθε είσοδο ή έξοδο μέλους</a:t>
            </a:r>
            <a:endParaRPr lang="en-US" sz="2400" dirty="0" smtClean="0"/>
          </a:p>
          <a:p>
            <a:pPr lvl="1"/>
            <a:r>
              <a:rPr lang="el-GR" sz="1800" dirty="0" smtClean="0"/>
              <a:t>Ένα μέλος που ανιχνεύει αποτυχία άλλου μέλους στέλνει με </a:t>
            </a:r>
            <a:r>
              <a:rPr lang="en-US" sz="1800" dirty="0" smtClean="0"/>
              <a:t>reliable multicast</a:t>
            </a:r>
            <a:r>
              <a:rPr lang="el-GR" sz="1800" dirty="0" smtClean="0"/>
              <a:t> ένα μήνυμα</a:t>
            </a:r>
            <a:r>
              <a:rPr lang="en-US" sz="1800" dirty="0" smtClean="0"/>
              <a:t> </a:t>
            </a:r>
            <a:r>
              <a:rPr lang="en-US" altLang="ja-JP" sz="1800" dirty="0" smtClean="0"/>
              <a:t>"</a:t>
            </a:r>
            <a:r>
              <a:rPr lang="en-US" sz="1800" dirty="0" smtClean="0"/>
              <a:t>view change</a:t>
            </a:r>
            <a:r>
              <a:rPr lang="en-US" altLang="ja-JP" sz="1800" dirty="0" smtClean="0"/>
              <a:t>"</a:t>
            </a:r>
            <a:r>
              <a:rPr lang="en-US" sz="1800" dirty="0" smtClean="0"/>
              <a:t> (</a:t>
            </a:r>
            <a:r>
              <a:rPr lang="el-GR" sz="1800" dirty="0" smtClean="0"/>
              <a:t>απαιτεί ολική διάταξη για το</a:t>
            </a:r>
            <a:r>
              <a:rPr lang="en-US" sz="1800" dirty="0" smtClean="0"/>
              <a:t> multicast)</a:t>
            </a:r>
          </a:p>
          <a:p>
            <a:pPr lvl="1"/>
            <a:r>
              <a:rPr lang="el-GR" sz="1800" dirty="0" smtClean="0"/>
              <a:t>Ο στόχος</a:t>
            </a:r>
            <a:r>
              <a:rPr lang="en-US" sz="1800" dirty="0" smtClean="0"/>
              <a:t>: </a:t>
            </a:r>
            <a:r>
              <a:rPr lang="el-GR" sz="1800" dirty="0" smtClean="0"/>
              <a:t>Η σειρά λήψης των </a:t>
            </a:r>
            <a:r>
              <a:rPr lang="en-US" sz="1800" dirty="0" smtClean="0"/>
              <a:t>views </a:t>
            </a:r>
            <a:r>
              <a:rPr lang="el-GR" sz="1800" dirty="0" smtClean="0"/>
              <a:t>να είναι ίδια για όλα τα μέλη</a:t>
            </a:r>
            <a:endParaRPr lang="en-US" sz="18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Cslab_presentation_template (1)</Template>
  <TotalTime>19713</TotalTime>
  <Words>3508</Words>
  <Application>Microsoft Office PowerPoint</Application>
  <PresentationFormat>Προβολή στην οθόνη (4:3)</PresentationFormat>
  <Paragraphs>675</Paragraphs>
  <Slides>65</Slides>
  <Notes>1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65</vt:i4>
      </vt:variant>
    </vt:vector>
  </HeadingPairs>
  <TitlesOfParts>
    <vt:vector size="67" baseType="lpstr">
      <vt:lpstr>Θέμα του Office</vt:lpstr>
      <vt:lpstr>Equation</vt:lpstr>
      <vt:lpstr>Διαφάνεια 1</vt:lpstr>
      <vt:lpstr>Replication</vt:lpstr>
      <vt:lpstr>Στόχοι</vt:lpstr>
      <vt:lpstr>Replica Managers (RM)</vt:lpstr>
      <vt:lpstr>Replica Managers (RM)</vt:lpstr>
      <vt:lpstr>Ομαδική επικοινωνία</vt:lpstr>
      <vt:lpstr>Flashback: multicast</vt:lpstr>
      <vt:lpstr>Multicast σε δυναμικές ομάδες</vt:lpstr>
      <vt:lpstr>Όψεις (views)</vt:lpstr>
      <vt:lpstr>Όψεις</vt:lpstr>
      <vt:lpstr>View synchronous επικοινωνία</vt:lpstr>
      <vt:lpstr>Εγγυήσεις</vt:lpstr>
      <vt:lpstr>Παραδείγματα</vt:lpstr>
      <vt:lpstr>Μεταφορά κατάστασης</vt:lpstr>
      <vt:lpstr>Συνέπεια (consistency)</vt:lpstr>
      <vt:lpstr>Παράδειγμα </vt:lpstr>
      <vt:lpstr>Linearizability</vt:lpstr>
      <vt:lpstr>Linearizability</vt:lpstr>
      <vt:lpstr>Linearizability</vt:lpstr>
      <vt:lpstr>Θέματα linearizability</vt:lpstr>
      <vt:lpstr>Θέματα linearizability</vt:lpstr>
      <vt:lpstr>Θέματα linearizability</vt:lpstr>
      <vt:lpstr>Τελικά</vt:lpstr>
      <vt:lpstr>Chain Replication</vt:lpstr>
      <vt:lpstr>Linearizability vs. Sequential Consistency</vt:lpstr>
      <vt:lpstr>Sequentially consistency</vt:lpstr>
      <vt:lpstr>Sequential consistency</vt:lpstr>
      <vt:lpstr>Παραδείγματα</vt:lpstr>
      <vt:lpstr>Passive Replication</vt:lpstr>
      <vt:lpstr>Active Replication</vt:lpstr>
      <vt:lpstr>2 ακόμα μορφές συνέπειας</vt:lpstr>
      <vt:lpstr>Causal Consistency</vt:lpstr>
      <vt:lpstr>Παράδειγμα 1</vt:lpstr>
      <vt:lpstr>Παράδειγμα 2</vt:lpstr>
      <vt:lpstr>Παράδειγμα 3</vt:lpstr>
      <vt:lpstr>Eventual Consistency</vt:lpstr>
      <vt:lpstr>Δίλημμα</vt:lpstr>
      <vt:lpstr>Θεώρημα CAP</vt:lpstr>
      <vt:lpstr>Διαχείριση του CAP</vt:lpstr>
      <vt:lpstr>Διαχείριση των Network Partitions</vt:lpstr>
      <vt:lpstr>Απαρτία (quorum)</vt:lpstr>
      <vt:lpstr>Στατική απαρτία</vt:lpstr>
      <vt:lpstr>Static Quorums </vt:lpstr>
      <vt:lpstr>Αισιόδοξη απαρτία</vt:lpstr>
      <vt:lpstr>View-based Quorum </vt:lpstr>
      <vt:lpstr>Παράδειγμα</vt:lpstr>
      <vt:lpstr>Συνέχεια</vt:lpstr>
      <vt:lpstr>Eager vs. Lazy Replication </vt:lpstr>
      <vt:lpstr>Διαφάνεια 49</vt:lpstr>
      <vt:lpstr>Fault-Tolerance και Scalability</vt:lpstr>
      <vt:lpstr>B-Multicast</vt:lpstr>
      <vt:lpstr>R-Multicast</vt:lpstr>
      <vt:lpstr>Μια άλλη προσέγγιση</vt:lpstr>
      <vt:lpstr>Μια άλλη προσέγγιση</vt:lpstr>
      <vt:lpstr>Μια άλλη προσέγγιση</vt:lpstr>
      <vt:lpstr>Μια άλλη προσέγγιση</vt:lpstr>
      <vt:lpstr>“Gossip” (or “Epidemic”) Multicast</vt:lpstr>
      <vt:lpstr>Ιδιότητες</vt:lpstr>
      <vt:lpstr>Ανοχή σε σφάλματα</vt:lpstr>
      <vt:lpstr>Αρχιτεκτονική</vt:lpstr>
      <vt:lpstr>Gossip για ανίχνευση σφαλμάτων</vt:lpstr>
      <vt:lpstr>Gossip για ανίχνευση σφαλμάτων</vt:lpstr>
      <vt:lpstr>Gossip για ανίχνευση σφαλμάτων</vt:lpstr>
      <vt:lpstr>Gossip για ανίχνευση σφαλμάτων</vt:lpstr>
      <vt:lpstr>Σύνοψη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 Scale Distributed Data Management for Analytical Processing Applications</dc:title>
  <dc:creator>Katerina Doka</dc:creator>
  <cp:lastModifiedBy>doka</cp:lastModifiedBy>
  <cp:revision>667</cp:revision>
  <cp:lastPrinted>1601-01-01T00:00:00Z</cp:lastPrinted>
  <dcterms:created xsi:type="dcterms:W3CDTF">2010-01-28T11:06:47Z</dcterms:created>
  <dcterms:modified xsi:type="dcterms:W3CDTF">2017-01-26T11:37:26Z</dcterms:modified>
</cp:coreProperties>
</file>