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22"/>
  </p:notesMasterIdLst>
  <p:sldIdLst>
    <p:sldId id="256" r:id="rId2"/>
    <p:sldId id="287" r:id="rId3"/>
    <p:sldId id="295" r:id="rId4"/>
    <p:sldId id="299" r:id="rId5"/>
    <p:sldId id="298" r:id="rId6"/>
    <p:sldId id="297" r:id="rId7"/>
    <p:sldId id="301" r:id="rId8"/>
    <p:sldId id="302" r:id="rId9"/>
    <p:sldId id="300" r:id="rId10"/>
    <p:sldId id="288" r:id="rId11"/>
    <p:sldId id="303" r:id="rId12"/>
    <p:sldId id="305" r:id="rId13"/>
    <p:sldId id="289" r:id="rId14"/>
    <p:sldId id="291" r:id="rId15"/>
    <p:sldId id="293" r:id="rId16"/>
    <p:sldId id="294" r:id="rId17"/>
    <p:sldId id="290" r:id="rId18"/>
    <p:sldId id="309" r:id="rId19"/>
    <p:sldId id="306" r:id="rId20"/>
    <p:sldId id="307" r:id="rId21"/>
  </p:sldIdLst>
  <p:sldSz cx="9144000" cy="6858000" type="screen4x3"/>
  <p:notesSz cx="9874250" cy="679767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66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177" autoAdjust="0"/>
  </p:normalViewPr>
  <p:slideViewPr>
    <p:cSldViewPr>
      <p:cViewPr varScale="1">
        <p:scale>
          <a:sx n="96" d="100"/>
          <a:sy n="96" d="100"/>
        </p:scale>
        <p:origin x="-60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1494" y="-102"/>
      </p:cViewPr>
      <p:guideLst>
        <p:guide orient="horz" pos="2758"/>
        <p:guide pos="20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9874250" cy="67976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7947" tIns="43973" rIns="87947" bIns="43973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"/>
            <a:ext cx="4279301" cy="338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7947" tIns="43973" rIns="87947" bIns="43973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593417" y="0"/>
            <a:ext cx="4277770" cy="3374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717" tIns="45358" rIns="90717" bIns="45358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696247" algn="l"/>
                <a:tab pos="1392494" algn="l"/>
                <a:tab pos="2088741" algn="l"/>
                <a:tab pos="2784988" algn="l"/>
                <a:tab pos="3481235" algn="l"/>
                <a:tab pos="417748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36913" y="511175"/>
            <a:ext cx="3398837" cy="25479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87885" y="3230112"/>
            <a:ext cx="7896949" cy="30553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717" tIns="45358" rIns="90717" bIns="45358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457184"/>
            <a:ext cx="4279301" cy="338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7947" tIns="43973" rIns="87947" bIns="43973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593417" y="6457184"/>
            <a:ext cx="4277770" cy="3374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717" tIns="45358" rIns="90717" bIns="45358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696247" algn="l"/>
                <a:tab pos="1392494" algn="l"/>
                <a:tab pos="2088741" algn="l"/>
                <a:tab pos="2784988" algn="l"/>
                <a:tab pos="3481235" algn="l"/>
                <a:tab pos="417748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8500" y="511175"/>
            <a:ext cx="3397250" cy="25479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885" y="3230112"/>
            <a:ext cx="7898480" cy="3056825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593417" y="6457184"/>
            <a:ext cx="4279301" cy="338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17" tIns="45358" rIns="90717" bIns="45358" anchor="b"/>
          <a:lstStyle/>
          <a:p>
            <a:pPr algn="r">
              <a:buClrTx/>
              <a:tabLst>
                <a:tab pos="0" algn="l"/>
                <a:tab pos="879470" algn="l"/>
                <a:tab pos="1758940" algn="l"/>
                <a:tab pos="2638410" algn="l"/>
                <a:tab pos="3517880" algn="l"/>
                <a:tab pos="4397350" algn="l"/>
                <a:tab pos="5276820" algn="l"/>
                <a:tab pos="6156289" algn="l"/>
                <a:tab pos="7035759" algn="l"/>
                <a:tab pos="7915229" algn="l"/>
                <a:tab pos="8794699" algn="l"/>
                <a:tab pos="9674169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tabLst>
                  <a:tab pos="0" algn="l"/>
                  <a:tab pos="879470" algn="l"/>
                  <a:tab pos="1758940" algn="l"/>
                  <a:tab pos="2638410" algn="l"/>
                  <a:tab pos="3517880" algn="l"/>
                  <a:tab pos="4397350" algn="l"/>
                  <a:tab pos="5276820" algn="l"/>
                  <a:tab pos="6156289" algn="l"/>
                  <a:tab pos="7035759" algn="l"/>
                  <a:tab pos="7915229" algn="l"/>
                  <a:tab pos="8794699" algn="l"/>
                  <a:tab pos="9674169" algn="l"/>
                </a:tabLst>
              </a:pPr>
              <a:t>1</a:t>
            </a:fld>
            <a:endParaRPr lang="el-GR" sz="1300" dirty="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Ασκήσεις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6</a:t>
            </a: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-201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7</a:t>
            </a: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84784"/>
            <a:ext cx="8676456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Dataset </a:t>
            </a:r>
            <a:r>
              <a:rPr lang="el-GR" sz="2400" dirty="0" smtClean="0"/>
              <a:t>με δημογραφικά στοιχεία: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l-GR" sz="2400" b="1" dirty="0" smtClean="0"/>
              <a:t> {</a:t>
            </a:r>
            <a:r>
              <a:rPr lang="en-US" sz="2400" b="1" dirty="0" smtClean="0"/>
              <a:t>name</a:t>
            </a:r>
            <a:r>
              <a:rPr lang="el-GR" sz="2400" b="1" dirty="0" smtClean="0"/>
              <a:t>, </a:t>
            </a:r>
            <a:r>
              <a:rPr lang="en-US" sz="2400" b="1" dirty="0" smtClean="0"/>
              <a:t>age</a:t>
            </a:r>
            <a:r>
              <a:rPr lang="el-GR" sz="2400" b="1" dirty="0" smtClean="0"/>
              <a:t>, </a:t>
            </a:r>
            <a:r>
              <a:rPr lang="en-US" sz="2400" b="1" dirty="0" smtClean="0"/>
              <a:t>address</a:t>
            </a:r>
            <a:r>
              <a:rPr lang="el-GR" sz="2400" b="1" dirty="0" smtClean="0"/>
              <a:t>, </a:t>
            </a:r>
            <a:r>
              <a:rPr lang="en-US" sz="2400" b="1" dirty="0" err="1" smtClean="0"/>
              <a:t>zipcode</a:t>
            </a:r>
            <a:r>
              <a:rPr lang="el-GR" sz="2400" b="1" dirty="0" smtClean="0"/>
              <a:t>, </a:t>
            </a:r>
            <a:r>
              <a:rPr lang="en-US" sz="2400" b="1" dirty="0" smtClean="0"/>
              <a:t>salary</a:t>
            </a:r>
            <a:r>
              <a:rPr lang="el-GR" sz="2400" b="1" dirty="0" smtClean="0"/>
              <a:t>}</a:t>
            </a:r>
            <a:r>
              <a:rPr lang="el-GR" sz="2400" dirty="0" smtClean="0"/>
              <a:t>.</a:t>
            </a:r>
          </a:p>
          <a:p>
            <a:pPr>
              <a:buNone/>
            </a:pPr>
            <a:r>
              <a:rPr lang="el-GR" sz="2400" dirty="0" smtClean="0"/>
              <a:t> Παράγετε τη λίστα από </a:t>
            </a:r>
            <a:r>
              <a:rPr lang="en-US" sz="2400" dirty="0" err="1" smtClean="0"/>
              <a:t>zipcodes</a:t>
            </a:r>
            <a:r>
              <a:rPr lang="el-GR" sz="2400" dirty="0" smtClean="0"/>
              <a:t> στα οποία ο μέσος μισθός είναι: </a:t>
            </a:r>
          </a:p>
          <a:p>
            <a:pPr>
              <a:buNone/>
            </a:pPr>
            <a:r>
              <a:rPr lang="el-GR" sz="2400" dirty="0" smtClean="0"/>
              <a:t>(α) κάτω από $100</a:t>
            </a:r>
            <a:r>
              <a:rPr lang="en-US" sz="2400" dirty="0" smtClean="0"/>
              <a:t>K</a:t>
            </a:r>
            <a:r>
              <a:rPr lang="el-GR" sz="2400" dirty="0" smtClean="0"/>
              <a:t>, </a:t>
            </a:r>
          </a:p>
          <a:p>
            <a:pPr>
              <a:buNone/>
            </a:pPr>
            <a:r>
              <a:rPr lang="el-GR" sz="2400" dirty="0" smtClean="0"/>
              <a:t>(β) από $100Κ μέχρι $500Κ, και </a:t>
            </a:r>
          </a:p>
          <a:p>
            <a:pPr>
              <a:buNone/>
            </a:pPr>
            <a:r>
              <a:rPr lang="el-GR" sz="2400" dirty="0" smtClean="0"/>
              <a:t>(γ) πάνω από $500Κ. </a:t>
            </a:r>
          </a:p>
          <a:p>
            <a:endParaRPr lang="el-GR" sz="2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47664" y="4287356"/>
          <a:ext cx="6192688" cy="2093972"/>
        </p:xfrm>
        <a:graphic>
          <a:graphicData uri="http://schemas.openxmlformats.org/drawingml/2006/table">
            <a:tbl>
              <a:tblPr/>
              <a:tblGrid>
                <a:gridCol w="3096691"/>
                <a:gridCol w="3095997"/>
              </a:tblGrid>
              <a:tr h="2093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latin typeface="Arial"/>
                          <a:ea typeface="Arial"/>
                        </a:rPr>
                        <a:t>MAP</a:t>
                      </a:r>
                      <a:r>
                        <a:rPr lang="el-GR" sz="1800" dirty="0">
                          <a:latin typeface="Arial"/>
                          <a:ea typeface="Arial"/>
                        </a:rPr>
                        <a:t>(</a:t>
                      </a:r>
                      <a:r>
                        <a:rPr lang="en-GB" sz="1800" dirty="0">
                          <a:latin typeface="Arial"/>
                          <a:ea typeface="Arial"/>
                        </a:rPr>
                        <a:t>key</a:t>
                      </a:r>
                      <a:r>
                        <a:rPr lang="el-GR" sz="1800" dirty="0">
                          <a:latin typeface="Arial"/>
                          <a:ea typeface="Arial"/>
                        </a:rPr>
                        <a:t>1, </a:t>
                      </a:r>
                      <a:r>
                        <a:rPr lang="en-GB" sz="1800" dirty="0">
                          <a:latin typeface="Arial"/>
                          <a:ea typeface="Arial"/>
                        </a:rPr>
                        <a:t>value</a:t>
                      </a:r>
                      <a:r>
                        <a:rPr lang="el-GR" sz="1800" dirty="0">
                          <a:latin typeface="Arial"/>
                          <a:ea typeface="Arial"/>
                        </a:rPr>
                        <a:t>1):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l-GR" sz="1800" dirty="0">
                          <a:latin typeface="Arial"/>
                          <a:ea typeface="Arial"/>
                        </a:rPr>
                        <a:t>//επεξεργασία για κάθε &lt;</a:t>
                      </a:r>
                      <a:r>
                        <a:rPr lang="en-GB" sz="1800" dirty="0">
                          <a:latin typeface="Arial"/>
                          <a:ea typeface="Arial"/>
                        </a:rPr>
                        <a:t>key</a:t>
                      </a:r>
                      <a:r>
                        <a:rPr lang="el-GR" sz="1800" dirty="0">
                          <a:latin typeface="Arial"/>
                          <a:ea typeface="Arial"/>
                        </a:rPr>
                        <a:t>1,</a:t>
                      </a:r>
                      <a:r>
                        <a:rPr lang="en-GB" sz="1800" dirty="0">
                          <a:latin typeface="Arial"/>
                          <a:ea typeface="Arial"/>
                        </a:rPr>
                        <a:t>value</a:t>
                      </a:r>
                      <a:r>
                        <a:rPr lang="el-GR" sz="1800" dirty="0">
                          <a:latin typeface="Arial"/>
                          <a:ea typeface="Arial"/>
                        </a:rPr>
                        <a:t>1&gt;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latin typeface="Arial"/>
                          <a:ea typeface="Arial"/>
                        </a:rPr>
                        <a:t>emit(key2,value2)</a:t>
                      </a:r>
                      <a:endParaRPr lang="el-GR" sz="1800" dirty="0"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latin typeface="Arial"/>
                          <a:ea typeface="Arial"/>
                        </a:rPr>
                        <a:t>REDUCE(key2,list(value2)):</a:t>
                      </a:r>
                      <a:endParaRPr lang="el-GR" sz="1800" dirty="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latin typeface="Arial"/>
                          <a:ea typeface="Arial"/>
                        </a:rPr>
                        <a:t>//</a:t>
                      </a:r>
                      <a:r>
                        <a:rPr lang="en-GB" sz="1800" dirty="0" err="1">
                          <a:latin typeface="Arial"/>
                          <a:ea typeface="Arial"/>
                        </a:rPr>
                        <a:t>επεξεργασία</a:t>
                      </a:r>
                      <a:r>
                        <a:rPr lang="en-GB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GB" sz="1800" dirty="0" err="1">
                          <a:latin typeface="Arial"/>
                          <a:ea typeface="Arial"/>
                        </a:rPr>
                        <a:t>για</a:t>
                      </a:r>
                      <a:r>
                        <a:rPr lang="en-GB" sz="1800" dirty="0">
                          <a:latin typeface="Arial"/>
                          <a:ea typeface="Arial"/>
                        </a:rPr>
                        <a:t> </a:t>
                      </a:r>
                      <a:r>
                        <a:rPr lang="en-GB" sz="1800" dirty="0" err="1">
                          <a:latin typeface="Arial"/>
                          <a:ea typeface="Arial"/>
                        </a:rPr>
                        <a:t>κάθε</a:t>
                      </a:r>
                      <a:r>
                        <a:rPr lang="en-GB" sz="1800" dirty="0">
                          <a:latin typeface="Arial"/>
                          <a:ea typeface="Arial"/>
                        </a:rPr>
                        <a:t> &lt;key2, list(value2)&gt;</a:t>
                      </a:r>
                      <a:endParaRPr lang="el-GR" sz="1800" dirty="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latin typeface="Arial"/>
                          <a:ea typeface="Arial"/>
                        </a:rPr>
                        <a:t>emit(key3,value3)</a:t>
                      </a:r>
                      <a:endParaRPr lang="el-GR" sz="1800" dirty="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latin typeface="Arial"/>
                          <a:ea typeface="Arial"/>
                        </a:rPr>
                        <a:t>		</a:t>
                      </a:r>
                      <a:endParaRPr lang="el-GR" sz="1800" dirty="0"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2</a:t>
            </a:r>
            <a:endParaRPr lang="el-G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1628800"/>
            <a:ext cx="860444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map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(key,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value):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// key: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some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tupleID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//value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tuple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{name, age, address,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zipcode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salary}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	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emit(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zipcode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salary)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3429000"/>
            <a:ext cx="7772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reduce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zipcode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list(salary)):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// key: a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zipcode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value: an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iterator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over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salaries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result =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0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count = 0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for each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salary 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list(salary){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	result +=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	count++ }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mean_salary_per_zip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= result/count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emit(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zipcode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mean_salary_per_zip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95536" y="119675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el-GR" sz="2000" dirty="0" smtClean="0">
                <a:solidFill>
                  <a:schemeClr val="tx1"/>
                </a:solidFill>
              </a:rPr>
              <a:t>Μέσος μισθός ανά </a:t>
            </a:r>
            <a:r>
              <a:rPr lang="en-US" sz="2000" dirty="0" err="1" smtClean="0">
                <a:solidFill>
                  <a:schemeClr val="tx1"/>
                </a:solidFill>
              </a:rPr>
              <a:t>zipcode</a:t>
            </a:r>
            <a:endParaRPr lang="el-G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2</a:t>
            </a:r>
            <a:endParaRPr lang="el-G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1628800"/>
            <a:ext cx="860444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map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zipcode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mean_salary_per_zip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):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Group = “ ”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if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salary_per_zip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&lt;100k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group = “less_than_100”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else if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salary_per_zip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&gt;=500k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group = “more_than_500”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else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group = “between_100_500”	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emit(group,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zipcode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5313402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reduce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(group, list(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zipcode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)):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emit(group, list(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zipcode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95536" y="119675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el-GR" sz="2000" dirty="0" smtClean="0">
                <a:solidFill>
                  <a:schemeClr val="tx1"/>
                </a:solidFill>
              </a:rPr>
              <a:t>Ομαδοποίηση </a:t>
            </a:r>
            <a:r>
              <a:rPr lang="en-US" sz="2000" dirty="0" err="1" smtClean="0">
                <a:solidFill>
                  <a:schemeClr val="tx1"/>
                </a:solidFill>
              </a:rPr>
              <a:t>zipcodes</a:t>
            </a:r>
            <a:endParaRPr lang="el-G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Chord </a:t>
            </a:r>
            <a:r>
              <a:rPr lang="el-GR" sz="2800" dirty="0" smtClean="0"/>
              <a:t>με αναγνωριστικά 0-99 και 8 κόμβους:</a:t>
            </a: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endParaRPr lang="el-GR" sz="28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915816" y="2005707"/>
          <a:ext cx="2880320" cy="3295501"/>
        </p:xfrm>
        <a:graphic>
          <a:graphicData uri="http://schemas.openxmlformats.org/presentationml/2006/ole">
            <p:oleObj spid="_x0000_s33793" name="Visio" r:id="rId3" imgW="2117657" imgH="242375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sz="2400" b="1" dirty="0" smtClean="0"/>
              <a:t>Πόσα </a:t>
            </a:r>
            <a:r>
              <a:rPr lang="en-US" sz="2400" b="1" dirty="0" smtClean="0"/>
              <a:t>fingers</a:t>
            </a:r>
            <a:r>
              <a:rPr lang="el-GR" sz="2400" b="1" dirty="0" smtClean="0"/>
              <a:t> είναι απαραίτητα στον πίνακα δρομολόγησης;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Ids 0-99 -&gt;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=128 &gt; 100 </a:t>
            </a:r>
            <a:r>
              <a:rPr lang="el-GR" sz="2400" dirty="0" smtClean="0"/>
              <a:t>οπότε 7 </a:t>
            </a:r>
            <a:r>
              <a:rPr lang="en-US" sz="2400" dirty="0" smtClean="0"/>
              <a:t>fingers</a:t>
            </a:r>
          </a:p>
          <a:p>
            <a:pPr>
              <a:buNone/>
            </a:pPr>
            <a:r>
              <a:rPr lang="el-GR" sz="2400" b="1" dirty="0" smtClean="0"/>
              <a:t>Καταγράψτε τον πίνακα </a:t>
            </a:r>
            <a:r>
              <a:rPr lang="en-US" sz="2400" b="1" dirty="0" smtClean="0"/>
              <a:t>finger</a:t>
            </a:r>
            <a:r>
              <a:rPr lang="el-GR" sz="2400" b="1" dirty="0" smtClean="0"/>
              <a:t> του κόμβου 82</a:t>
            </a:r>
            <a:endParaRPr lang="en-US" sz="2400" b="1" dirty="0" smtClean="0"/>
          </a:p>
          <a:p>
            <a:pPr>
              <a:buNone/>
            </a:pPr>
            <a:r>
              <a:rPr lang="en-US" sz="2000" dirty="0" smtClean="0"/>
              <a:t>f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= Successor((n+2</a:t>
            </a:r>
            <a:r>
              <a:rPr lang="en-US" sz="2000" baseline="30000" dirty="0" smtClean="0"/>
              <a:t>i</a:t>
            </a:r>
            <a:r>
              <a:rPr lang="en-US" sz="2000" dirty="0" smtClean="0"/>
              <a:t>)mod100)</a:t>
            </a:r>
          </a:p>
          <a:p>
            <a:pPr>
              <a:buNone/>
            </a:pPr>
            <a:r>
              <a:rPr lang="en-US" sz="2000" dirty="0" smtClean="0"/>
              <a:t>f</a:t>
            </a:r>
            <a:r>
              <a:rPr lang="en-US" sz="2000" baseline="-25000" dirty="0" smtClean="0"/>
              <a:t>82</a:t>
            </a:r>
            <a:r>
              <a:rPr lang="en-US" sz="2000" dirty="0" smtClean="0"/>
              <a:t>(0) = Successor((82+1)mod100)= Successor(83) = 86</a:t>
            </a:r>
          </a:p>
          <a:p>
            <a:pPr>
              <a:buNone/>
            </a:pPr>
            <a:r>
              <a:rPr lang="en-US" sz="2000" dirty="0" smtClean="0"/>
              <a:t>f</a:t>
            </a:r>
            <a:r>
              <a:rPr lang="en-US" sz="2000" baseline="-25000" dirty="0" smtClean="0"/>
              <a:t>82</a:t>
            </a:r>
            <a:r>
              <a:rPr lang="en-US" sz="2000" dirty="0" smtClean="0"/>
              <a:t>(1) = Successor((82+2) mod100) = Successor(84) = 86</a:t>
            </a:r>
          </a:p>
          <a:p>
            <a:pPr>
              <a:buNone/>
            </a:pPr>
            <a:r>
              <a:rPr lang="en-US" sz="2000" dirty="0" smtClean="0"/>
              <a:t>f</a:t>
            </a:r>
            <a:r>
              <a:rPr lang="en-US" sz="2000" baseline="-25000" dirty="0" smtClean="0"/>
              <a:t>82</a:t>
            </a:r>
            <a:r>
              <a:rPr lang="en-US" sz="2000" dirty="0" smtClean="0"/>
              <a:t>(2) = Successor((82+4) mod100) = Successor(86) = 86</a:t>
            </a:r>
          </a:p>
          <a:p>
            <a:pPr>
              <a:buNone/>
            </a:pPr>
            <a:r>
              <a:rPr lang="en-US" sz="2000" dirty="0" smtClean="0"/>
              <a:t>f</a:t>
            </a:r>
            <a:r>
              <a:rPr lang="en-US" sz="2000" baseline="-25000" dirty="0" smtClean="0"/>
              <a:t>82</a:t>
            </a:r>
            <a:r>
              <a:rPr lang="en-US" sz="2000" dirty="0" smtClean="0"/>
              <a:t>(3) = Successor((82+8) mod100) = Successor(90) = 1</a:t>
            </a:r>
          </a:p>
          <a:p>
            <a:pPr>
              <a:buNone/>
            </a:pPr>
            <a:r>
              <a:rPr lang="en-US" sz="2000" dirty="0" smtClean="0"/>
              <a:t>f</a:t>
            </a:r>
            <a:r>
              <a:rPr lang="en-US" sz="2000" baseline="-25000" dirty="0" smtClean="0"/>
              <a:t>82</a:t>
            </a:r>
            <a:r>
              <a:rPr lang="en-US" sz="2000" dirty="0" smtClean="0"/>
              <a:t>(4) = Successor((82+16) mod100) = Successor(98) = 1</a:t>
            </a:r>
          </a:p>
          <a:p>
            <a:pPr>
              <a:buNone/>
            </a:pPr>
            <a:r>
              <a:rPr lang="en-US" sz="2000" dirty="0" smtClean="0"/>
              <a:t>f</a:t>
            </a:r>
            <a:r>
              <a:rPr lang="en-US" sz="2000" baseline="-25000" dirty="0" smtClean="0"/>
              <a:t>82</a:t>
            </a:r>
            <a:r>
              <a:rPr lang="en-US" sz="2000" dirty="0" smtClean="0"/>
              <a:t>(5) = Successor((82+32) mod100)= Successor(14) = 32</a:t>
            </a:r>
          </a:p>
          <a:p>
            <a:pPr>
              <a:buNone/>
            </a:pPr>
            <a:r>
              <a:rPr lang="en-US" sz="2000" dirty="0" smtClean="0"/>
              <a:t>f</a:t>
            </a:r>
            <a:r>
              <a:rPr lang="en-US" sz="2000" baseline="-25000" dirty="0" smtClean="0"/>
              <a:t>82</a:t>
            </a:r>
            <a:r>
              <a:rPr lang="en-US" sz="2000" dirty="0" smtClean="0"/>
              <a:t>(6) = Successor((82+64) mod100)= Successor(46) = 67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l-GR" sz="2400" b="1" dirty="0" smtClean="0"/>
          </a:p>
          <a:p>
            <a:pPr>
              <a:buNone/>
            </a:pPr>
            <a:endParaRPr lang="en-US" sz="2400" dirty="0" smtClean="0"/>
          </a:p>
          <a:p>
            <a:endParaRPr lang="en-US" sz="2800" dirty="0" smtClean="0"/>
          </a:p>
          <a:p>
            <a:endParaRPr lang="el-GR" sz="2800" dirty="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6372200" y="2780928"/>
          <a:ext cx="2534987" cy="2901122"/>
        </p:xfrm>
        <a:graphic>
          <a:graphicData uri="http://schemas.openxmlformats.org/presentationml/2006/ole">
            <p:oleObj spid="_x0000_s37892" name="Visio" r:id="rId3" imgW="2117657" imgH="242375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sz="2400" dirty="0" smtClean="0"/>
              <a:t>Σημειώστε τις περιοχές των αναγνωριστικών (</a:t>
            </a:r>
            <a:r>
              <a:rPr lang="en-US" sz="2400" dirty="0" smtClean="0"/>
              <a:t>ids</a:t>
            </a:r>
            <a:r>
              <a:rPr lang="el-GR" sz="2400" dirty="0" smtClean="0"/>
              <a:t>) για τις οποίες είναι υπεύθυνος </a:t>
            </a:r>
            <a:r>
              <a:rPr lang="en-US" sz="2400" dirty="0" smtClean="0"/>
              <a:t>o</a:t>
            </a:r>
            <a:r>
              <a:rPr lang="el-GR" sz="2400" dirty="0" smtClean="0"/>
              <a:t> κάθε κόμβος στον δακτύλιο.</a:t>
            </a:r>
          </a:p>
          <a:p>
            <a:endParaRPr lang="el-GR" sz="24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403648" y="2924944"/>
          <a:ext cx="309634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/>
                <a:gridCol w="1032115"/>
                <a:gridCol w="1032115"/>
              </a:tblGrid>
              <a:tr h="33375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PeerID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</a:t>
                      </a:r>
                      <a:endParaRPr lang="el-GR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l-GR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l-GR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l-GR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l-GR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l-GR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l-GR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5148659" y="2653630"/>
          <a:ext cx="2879725" cy="3295650"/>
        </p:xfrm>
        <a:graphic>
          <a:graphicData uri="http://schemas.openxmlformats.org/presentationml/2006/ole">
            <p:oleObj spid="_x0000_s47105" name="Visio" r:id="rId3" imgW="2117657" imgH="242375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400" dirty="0" smtClean="0"/>
              <a:t>Ο κόμβος 82 εκτελεί αναζήτηση για το αντικείμενο με id 7. Καταγράψτε το μονοπάτι που θα ακολουθηθεί (με χρήση </a:t>
            </a:r>
            <a:r>
              <a:rPr lang="el-GR" sz="2400" dirty="0" err="1" smtClean="0"/>
              <a:t>finger</a:t>
            </a:r>
            <a:r>
              <a:rPr lang="el-GR" sz="2400" dirty="0" smtClean="0"/>
              <a:t> </a:t>
            </a:r>
            <a:r>
              <a:rPr lang="el-GR" sz="2400" dirty="0" err="1" smtClean="0"/>
              <a:t>tables</a:t>
            </a:r>
            <a:r>
              <a:rPr lang="el-GR" sz="2400" dirty="0" smtClean="0"/>
              <a:t>) μέχρι την εύρεσή του. Υποθέτουμε ότι το δίκτυο είναι σταθερό και δε συμβαίνουν σφάλματα.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l-GR" sz="2400" dirty="0" smtClean="0"/>
              <a:t>82 -&gt; 1 </a:t>
            </a:r>
            <a:r>
              <a:rPr lang="en-US" sz="2400" dirty="0" smtClean="0"/>
              <a:t>-&gt; 8</a:t>
            </a:r>
            <a:endParaRPr lang="el-GR" sz="2400" dirty="0" smtClean="0"/>
          </a:p>
          <a:p>
            <a:pPr>
              <a:buNone/>
            </a:pPr>
            <a:endParaRPr lang="el-GR" sz="2400" dirty="0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2699792" y="3140968"/>
          <a:ext cx="2879725" cy="3295650"/>
        </p:xfrm>
        <a:graphic>
          <a:graphicData uri="http://schemas.openxmlformats.org/presentationml/2006/ole">
            <p:oleObj spid="_x0000_s46081" name="Visio" r:id="rId3" imgW="2117657" imgH="2423753" progId="Visio.Drawing.11">
              <p:embed/>
            </p:oleObj>
          </a:graphicData>
        </a:graphic>
      </p:graphicFrame>
      <p:cxnSp>
        <p:nvCxnSpPr>
          <p:cNvPr id="14" name="13 - Ευθύγραμμο βέλος σύνδεσης"/>
          <p:cNvCxnSpPr/>
          <p:nvPr/>
        </p:nvCxnSpPr>
        <p:spPr>
          <a:xfrm flipV="1">
            <a:off x="3275856" y="3789040"/>
            <a:ext cx="1368152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4716016" y="3789040"/>
            <a:ext cx="36004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sz="2400" dirty="0" smtClean="0"/>
              <a:t>Τρεις </a:t>
            </a:r>
            <a:r>
              <a:rPr lang="en-US" sz="2400" dirty="0" smtClean="0"/>
              <a:t>servers</a:t>
            </a:r>
            <a:r>
              <a:rPr lang="el-GR" sz="2400" dirty="0" smtClean="0"/>
              <a:t>, Χ, Υ και </a:t>
            </a:r>
            <a:r>
              <a:rPr lang="en-US" sz="2400" dirty="0" smtClean="0"/>
              <a:t>Z</a:t>
            </a:r>
            <a:r>
              <a:rPr lang="el-GR" sz="2400" dirty="0" smtClean="0"/>
              <a:t>, διατηρούν αντίγραφα των δεδομένων Α και Β. Για τη διατήρηση της συνέπειας των αντιγράφων εφαρμόζεται ο αλγόριθμος της ομοφωνίας με στατική απαρτία (</a:t>
            </a:r>
            <a:r>
              <a:rPr lang="en-US" sz="2400" dirty="0" smtClean="0"/>
              <a:t>static quorum consensus</a:t>
            </a:r>
            <a:r>
              <a:rPr lang="el-GR" sz="2400" dirty="0" smtClean="0"/>
              <a:t>) με </a:t>
            </a:r>
            <a:r>
              <a:rPr lang="en-US" sz="2400" dirty="0" smtClean="0"/>
              <a:t>R</a:t>
            </a:r>
            <a:r>
              <a:rPr lang="el-GR" sz="2400" dirty="0" smtClean="0"/>
              <a:t> = </a:t>
            </a:r>
            <a:r>
              <a:rPr lang="en-US" sz="2400" dirty="0" smtClean="0"/>
              <a:t>W</a:t>
            </a:r>
            <a:r>
              <a:rPr lang="el-GR" sz="2400" dirty="0" smtClean="0"/>
              <a:t> = 2. Οι αρχικές τιμές των αντιγράφων για το Α είναι 100 και για το Β είναι 50 σε όλους τους </a:t>
            </a:r>
            <a:r>
              <a:rPr lang="en-US" sz="2400" dirty="0" smtClean="0"/>
              <a:t>servers</a:t>
            </a:r>
            <a:r>
              <a:rPr lang="el-GR" sz="2400" dirty="0" smtClean="0"/>
              <a:t>. Ένας </a:t>
            </a:r>
            <a:r>
              <a:rPr lang="en-US" sz="2400" dirty="0" smtClean="0"/>
              <a:t>client </a:t>
            </a:r>
            <a:r>
              <a:rPr lang="el-GR" sz="2400" dirty="0" smtClean="0"/>
              <a:t>διαβάζει την τιμή του Α και μετά τη γράφει στο Β. 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απόφαση για το πόσοι </a:t>
            </a:r>
            <a:r>
              <a:rPr lang="en-US" sz="2400" dirty="0" smtClean="0"/>
              <a:t>RMs </a:t>
            </a:r>
            <a:r>
              <a:rPr lang="el-GR" sz="2400" dirty="0" smtClean="0"/>
              <a:t>πρέπει να εμπλακούν σε ένα </a:t>
            </a:r>
            <a:r>
              <a:rPr lang="en-US" sz="2400" dirty="0" smtClean="0"/>
              <a:t>operation </a:t>
            </a:r>
            <a:r>
              <a:rPr lang="el-GR" sz="2400" dirty="0" smtClean="0"/>
              <a:t>πάνω σε αντίγραφα λέγεται επιλογή απαρτίας (</a:t>
            </a:r>
            <a:r>
              <a:rPr lang="en-US" sz="2400" dirty="0" smtClean="0"/>
              <a:t>quorum selection) </a:t>
            </a:r>
          </a:p>
          <a:p>
            <a:r>
              <a:rPr lang="el-GR" sz="2400" dirty="0" smtClean="0"/>
              <a:t>Κανόνες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Τουλάχιστον </a:t>
            </a:r>
            <a:r>
              <a:rPr lang="en-US" sz="2000" dirty="0" smtClean="0">
                <a:solidFill>
                  <a:srgbClr val="0000FF"/>
                </a:solidFill>
              </a:rPr>
              <a:t>r</a:t>
            </a:r>
            <a:r>
              <a:rPr lang="en-US" sz="2000" dirty="0" smtClean="0"/>
              <a:t> </a:t>
            </a:r>
            <a:r>
              <a:rPr lang="el-GR" sz="2000" dirty="0" smtClean="0"/>
              <a:t>αντίγραφα πρέπει να προσπελαστούν για ένα </a:t>
            </a:r>
            <a:r>
              <a:rPr lang="en-US" sz="2000" dirty="0" smtClean="0"/>
              <a:t>read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Τουλάχιστον </a:t>
            </a:r>
            <a:r>
              <a:rPr lang="en-US" sz="2000" dirty="0" smtClean="0">
                <a:solidFill>
                  <a:srgbClr val="0000FF"/>
                </a:solidFill>
              </a:rPr>
              <a:t>w</a:t>
            </a:r>
            <a:r>
              <a:rPr lang="en-US" sz="2000" dirty="0" smtClean="0"/>
              <a:t> </a:t>
            </a:r>
            <a:r>
              <a:rPr lang="el-GR" sz="2000" dirty="0" smtClean="0"/>
              <a:t>αντίγραφα πρέπει να προσπελαστούν για ένα </a:t>
            </a:r>
            <a:r>
              <a:rPr lang="en-US" sz="2000" dirty="0" smtClean="0"/>
              <a:t>write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r + w &gt; N</a:t>
            </a:r>
            <a:r>
              <a:rPr lang="en-US" sz="2000" dirty="0" smtClean="0"/>
              <a:t>, </a:t>
            </a:r>
            <a:r>
              <a:rPr lang="el-GR" sz="2000" dirty="0" smtClean="0"/>
              <a:t>όπου </a:t>
            </a:r>
            <a:r>
              <a:rPr lang="en-US" sz="2000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 </a:t>
            </a:r>
            <a:r>
              <a:rPr lang="el-GR" sz="2000" dirty="0" smtClean="0"/>
              <a:t>ο αριθμός των αντιγράφων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Κάθε αντικείμενο έχει ένα </a:t>
            </a:r>
            <a:r>
              <a:rPr lang="en-US" sz="2000" dirty="0" smtClean="0"/>
              <a:t>version number </a:t>
            </a:r>
            <a:r>
              <a:rPr lang="el-GR" sz="2000" dirty="0" smtClean="0"/>
              <a:t>ή ένα συνεπές</a:t>
            </a:r>
            <a:r>
              <a:rPr lang="en-US" sz="2000" dirty="0" smtClean="0"/>
              <a:t> timestamp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/>
              <a:t>Ένα </a:t>
            </a:r>
            <a:r>
              <a:rPr lang="en-US" sz="2000" dirty="0" smtClean="0"/>
              <a:t>network partition</a:t>
            </a:r>
            <a:r>
              <a:rPr lang="el-GR" sz="2000" dirty="0" smtClean="0"/>
              <a:t> απομονώνει τον </a:t>
            </a:r>
            <a:r>
              <a:rPr lang="en-US" sz="2000" dirty="0" smtClean="0"/>
              <a:t>server Z</a:t>
            </a:r>
            <a:r>
              <a:rPr lang="el-GR" sz="2000" dirty="0" smtClean="0"/>
              <a:t> από τους Χ και Υ. Πώς θα εκτελεστούν οι λειτουργίες αν ο </a:t>
            </a:r>
            <a:r>
              <a:rPr lang="en-US" sz="2000" dirty="0" smtClean="0"/>
              <a:t>client</a:t>
            </a:r>
            <a:r>
              <a:rPr lang="el-GR" sz="2000" dirty="0" smtClean="0"/>
              <a:t> μπορεί να προσπελάσει (</a:t>
            </a:r>
            <a:r>
              <a:rPr lang="en-US" sz="2000" dirty="0" err="1" smtClean="0"/>
              <a:t>i</a:t>
            </a:r>
            <a:r>
              <a:rPr lang="el-GR" sz="2000" dirty="0" smtClean="0"/>
              <a:t>) μόνο τον Χ και Υ και  (</a:t>
            </a:r>
            <a:r>
              <a:rPr lang="en-US" sz="2000" dirty="0" smtClean="0"/>
              <a:t>ii</a:t>
            </a:r>
            <a:r>
              <a:rPr lang="el-GR" sz="2000" dirty="0" smtClean="0"/>
              <a:t>) μόνο τον Ζ. </a:t>
            </a:r>
            <a:endParaRPr lang="en-US" sz="2000" dirty="0" smtClean="0"/>
          </a:p>
          <a:p>
            <a:pPr>
              <a:buNone/>
            </a:pPr>
            <a:r>
              <a:rPr lang="el-GR" sz="2000" dirty="0" smtClean="0"/>
              <a:t>Έστω ότι αρχικά όλα στην </a:t>
            </a:r>
            <a:r>
              <a:rPr lang="en-US" sz="2000" dirty="0" smtClean="0"/>
              <a:t>v0</a:t>
            </a:r>
          </a:p>
          <a:p>
            <a:pPr>
              <a:buNone/>
            </a:pPr>
            <a:r>
              <a:rPr lang="en-US" sz="2000" dirty="0" smtClean="0"/>
              <a:t>X 			Y 		Z</a:t>
            </a:r>
          </a:p>
          <a:p>
            <a:pPr>
              <a:buNone/>
            </a:pPr>
            <a:r>
              <a:rPr lang="en-US" sz="2000" dirty="0" smtClean="0"/>
              <a:t>A= 100 (</a:t>
            </a:r>
            <a:r>
              <a:rPr lang="en-US" sz="2000" dirty="0" err="1" smtClean="0"/>
              <a:t>vo</a:t>
            </a:r>
            <a:r>
              <a:rPr lang="en-US" sz="2000" dirty="0" smtClean="0"/>
              <a:t>) 	A= 100(</a:t>
            </a:r>
            <a:r>
              <a:rPr lang="en-US" sz="2000" dirty="0" err="1" smtClean="0"/>
              <a:t>vo</a:t>
            </a:r>
            <a:r>
              <a:rPr lang="en-US" sz="2000" dirty="0" smtClean="0"/>
              <a:t>) 	A= 100(</a:t>
            </a:r>
            <a:r>
              <a:rPr lang="en-US" sz="2000" dirty="0" err="1" smtClean="0"/>
              <a:t>vo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pt-BR" sz="2000" dirty="0" smtClean="0"/>
              <a:t>B= 50(vo)	B= 50(vo) 	B= 50(vo)</a:t>
            </a:r>
            <a:endParaRPr lang="el-GR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l-GR" sz="2000" dirty="0" smtClean="0"/>
              <a:t>Αφού </a:t>
            </a:r>
            <a:r>
              <a:rPr lang="en-US" sz="2000" dirty="0" smtClean="0"/>
              <a:t>R=2</a:t>
            </a:r>
            <a:r>
              <a:rPr lang="el-GR" sz="2000" dirty="0" smtClean="0"/>
              <a:t>, διαβάζει την τιμή Α (100) από τον Χ ή τον Υ</a:t>
            </a:r>
          </a:p>
          <a:p>
            <a:pPr>
              <a:buNone/>
            </a:pPr>
            <a:r>
              <a:rPr lang="el-GR" sz="2000" dirty="0" smtClean="0"/>
              <a:t>   Αφού </a:t>
            </a:r>
            <a:r>
              <a:rPr lang="en-US" sz="2000" dirty="0" smtClean="0"/>
              <a:t>W=2, </a:t>
            </a:r>
            <a:r>
              <a:rPr lang="el-GR" sz="2000" dirty="0" smtClean="0"/>
              <a:t>γράφει την τιμή Β=100 στον Χ και στον Υ</a:t>
            </a:r>
          </a:p>
          <a:p>
            <a:pPr>
              <a:buNone/>
            </a:pPr>
            <a:r>
              <a:rPr lang="en-US" sz="2000" dirty="0" smtClean="0"/>
              <a:t>ii) </a:t>
            </a:r>
            <a:r>
              <a:rPr lang="el-GR" sz="2000" dirty="0" smtClean="0"/>
              <a:t>Δεν μπορεί ούτε να γράψει ούτε να διαβάσει, έχει πρόσβαση γιατί το </a:t>
            </a:r>
            <a:r>
              <a:rPr lang="en-US" sz="2000" dirty="0" smtClean="0"/>
              <a:t>quorum </a:t>
            </a:r>
            <a:r>
              <a:rPr lang="el-GR" sz="2000" dirty="0" smtClean="0"/>
              <a:t>είναι 1 και στις 2 περιπτώσεις</a:t>
            </a:r>
            <a:endParaRPr lang="el-GR" sz="2000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3923928" y="3212976"/>
            <a:ext cx="0" cy="1008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3 διεργασίες, η </a:t>
            </a:r>
            <a:r>
              <a:rPr lang="en-US" sz="2800" dirty="0" smtClean="0"/>
              <a:t>P</a:t>
            </a:r>
            <a:r>
              <a:rPr lang="el-GR" sz="2800" dirty="0" smtClean="0"/>
              <a:t>1, η </a:t>
            </a:r>
            <a:r>
              <a:rPr lang="en-US" sz="2800" dirty="0" smtClean="0"/>
              <a:t>P</a:t>
            </a:r>
            <a:r>
              <a:rPr lang="el-GR" sz="2800" dirty="0" smtClean="0"/>
              <a:t>2 και η </a:t>
            </a:r>
            <a:r>
              <a:rPr lang="en-US" sz="2800" dirty="0" smtClean="0"/>
              <a:t>P</a:t>
            </a:r>
            <a:r>
              <a:rPr lang="el-GR" sz="2800" dirty="0" smtClean="0"/>
              <a:t>3 στέλνουν μεταξύ τους </a:t>
            </a:r>
            <a:r>
              <a:rPr lang="en-US" sz="2800" dirty="0" smtClean="0"/>
              <a:t>multicast</a:t>
            </a:r>
            <a:r>
              <a:rPr lang="el-GR" sz="2800" dirty="0" smtClean="0"/>
              <a:t> μηνύματα. Σε περίπτωση που θέλουμε να εξασφαλίσουμε:</a:t>
            </a:r>
          </a:p>
          <a:p>
            <a:r>
              <a:rPr lang="el-GR" sz="2800" dirty="0" smtClean="0"/>
              <a:t>(α) ταξινόμηση </a:t>
            </a:r>
            <a:r>
              <a:rPr lang="en-US" sz="2800" dirty="0" smtClean="0"/>
              <a:t>FIFO </a:t>
            </a:r>
            <a:endParaRPr lang="el-GR" sz="2800" dirty="0" smtClean="0"/>
          </a:p>
          <a:p>
            <a:r>
              <a:rPr lang="el-GR" sz="2800" dirty="0" smtClean="0"/>
              <a:t>(β) αιτιώδη (</a:t>
            </a:r>
            <a:r>
              <a:rPr lang="en-US" sz="2800" dirty="0" smtClean="0"/>
              <a:t>causal</a:t>
            </a:r>
            <a:r>
              <a:rPr lang="el-GR" sz="2800" dirty="0" smtClean="0"/>
              <a:t>) ταξινόμηση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475656" y="3933056"/>
          <a:ext cx="6312034" cy="2359149"/>
        </p:xfrm>
        <a:graphic>
          <a:graphicData uri="http://schemas.openxmlformats.org/presentationml/2006/ole">
            <p:oleObj spid="_x0000_s16385" name="Visio" r:id="rId3" imgW="5764179" imgH="2153638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94435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sz="2400" dirty="0" smtClean="0"/>
              <a:t>Ο διαμερισμός επιδιορθώνεται και στη συνέχεια συμβαίνει νέος διαμερισμός που χωρίζει τους Χ και Ζ από τον Υ. Περιγράψτε τι θα συμβεί αν κάποιος </a:t>
            </a:r>
            <a:r>
              <a:rPr lang="en-US" sz="2400" dirty="0" smtClean="0"/>
              <a:t>client</a:t>
            </a:r>
            <a:r>
              <a:rPr lang="el-GR" sz="2400" dirty="0" smtClean="0"/>
              <a:t> θέλει να διαβάσει την τιμή του </a:t>
            </a:r>
            <a:r>
              <a:rPr lang="en-US" sz="2400" dirty="0" smtClean="0"/>
              <a:t>B</a:t>
            </a:r>
            <a:r>
              <a:rPr lang="el-GR" sz="2400" dirty="0" smtClean="0"/>
              <a:t> και να την αυξήσει κατά 20, αν μπορεί να προσπελάσει μόνο τον Χ και Ζ</a:t>
            </a:r>
          </a:p>
          <a:p>
            <a:pPr>
              <a:buNone/>
            </a:pPr>
            <a:r>
              <a:rPr lang="en-US" sz="2400" dirty="0" smtClean="0"/>
              <a:t>X 			Y 		Z</a:t>
            </a:r>
          </a:p>
          <a:p>
            <a:pPr>
              <a:buNone/>
            </a:pPr>
            <a:r>
              <a:rPr lang="en-US" sz="2400" dirty="0" smtClean="0"/>
              <a:t>A= 100 (</a:t>
            </a:r>
            <a:r>
              <a:rPr lang="en-US" sz="2400" dirty="0" smtClean="0"/>
              <a:t>v</a:t>
            </a:r>
            <a:r>
              <a:rPr lang="en-US" sz="2400" dirty="0" smtClean="0"/>
              <a:t>0</a:t>
            </a:r>
            <a:r>
              <a:rPr lang="en-US" sz="2400" dirty="0" smtClean="0"/>
              <a:t>) </a:t>
            </a:r>
            <a:r>
              <a:rPr lang="en-US" sz="2400" dirty="0" smtClean="0"/>
              <a:t>	A</a:t>
            </a:r>
            <a:r>
              <a:rPr lang="en-US" sz="2400" smtClean="0"/>
              <a:t>= </a:t>
            </a:r>
            <a:r>
              <a:rPr lang="en-US" sz="2400" smtClean="0"/>
              <a:t>100(v</a:t>
            </a:r>
            <a:r>
              <a:rPr lang="en-US" sz="2400" dirty="0" smtClean="0"/>
              <a:t>0</a:t>
            </a:r>
            <a:r>
              <a:rPr lang="en-US" sz="2400" smtClean="0"/>
              <a:t>) </a:t>
            </a:r>
            <a:r>
              <a:rPr lang="en-US" sz="2400" dirty="0" smtClean="0"/>
              <a:t>	A= 100(</a:t>
            </a:r>
            <a:r>
              <a:rPr lang="en-US" sz="2400" dirty="0" err="1" smtClean="0"/>
              <a:t>vo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B= </a:t>
            </a:r>
            <a:r>
              <a:rPr lang="el-GR" sz="2400" dirty="0" smtClean="0"/>
              <a:t>100</a:t>
            </a:r>
            <a:r>
              <a:rPr lang="en-US" sz="2400" dirty="0" smtClean="0"/>
              <a:t>(v</a:t>
            </a:r>
            <a:r>
              <a:rPr lang="el-GR" sz="2400" dirty="0" smtClean="0"/>
              <a:t>1</a:t>
            </a:r>
            <a:r>
              <a:rPr lang="en-US" sz="2400" dirty="0" smtClean="0"/>
              <a:t>)	B= </a:t>
            </a:r>
            <a:r>
              <a:rPr lang="el-GR" sz="2400" dirty="0" smtClean="0"/>
              <a:t>100</a:t>
            </a:r>
            <a:r>
              <a:rPr lang="en-US" sz="2400" dirty="0" smtClean="0"/>
              <a:t>(v</a:t>
            </a:r>
            <a:r>
              <a:rPr lang="el-GR" sz="2400" dirty="0" smtClean="0"/>
              <a:t>1</a:t>
            </a:r>
            <a:r>
              <a:rPr lang="en-US" sz="2400" dirty="0" smtClean="0"/>
              <a:t>) 	B= 50(</a:t>
            </a:r>
            <a:r>
              <a:rPr lang="en-US" sz="2400" dirty="0" err="1" smtClean="0"/>
              <a:t>vo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n-US" sz="2400" dirty="0" smtClean="0"/>
              <a:t>To read request </a:t>
            </a:r>
            <a:r>
              <a:rPr lang="el-GR" sz="2400" dirty="0" smtClean="0"/>
              <a:t>χρειάζεται </a:t>
            </a:r>
            <a:r>
              <a:rPr lang="en-US" sz="2400" dirty="0" smtClean="0"/>
              <a:t>quorum </a:t>
            </a:r>
            <a:r>
              <a:rPr lang="el-GR" sz="2400" dirty="0" smtClean="0"/>
              <a:t>από </a:t>
            </a:r>
            <a:r>
              <a:rPr lang="en-US" sz="2400" dirty="0" smtClean="0"/>
              <a:t>X </a:t>
            </a:r>
            <a:r>
              <a:rPr lang="el-GR" sz="2400" dirty="0" smtClean="0"/>
              <a:t>και </a:t>
            </a:r>
            <a:r>
              <a:rPr lang="en-US" sz="2400" dirty="0" smtClean="0"/>
              <a:t>Z. </a:t>
            </a:r>
            <a:r>
              <a:rPr lang="el-GR" sz="2400" dirty="0" smtClean="0"/>
              <a:t>Διαφορετικές </a:t>
            </a:r>
            <a:r>
              <a:rPr lang="en-US" sz="2400" dirty="0" smtClean="0"/>
              <a:t>versions - &gt; </a:t>
            </a:r>
            <a:r>
              <a:rPr lang="el-GR" sz="2400" dirty="0" smtClean="0"/>
              <a:t>ο Ζ ανανεώνει την τιμή του Β με την πιο πρόσφατη </a:t>
            </a:r>
            <a:r>
              <a:rPr lang="en-US" sz="2400" dirty="0" smtClean="0"/>
              <a:t>version </a:t>
            </a:r>
            <a:r>
              <a:rPr lang="el-GR" sz="2400" dirty="0" smtClean="0"/>
              <a:t>από τον </a:t>
            </a:r>
            <a:r>
              <a:rPr lang="en-US" sz="2400" dirty="0" smtClean="0"/>
              <a:t>X</a:t>
            </a:r>
          </a:p>
          <a:p>
            <a:pPr>
              <a:buNone/>
            </a:pPr>
            <a:r>
              <a:rPr lang="el-GR" sz="2400" dirty="0" smtClean="0"/>
              <a:t>Υπάρχει</a:t>
            </a:r>
            <a:r>
              <a:rPr lang="en-US" sz="2400" dirty="0" smtClean="0"/>
              <a:t> read quorum 2</a:t>
            </a:r>
            <a:r>
              <a:rPr lang="el-GR" sz="2400" dirty="0" smtClean="0"/>
              <a:t> αλλά και </a:t>
            </a:r>
            <a:r>
              <a:rPr lang="en-US" sz="2400" dirty="0" smtClean="0"/>
              <a:t>write quorum 2</a:t>
            </a:r>
          </a:p>
          <a:p>
            <a:pPr>
              <a:buNone/>
            </a:pPr>
            <a:endParaRPr lang="el-GR" sz="2400" dirty="0" smtClean="0"/>
          </a:p>
          <a:p>
            <a:endParaRPr lang="el-GR" sz="2400" dirty="0"/>
          </a:p>
        </p:txBody>
      </p:sp>
      <p:sp>
        <p:nvSpPr>
          <p:cNvPr id="4" name="3 - Έλλειψη"/>
          <p:cNvSpPr/>
          <p:nvPr/>
        </p:nvSpPr>
        <p:spPr>
          <a:xfrm>
            <a:off x="1979712" y="2996952"/>
            <a:ext cx="2016224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Flashback: </a:t>
            </a:r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ακολουθεί τη σειρά αποστολής τους από κάθε διεργασία</a:t>
            </a:r>
          </a:p>
          <a:p>
            <a:endParaRPr lang="el-GR" sz="2000" dirty="0" smtClean="0"/>
          </a:p>
          <a:p>
            <a:r>
              <a:rPr lang="el-GR" sz="2000" dirty="0" smtClean="0"/>
              <a:t>Αν μια σωστή διεργασία στείλει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και μετά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i="1" dirty="0" smtClean="0"/>
              <a:t>’</a:t>
            </a:r>
            <a:r>
              <a:rPr lang="en-US" sz="2000" dirty="0" smtClean="0"/>
              <a:t>),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Παράδειγμα: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endParaRPr lang="el-GR" sz="2000" dirty="0" smtClean="0"/>
          </a:p>
          <a:p>
            <a:r>
              <a:rPr lang="en-US" sz="2000" dirty="0" smtClean="0"/>
              <a:t>FIFO</a:t>
            </a:r>
            <a:r>
              <a:rPr lang="el-GR" sz="2000" dirty="0" smtClean="0"/>
              <a:t> -&gt;</a:t>
            </a:r>
            <a:r>
              <a:rPr lang="en-US" sz="2000" dirty="0" smtClean="0"/>
              <a:t> (m0, m3, m6, m1, m4, m7, m2, m5, m8)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Εξέταση μηνυμάτων από κάθε διεργασία με τη σειρά με την οποία εστάλησαν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κρατά έναν αύξοντα αριθμό για κάθε μια από τις άλλες διεργασίες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Όταν παραλαμβάνεται ένα μήνυμα, αν ο αύξων αριθμός του είναι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800" dirty="0" smtClean="0"/>
              <a:t>Ο αναμενόμενος</a:t>
            </a:r>
            <a:r>
              <a:rPr lang="en-US" sz="1800" dirty="0" smtClean="0"/>
              <a:t> (</a:t>
            </a:r>
            <a:r>
              <a:rPr lang="el-GR" sz="1800" dirty="0" smtClean="0"/>
              <a:t>επόμενος στη σειρά</a:t>
            </a:r>
            <a:r>
              <a:rPr lang="en-US" sz="1800" dirty="0" smtClean="0"/>
              <a:t>), </a:t>
            </a:r>
            <a:r>
              <a:rPr lang="el-GR" sz="1800" dirty="0" smtClean="0"/>
              <a:t>το αποδεχόμαστε</a:t>
            </a:r>
            <a:endParaRPr lang="en-US" sz="1800" dirty="0" smtClean="0"/>
          </a:p>
          <a:p>
            <a:pPr lvl="2"/>
            <a:r>
              <a:rPr lang="el-GR" sz="1800" dirty="0" smtClean="0"/>
              <a:t>Μεγαλύτερος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τοποθετούμε σε ουρά</a:t>
            </a:r>
            <a:endParaRPr lang="en-US" sz="1800" dirty="0" smtClean="0"/>
          </a:p>
          <a:p>
            <a:pPr lvl="2"/>
            <a:r>
              <a:rPr lang="el-GR" sz="1800" dirty="0" smtClean="0"/>
              <a:t>Μικρότερος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απορρίπτουμε</a:t>
            </a:r>
            <a:endParaRPr lang="en-US" sz="18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68 - Στρογγυλεμένο ορθογώνιο"/>
          <p:cNvSpPr/>
          <p:nvPr/>
        </p:nvSpPr>
        <p:spPr>
          <a:xfrm>
            <a:off x="3203848" y="4077072"/>
            <a:ext cx="720080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45666" y="2204864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0</a:t>
            </a:r>
            <a:r>
              <a:rPr lang="en-US" sz="1600" b="1" dirty="0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7" name="Text Box 70"/>
          <p:cNvSpPr txBox="1">
            <a:spLocks noChangeArrowheads="1"/>
          </p:cNvSpPr>
          <p:nvPr/>
        </p:nvSpPr>
        <p:spPr bwMode="auto">
          <a:xfrm>
            <a:off x="525314" y="699631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0 </a:t>
            </a:r>
            <a:r>
              <a:rPr lang="en-US" sz="1600" b="1" dirty="0"/>
              <a:t>0</a:t>
            </a:r>
            <a:r>
              <a:rPr lang="en-US" sz="1600" b="1" dirty="0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18" name="Text Box 71"/>
          <p:cNvSpPr txBox="1">
            <a:spLocks noChangeArrowheads="1"/>
          </p:cNvSpPr>
          <p:nvPr/>
        </p:nvSpPr>
        <p:spPr bwMode="auto">
          <a:xfrm>
            <a:off x="245666" y="4581128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0 0 </a:t>
            </a:r>
            <a:r>
              <a:rPr lang="en-US" sz="1600" b="1" dirty="0"/>
              <a:t>0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203848" y="400506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</a:t>
            </a:r>
            <a:r>
              <a:rPr lang="en-US" sz="1600" b="1" dirty="0" smtClean="0"/>
              <a:t>0</a:t>
            </a:r>
            <a:r>
              <a:rPr lang="en-US" sz="1600" b="1" dirty="0" smtClean="0">
                <a:solidFill>
                  <a:schemeClr val="hlink"/>
                </a:solidFill>
              </a:rPr>
              <a:t> 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2051720" y="328498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0 </a:t>
            </a:r>
            <a:r>
              <a:rPr lang="en-US" sz="1600" b="1" dirty="0" smtClean="0"/>
              <a:t>0</a:t>
            </a:r>
            <a:r>
              <a:rPr lang="en-US" sz="1600" b="1" dirty="0" smtClean="0">
                <a:solidFill>
                  <a:schemeClr val="hlink"/>
                </a:solidFill>
              </a:rPr>
              <a:t> 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702050" y="3068960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0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788024" y="4052366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1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6366346" y="4077072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7380312" y="4077072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3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5796136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3 1 </a:t>
            </a:r>
            <a:r>
              <a:rPr lang="en-US" sz="1600" b="1" dirty="0" smtClean="0"/>
              <a:t>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4932040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2 1 </a:t>
            </a:r>
            <a:r>
              <a:rPr lang="en-US" sz="1600" b="1" dirty="0" smtClean="0"/>
              <a:t>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995936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2 1 </a:t>
            </a:r>
            <a:r>
              <a:rPr lang="en-US" sz="1600" b="1" dirty="0" smtClean="0"/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1619672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1 0 </a:t>
            </a:r>
            <a:r>
              <a:rPr lang="en-US" sz="1600" b="1" dirty="0" smtClean="0"/>
              <a:t>0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275856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2 0 </a:t>
            </a:r>
            <a:r>
              <a:rPr lang="en-US" sz="1600" b="1" dirty="0" smtClean="0"/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339752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1 0 </a:t>
            </a:r>
            <a:r>
              <a:rPr lang="en-US" sz="1600" b="1" dirty="0" smtClean="0"/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6660232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3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5796136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3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</a:t>
            </a:r>
            <a:r>
              <a:rPr lang="en-US" sz="1600" b="1" dirty="0" smtClean="0">
                <a:solidFill>
                  <a:schemeClr val="hlink"/>
                </a:solidFill>
              </a:rPr>
              <a:t>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4932040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3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</a:t>
            </a:r>
            <a:r>
              <a:rPr lang="en-US" sz="1600" b="1" dirty="0" smtClean="0">
                <a:solidFill>
                  <a:schemeClr val="hlink"/>
                </a:solidFill>
              </a:rPr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203848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2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</a:t>
            </a:r>
            <a:r>
              <a:rPr lang="en-US" sz="1600" b="1" dirty="0" smtClean="0">
                <a:solidFill>
                  <a:schemeClr val="hlink"/>
                </a:solidFill>
              </a:rPr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2339752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/>
              <a:t>2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0 0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1331640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0 0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1331640" y="20608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3131840" y="2082334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3203848" y="422108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buffer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2267744" y="20608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4932040" y="20608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3707904" y="3284984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CC"/>
                </a:solidFill>
              </a:rPr>
              <a:t>send</a:t>
            </a:r>
            <a:endParaRPr lang="en-US" sz="1600" b="1" dirty="0">
              <a:solidFill>
                <a:srgbClr val="0000CC"/>
              </a:solidFill>
            </a:endParaRP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5652120" y="20608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660232" y="20608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245666" y="3356992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0 </a:t>
            </a:r>
            <a:r>
              <a:rPr lang="en-US" sz="1600" b="1" dirty="0" smtClean="0"/>
              <a:t>0</a:t>
            </a:r>
            <a:r>
              <a:rPr lang="en-US" sz="1600" b="1" dirty="0" smtClean="0">
                <a:solidFill>
                  <a:schemeClr val="hlink"/>
                </a:solidFill>
              </a:rPr>
              <a:t> 0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2339752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4932040" y="5682734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1475656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3203848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3995936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5652120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1907704" y="3450486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275856" y="4437112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0 </a:t>
            </a:r>
            <a:r>
              <a:rPr lang="en-US" sz="1600" b="1" dirty="0" smtClean="0"/>
              <a:t>0</a:t>
            </a:r>
            <a:r>
              <a:rPr lang="en-US" sz="1600" b="1" dirty="0" smtClean="0">
                <a:solidFill>
                  <a:schemeClr val="hlink"/>
                </a:solidFill>
              </a:rPr>
              <a:t> 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4716016" y="422108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4788024" y="4433892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4716016" y="4602614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6228184" y="4293096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7308304" y="4293096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0" name="69 - TextBox"/>
          <p:cNvSpPr txBox="1"/>
          <p:nvPr/>
        </p:nvSpPr>
        <p:spPr>
          <a:xfrm>
            <a:off x="2195736" y="450912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2" name="71 - TextBox"/>
          <p:cNvSpPr txBox="1"/>
          <p:nvPr/>
        </p:nvSpPr>
        <p:spPr>
          <a:xfrm>
            <a:off x="1835696" y="306896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2627784" y="285293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4" name="73 - TextBox"/>
          <p:cNvSpPr txBox="1"/>
          <p:nvPr/>
        </p:nvSpPr>
        <p:spPr>
          <a:xfrm>
            <a:off x="2627784" y="458112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5" name="74 - TextBox"/>
          <p:cNvSpPr txBox="1"/>
          <p:nvPr/>
        </p:nvSpPr>
        <p:spPr>
          <a:xfrm>
            <a:off x="1331640" y="3284984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6" name="75 - TextBox"/>
          <p:cNvSpPr txBox="1"/>
          <p:nvPr/>
        </p:nvSpPr>
        <p:spPr>
          <a:xfrm>
            <a:off x="4499992" y="337847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7" name="76 - TextBox"/>
          <p:cNvSpPr txBox="1"/>
          <p:nvPr/>
        </p:nvSpPr>
        <p:spPr>
          <a:xfrm>
            <a:off x="3995936" y="422108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8" name="77 - TextBox"/>
          <p:cNvSpPr txBox="1"/>
          <p:nvPr/>
        </p:nvSpPr>
        <p:spPr>
          <a:xfrm>
            <a:off x="6444208" y="321297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9" name="78 - TextBox"/>
          <p:cNvSpPr txBox="1"/>
          <p:nvPr/>
        </p:nvSpPr>
        <p:spPr>
          <a:xfrm>
            <a:off x="2195736" y="285293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0" name="79 - TextBox"/>
          <p:cNvSpPr txBox="1"/>
          <p:nvPr/>
        </p:nvSpPr>
        <p:spPr>
          <a:xfrm>
            <a:off x="5580112" y="4725144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1" name="80 - TextBox"/>
          <p:cNvSpPr txBox="1"/>
          <p:nvPr/>
        </p:nvSpPr>
        <p:spPr>
          <a:xfrm>
            <a:off x="5652120" y="422108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3" name="82 - TextBox"/>
          <p:cNvSpPr txBox="1"/>
          <p:nvPr/>
        </p:nvSpPr>
        <p:spPr>
          <a:xfrm>
            <a:off x="5436096" y="299695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el-GR" dirty="0">
              <a:solidFill>
                <a:schemeClr val="tx1"/>
              </a:solidFill>
            </a:endParaRP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179388" y="2276475"/>
          <a:ext cx="8893175" cy="3324225"/>
        </p:xfrm>
        <a:graphic>
          <a:graphicData uri="http://schemas.openxmlformats.org/presentationml/2006/ole">
            <p:oleObj spid="_x0000_s35853" name="Visio" r:id="rId3" imgW="5764179" imgH="2153638" progId="Visio.Drawing.11">
              <p:embed/>
            </p:oleObj>
          </a:graphicData>
        </a:graphic>
      </p:graphicFrame>
      <p:sp>
        <p:nvSpPr>
          <p:cNvPr id="68" name="67 - Δεξιό βέλος"/>
          <p:cNvSpPr/>
          <p:nvPr/>
        </p:nvSpPr>
        <p:spPr>
          <a:xfrm rot="1247434">
            <a:off x="3983385" y="4519592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Flashback: </a:t>
            </a:r>
            <a:r>
              <a:rPr lang="el-GR" dirty="0" smtClean="0"/>
              <a:t>Αιτιώδης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σε κάθε διεργασία διατηρεί τις σχέσεις </a:t>
            </a:r>
            <a:r>
              <a:rPr lang="en-US" sz="2000" dirty="0" smtClean="0"/>
              <a:t>happened-before </a:t>
            </a:r>
            <a:r>
              <a:rPr lang="el-GR" sz="2000" dirty="0" smtClean="0"/>
              <a:t>ανάμεσα σε όλες τις διεργασίες</a:t>
            </a:r>
          </a:p>
          <a:p>
            <a:endParaRPr lang="el-GR" sz="2000" dirty="0" smtClean="0"/>
          </a:p>
          <a:p>
            <a:r>
              <a:rPr lang="el-GR" sz="2000" dirty="0" smtClean="0"/>
              <a:t>Αν</a:t>
            </a:r>
            <a:r>
              <a:rPr lang="en-US" sz="2000" dirty="0" smtClean="0"/>
              <a:t> 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charset="0"/>
              </a:rPr>
              <a:t> multicast(</a:t>
            </a:r>
            <a:r>
              <a:rPr lang="en-US" sz="2000" i="1" dirty="0" err="1" smtClean="0">
                <a:sym typeface="Wingdings" charset="0"/>
              </a:rPr>
              <a:t>g</a:t>
            </a:r>
            <a:r>
              <a:rPr lang="en-US" sz="2000" dirty="0" err="1" smtClean="0">
                <a:sym typeface="Wingdings" charset="0"/>
              </a:rPr>
              <a:t>,</a:t>
            </a:r>
            <a:r>
              <a:rPr lang="en-US" sz="2000" i="1" dirty="0" err="1" smtClean="0">
                <a:sym typeface="Wingdings" charset="0"/>
              </a:rPr>
              <a:t>m</a:t>
            </a:r>
            <a:r>
              <a:rPr lang="en-US" sz="2000" i="1" dirty="0" smtClean="0">
                <a:sym typeface="Wingdings" charset="0"/>
              </a:rPr>
              <a:t>’</a:t>
            </a:r>
            <a:r>
              <a:rPr lang="en-US" sz="2000" dirty="0" smtClean="0">
                <a:sym typeface="Wingdings" charset="0"/>
              </a:rPr>
              <a:t>)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pPr lvl="1"/>
            <a:r>
              <a:rPr lang="el-GR" sz="1800" dirty="0" smtClean="0"/>
              <a:t>Σχέσεις </a:t>
            </a:r>
            <a:r>
              <a:rPr lang="en-US" sz="1800" dirty="0" smtClean="0"/>
              <a:t>happened-before: m0 </a:t>
            </a:r>
            <a:r>
              <a:rPr lang="en-US" sz="1800" dirty="0" smtClean="0">
                <a:sym typeface="Wingdings" charset="0"/>
              </a:rPr>
              <a:t> m4, m5  m8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Causal</a:t>
            </a:r>
            <a:r>
              <a:rPr lang="el-GR" sz="2000" dirty="0" smtClean="0"/>
              <a:t> -&gt; </a:t>
            </a:r>
            <a:r>
              <a:rPr lang="en-US" sz="2000" dirty="0" smtClean="0"/>
              <a:t> (m0, m3, m6, m1, m4, m7, m2, m5, m8)</a:t>
            </a:r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Κάθε διεργασία διατηρεί διανυσματικό ρολόι</a:t>
            </a:r>
            <a:endParaRPr lang="en-US" sz="2000" dirty="0" smtClean="0"/>
          </a:p>
          <a:p>
            <a:pPr lvl="1"/>
            <a:r>
              <a:rPr lang="el-GR" sz="1800" dirty="0" smtClean="0"/>
              <a:t>Κάθε μετρητής αναπαριστά τον αριθμό των μηνυμάτων που έχουν ληφθεί από κάθε άλλη διεργασία</a:t>
            </a:r>
            <a:endParaRPr lang="en-US" sz="1800" dirty="0" smtClean="0"/>
          </a:p>
          <a:p>
            <a:pPr lvl="1"/>
            <a:endParaRPr lang="el-GR" sz="1800" dirty="0" smtClean="0"/>
          </a:p>
          <a:p>
            <a:r>
              <a:rPr lang="el-GR" sz="2000" dirty="0" smtClean="0"/>
              <a:t>Κατά το </a:t>
            </a:r>
            <a:r>
              <a:rPr lang="en-US" sz="2000" dirty="0" smtClean="0"/>
              <a:t>multicast</a:t>
            </a:r>
            <a:r>
              <a:rPr lang="el-GR" sz="2000" dirty="0" smtClean="0"/>
              <a:t>, η διεργασία-αποστολέας αυξάνει τον μετρητή της και επισυνάπτει το διάνυσμα στο μήνυμα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Κατά τη λήψη ενός μηνύματος </a:t>
            </a:r>
            <a:r>
              <a:rPr lang="en-US" sz="2000" dirty="0" smtClean="0"/>
              <a:t>multicast </a:t>
            </a:r>
            <a:r>
              <a:rPr lang="el-GR" sz="2000" dirty="0" smtClean="0"/>
              <a:t>ο παραλήπτης περιμένει μέχρι να ικανοποιηθεί η αιτιώδης διάταξη, </a:t>
            </a:r>
            <a:r>
              <a:rPr lang="el-GR" sz="2000" dirty="0" err="1" smtClean="0"/>
              <a:t>δλδ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Να έχει παραδώσει όσα μηνύματα έχει στείλει ο αποστολέας</a:t>
            </a:r>
            <a:r>
              <a:rPr lang="en-US" sz="1800" dirty="0" smtClean="0"/>
              <a:t> </a:t>
            </a:r>
            <a:r>
              <a:rPr lang="el-GR" sz="1800" dirty="0" smtClean="0"/>
              <a:t>στο παρελθόν</a:t>
            </a:r>
            <a:endParaRPr lang="en-US" sz="1800" dirty="0" smtClean="0"/>
          </a:p>
          <a:p>
            <a:pPr lvl="1"/>
            <a:r>
              <a:rPr lang="el-GR" sz="1800" dirty="0" smtClean="0"/>
              <a:t>Να έχει παραδώσει όλα τα μηνύματα που είχε παραδώσει ο αποστολέας πριν την αποστολή του </a:t>
            </a:r>
            <a:r>
              <a:rPr lang="en-US" sz="1800" dirty="0" smtClean="0"/>
              <a:t>multicast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l-GR" sz="2800" dirty="0" smtClean="0"/>
              <a:t>Όταν η</a:t>
            </a:r>
            <a:r>
              <a:rPr lang="en-US" sz="2800" dirty="0" smtClean="0"/>
              <a:t> </a:t>
            </a:r>
            <a:r>
              <a:rPr lang="en-US" sz="2800" dirty="0" err="1" smtClean="0"/>
              <a:t>Pb</a:t>
            </a:r>
            <a:r>
              <a:rPr lang="en-US" sz="2800" dirty="0" smtClean="0"/>
              <a:t> </a:t>
            </a:r>
            <a:r>
              <a:rPr lang="el-GR" sz="2800" dirty="0" smtClean="0"/>
              <a:t>στέλνει μήνυμα</a:t>
            </a:r>
            <a:endParaRPr lang="en-US" sz="2800" b="1" dirty="0" smtClean="0"/>
          </a:p>
          <a:p>
            <a:pPr lvl="1"/>
            <a:r>
              <a:rPr lang="el-GR" sz="2000" b="1" dirty="0" smtClean="0"/>
              <a:t>Αυξάνει τη δική του τιμή και στέλνει το διάνυσμα</a:t>
            </a:r>
            <a:r>
              <a:rPr lang="en-US" sz="2000" b="1" dirty="0" smtClean="0"/>
              <a:t> </a:t>
            </a:r>
            <a:r>
              <a:rPr lang="en-US" sz="2000" dirty="0" err="1" smtClean="0"/>
              <a:t>Vb</a:t>
            </a:r>
            <a:r>
              <a:rPr lang="en-US" sz="2000" dirty="0" smtClean="0"/>
              <a:t>[b] = </a:t>
            </a:r>
            <a:r>
              <a:rPr lang="en-US" sz="2000" dirty="0" err="1" smtClean="0"/>
              <a:t>Vb</a:t>
            </a:r>
            <a:r>
              <a:rPr lang="en-US" sz="2000" dirty="0" smtClean="0"/>
              <a:t>[b] +</a:t>
            </a:r>
            <a:r>
              <a:rPr lang="el-GR" sz="2000" dirty="0" smtClean="0"/>
              <a:t> 1 με το μήνυμα</a:t>
            </a:r>
            <a:endParaRPr lang="en-US" sz="2000" dirty="0" smtClean="0"/>
          </a:p>
          <a:p>
            <a:r>
              <a:rPr lang="el-GR" sz="2800" dirty="0" smtClean="0"/>
              <a:t>Όταν η</a:t>
            </a:r>
            <a:r>
              <a:rPr lang="en-US" sz="2800" dirty="0" smtClean="0"/>
              <a:t> Pa </a:t>
            </a:r>
            <a:r>
              <a:rPr lang="el-GR" sz="2800" b="1" dirty="0" smtClean="0"/>
              <a:t>λάβει μήνυμα από την </a:t>
            </a:r>
            <a:r>
              <a:rPr lang="en-US" sz="2800" b="1" dirty="0" err="1" smtClean="0"/>
              <a:t>Pb</a:t>
            </a:r>
            <a:endParaRPr lang="en-US" sz="2800" b="1" dirty="0" smtClean="0"/>
          </a:p>
          <a:p>
            <a:pPr lvl="1"/>
            <a:r>
              <a:rPr lang="el-GR" sz="2000" dirty="0" smtClean="0"/>
              <a:t>Τσεκάρει αν το μήνυμα ήρθε με σειρά </a:t>
            </a:r>
            <a:r>
              <a:rPr lang="en-US" sz="2000" dirty="0" smtClean="0"/>
              <a:t>FIFO </a:t>
            </a:r>
            <a:r>
              <a:rPr lang="el-GR" sz="2000" dirty="0" smtClean="0"/>
              <a:t> από την </a:t>
            </a:r>
            <a:r>
              <a:rPr lang="en-US" sz="2000" dirty="0" err="1" smtClean="0"/>
              <a:t>Pb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Vb</a:t>
            </a:r>
            <a:r>
              <a:rPr lang="en-US" sz="2000" dirty="0" smtClean="0"/>
              <a:t>[b] == </a:t>
            </a:r>
            <a:r>
              <a:rPr lang="en-US" sz="2000" dirty="0" err="1" smtClean="0"/>
              <a:t>Va</a:t>
            </a:r>
            <a:r>
              <a:rPr lang="en-US" sz="2000" dirty="0" smtClean="0"/>
              <a:t>[b] + 1 ?</a:t>
            </a:r>
          </a:p>
          <a:p>
            <a:pPr lvl="1"/>
            <a:r>
              <a:rPr lang="el-GR" sz="2000" dirty="0" smtClean="0"/>
              <a:t>Τσεκάρει ότι το μήνυμα δεν εξαρτάται από κάτι που δεν έχει δει ακόμα η </a:t>
            </a:r>
            <a:r>
              <a:rPr lang="en-US" sz="2000" dirty="0" smtClean="0"/>
              <a:t>Pa</a:t>
            </a:r>
          </a:p>
          <a:p>
            <a:pPr lvl="1">
              <a:buNone/>
            </a:pPr>
            <a:r>
              <a:rPr lang="en-US" sz="2000" dirty="0" smtClean="0"/>
              <a:t>		∀</a:t>
            </a:r>
            <a:r>
              <a:rPr lang="en-US" sz="2000" dirty="0" err="1" smtClean="0"/>
              <a:t>i</a:t>
            </a:r>
            <a:r>
              <a:rPr lang="en-US" sz="2000" dirty="0" smtClean="0"/>
              <a:t>, </a:t>
            </a:r>
            <a:r>
              <a:rPr lang="en-US" sz="2000" dirty="0" err="1" smtClean="0"/>
              <a:t>i</a:t>
            </a:r>
            <a:r>
              <a:rPr lang="en-US" sz="2000" dirty="0" smtClean="0"/>
              <a:t> ≠ b: </a:t>
            </a:r>
            <a:r>
              <a:rPr lang="en-US" sz="2000" dirty="0" err="1" smtClean="0"/>
              <a:t>Vb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≤ </a:t>
            </a:r>
            <a:r>
              <a:rPr lang="en-US" sz="2000" dirty="0" err="1" smtClean="0"/>
              <a:t>Va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?</a:t>
            </a:r>
          </a:p>
          <a:p>
            <a:pPr lvl="1"/>
            <a:r>
              <a:rPr lang="el-GR" sz="2000" dirty="0" smtClean="0"/>
              <a:t>Αν ικανοποιούνται και οι δύο συνθήκες, το</a:t>
            </a:r>
            <a:r>
              <a:rPr lang="en-US" sz="2000" dirty="0" smtClean="0"/>
              <a:t> Pa </a:t>
            </a:r>
            <a:r>
              <a:rPr lang="el-GR" sz="2000" dirty="0" smtClean="0"/>
              <a:t>παραδίδει το μήνυμα</a:t>
            </a:r>
            <a:endParaRPr lang="en-US" sz="2000" dirty="0" smtClean="0"/>
          </a:p>
          <a:p>
            <a:pPr lvl="1"/>
            <a:r>
              <a:rPr lang="el-GR" sz="2000" dirty="0" smtClean="0"/>
              <a:t>Αλλιώς το κρατά σε αναμονή μέχρι να ικανοποιηθούν οι συνθήκες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</a:t>
            </a:r>
            <a:endParaRPr lang="el-GR" dirty="0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3131840" y="4077072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45666" y="2204864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0</a:t>
            </a:r>
            <a:r>
              <a:rPr lang="en-US" sz="1600" b="1" dirty="0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7" name="Text Box 71"/>
          <p:cNvSpPr txBox="1">
            <a:spLocks noChangeArrowheads="1"/>
          </p:cNvSpPr>
          <p:nvPr/>
        </p:nvSpPr>
        <p:spPr bwMode="auto">
          <a:xfrm>
            <a:off x="245666" y="4581128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0 0 </a:t>
            </a:r>
            <a:r>
              <a:rPr lang="en-US" sz="1600" b="1" dirty="0"/>
              <a:t>0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203848" y="400506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2 0 0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051720" y="3666510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0 </a:t>
            </a:r>
            <a:r>
              <a:rPr lang="en-US" sz="1600" b="1" dirty="0" smtClean="0"/>
              <a:t>0</a:t>
            </a:r>
            <a:r>
              <a:rPr lang="en-US" sz="1600" b="1" dirty="0" smtClean="0">
                <a:solidFill>
                  <a:schemeClr val="hlink"/>
                </a:solidFill>
              </a:rPr>
              <a:t> 0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702050" y="3212976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0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0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788024" y="4268390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1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366346" y="4077072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380312" y="4077072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3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796136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3 1 </a:t>
            </a:r>
            <a:r>
              <a:rPr lang="en-US" sz="1600" b="1" dirty="0" smtClean="0"/>
              <a:t>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932040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2 1 </a:t>
            </a:r>
            <a:r>
              <a:rPr lang="en-US" sz="1600" b="1" dirty="0" smtClean="0"/>
              <a:t>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995936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2 1 </a:t>
            </a:r>
            <a:r>
              <a:rPr lang="en-US" sz="1600" b="1" dirty="0" smtClean="0"/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619672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1 0 </a:t>
            </a:r>
            <a:r>
              <a:rPr lang="en-US" sz="1600" b="1" dirty="0" smtClean="0"/>
              <a:t>0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275856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2 0 </a:t>
            </a:r>
            <a:r>
              <a:rPr lang="en-US" sz="1600" b="1" dirty="0" smtClean="0"/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2339752" y="54452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1 0 </a:t>
            </a:r>
            <a:r>
              <a:rPr lang="en-US" sz="1600" b="1" dirty="0" smtClean="0"/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660232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3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2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796136" y="208233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3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</a:t>
            </a:r>
            <a:r>
              <a:rPr lang="en-US" sz="1600" b="1" dirty="0" smtClean="0">
                <a:solidFill>
                  <a:schemeClr val="hlink"/>
                </a:solidFill>
              </a:rPr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4932040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3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</a:t>
            </a:r>
            <a:r>
              <a:rPr lang="en-US" sz="1600" b="1" dirty="0" smtClean="0">
                <a:solidFill>
                  <a:schemeClr val="hlink"/>
                </a:solidFill>
              </a:rPr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203848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2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</a:t>
            </a:r>
            <a:r>
              <a:rPr lang="en-US" sz="1600" b="1" dirty="0" smtClean="0">
                <a:solidFill>
                  <a:schemeClr val="hlink"/>
                </a:solidFill>
              </a:rPr>
              <a:t>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2339752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/>
              <a:t>2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0 0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1331640" y="184482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</a:t>
            </a:r>
            <a:r>
              <a:rPr lang="en-US" sz="1600" b="1" dirty="0">
                <a:solidFill>
                  <a:schemeClr val="hlink"/>
                </a:solidFill>
              </a:rPr>
              <a:t>0 0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331640" y="20608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131840" y="2082334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131840" y="422108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buffer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267744" y="20608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4932040" y="20608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707904" y="3429000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CC"/>
                </a:solidFill>
              </a:rPr>
              <a:t>send</a:t>
            </a:r>
            <a:endParaRPr lang="en-US" sz="1600" b="1" dirty="0">
              <a:solidFill>
                <a:srgbClr val="0000CC"/>
              </a:solidFill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660232" y="20608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45666" y="3356992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0 </a:t>
            </a:r>
            <a:r>
              <a:rPr lang="en-US" sz="1600" b="1" dirty="0" smtClean="0"/>
              <a:t>0</a:t>
            </a:r>
            <a:r>
              <a:rPr lang="en-US" sz="1600" b="1" dirty="0" smtClean="0">
                <a:solidFill>
                  <a:schemeClr val="hlink"/>
                </a:solidFill>
              </a:rPr>
              <a:t> 0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2339752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4932040" y="5682734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send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475656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203848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3995936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652120" y="566124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3275856" y="4437112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0 </a:t>
            </a:r>
            <a:r>
              <a:rPr lang="en-US" sz="1600" b="1" dirty="0" smtClean="0"/>
              <a:t>0</a:t>
            </a:r>
            <a:r>
              <a:rPr lang="en-US" sz="1600" b="1" dirty="0" smtClean="0">
                <a:solidFill>
                  <a:schemeClr val="hlink"/>
                </a:solidFill>
              </a:rPr>
              <a:t> 0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4644008" y="4437112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4788024" y="4649916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2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4644008" y="4797152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228184" y="4293096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7308304" y="4293096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2051720" y="450912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101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1691680" y="299695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100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627784" y="28529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200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2627784" y="458112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101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1115616" y="328498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100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4" name="53 - TextBox"/>
          <p:cNvSpPr txBox="1"/>
          <p:nvPr/>
        </p:nvSpPr>
        <p:spPr>
          <a:xfrm>
            <a:off x="4499992" y="337847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010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5" name="54 - TextBox"/>
          <p:cNvSpPr txBox="1"/>
          <p:nvPr/>
        </p:nvSpPr>
        <p:spPr>
          <a:xfrm>
            <a:off x="3995936" y="422108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010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6444208" y="321297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301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7" name="56 - TextBox"/>
          <p:cNvSpPr txBox="1"/>
          <p:nvPr/>
        </p:nvSpPr>
        <p:spPr>
          <a:xfrm>
            <a:off x="1979712" y="280241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200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8" name="57 - TextBox"/>
          <p:cNvSpPr txBox="1"/>
          <p:nvPr/>
        </p:nvSpPr>
        <p:spPr>
          <a:xfrm>
            <a:off x="5580112" y="472514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212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9" name="58 - TextBox"/>
          <p:cNvSpPr txBox="1"/>
          <p:nvPr/>
        </p:nvSpPr>
        <p:spPr>
          <a:xfrm>
            <a:off x="5652120" y="422108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212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5220072" y="299695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301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1" name="60 - Στρογγυλεμένο ορθογώνιο"/>
          <p:cNvSpPr/>
          <p:nvPr/>
        </p:nvSpPr>
        <p:spPr>
          <a:xfrm>
            <a:off x="5718274" y="1671772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5718274" y="1599764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2 1 2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5718274" y="181578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buffer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6660232" y="1412776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3</a:t>
            </a:r>
            <a:r>
              <a:rPr lang="en-US" sz="1600" b="1" dirty="0" smtClean="0">
                <a:solidFill>
                  <a:schemeClr val="hlink"/>
                </a:solidFill>
              </a:rPr>
              <a:t> 1 1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6660232" y="1628800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6" name="75 - Στρογγυλεμένο ορθογώνιο"/>
          <p:cNvSpPr/>
          <p:nvPr/>
        </p:nvSpPr>
        <p:spPr>
          <a:xfrm>
            <a:off x="1979712" y="3284984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1979712" y="3212976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1 0 1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8" name="Text Box 15"/>
          <p:cNvSpPr txBox="1">
            <a:spLocks noChangeArrowheads="1"/>
          </p:cNvSpPr>
          <p:nvPr/>
        </p:nvSpPr>
        <p:spPr bwMode="auto">
          <a:xfrm>
            <a:off x="1979712" y="3429000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buffer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4788024" y="3933056"/>
            <a:ext cx="869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1 </a:t>
            </a:r>
            <a:r>
              <a:rPr lang="en-US" sz="1600" b="1" dirty="0" smtClean="0"/>
              <a:t>1</a:t>
            </a:r>
            <a:r>
              <a:rPr lang="en-US" sz="1600" b="1" dirty="0" smtClean="0">
                <a:solidFill>
                  <a:schemeClr val="hlink"/>
                </a:solidFill>
              </a:rPr>
              <a:t> 0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86" name="Text Box 15"/>
          <p:cNvSpPr txBox="1">
            <a:spLocks noChangeArrowheads="1"/>
          </p:cNvSpPr>
          <p:nvPr/>
        </p:nvSpPr>
        <p:spPr bwMode="auto">
          <a:xfrm>
            <a:off x="4644008" y="4101778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</a:rPr>
              <a:t>accept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179388" y="2276475"/>
          <a:ext cx="8893175" cy="3324225"/>
        </p:xfrm>
        <a:graphic>
          <a:graphicData uri="http://schemas.openxmlformats.org/presentationml/2006/ole">
            <p:oleObj spid="_x0000_s36886" name="Visio" r:id="rId3" imgW="5764179" imgH="2153638" progId="Visio.Drawing.1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15494</TotalTime>
  <Words>1248</Words>
  <Application>Microsoft Office PowerPoint</Application>
  <PresentationFormat>Προβολή στην οθόνη (4:3)</PresentationFormat>
  <Paragraphs>304</Paragraphs>
  <Slides>20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Θέμα του Office</vt:lpstr>
      <vt:lpstr>Visio</vt:lpstr>
      <vt:lpstr>Microsoft Visio Drawing</vt:lpstr>
      <vt:lpstr>Διαφάνεια 1</vt:lpstr>
      <vt:lpstr>Άσκηση 1</vt:lpstr>
      <vt:lpstr>Flashback: Διάταξη FIFO</vt:lpstr>
      <vt:lpstr>Διάταξη FIFO</vt:lpstr>
      <vt:lpstr>FIFO</vt:lpstr>
      <vt:lpstr>Flashback: Αιτιώδης διάταξη</vt:lpstr>
      <vt:lpstr>Αιτιώδης διάταξη</vt:lpstr>
      <vt:lpstr>Αλγόριθμος</vt:lpstr>
      <vt:lpstr>Causal</vt:lpstr>
      <vt:lpstr>Άσκηση 2</vt:lpstr>
      <vt:lpstr>Άσκηση 2</vt:lpstr>
      <vt:lpstr>Άσκηση 2</vt:lpstr>
      <vt:lpstr>Άσκηση 3</vt:lpstr>
      <vt:lpstr>Άσκηση 3</vt:lpstr>
      <vt:lpstr>Άσκηση 3</vt:lpstr>
      <vt:lpstr>Άσκηση 3</vt:lpstr>
      <vt:lpstr>Άσκηση 4</vt:lpstr>
      <vt:lpstr>Flashback</vt:lpstr>
      <vt:lpstr>Άσκηση 4</vt:lpstr>
      <vt:lpstr>Άσκηση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649</cp:revision>
  <cp:lastPrinted>1601-01-01T00:00:00Z</cp:lastPrinted>
  <dcterms:created xsi:type="dcterms:W3CDTF">2010-01-28T11:06:47Z</dcterms:created>
  <dcterms:modified xsi:type="dcterms:W3CDTF">2017-01-26T10:18:52Z</dcterms:modified>
</cp:coreProperties>
</file>