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sldIdLst>
    <p:sldId id="256" r:id="rId2"/>
    <p:sldId id="283" r:id="rId3"/>
    <p:sldId id="284" r:id="rId4"/>
    <p:sldId id="30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85" r:id="rId14"/>
    <p:sldId id="310" r:id="rId15"/>
    <p:sldId id="311" r:id="rId16"/>
    <p:sldId id="286" r:id="rId17"/>
    <p:sldId id="287" r:id="rId18"/>
    <p:sldId id="291" r:id="rId19"/>
    <p:sldId id="259" r:id="rId20"/>
    <p:sldId id="327" r:id="rId21"/>
    <p:sldId id="328" r:id="rId22"/>
    <p:sldId id="264" r:id="rId23"/>
    <p:sldId id="260" r:id="rId24"/>
    <p:sldId id="329" r:id="rId25"/>
    <p:sldId id="330" r:id="rId26"/>
    <p:sldId id="331" r:id="rId27"/>
    <p:sldId id="332" r:id="rId28"/>
    <p:sldId id="262" r:id="rId29"/>
    <p:sldId id="333" r:id="rId30"/>
    <p:sldId id="288" r:id="rId31"/>
    <p:sldId id="289" r:id="rId32"/>
    <p:sldId id="290" r:id="rId33"/>
    <p:sldId id="276" r:id="rId34"/>
    <p:sldId id="336" r:id="rId35"/>
    <p:sldId id="337" r:id="rId36"/>
    <p:sldId id="277" r:id="rId37"/>
    <p:sldId id="278" r:id="rId38"/>
    <p:sldId id="265" r:id="rId39"/>
    <p:sldId id="266" r:id="rId40"/>
    <p:sldId id="267" r:id="rId41"/>
    <p:sldId id="273" r:id="rId42"/>
    <p:sldId id="268" r:id="rId43"/>
    <p:sldId id="313" r:id="rId44"/>
    <p:sldId id="275" r:id="rId45"/>
    <p:sldId id="305" r:id="rId46"/>
    <p:sldId id="306" r:id="rId47"/>
    <p:sldId id="307" r:id="rId48"/>
    <p:sldId id="334" r:id="rId49"/>
    <p:sldId id="335" r:id="rId50"/>
    <p:sldId id="269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132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0FC8-4187-4D6C-B52D-96AB48C4263A}" type="datetimeFigureOut">
              <a:rPr lang="en-US"/>
              <a:pPr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1667-3D0B-49C9-8B6F-E8D022A2A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89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llel_comput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ynchronization_(computer_science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Ας δούμε μια σχηματική αναπαράσταση αυτής της έκρηξης αυτής.  (κλικ)</a:t>
            </a:r>
          </a:p>
          <a:p>
            <a:r>
              <a:rPr lang="el-GR" dirty="0" smtClean="0"/>
              <a:t>Εάν θεωρήσουμε ότι η μπλε κουκίδα αντιστοιχεί σε ένα </a:t>
            </a:r>
            <a:r>
              <a:rPr lang="en-US" dirty="0" smtClean="0"/>
              <a:t>EB </a:t>
            </a:r>
            <a:r>
              <a:rPr lang="el-GR" dirty="0" smtClean="0"/>
              <a:t>δεδομένων, </a:t>
            </a:r>
            <a:r>
              <a:rPr lang="el-GR" dirty="0" err="1" smtClean="0"/>
              <a:t>δλδ</a:t>
            </a:r>
            <a:r>
              <a:rPr lang="el-GR" dirty="0" smtClean="0"/>
              <a:t> 1000 </a:t>
            </a:r>
            <a:r>
              <a:rPr lang="en-US" dirty="0" err="1" smtClean="0"/>
              <a:t>Petabytes</a:t>
            </a:r>
            <a:r>
              <a:rPr lang="en-US" dirty="0" smtClean="0"/>
              <a:t>, </a:t>
            </a:r>
            <a:r>
              <a:rPr lang="el-GR" dirty="0" smtClean="0"/>
              <a:t>που ισούνται με την συνολική ετήσια κίνηση των δεδομένων στο δίκτυο κινητών στις ΗΠΑ (κλικ)</a:t>
            </a:r>
          </a:p>
          <a:p>
            <a:r>
              <a:rPr lang="el-GR" dirty="0" smtClean="0"/>
              <a:t>Τότε, το σκούρο γκρίζο τετράγωνο που ισούται με 1200 </a:t>
            </a:r>
            <a:r>
              <a:rPr lang="en-US" dirty="0" err="1" smtClean="0"/>
              <a:t>Exabytes</a:t>
            </a:r>
            <a:r>
              <a:rPr lang="en-US" dirty="0" smtClean="0"/>
              <a:t>, </a:t>
            </a:r>
            <a:r>
              <a:rPr lang="el-GR" dirty="0" smtClean="0"/>
              <a:t>ή 1.2 </a:t>
            </a:r>
            <a:r>
              <a:rPr lang="en-US" dirty="0" err="1" smtClean="0"/>
              <a:t>Zettabytes</a:t>
            </a:r>
            <a:r>
              <a:rPr lang="en-US" dirty="0" smtClean="0"/>
              <a:t> </a:t>
            </a:r>
            <a:r>
              <a:rPr lang="el-GR" dirty="0" smtClean="0"/>
              <a:t>αντιστοιχεί στο σύνολο του ψηφιακού κόσμου για το 2010</a:t>
            </a:r>
          </a:p>
          <a:p>
            <a:r>
              <a:rPr lang="el-GR" dirty="0" smtClean="0"/>
              <a:t>Και όλο το τετράγωνο αυτό αντιστοιχεί σε 35</a:t>
            </a:r>
            <a:r>
              <a:rPr lang="en-US" dirty="0" smtClean="0"/>
              <a:t>ZB </a:t>
            </a:r>
            <a:r>
              <a:rPr lang="el-GR" dirty="0" smtClean="0"/>
              <a:t>και είναι η εκτίμηση για το σύνολο των δεδομένων το 2020.</a:t>
            </a:r>
          </a:p>
          <a:p>
            <a:r>
              <a:rPr lang="el-GR" dirty="0" smtClean="0"/>
              <a:t>Τα δεδομένα αυτά χρειάζεται να μπορούν να αποθηκεύονται, να διαμοιράζονται και να επεξεργάζονται αποτελεσματικά, </a:t>
            </a:r>
            <a:r>
              <a:rPr lang="el-GR" dirty="0" err="1" smtClean="0"/>
              <a:t>κλιμακώσιμα</a:t>
            </a:r>
            <a:r>
              <a:rPr lang="el-GR" dirty="0" smtClean="0"/>
              <a:t> και γρήγορα. </a:t>
            </a:r>
          </a:p>
          <a:p>
            <a:r>
              <a:rPr lang="el-GR" dirty="0" err="1" smtClean="0"/>
              <a:t>Κεντρικοποιημένες</a:t>
            </a:r>
            <a:r>
              <a:rPr lang="el-GR" dirty="0" smtClean="0"/>
              <a:t> αρχιτεκτονικές αδυνατούν να το πετύχουν αυτό.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ABF82-8141-4124-B9FC-5FF9FE153E03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41524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7</a:t>
            </a:fld>
            <a:endParaRPr lang="en-US" dirty="0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6626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8</a:t>
            </a:fld>
            <a:endParaRPr lang="en-US" dirty="0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226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10</a:t>
            </a:fld>
            <a:endParaRPr lang="en-US" dirty="0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 variable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basically a container of threads that are waiting for a certain condition. Monitors provide a mechanism for threads to temporarily give up exclusive access in order to wait for some condition to be met, before regaining exclusive access and resuming their task.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Livelock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thread often acts in response to the action of another thread. If the other thread's action is also a response to the action of another thread, then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livelock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may result. As with deadlock,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livelocked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threads are unable to make further progress. However, the threads are not blocked — they are simply too busy responding to each other to resume work. This is comparable to two people attempting to pass each other in a corridor: Alphonse moves to his left to let Gaston pass, while Gaston moves to his right to let Alphonse pass. Seeing that they are still blocking each other,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moves to his right, while Gaston moves to his left. They're still blocking each other, so...</a:t>
            </a: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b="1" dirty="0" smtClean="0"/>
              <a:t>broadcast</a:t>
            </a:r>
            <a:r>
              <a:rPr lang="en-US" dirty="0" smtClean="0"/>
              <a:t> 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also known as </a:t>
            </a:r>
            <a:r>
              <a:rPr lang="en-US" b="1" dirty="0" err="1" smtClean="0"/>
              <a:t>notifyAll</a:t>
            </a:r>
            <a:r>
              <a:rPr lang="en-US" dirty="0" smtClean="0"/>
              <a:t> 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a similar operation that wakes up all threads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wait-queue. This empties the wait-queue. Generally, when more than one predicate condition is associated with the same condition variable, the application will require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instead of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because a thread waiting for the wrong condition might be woken up and then immediately go back to sleep without waking up a thread waiting for the correct condition that just became true. </a:t>
            </a: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arallel computing"/>
              </a:rPr>
              <a:t>parallel computing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barrier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type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ynchronization (computer science)"/>
              </a:rPr>
              <a:t>synchronization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method. A barrier for a group of threads or processes in the source code means any thread/process must stop at this point and cannot proceed until all other threads/processes reach this barrier.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7426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9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9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79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12/1/2017</a:t>
            </a:fld>
            <a:endParaRPr lang="el-GR" sz="1000" b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adoop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ogleusercontent.com/media/research.google.com/en/archive/mapreduce-osdi0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/>
              <a:t>MapReduce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357301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Διαχείριση πολλαπλών</a:t>
            </a:r>
            <a:r>
              <a:rPr lang="en-GB" dirty="0" smtClean="0"/>
              <a:t>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/>
              <a:t>Δύσκολο, καθώς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σειρά εκτέλεσης των </a:t>
            </a:r>
            <a:r>
              <a:rPr lang="en-US" dirty="0" smtClean="0"/>
              <a:t>workers</a:t>
            </a:r>
            <a:endParaRPr lang="el-GR" dirty="0" smtClean="0"/>
          </a:p>
          <a:p>
            <a:pPr lvl="1" eaLnBrk="1" hangingPunct="1"/>
            <a:r>
              <a:rPr lang="el-GR" dirty="0" smtClean="0"/>
              <a:t>Δεν γνωρίζουμε πότε ο ένας σταματάει τον άλλο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η σειρά πρόσβασης σε κοινά δεδομένα</a:t>
            </a:r>
            <a:endParaRPr lang="en-GB" dirty="0" smtClean="0"/>
          </a:p>
          <a:p>
            <a:pPr eaLnBrk="1" hangingPunct="1"/>
            <a:r>
              <a:rPr lang="el-GR" dirty="0" smtClean="0"/>
              <a:t>Άρα θέλουμε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l-GR" dirty="0" smtClean="0"/>
              <a:t>Παρόλα αυτά, επιπλέον προβλήματα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Υπάρχοντα Εργαλεία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229600" cy="278966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Προγραμματιστικά μοντέλα</a:t>
            </a:r>
            <a:endParaRPr lang="en-US" sz="2400" dirty="0" smtClean="0"/>
          </a:p>
          <a:p>
            <a:pPr lvl="1"/>
            <a:r>
              <a:rPr lang="en-US" sz="2000" dirty="0" smtClean="0"/>
              <a:t>Shared memory (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Message passing (MPI)</a:t>
            </a:r>
          </a:p>
          <a:p>
            <a:r>
              <a:rPr lang="el-GR" sz="2400" dirty="0" smtClean="0"/>
              <a:t>Σχεδιαστικά μοντέλα</a:t>
            </a:r>
            <a:endParaRPr lang="en-US" sz="2400" dirty="0" smtClean="0"/>
          </a:p>
          <a:p>
            <a:pPr lvl="1"/>
            <a:r>
              <a:rPr lang="en-US" sz="2000" dirty="0" smtClean="0"/>
              <a:t>Master-slaves</a:t>
            </a:r>
          </a:p>
          <a:p>
            <a:pPr lvl="1"/>
            <a:r>
              <a:rPr lang="en-US" sz="2000" dirty="0" smtClean="0"/>
              <a:t>Producer-consumer flows</a:t>
            </a:r>
          </a:p>
          <a:p>
            <a:pPr lvl="1"/>
            <a:endParaRPr lang="en-US" sz="2000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150566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150566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4" name="Group 226"/>
          <p:cNvGrpSpPr/>
          <p:nvPr/>
        </p:nvGrpSpPr>
        <p:grpSpPr>
          <a:xfrm>
            <a:off x="5693042" y="2852936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5" name="Group 228"/>
          <p:cNvGrpSpPr/>
          <p:nvPr/>
        </p:nvGrpSpPr>
        <p:grpSpPr>
          <a:xfrm>
            <a:off x="5285184" y="422108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Επομένως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66187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ταυτόχρονη προσπέλαση (</a:t>
            </a:r>
            <a:r>
              <a:rPr lang="en-US" dirty="0" smtClean="0"/>
              <a:t>Concurrency</a:t>
            </a:r>
            <a:r>
              <a:rPr lang="el-GR" dirty="0" smtClean="0"/>
              <a:t>) είναι δύσκολη</a:t>
            </a:r>
            <a:endParaRPr lang="en-US" dirty="0" smtClean="0"/>
          </a:p>
          <a:p>
            <a:r>
              <a:rPr lang="el-GR" dirty="0" smtClean="0"/>
              <a:t>Πιο δύσκολη σε μεγαλύτερη κλίμακα</a:t>
            </a:r>
            <a:endParaRPr lang="en-US" dirty="0" smtClean="0"/>
          </a:p>
          <a:p>
            <a:pPr lvl="1"/>
            <a:r>
              <a:rPr lang="el-GR" dirty="0" smtClean="0"/>
              <a:t>Σε επίπεδο </a:t>
            </a:r>
            <a:r>
              <a:rPr lang="en-US" dirty="0" smtClean="0"/>
              <a:t>datacenter (</a:t>
            </a:r>
            <a:r>
              <a:rPr lang="el-GR" dirty="0" smtClean="0"/>
              <a:t>ή μεταξύ </a:t>
            </a:r>
            <a:r>
              <a:rPr lang="en-US" dirty="0" smtClean="0"/>
              <a:t>datacenters)</a:t>
            </a:r>
          </a:p>
          <a:p>
            <a:pPr lvl="1"/>
            <a:r>
              <a:rPr lang="el-GR" dirty="0" smtClean="0"/>
              <a:t>Όταν έχουμε αστοχίες υλικού/λογισμικού (</a:t>
            </a:r>
            <a:r>
              <a:rPr lang="en-US" dirty="0" smtClean="0"/>
              <a:t>failures)</a:t>
            </a:r>
          </a:p>
          <a:p>
            <a:pPr lvl="1"/>
            <a:r>
              <a:rPr lang="el-GR" dirty="0" smtClean="0"/>
              <a:t>Όταν έχουμε υπηρεσίες που αλληλεπιδρούν</a:t>
            </a:r>
            <a:endParaRPr lang="en-US" dirty="0" smtClean="0"/>
          </a:p>
          <a:p>
            <a:r>
              <a:rPr lang="el-GR" dirty="0" err="1" smtClean="0"/>
              <a:t>Αποσφαλμάτωση</a:t>
            </a:r>
            <a:r>
              <a:rPr lang="el-GR" dirty="0" smtClean="0"/>
              <a:t>?</a:t>
            </a:r>
            <a:endParaRPr lang="en-US" dirty="0" smtClean="0"/>
          </a:p>
          <a:p>
            <a:pPr eaLnBrk="1" hangingPunct="1"/>
            <a:r>
              <a:rPr lang="el-GR" dirty="0" smtClean="0"/>
              <a:t>Επομένως, στην πράξη (μέχρι πριν το </a:t>
            </a:r>
            <a:r>
              <a:rPr lang="en-US" dirty="0" err="1" smtClean="0"/>
              <a:t>MapReduce</a:t>
            </a:r>
            <a:r>
              <a:rPr lang="en-US" dirty="0" smtClean="0"/>
              <a:t>):</a:t>
            </a:r>
          </a:p>
          <a:p>
            <a:pPr lvl="1" eaLnBrk="1" hangingPunct="1"/>
            <a:r>
              <a:rPr lang="el-GR" dirty="0" smtClean="0"/>
              <a:t>Συγκεκριμένες υλοποιήσεις του ίδιου πράγματος (</a:t>
            </a:r>
            <a:r>
              <a:rPr lang="en-US" dirty="0" smtClean="0"/>
              <a:t>custom-</a:t>
            </a:r>
            <a:r>
              <a:rPr lang="el-GR" dirty="0" err="1" smtClean="0"/>
              <a:t>ιές</a:t>
            </a:r>
            <a:r>
              <a:rPr lang="el-GR" dirty="0" smtClean="0"/>
              <a:t>!)</a:t>
            </a:r>
            <a:endParaRPr lang="en-US" dirty="0" smtClean="0"/>
          </a:p>
          <a:p>
            <a:pPr lvl="1" eaLnBrk="1" hangingPunct="1"/>
            <a:r>
              <a:rPr lang="el-GR" dirty="0" smtClean="0"/>
              <a:t>Γράψε την βιβλιοθήκη σου και δούλεψε με αυτή.</a:t>
            </a:r>
            <a:endParaRPr lang="en-US" dirty="0" smtClean="0"/>
          </a:p>
          <a:p>
            <a:pPr lvl="1" eaLnBrk="1" hangingPunct="1"/>
            <a:r>
              <a:rPr lang="el-GR" dirty="0" smtClean="0"/>
              <a:t>Ο προγραμματιστής παίρνει το βάρος να προγραμματίσει τα πάντα!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l-GR" dirty="0" smtClean="0"/>
              <a:t>Τι είναι το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l-GR" dirty="0" smtClean="0"/>
              <a:t>?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Ένα προγραμματιστικό μοντέλο</a:t>
            </a:r>
            <a:endParaRPr lang="en-US" dirty="0" smtClean="0"/>
          </a:p>
          <a:p>
            <a:r>
              <a:rPr lang="el-GR" dirty="0" smtClean="0"/>
              <a:t>Ένα προγραμματιστικό πλαίσιο</a:t>
            </a:r>
            <a:endParaRPr lang="en-US" dirty="0" smtClean="0"/>
          </a:p>
          <a:p>
            <a:r>
              <a:rPr lang="el-GR" dirty="0" smtClean="0"/>
              <a:t>Για την ανάπτυξη εφαρμογών οι οποίες</a:t>
            </a:r>
            <a:endParaRPr lang="en-US" dirty="0" smtClean="0"/>
          </a:p>
          <a:p>
            <a:pPr lvl="1"/>
            <a:r>
              <a:rPr lang="el-GR" dirty="0" smtClean="0"/>
              <a:t> επεξεργάζονται γρήγορα και παράλληλα τεράστιες ποσότητες δεδομένων</a:t>
            </a:r>
            <a:endParaRPr lang="en-US" dirty="0" smtClean="0"/>
          </a:p>
          <a:p>
            <a:pPr lvl="1"/>
            <a:r>
              <a:rPr lang="el-GR" dirty="0" smtClean="0"/>
              <a:t>Σε συστοιχίες </a:t>
            </a:r>
            <a:r>
              <a:rPr lang="en-US" dirty="0" smtClean="0"/>
              <a:t>(clusters)</a:t>
            </a:r>
            <a:r>
              <a:rPr lang="el-GR" dirty="0" smtClean="0"/>
              <a:t> υπολογιστών</a:t>
            </a:r>
          </a:p>
          <a:p>
            <a:r>
              <a:rPr lang="en-US" dirty="0" smtClean="0"/>
              <a:t>Closed-source </a:t>
            </a:r>
            <a:r>
              <a:rPr lang="el-GR" dirty="0" smtClean="0"/>
              <a:t>υλοποίηση </a:t>
            </a:r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Scientific papers </a:t>
            </a:r>
            <a:r>
              <a:rPr lang="el-GR" dirty="0" smtClean="0"/>
              <a:t>του ’03 και ’04 που το περιγράφουν</a:t>
            </a:r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: </a:t>
            </a: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el-GR" dirty="0" smtClean="0"/>
              <a:t>υλοποίηση των αλγορίθμων που περιγράφονται στα </a:t>
            </a:r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http://hadoop.apache.org/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HDFS – </a:t>
            </a:r>
            <a:r>
              <a:rPr lang="el-GR" sz="3600" dirty="0" smtClean="0"/>
              <a:t>Κατανεμημένο σύστημα αρχείων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5178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Ένα κατανεμημένο </a:t>
            </a:r>
            <a:r>
              <a:rPr lang="el-GR" dirty="0" err="1" smtClean="0"/>
              <a:t>κλιμακώσιμο</a:t>
            </a:r>
            <a:r>
              <a:rPr lang="el-GR" dirty="0" smtClean="0"/>
              <a:t> σύστημα αρχείων για εφαρμογές που διαχειρίζονται σύνολα δεδομένων.</a:t>
            </a:r>
            <a:endParaRPr lang="en-US" dirty="0" smtClean="0"/>
          </a:p>
          <a:p>
            <a:pPr lvl="1"/>
            <a:r>
              <a:rPr lang="el-GR" dirty="0" smtClean="0"/>
              <a:t>Κατανεμημένο: τρέχει σε υπολογιστικό </a:t>
            </a:r>
            <a:r>
              <a:rPr lang="en-US" dirty="0" smtClean="0"/>
              <a:t>cluster</a:t>
            </a:r>
            <a:endParaRPr lang="el-GR" dirty="0" smtClean="0"/>
          </a:p>
          <a:p>
            <a:pPr lvl="1"/>
            <a:r>
              <a:rPr lang="el-GR" dirty="0" err="1" smtClean="0"/>
              <a:t>Κλιμακώσιμο</a:t>
            </a:r>
            <a:r>
              <a:rPr lang="el-GR" dirty="0" smtClean="0"/>
              <a:t>: 10Κ κόμβοι, 100Κ αρχεία 10</a:t>
            </a:r>
            <a:r>
              <a:rPr lang="en-US" dirty="0" smtClean="0"/>
              <a:t>PB storage</a:t>
            </a:r>
          </a:p>
          <a:p>
            <a:pPr lvl="1"/>
            <a:r>
              <a:rPr lang="en-US" dirty="0" smtClean="0"/>
              <a:t>Closed-source </a:t>
            </a:r>
            <a:r>
              <a:rPr lang="el-GR" dirty="0" smtClean="0"/>
              <a:t>βελτιστοποιήσεις </a:t>
            </a:r>
            <a:r>
              <a:rPr lang="en-US" dirty="0" smtClean="0"/>
              <a:t>(</a:t>
            </a:r>
            <a:r>
              <a:rPr lang="en-US" dirty="0" err="1" smtClean="0"/>
              <a:t>MapR</a:t>
            </a:r>
            <a:r>
              <a:rPr lang="en-US" dirty="0" smtClean="0"/>
              <a:t>)</a:t>
            </a:r>
          </a:p>
          <a:p>
            <a:r>
              <a:rPr lang="el-GR" dirty="0" smtClean="0"/>
              <a:t>Ο χώρος των αρχείων είναι ενιαίος για όλο το </a:t>
            </a:r>
            <a:r>
              <a:rPr lang="el-GR" dirty="0" err="1" smtClean="0"/>
              <a:t>cluster</a:t>
            </a:r>
            <a:endParaRPr lang="el-GR" dirty="0" smtClean="0"/>
          </a:p>
          <a:p>
            <a:r>
              <a:rPr lang="el-GR" dirty="0" smtClean="0"/>
              <a:t>Τα αρχεία διασπώνται σε </a:t>
            </a:r>
            <a:r>
              <a:rPr lang="el-GR" dirty="0" err="1" smtClean="0"/>
              <a:t>blocks</a:t>
            </a:r>
            <a:endParaRPr lang="el-GR" dirty="0" smtClean="0"/>
          </a:p>
          <a:p>
            <a:r>
              <a:rPr lang="el-GR" dirty="0" smtClean="0"/>
              <a:t> Τυπικό μέγεθος </a:t>
            </a:r>
            <a:r>
              <a:rPr lang="el-GR" dirty="0" err="1" smtClean="0"/>
              <a:t>block</a:t>
            </a:r>
            <a:r>
              <a:rPr lang="el-GR" dirty="0" smtClean="0"/>
              <a:t> 128 MB.</a:t>
            </a:r>
          </a:p>
          <a:p>
            <a:r>
              <a:rPr lang="el-GR" dirty="0" smtClean="0"/>
              <a:t> </a:t>
            </a:r>
            <a:r>
              <a:rPr lang="en-US" dirty="0" smtClean="0"/>
              <a:t>Replication: </a:t>
            </a:r>
            <a:r>
              <a:rPr lang="el-GR" dirty="0" smtClean="0"/>
              <a:t>Κάθε </a:t>
            </a:r>
            <a:r>
              <a:rPr lang="el-GR" dirty="0" err="1" smtClean="0"/>
              <a:t>block</a:t>
            </a:r>
            <a:r>
              <a:rPr lang="el-GR" dirty="0" smtClean="0"/>
              <a:t> αντιγράφεται σε πολλαπλούς κόμβους δεδομένων (</a:t>
            </a:r>
            <a:r>
              <a:rPr lang="el-GR" dirty="0" err="1" smtClean="0"/>
              <a:t>DataNodes</a:t>
            </a:r>
            <a:r>
              <a:rPr lang="el-GR" dirty="0" smtClean="0"/>
              <a:t>)</a:t>
            </a:r>
            <a:r>
              <a:rPr lang="en-US" dirty="0" smtClean="0"/>
              <a:t> - default 3 (rack aware)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HDFS/</a:t>
            </a:r>
            <a:r>
              <a:rPr lang="en-US" dirty="0" err="1" smtClean="0"/>
              <a:t>MapReduce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76064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Αρχιτεκτονική </a:t>
            </a:r>
            <a:r>
              <a:rPr lang="el-GR" sz="2800" dirty="0" err="1" smtClean="0"/>
              <a:t>Master</a:t>
            </a:r>
            <a:r>
              <a:rPr lang="el-GR" sz="2800" dirty="0" smtClean="0"/>
              <a:t>/</a:t>
            </a:r>
            <a:r>
              <a:rPr lang="el-GR" sz="2800" dirty="0" err="1" smtClean="0"/>
              <a:t>Slave</a:t>
            </a:r>
            <a:endParaRPr lang="el-GR" sz="2800" dirty="0" smtClean="0"/>
          </a:p>
          <a:p>
            <a:pPr lvl="1"/>
            <a:r>
              <a:rPr lang="en-US" sz="2400" dirty="0" smtClean="0"/>
              <a:t>HDFS: </a:t>
            </a:r>
            <a:r>
              <a:rPr lang="el-GR" sz="2400" dirty="0" smtClean="0"/>
              <a:t>Ένας κεντρικός </a:t>
            </a:r>
            <a:r>
              <a:rPr lang="el-GR" sz="2400" dirty="0" err="1" smtClean="0"/>
              <a:t>NameNode</a:t>
            </a:r>
            <a:r>
              <a:rPr lang="el-GR" sz="2400" dirty="0" smtClean="0"/>
              <a:t> διαχειρίζεται πολλαπλούς </a:t>
            </a:r>
            <a:r>
              <a:rPr lang="el-GR" sz="2400" dirty="0" err="1" smtClean="0"/>
              <a:t>DataNodes</a:t>
            </a:r>
            <a:endParaRPr lang="en-US" sz="2400" dirty="0" smtClean="0"/>
          </a:p>
          <a:p>
            <a:pPr lvl="2"/>
            <a:r>
              <a:rPr lang="en-US" sz="2000" dirty="0" err="1" smtClean="0"/>
              <a:t>NameNode</a:t>
            </a:r>
            <a:r>
              <a:rPr lang="en-US" sz="2000" dirty="0" smtClean="0"/>
              <a:t>: </a:t>
            </a:r>
            <a:r>
              <a:rPr lang="el-GR" sz="2000" dirty="0" smtClean="0"/>
              <a:t>κρατάει ποιος </a:t>
            </a:r>
            <a:r>
              <a:rPr lang="en-US" sz="2000" dirty="0" err="1" smtClean="0"/>
              <a:t>DataNode</a:t>
            </a:r>
            <a:r>
              <a:rPr lang="en-US" sz="2000" dirty="0" smtClean="0"/>
              <a:t> </a:t>
            </a:r>
            <a:r>
              <a:rPr lang="el-GR" sz="2000" dirty="0" smtClean="0"/>
              <a:t>έχει π</a:t>
            </a:r>
            <a:r>
              <a:rPr lang="en-US" sz="2000" dirty="0" smtClean="0"/>
              <a:t>o</a:t>
            </a:r>
            <a:r>
              <a:rPr lang="el-GR" sz="2000" dirty="0" smtClean="0"/>
              <a:t>ιό αρχείο (σαν </a:t>
            </a:r>
            <a:r>
              <a:rPr lang="en-US" sz="2000" dirty="0" smtClean="0"/>
              <a:t>FAT)</a:t>
            </a:r>
            <a:endParaRPr lang="el-GR" sz="2000" dirty="0" smtClean="0"/>
          </a:p>
          <a:p>
            <a:pPr lvl="2"/>
            <a:r>
              <a:rPr lang="en-US" sz="2000" dirty="0" err="1" smtClean="0"/>
              <a:t>DataNodes</a:t>
            </a:r>
            <a:r>
              <a:rPr lang="en-US" sz="2000" dirty="0" smtClean="0"/>
              <a:t>: </a:t>
            </a:r>
            <a:r>
              <a:rPr lang="el-GR" sz="2000" dirty="0" smtClean="0"/>
              <a:t>«χαζοί»</a:t>
            </a:r>
            <a:r>
              <a:rPr lang="en-US" sz="2000" dirty="0" smtClean="0"/>
              <a:t> servers </a:t>
            </a:r>
            <a:r>
              <a:rPr lang="el-GR" sz="2000" dirty="0" smtClean="0"/>
              <a:t>που κρατάνε </a:t>
            </a:r>
            <a:r>
              <a:rPr lang="en-US" sz="2000" dirty="0" smtClean="0"/>
              <a:t>raw file chunks</a:t>
            </a:r>
            <a:endParaRPr lang="el-GR" sz="2000" dirty="0" smtClean="0"/>
          </a:p>
          <a:p>
            <a:pPr lvl="1"/>
            <a:r>
              <a:rPr lang="en-US" sz="2400" dirty="0" err="1" smtClean="0"/>
              <a:t>MapReduce</a:t>
            </a:r>
            <a:r>
              <a:rPr lang="en-US" sz="2400" dirty="0" smtClean="0"/>
              <a:t>:</a:t>
            </a:r>
            <a:r>
              <a:rPr lang="el-GR" sz="2400" dirty="0" smtClean="0"/>
              <a:t> Ένας κεντρικός </a:t>
            </a:r>
            <a:r>
              <a:rPr lang="en-US" sz="2400" dirty="0" err="1" smtClean="0"/>
              <a:t>JobTracker</a:t>
            </a:r>
            <a:r>
              <a:rPr lang="en-US" sz="2400" dirty="0" smtClean="0"/>
              <a:t> </a:t>
            </a:r>
            <a:r>
              <a:rPr lang="el-GR" sz="2400" dirty="0" smtClean="0"/>
              <a:t>διαχειρίζεται πολλαπλούς </a:t>
            </a:r>
            <a:r>
              <a:rPr lang="en-US" sz="2400" dirty="0" err="1" smtClean="0"/>
              <a:t>TaskTrackers</a:t>
            </a: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-</a:t>
            </a:r>
            <a:r>
              <a:rPr lang="en-US" sz="2400" dirty="0" err="1" smtClean="0"/>
              <a:t>NameNode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JobTracker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τρέχουν στον </a:t>
            </a:r>
            <a:r>
              <a:rPr lang="en-US" sz="2400" dirty="0" smtClean="0"/>
              <a:t>master</a:t>
            </a:r>
          </a:p>
          <a:p>
            <a:pPr lvl="1">
              <a:buNone/>
            </a:pPr>
            <a:r>
              <a:rPr lang="en-US" sz="2400" b="1" dirty="0" smtClean="0"/>
              <a:t>-</a:t>
            </a:r>
            <a:r>
              <a:rPr lang="en-US" sz="2400" dirty="0" err="1" smtClean="0"/>
              <a:t>DataNode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TaskTracker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τρέχουν στους </a:t>
            </a:r>
            <a:r>
              <a:rPr lang="en-US" sz="2400" dirty="0" smtClean="0"/>
              <a:t>slaves</a:t>
            </a:r>
          </a:p>
          <a:p>
            <a:pPr lvl="1">
              <a:buNone/>
            </a:pPr>
            <a:r>
              <a:rPr lang="en-US" sz="2400" dirty="0" smtClean="0"/>
              <a:t>		 - Data locality</a:t>
            </a:r>
          </a:p>
        </p:txBody>
      </p:sp>
      <p:pic>
        <p:nvPicPr>
          <p:cNvPr id="1028" name="Picture 4" descr="File:Hadoo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62" y="3501008"/>
            <a:ext cx="426344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117600"/>
            <a:ext cx="8643938" cy="4525963"/>
          </a:xfrm>
        </p:spPr>
        <p:txBody>
          <a:bodyPr/>
          <a:lstStyle/>
          <a:p>
            <a:r>
              <a:rPr lang="el-GR" sz="2800" dirty="0" smtClean="0"/>
              <a:t>Το πρόβλημα </a:t>
            </a:r>
            <a:r>
              <a:rPr lang="en-US" sz="2800" dirty="0" smtClean="0"/>
              <a:t>“</a:t>
            </a:r>
            <a:r>
              <a:rPr lang="el-GR" sz="2800" dirty="0" smtClean="0"/>
              <a:t>σπάει</a:t>
            </a:r>
            <a:r>
              <a:rPr lang="en-US" sz="2800" dirty="0" smtClean="0"/>
              <a:t>”</a:t>
            </a:r>
            <a:r>
              <a:rPr lang="el-GR" sz="2800" dirty="0" smtClean="0"/>
              <a:t> σε 2 φάσεις, την </a:t>
            </a:r>
            <a:r>
              <a:rPr lang="en-US" sz="2800" dirty="0" smtClean="0"/>
              <a:t>Map </a:t>
            </a:r>
            <a:r>
              <a:rPr lang="el-GR" sz="2800" dirty="0" smtClean="0"/>
              <a:t>και την </a:t>
            </a:r>
            <a:r>
              <a:rPr lang="en-US" sz="2800" dirty="0" smtClean="0"/>
              <a:t>Reduce</a:t>
            </a:r>
          </a:p>
          <a:p>
            <a:r>
              <a:rPr lang="en-US" sz="2800" b="1" dirty="0" smtClean="0"/>
              <a:t>Map</a:t>
            </a:r>
            <a:r>
              <a:rPr lang="en-US" sz="2800" dirty="0" smtClean="0"/>
              <a:t>: </a:t>
            </a:r>
            <a:r>
              <a:rPr lang="el-GR" sz="2800" dirty="0" smtClean="0"/>
              <a:t>Μη </a:t>
            </a:r>
            <a:r>
              <a:rPr lang="el-GR" sz="2800" dirty="0" err="1" smtClean="0"/>
              <a:t>αλληλο</a:t>
            </a:r>
            <a:r>
              <a:rPr lang="el-GR" sz="2800" dirty="0" smtClean="0"/>
              <a:t>-επικαλυπτόμενα κομμάτια από δεδομένα εισόδου</a:t>
            </a:r>
            <a:r>
              <a:rPr lang="en-US" sz="2800" dirty="0" smtClean="0"/>
              <a:t> (</a:t>
            </a:r>
            <a:r>
              <a:rPr lang="el-GR" sz="2800" dirty="0" smtClean="0"/>
              <a:t>εγγραφές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&gt;) </a:t>
            </a:r>
            <a:r>
              <a:rPr lang="el-GR" sz="2800" dirty="0" smtClean="0"/>
              <a:t>ανατίθενται σε διαφορετικές διεργασίες</a:t>
            </a:r>
            <a:r>
              <a:rPr lang="en-US" sz="2800" dirty="0" smtClean="0"/>
              <a:t> (</a:t>
            </a:r>
            <a:r>
              <a:rPr lang="en-US" sz="2800" dirty="0" err="1" smtClean="0"/>
              <a:t>mappers</a:t>
            </a:r>
            <a:r>
              <a:rPr lang="en-US" sz="2800" dirty="0" smtClean="0"/>
              <a:t>) </a:t>
            </a:r>
            <a:r>
              <a:rPr lang="el-GR" sz="2800" dirty="0" smtClean="0"/>
              <a:t>οι οποίες βγάζουν ένα σετ από ενδιάμεσα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 </a:t>
            </a:r>
            <a:r>
              <a:rPr lang="el-GR" sz="2800" dirty="0" smtClean="0"/>
              <a:t>αποτελέσματα</a:t>
            </a:r>
            <a:endParaRPr lang="en-US" sz="2800" dirty="0" smtClean="0"/>
          </a:p>
          <a:p>
            <a:r>
              <a:rPr lang="en-US" sz="2800" b="1" dirty="0" smtClean="0"/>
              <a:t>Reduce</a:t>
            </a:r>
            <a:r>
              <a:rPr lang="en-US" sz="2800" dirty="0" smtClean="0"/>
              <a:t>: </a:t>
            </a:r>
            <a:r>
              <a:rPr lang="el-GR" sz="2800" dirty="0" smtClean="0"/>
              <a:t>Τα δεδομένα της </a:t>
            </a:r>
            <a:r>
              <a:rPr lang="en-US" sz="2800" dirty="0" smtClean="0"/>
              <a:t>Map </a:t>
            </a:r>
            <a:r>
              <a:rPr lang="el-GR" sz="2800" dirty="0" smtClean="0"/>
              <a:t>φάσης τροφοδοτούνται σε ένα συνήθως μικρότερο αριθμό διεργασιών (</a:t>
            </a:r>
            <a:r>
              <a:rPr lang="en-US" sz="2800" dirty="0" smtClean="0"/>
              <a:t>reducers)</a:t>
            </a:r>
            <a:r>
              <a:rPr lang="el-GR" sz="2800" dirty="0" smtClean="0"/>
              <a:t> οι οποίες </a:t>
            </a:r>
            <a:r>
              <a:rPr lang="en-US" sz="2800" dirty="0" smtClean="0"/>
              <a:t>“</a:t>
            </a:r>
            <a:r>
              <a:rPr lang="el-GR" sz="2800" dirty="0" smtClean="0"/>
              <a:t>συνοψίζουν</a:t>
            </a:r>
            <a:r>
              <a:rPr lang="en-US" sz="2800" dirty="0" smtClean="0"/>
              <a:t>” </a:t>
            </a:r>
            <a:r>
              <a:rPr lang="el-GR" sz="2800" dirty="0" smtClean="0"/>
              <a:t>τα αποτελέσματα εισόδου σε μικρότερο αριθμό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</a:t>
            </a:r>
            <a:r>
              <a:rPr lang="el-GR" sz="2800" dirty="0" smtClean="0"/>
              <a:t> εγγραφών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pic>
        <p:nvPicPr>
          <p:cNvPr id="25603" name="4 - Θέση περιεχομένου" descr="map-redu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1500188"/>
            <a:ext cx="5257800" cy="410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Πότε είναι χρήσιμο</a:t>
            </a:r>
            <a:r>
              <a:rPr lang="en-US" dirty="0" smtClean="0"/>
              <a:t>?</a:t>
            </a:r>
            <a:endParaRPr lang="el-GR" dirty="0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500062" y="1428750"/>
            <a:ext cx="8464426" cy="236029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92D050"/>
                </a:solidFill>
              </a:rPr>
              <a:t>Καλή επιλογή για: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1"/>
            <a:r>
              <a:rPr lang="el-GR" sz="2800" dirty="0" smtClean="0"/>
              <a:t>Δεικτοδότηση/ανάλυση </a:t>
            </a:r>
            <a:r>
              <a:rPr lang="en-US" sz="2800" dirty="0" smtClean="0"/>
              <a:t>log </a:t>
            </a:r>
            <a:r>
              <a:rPr lang="el-GR" sz="2800" dirty="0" smtClean="0"/>
              <a:t>αρχείων</a:t>
            </a:r>
            <a:endParaRPr lang="en-US" sz="2800" dirty="0" smtClean="0"/>
          </a:p>
          <a:p>
            <a:pPr lvl="1"/>
            <a:r>
              <a:rPr lang="el-GR" sz="2800" dirty="0" smtClean="0"/>
              <a:t>Ταξινόμηση μεγάλου όγκου δεδομένων</a:t>
            </a:r>
            <a:endParaRPr lang="en-US" sz="2800" dirty="0" smtClean="0"/>
          </a:p>
          <a:p>
            <a:pPr lvl="1"/>
            <a:r>
              <a:rPr lang="el-GR" sz="2800" dirty="0" smtClean="0"/>
              <a:t>Ανάλυση εικόνων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485775" y="3857625"/>
            <a:ext cx="8229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3200" dirty="0" smtClean="0">
                <a:solidFill>
                  <a:srgbClr val="FF0000"/>
                </a:solidFill>
                <a:latin typeface="+mn-lt"/>
              </a:rPr>
              <a:t>Κακή επιλογή για: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>
                <a:latin typeface="+mn-lt"/>
              </a:rPr>
              <a:t>Υπολογισμός ακολουθιών </a:t>
            </a:r>
            <a:r>
              <a:rPr lang="en-US" sz="2800" dirty="0" smtClean="0">
                <a:latin typeface="+mn-lt"/>
              </a:rPr>
              <a:t>Fibonacci</a:t>
            </a:r>
            <a:endParaRPr lang="en-U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/>
              <a:t>Αντικατάσταση της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MySQL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Πριν ξεκινήσουμε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Η </a:t>
            </a:r>
            <a:r>
              <a:rPr lang="el-GR" dirty="0" smtClean="0"/>
              <a:t>είσοδος ανεβαίνει στο </a:t>
            </a:r>
            <a:r>
              <a:rPr lang="en-US" dirty="0" err="1" smtClean="0"/>
              <a:t>DFS</a:t>
            </a:r>
            <a:r>
              <a:rPr lang="en-US" dirty="0" smtClean="0"/>
              <a:t> “</a:t>
            </a:r>
            <a:r>
              <a:rPr lang="el-GR" dirty="0" smtClean="0"/>
              <a:t>χωρίζεται</a:t>
            </a:r>
            <a:r>
              <a:rPr lang="en-US" dirty="0" smtClean="0"/>
              <a:t>”</a:t>
            </a:r>
            <a:r>
              <a:rPr lang="el-GR" dirty="0" smtClean="0"/>
              <a:t> σε</a:t>
            </a:r>
            <a:r>
              <a:rPr lang="en-US" dirty="0" smtClean="0"/>
              <a:t> M </a:t>
            </a:r>
            <a:r>
              <a:rPr lang="el-GR" dirty="0" smtClean="0"/>
              <a:t>κομμάτια</a:t>
            </a:r>
            <a:r>
              <a:rPr lang="en-US" dirty="0" smtClean="0"/>
              <a:t>, </a:t>
            </a:r>
            <a:r>
              <a:rPr lang="el-GR" dirty="0" smtClean="0"/>
              <a:t>μεγέθους</a:t>
            </a:r>
            <a:r>
              <a:rPr lang="en-US" dirty="0" smtClean="0"/>
              <a:t> </a:t>
            </a:r>
            <a:r>
              <a:rPr lang="el-GR" dirty="0" smtClean="0"/>
              <a:t>έως</a:t>
            </a:r>
            <a:r>
              <a:rPr lang="en-US" dirty="0" smtClean="0"/>
              <a:t> 64 MB</a:t>
            </a:r>
            <a:endParaRPr lang="el-GR" dirty="0" smtClean="0"/>
          </a:p>
          <a:p>
            <a:pPr lvl="1"/>
            <a:r>
              <a:rPr lang="el-GR" dirty="0" smtClean="0"/>
              <a:t>Κάθε κομμάτι περιέχει «ζεύγη» εγγραφών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</a:t>
            </a:r>
          </a:p>
          <a:p>
            <a:r>
              <a:rPr lang="el-GR" dirty="0" smtClean="0"/>
              <a:t>Κάθε μηχάνημα που συμμετέχει στον υπολογισμό εκτελεί ένα αντίγραφο του προγράμματος</a:t>
            </a:r>
            <a:r>
              <a:rPr lang="en-US" dirty="0" smtClean="0"/>
              <a:t> </a:t>
            </a:r>
            <a:r>
              <a:rPr lang="el-GR" dirty="0" smtClean="0"/>
              <a:t>σε ένα κομμάτι των δεδομένων</a:t>
            </a:r>
            <a:endParaRPr lang="en-US" dirty="0" smtClean="0"/>
          </a:p>
          <a:p>
            <a:r>
              <a:rPr lang="el-GR" dirty="0" smtClean="0"/>
              <a:t>Ένα από όλα τα μηχανήματα αναλαμβάνει το ρόλο του </a:t>
            </a:r>
            <a:r>
              <a:rPr lang="en-US" dirty="0" smtClean="0"/>
              <a:t>master</a:t>
            </a:r>
            <a:r>
              <a:rPr lang="el-GR" dirty="0" smtClean="0"/>
              <a:t>. Αυτός αναθέτει εργασίες στα υπόλοιπα</a:t>
            </a:r>
            <a:r>
              <a:rPr lang="en-US" dirty="0" smtClean="0"/>
              <a:t> (</a:t>
            </a:r>
            <a:r>
              <a:rPr lang="el-GR" dirty="0" smtClean="0"/>
              <a:t>εργάτες</a:t>
            </a:r>
            <a:r>
              <a:rPr lang="en-US" dirty="0" smtClean="0"/>
              <a:t>).</a:t>
            </a:r>
            <a:r>
              <a:rPr lang="el-GR" dirty="0" smtClean="0"/>
              <a:t> Αυτές μπορεί να είναι </a:t>
            </a:r>
            <a:r>
              <a:rPr lang="en-US" dirty="0" smtClean="0"/>
              <a:t>map ή reduce </a:t>
            </a:r>
            <a:r>
              <a:rPr lang="el-GR" dirty="0" smtClean="0"/>
              <a:t>εργασίες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2400"/>
            <a:ext cx="8229600" cy="866360"/>
          </a:xfrm>
        </p:spPr>
        <p:txBody>
          <a:bodyPr/>
          <a:lstStyle/>
          <a:p>
            <a:r>
              <a:rPr lang="en-US" dirty="0" smtClean="0"/>
              <a:t>Big Data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3960440"/>
          </a:xfrm>
        </p:spPr>
        <p:txBody>
          <a:bodyPr/>
          <a:lstStyle/>
          <a:p>
            <a:r>
              <a:rPr lang="el-GR" sz="2400" dirty="0" smtClean="0"/>
              <a:t>90% των σημερινών δεδομένων δημιουργήθηκαν τα τελευταία 2 χρόνια</a:t>
            </a:r>
          </a:p>
          <a:p>
            <a:r>
              <a:rPr lang="el-GR" sz="2400" dirty="0" smtClean="0"/>
              <a:t>Νόμος του </a:t>
            </a:r>
            <a:r>
              <a:rPr lang="el-GR" sz="2400" dirty="0" err="1" smtClean="0"/>
              <a:t>Moore</a:t>
            </a:r>
            <a:r>
              <a:rPr lang="el-GR" sz="2400" dirty="0" smtClean="0"/>
              <a:t>: Διπλασιασμός δεδομένων κάθε 18 μήνες</a:t>
            </a:r>
          </a:p>
          <a:p>
            <a:r>
              <a:rPr lang="el-GR" sz="2400" dirty="0" err="1" smtClean="0"/>
              <a:t>YouTube</a:t>
            </a:r>
            <a:r>
              <a:rPr lang="el-GR" sz="2400" dirty="0" smtClean="0"/>
              <a:t>: 13 εκατ. ώρες και 700 δις αναπαραγωγές το 2010</a:t>
            </a:r>
          </a:p>
          <a:p>
            <a:r>
              <a:rPr lang="el-GR" sz="2400" dirty="0" err="1" smtClean="0"/>
              <a:t>Facebook</a:t>
            </a:r>
            <a:r>
              <a:rPr lang="el-GR" sz="2400" dirty="0" smtClean="0"/>
              <a:t>: 20TB/ημέρα συμπιεσμένα</a:t>
            </a:r>
          </a:p>
          <a:p>
            <a:r>
              <a:rPr lang="el-GR" sz="2400" dirty="0" smtClean="0"/>
              <a:t>CERN/LHC: 40TB/μέρα (15PB/έτος)</a:t>
            </a:r>
          </a:p>
          <a:p>
            <a:r>
              <a:rPr lang="el-GR" sz="2400" dirty="0" smtClean="0"/>
              <a:t>Πολλά, πολλά ακόμα…</a:t>
            </a:r>
          </a:p>
          <a:p>
            <a:r>
              <a:rPr lang="el-GR" sz="2400" dirty="0" smtClean="0"/>
              <a:t>Web </a:t>
            </a:r>
            <a:r>
              <a:rPr lang="el-GR" sz="2400" dirty="0" err="1" smtClean="0"/>
              <a:t>logs</a:t>
            </a:r>
            <a:r>
              <a:rPr lang="el-GR" sz="2400" dirty="0" smtClean="0"/>
              <a:t>, αρχεία ομιλιών, ιατρικοί φάκελοι, κλπ</a:t>
            </a:r>
          </a:p>
          <a:p>
            <a:endParaRPr lang="el-GR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0" y="5514380"/>
            <a:ext cx="13414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6 - Εικόνα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995" y="6014442"/>
            <a:ext cx="2143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Ioannis Konstantinou\Desktop\youtube_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745" y="5157192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LHC jinxed by its own fu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7395" y="5409605"/>
            <a:ext cx="14430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http://images.sciencedaily.com/2010/07/100726124418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1432" y="5157192"/>
            <a:ext cx="1238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ttp://www.technologos.eu/wp-content/uploads/2010/09/google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82" y="6085880"/>
            <a:ext cx="1470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bill_gates_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1680" y="3368774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4"/>
          <p:cNvSpPr>
            <a:spLocks noChangeArrowheads="1"/>
          </p:cNvSpPr>
          <p:nvPr/>
        </p:nvSpPr>
        <p:spPr bwMode="auto">
          <a:xfrm>
            <a:off x="4730080" y="3140174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l-GR" dirty="0" smtClean="0">
                <a:solidFill>
                  <a:schemeClr val="bg2"/>
                </a:solidFill>
              </a:rPr>
              <a:t>είναι αρκετά για όλους..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68560" y="274638"/>
            <a:ext cx="9793088" cy="1143000"/>
          </a:xfrm>
        </p:spPr>
        <p:txBody>
          <a:bodyPr/>
          <a:lstStyle/>
          <a:p>
            <a:r>
              <a:rPr lang="el-GR" sz="4000" dirty="0" smtClean="0"/>
              <a:t>Βήμα 1</a:t>
            </a:r>
            <a:r>
              <a:rPr lang="el-GR" sz="4000" baseline="30000" dirty="0" smtClean="0"/>
              <a:t>ο</a:t>
            </a:r>
            <a:r>
              <a:rPr lang="el-GR" sz="4000" dirty="0" smtClean="0"/>
              <a:t>: Διαίρεση της εισόδου σε </a:t>
            </a:r>
            <a:r>
              <a:rPr lang="en-US" sz="4000" dirty="0" smtClean="0"/>
              <a:t>shards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είσοδος διαιρείται σε Μ κομμάτια των 64ΜΒ</a:t>
            </a:r>
            <a:endParaRPr lang="el-GR" sz="28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059013"/>
            <a:ext cx="9086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2</a:t>
            </a:r>
            <a:r>
              <a:rPr lang="el-GR" baseline="30000" dirty="0" smtClean="0"/>
              <a:t>ο</a:t>
            </a:r>
            <a:r>
              <a:rPr lang="el-GR" dirty="0" smtClean="0"/>
              <a:t>: </a:t>
            </a:r>
            <a:r>
              <a:rPr lang="en-US" dirty="0" smtClean="0"/>
              <a:t>Fork </a:t>
            </a:r>
            <a:r>
              <a:rPr lang="el-GR" dirty="0" smtClean="0"/>
              <a:t>διεργασιών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9011344" cy="4525963"/>
          </a:xfrm>
        </p:spPr>
        <p:txBody>
          <a:bodyPr/>
          <a:lstStyle/>
          <a:p>
            <a:r>
              <a:rPr lang="el-GR" sz="2400" dirty="0" smtClean="0"/>
              <a:t>Ξεκινά πολλά αντίγραφα του προγράμματος σε </a:t>
            </a:r>
            <a:r>
              <a:rPr lang="en-US" sz="2400" dirty="0" smtClean="0"/>
              <a:t>cluster</a:t>
            </a:r>
            <a:r>
              <a:rPr lang="el-GR" sz="2400" dirty="0" smtClean="0"/>
              <a:t> υπολογιστών </a:t>
            </a:r>
          </a:p>
          <a:p>
            <a:pPr lvl="1"/>
            <a:r>
              <a:rPr lang="el-GR" sz="2000" dirty="0" smtClean="0"/>
              <a:t>1 </a:t>
            </a:r>
            <a:r>
              <a:rPr lang="en-US" sz="2000" dirty="0" smtClean="0"/>
              <a:t>master</a:t>
            </a:r>
          </a:p>
          <a:p>
            <a:pPr lvl="1"/>
            <a:r>
              <a:rPr lang="el-GR" sz="2000" dirty="0" smtClean="0"/>
              <a:t>Πολλοί </a:t>
            </a:r>
            <a:r>
              <a:rPr lang="en-US" sz="2000" dirty="0" smtClean="0"/>
              <a:t>workers</a:t>
            </a:r>
          </a:p>
          <a:p>
            <a:r>
              <a:rPr lang="el-GR" sz="2400" dirty="0" smtClean="0"/>
              <a:t>Στους </a:t>
            </a:r>
            <a:r>
              <a:rPr lang="en-US" sz="2400" dirty="0" smtClean="0"/>
              <a:t>idle workers </a:t>
            </a:r>
            <a:r>
              <a:rPr lang="el-GR" sz="2400" dirty="0" smtClean="0"/>
              <a:t>ανατίθενται</a:t>
            </a:r>
          </a:p>
          <a:p>
            <a:pPr lvl="1"/>
            <a:r>
              <a:rPr lang="en-US" sz="2000" dirty="0" smtClean="0"/>
              <a:t>Map tasks (</a:t>
            </a:r>
            <a:r>
              <a:rPr lang="el-GR" sz="2000" dirty="0" smtClean="0"/>
              <a:t>καθένα σε ένα </a:t>
            </a:r>
            <a:r>
              <a:rPr lang="en-US" sz="2000" dirty="0" smtClean="0"/>
              <a:t>shard)</a:t>
            </a:r>
            <a:r>
              <a:rPr lang="el-GR" sz="2000" dirty="0" smtClean="0"/>
              <a:t>: Μ </a:t>
            </a:r>
            <a:r>
              <a:rPr lang="en-US" sz="2000" dirty="0" smtClean="0"/>
              <a:t>map tasks</a:t>
            </a:r>
          </a:p>
          <a:p>
            <a:pPr lvl="1"/>
            <a:r>
              <a:rPr lang="en-US" sz="2000" dirty="0" smtClean="0"/>
              <a:t>Reduce tasks (</a:t>
            </a:r>
            <a:r>
              <a:rPr lang="el-GR" sz="2000" dirty="0" smtClean="0"/>
              <a:t>καθένα δουλεύει σε ενδιάμεσα αποτελέσματα): </a:t>
            </a:r>
            <a:r>
              <a:rPr lang="en-US" sz="2000" dirty="0" smtClean="0"/>
              <a:t>R reduce tasks</a:t>
            </a:r>
            <a:endParaRPr lang="el-GR" sz="20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6544022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Ο master </a:t>
            </a:r>
            <a:r>
              <a:rPr lang="en-US" dirty="0" err="1" smtClean="0"/>
              <a:t>διατηρεί</a:t>
            </a:r>
            <a:r>
              <a:rPr lang="en-US" dirty="0" smtClean="0"/>
              <a:t> </a:t>
            </a:r>
            <a:r>
              <a:rPr lang="en-US" dirty="0" err="1" smtClean="0"/>
              <a:t>δομές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όπως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n-US" dirty="0" err="1" smtClean="0"/>
              <a:t>Κατάσταση</a:t>
            </a:r>
            <a:r>
              <a:rPr lang="en-US" dirty="0" smtClean="0"/>
              <a:t> </a:t>
            </a:r>
            <a:r>
              <a:rPr lang="en-US" dirty="0" err="1" smtClean="0"/>
              <a:t>μίας</a:t>
            </a:r>
            <a:r>
              <a:rPr lang="en-US" dirty="0" smtClean="0"/>
              <a:t> </a:t>
            </a:r>
            <a:r>
              <a:rPr lang="en-US" dirty="0" err="1" smtClean="0"/>
              <a:t>εργασίας</a:t>
            </a:r>
            <a:endParaRPr lang="el-GR" dirty="0" smtClean="0"/>
          </a:p>
          <a:p>
            <a:pPr lvl="1"/>
            <a:r>
              <a:rPr lang="en-US" dirty="0" err="1" smtClean="0"/>
              <a:t>Τοποθεσίες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εισόδου</a:t>
            </a:r>
            <a:r>
              <a:rPr lang="en-US" dirty="0" smtClean="0"/>
              <a:t>, </a:t>
            </a:r>
            <a:r>
              <a:rPr lang="en-US" dirty="0" err="1" smtClean="0"/>
              <a:t>εξόδου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ενδιάμεσων</a:t>
            </a:r>
            <a:r>
              <a:rPr lang="en-US" dirty="0" smtClean="0"/>
              <a:t> </a:t>
            </a:r>
            <a:r>
              <a:rPr lang="en-US" dirty="0" err="1" smtClean="0"/>
              <a:t>αποτελεσμάτων</a:t>
            </a:r>
            <a:endParaRPr lang="el-GR" dirty="0" smtClean="0"/>
          </a:p>
          <a:p>
            <a:r>
              <a:rPr lang="en-US" dirty="0" smtClean="0"/>
              <a:t>Ο master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υπεύθυνος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χρονοπρογραμματισμό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εκτέλεσης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: </a:t>
            </a:r>
            <a:r>
              <a:rPr lang="en-US" dirty="0" smtClean="0"/>
              <a:t>Map </a:t>
            </a:r>
            <a:r>
              <a:rPr lang="el-GR" dirty="0" smtClean="0"/>
              <a:t>εργασία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Για έναν εργάτη που του έχει ανατεθεί μία </a:t>
            </a:r>
            <a:r>
              <a:rPr lang="en-US" sz="2000" dirty="0" smtClean="0"/>
              <a:t>map </a:t>
            </a:r>
            <a:r>
              <a:rPr lang="el-GR" sz="2000" dirty="0" smtClean="0"/>
              <a:t>εργασία</a:t>
            </a:r>
          </a:p>
          <a:p>
            <a:pPr lvl="1"/>
            <a:r>
              <a:rPr lang="el-GR" sz="2000" dirty="0" smtClean="0"/>
              <a:t>Διαβάζει από το </a:t>
            </a:r>
            <a:r>
              <a:rPr lang="en-US" sz="2000" dirty="0" smtClean="0"/>
              <a:t>GFS </a:t>
            </a:r>
            <a:r>
              <a:rPr lang="el-GR" sz="2000" dirty="0" smtClean="0"/>
              <a:t>το κομμάτι της εισόδου</a:t>
            </a:r>
            <a:r>
              <a:rPr lang="en-US" sz="2000" dirty="0" smtClean="0"/>
              <a:t>(input split)</a:t>
            </a:r>
            <a:r>
              <a:rPr lang="el-GR" sz="2000" dirty="0" smtClean="0"/>
              <a:t> που του αντιστοιχεί, αναλύει τα ζεύγη </a:t>
            </a:r>
            <a:r>
              <a:rPr lang="en-US" sz="2000" dirty="0" smtClean="0"/>
              <a:t>&lt;key, value&gt; </a:t>
            </a:r>
            <a:r>
              <a:rPr lang="el-GR" sz="2000" dirty="0" smtClean="0"/>
              <a:t>που προκύπτουν</a:t>
            </a:r>
            <a:r>
              <a:rPr lang="en-US" sz="2000" dirty="0" smtClean="0"/>
              <a:t> </a:t>
            </a:r>
            <a:r>
              <a:rPr lang="el-GR" sz="2000" dirty="0" smtClean="0"/>
              <a:t>και τα δίνει σαν είσοδο στη</a:t>
            </a:r>
            <a:r>
              <a:rPr lang="en-US" sz="2000" dirty="0" smtClean="0"/>
              <a:t> map </a:t>
            </a:r>
            <a:r>
              <a:rPr lang="el-GR" sz="2000" dirty="0" smtClean="0"/>
              <a:t>συνάρτηση.</a:t>
            </a:r>
          </a:p>
          <a:p>
            <a:pPr lvl="1"/>
            <a:r>
              <a:rPr lang="en-US" sz="2000" dirty="0" smtClean="0"/>
              <a:t>Η map </a:t>
            </a:r>
            <a:r>
              <a:rPr lang="el-GR" sz="2000" dirty="0" smtClean="0"/>
              <a:t>συνάρτηση επεξεργάζεται τα ζεύγη και</a:t>
            </a:r>
            <a:r>
              <a:rPr lang="en-US" sz="2000" dirty="0" smtClean="0"/>
              <a:t> </a:t>
            </a:r>
            <a:r>
              <a:rPr lang="el-GR" sz="2000" dirty="0" smtClean="0"/>
              <a:t>παράγει ενδιάμεσα</a:t>
            </a:r>
            <a:r>
              <a:rPr lang="en-US" sz="2000" dirty="0" smtClean="0"/>
              <a:t> </a:t>
            </a:r>
            <a:r>
              <a:rPr lang="el-GR" sz="2000" dirty="0" smtClean="0"/>
              <a:t>ζεύγη</a:t>
            </a:r>
            <a:r>
              <a:rPr lang="en-US" sz="2000" dirty="0" smtClean="0"/>
              <a:t> </a:t>
            </a:r>
            <a:r>
              <a:rPr lang="el-GR" sz="2000" dirty="0" smtClean="0"/>
              <a:t>και τα συσσωρεύει στη μνήμη.</a:t>
            </a:r>
            <a:endParaRPr lang="en-US" sz="2000" dirty="0" smtClean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4524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937970" cy="30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800" dirty="0" smtClean="0"/>
              <a:t>Τα ενδιάμεσα </a:t>
            </a:r>
            <a:r>
              <a:rPr lang="en-US" sz="2800" dirty="0" smtClean="0"/>
              <a:t>&lt;key, value&gt;</a:t>
            </a:r>
            <a:r>
              <a:rPr lang="el-GR" sz="2800" dirty="0" smtClean="0"/>
              <a:t> που παράγει ο </a:t>
            </a:r>
            <a:r>
              <a:rPr lang="en-US" sz="2800" dirty="0" err="1" smtClean="0"/>
              <a:t>mapper</a:t>
            </a:r>
            <a:r>
              <a:rPr lang="en-US" sz="2800" dirty="0" smtClean="0"/>
              <a:t> </a:t>
            </a:r>
            <a:r>
              <a:rPr lang="el-GR" sz="2800" dirty="0" smtClean="0"/>
              <a:t>γράφονται σε </a:t>
            </a:r>
            <a:r>
              <a:rPr lang="en-US" sz="2800" dirty="0" smtClean="0"/>
              <a:t>buffer </a:t>
            </a:r>
            <a:r>
              <a:rPr lang="el-GR" sz="2800" dirty="0" smtClean="0"/>
              <a:t>στη μνήμη και αποθηκεύονται περιοδικά στον τοπικό δίσκο</a:t>
            </a:r>
          </a:p>
          <a:p>
            <a:pPr lvl="1"/>
            <a:r>
              <a:rPr lang="el-GR" sz="2400" dirty="0" smtClean="0"/>
              <a:t>Διαιρούνται σε </a:t>
            </a:r>
            <a:r>
              <a:rPr lang="en-US" sz="2400" dirty="0" smtClean="0"/>
              <a:t>R regions </a:t>
            </a:r>
            <a:r>
              <a:rPr lang="el-GR" sz="2400" dirty="0" smtClean="0"/>
              <a:t>από μια συνάρτηση διαίρεσης</a:t>
            </a:r>
            <a:r>
              <a:rPr lang="en-US" sz="2400" dirty="0" smtClean="0"/>
              <a:t> (partitioning function)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διαίρεσης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sz="2000" dirty="0" smtClean="0"/>
              <a:t>Εκτελείται περιοδικά και αποθηκεύει τα ενδιάμεσα ζεύγη στον τοπικό δίσκο</a:t>
            </a:r>
          </a:p>
          <a:p>
            <a:pPr lvl="1"/>
            <a:r>
              <a:rPr lang="el-GR" sz="2000" dirty="0" smtClean="0"/>
              <a:t>Χωρίζει τα κλειδιά σε </a:t>
            </a:r>
            <a:r>
              <a:rPr lang="en-US" sz="2000" dirty="0" smtClean="0"/>
              <a:t>R </a:t>
            </a:r>
            <a:r>
              <a:rPr lang="el-GR" sz="2000" dirty="0" smtClean="0"/>
              <a:t>ομάδες -&gt; αποφασίζει ποιος από τους </a:t>
            </a:r>
            <a:r>
              <a:rPr lang="en-US" sz="2000" dirty="0" smtClean="0"/>
              <a:t>R reducers</a:t>
            </a:r>
            <a:r>
              <a:rPr lang="el-GR" sz="2000" dirty="0" smtClean="0"/>
              <a:t> θα επεξεργαστεί ποιο ενδιάμεσο κλειδί</a:t>
            </a:r>
          </a:p>
          <a:p>
            <a:pPr lvl="2"/>
            <a:r>
              <a:rPr lang="en-US" sz="1600" dirty="0" smtClean="0"/>
              <a:t>Default: hash(key) mod R</a:t>
            </a:r>
          </a:p>
          <a:p>
            <a:pPr lvl="2"/>
            <a:r>
              <a:rPr lang="en-US" sz="1600" dirty="0" smtClean="0"/>
              <a:t>User defined (</a:t>
            </a:r>
            <a:r>
              <a:rPr lang="el-GR" sz="1600" dirty="0" smtClean="0"/>
              <a:t>π.χ. λεξικογραφικά)</a:t>
            </a:r>
          </a:p>
          <a:p>
            <a:pPr lvl="1"/>
            <a:r>
              <a:rPr lang="el-GR" sz="2000" dirty="0" smtClean="0"/>
              <a:t>Όταν η</a:t>
            </a:r>
            <a:r>
              <a:rPr lang="en-US" sz="2000" dirty="0" smtClean="0"/>
              <a:t> </a:t>
            </a:r>
            <a:r>
              <a:rPr lang="el-GR" sz="2000" dirty="0" smtClean="0"/>
              <a:t>συνάρτηση διαίρεσης ολοκληρώσει την αποθήκευση των ζευγών ενημερώνει</a:t>
            </a:r>
            <a:r>
              <a:rPr lang="en-US" sz="2000" dirty="0" smtClean="0"/>
              <a:t> </a:t>
            </a:r>
            <a:r>
              <a:rPr lang="el-GR" sz="2000" dirty="0" smtClean="0"/>
              <a:t>τον</a:t>
            </a:r>
            <a:r>
              <a:rPr lang="en-US" sz="2000" dirty="0" smtClean="0"/>
              <a:t> master </a:t>
            </a:r>
            <a:r>
              <a:rPr lang="el-GR" sz="2000" dirty="0" smtClean="0"/>
              <a:t>για το που βρίσκονται τα δεδομένα.</a:t>
            </a:r>
            <a:endParaRPr lang="en-US" sz="2000" dirty="0" smtClean="0"/>
          </a:p>
          <a:p>
            <a:pPr lvl="1"/>
            <a:r>
              <a:rPr lang="en-US" sz="2000" dirty="0" smtClean="0"/>
              <a:t>Ο master </a:t>
            </a:r>
            <a:r>
              <a:rPr lang="el-GR" sz="2000" dirty="0" smtClean="0"/>
              <a:t>προωθεί αυτή την πληροφορία στους εργάτες που εκτελούν </a:t>
            </a:r>
            <a:r>
              <a:rPr lang="en-US" sz="2000" dirty="0" smtClean="0"/>
              <a:t>reduce </a:t>
            </a:r>
            <a:r>
              <a:rPr lang="el-GR" sz="2000" dirty="0" smtClean="0"/>
              <a:t>εργασίες (για να πάρουν το </a:t>
            </a:r>
            <a:r>
              <a:rPr lang="en-US" sz="2000" dirty="0" smtClean="0"/>
              <a:t>partition </a:t>
            </a:r>
            <a:r>
              <a:rPr lang="el-GR" sz="2000" dirty="0" smtClean="0"/>
              <a:t>που τους αναλογεί από τον κάθε </a:t>
            </a:r>
            <a:r>
              <a:rPr lang="en-US" sz="2000" dirty="0" smtClean="0"/>
              <a:t>worker)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r>
              <a:rPr lang="en-US" dirty="0" smtClean="0"/>
              <a:t> Reduce task - sorting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Διαβάζει από κάθε εργάτη που έχει εκτελεσθεί τα ζεύγη που του αντιστοιχούν από τις τοποθεσίες που του υποδεικνύει </a:t>
            </a:r>
            <a:r>
              <a:rPr lang="en-US" sz="2400" dirty="0" smtClean="0"/>
              <a:t>ο master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Όταν όλα τα ενδιάμεσα ζεύγη έχουν ανακτηθεί </a:t>
            </a:r>
            <a:r>
              <a:rPr lang="el-GR" sz="2400" dirty="0" smtClean="0">
                <a:solidFill>
                  <a:srgbClr val="FF0000"/>
                </a:solidFill>
              </a:rPr>
              <a:t>ταξινομούνται</a:t>
            </a:r>
            <a:r>
              <a:rPr lang="el-GR" sz="2400" dirty="0" smtClean="0"/>
              <a:t> βάση του </a:t>
            </a:r>
            <a:r>
              <a:rPr lang="en-US" sz="2400" dirty="0" smtClean="0"/>
              <a:t>key</a:t>
            </a:r>
          </a:p>
          <a:p>
            <a:r>
              <a:rPr lang="el-GR" sz="2400" dirty="0" smtClean="0"/>
              <a:t>Όσα </a:t>
            </a:r>
            <a:r>
              <a:rPr lang="en-US" sz="2400" dirty="0" smtClean="0"/>
              <a:t>values </a:t>
            </a:r>
            <a:r>
              <a:rPr lang="el-GR" sz="2400" dirty="0" smtClean="0"/>
              <a:t>έχουν κοινό </a:t>
            </a:r>
            <a:r>
              <a:rPr lang="en-US" sz="2400" dirty="0" smtClean="0"/>
              <a:t>key </a:t>
            </a:r>
            <a:r>
              <a:rPr lang="el-GR" sz="2400" dirty="0" smtClean="0"/>
              <a:t>ομαδοποιούνται</a:t>
            </a:r>
            <a:endParaRPr lang="en-US" sz="2400" dirty="0" smtClean="0"/>
          </a:p>
          <a:p>
            <a:endParaRPr lang="el-GR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65287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6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Εκτελείται η συνάρτηση </a:t>
            </a:r>
            <a:r>
              <a:rPr lang="en-US" sz="2000" dirty="0" smtClean="0"/>
              <a:t>reduce </a:t>
            </a:r>
            <a:r>
              <a:rPr lang="el-GR" sz="2000" dirty="0" smtClean="0"/>
              <a:t>με είσοδο τα ζεύγη &lt;</a:t>
            </a:r>
            <a:r>
              <a:rPr lang="en-US" sz="2000" dirty="0" smtClean="0"/>
              <a:t>key, </a:t>
            </a:r>
            <a:r>
              <a:rPr lang="en-US" sz="2000" dirty="0" err="1" smtClean="0"/>
              <a:t>group_of_values</a:t>
            </a:r>
            <a:r>
              <a:rPr lang="en-US" sz="2000" dirty="0" smtClean="0"/>
              <a:t>&gt; </a:t>
            </a:r>
            <a:r>
              <a:rPr lang="el-GR" sz="2000" dirty="0" smtClean="0"/>
              <a:t>που προέκυψαν στην προηγούμενη φάση</a:t>
            </a:r>
          </a:p>
          <a:p>
            <a:r>
              <a:rPr lang="el-GR" sz="2000" dirty="0" smtClean="0"/>
              <a:t>Η </a:t>
            </a:r>
            <a:r>
              <a:rPr lang="en-US" sz="2000" dirty="0" smtClean="0"/>
              <a:t>reduce </a:t>
            </a:r>
            <a:r>
              <a:rPr lang="el-GR" sz="2000" dirty="0" smtClean="0"/>
              <a:t>επεξεργάζεται τα δεδομένα εισόδου και παράγει τα τελικά ζεύγη</a:t>
            </a:r>
            <a:endParaRPr lang="en-US" sz="2000" dirty="0" smtClean="0"/>
          </a:p>
          <a:p>
            <a:r>
              <a:rPr lang="el-GR" sz="2000" dirty="0" smtClean="0"/>
              <a:t>Τα ζεύγη εξόδου προσαρτώνται σε ένα αρχείο στο τοπικό σύστημα αρχείων.</a:t>
            </a:r>
            <a:endParaRPr lang="en-US" sz="2000" dirty="0" smtClean="0"/>
          </a:p>
          <a:p>
            <a:r>
              <a:rPr lang="el-GR" sz="2000" dirty="0" smtClean="0"/>
              <a:t>Όταν ολοκληρωθεί η </a:t>
            </a:r>
            <a:r>
              <a:rPr lang="en-US" sz="2000" dirty="0" smtClean="0"/>
              <a:t>reduce </a:t>
            </a:r>
            <a:r>
              <a:rPr lang="el-GR" sz="2000" dirty="0" smtClean="0"/>
              <a:t>το αρχείο γίνεται διαθέσιμο στο κατανεμημένο σύστημα αρχείων</a:t>
            </a:r>
            <a:endParaRPr lang="el-GR" sz="20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18" y="4318336"/>
            <a:ext cx="7074942" cy="24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Ολοκλήρωση 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Όταν ένας εργάτης ολοκληρώσει την εργασία του ενημερώνει τον </a:t>
            </a:r>
            <a:r>
              <a:rPr lang="en-US" sz="2800" dirty="0" smtClean="0"/>
              <a:t>master. </a:t>
            </a:r>
          </a:p>
          <a:p>
            <a:r>
              <a:rPr lang="en-US" sz="2800" dirty="0" err="1" smtClean="0"/>
              <a:t>Όταν</a:t>
            </a:r>
            <a:r>
              <a:rPr lang="en-US" sz="2800" dirty="0" smtClean="0"/>
              <a:t> </a:t>
            </a:r>
            <a:r>
              <a:rPr lang="en-US" sz="2800" dirty="0" err="1" smtClean="0"/>
              <a:t>όλοι</a:t>
            </a:r>
            <a:r>
              <a:rPr lang="en-US" sz="2800" dirty="0" smtClean="0"/>
              <a:t> </a:t>
            </a:r>
            <a:r>
              <a:rPr lang="en-US" sz="2800" dirty="0" err="1" smtClean="0"/>
              <a:t>ενημερωσουν</a:t>
            </a:r>
            <a:r>
              <a:rPr lang="en-US" sz="2800" dirty="0" smtClean="0"/>
              <a:t> </a:t>
            </a:r>
            <a:r>
              <a:rPr lang="en-US" sz="2800" dirty="0" err="1" smtClean="0"/>
              <a:t>τον</a:t>
            </a:r>
            <a:r>
              <a:rPr lang="en-US" sz="2800" dirty="0" smtClean="0"/>
              <a:t> master </a:t>
            </a:r>
            <a:r>
              <a:rPr lang="en-US" sz="2800" dirty="0" err="1" smtClean="0"/>
              <a:t>τότε</a:t>
            </a:r>
            <a:r>
              <a:rPr lang="en-US" sz="2800" dirty="0" smtClean="0"/>
              <a:t> </a:t>
            </a:r>
            <a:r>
              <a:rPr lang="en-US" sz="2800" dirty="0" err="1" smtClean="0"/>
              <a:t>αυτός</a:t>
            </a:r>
            <a:r>
              <a:rPr lang="en-US" sz="2800" dirty="0" smtClean="0"/>
              <a:t> </a:t>
            </a:r>
            <a:r>
              <a:rPr lang="en-US" sz="2800" dirty="0" err="1" smtClean="0"/>
              <a:t>επιστρέφει</a:t>
            </a:r>
            <a:r>
              <a:rPr lang="en-US" sz="2800" dirty="0" smtClean="0"/>
              <a:t> </a:t>
            </a:r>
            <a:r>
              <a:rPr lang="en-US" sz="2800" dirty="0" err="1" smtClean="0"/>
              <a:t>τη</a:t>
            </a:r>
            <a:r>
              <a:rPr lang="en-US" sz="2800" dirty="0" smtClean="0"/>
              <a:t> </a:t>
            </a:r>
            <a:r>
              <a:rPr lang="en-US" sz="2800" dirty="0" err="1" smtClean="0"/>
              <a:t>λειτουργία</a:t>
            </a:r>
            <a:r>
              <a:rPr lang="en-US" sz="2800" dirty="0" smtClean="0"/>
              <a:t> </a:t>
            </a:r>
            <a:r>
              <a:rPr lang="en-US" sz="2800" dirty="0" err="1" smtClean="0"/>
              <a:t>στο</a:t>
            </a:r>
            <a:r>
              <a:rPr lang="en-US" sz="2800" dirty="0" smtClean="0"/>
              <a:t> </a:t>
            </a:r>
            <a:r>
              <a:rPr lang="en-US" sz="2800" dirty="0" err="1" smtClean="0"/>
              <a:t>αρχικό</a:t>
            </a:r>
            <a:r>
              <a:rPr lang="en-US" sz="2800" dirty="0" smtClean="0"/>
              <a:t> </a:t>
            </a:r>
            <a:r>
              <a:rPr lang="en-US" sz="2800" dirty="0" err="1" smtClean="0"/>
              <a:t>πρόγραμμα</a:t>
            </a:r>
            <a:r>
              <a:rPr lang="en-US" sz="2800" dirty="0" smtClean="0"/>
              <a:t> </a:t>
            </a:r>
            <a:r>
              <a:rPr lang="en-US" sz="2800" dirty="0" err="1" smtClean="0"/>
              <a:t>του</a:t>
            </a:r>
            <a:r>
              <a:rPr lang="en-US" sz="2800" dirty="0" smtClean="0"/>
              <a:t> </a:t>
            </a:r>
            <a:r>
              <a:rPr lang="en-US" sz="2800" dirty="0" err="1" smtClean="0"/>
              <a:t>χρήστη</a:t>
            </a:r>
            <a:r>
              <a:rPr lang="en-US" sz="2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μεγάλη εικόνα</a:t>
            </a:r>
            <a:endParaRPr lang="el-G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9939"/>
            <a:ext cx="7920880" cy="48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Πρόβλημα: Έκρηξη δεδομένων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95288" y="1214438"/>
            <a:ext cx="7929562" cy="521493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42938" y="3357563"/>
            <a:ext cx="1120775" cy="1150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11188" y="1811338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 rot="7320000">
            <a:off x="908844" y="1697832"/>
            <a:ext cx="219075" cy="76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1331913" y="199707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EB (Exabyte=10</a:t>
            </a:r>
            <a:r>
              <a:rPr lang="en-US" sz="2000" baseline="30000"/>
              <a:t>18</a:t>
            </a:r>
            <a:r>
              <a:rPr lang="en-US" sz="2000"/>
              <a:t>bytes) = 1000 PB (Petabyte=10</a:t>
            </a:r>
            <a:r>
              <a:rPr lang="en-US" sz="2000" baseline="30000"/>
              <a:t>15</a:t>
            </a:r>
            <a:r>
              <a:rPr lang="en-US" sz="2000"/>
              <a:t>bytes)</a:t>
            </a:r>
            <a:endParaRPr lang="en-US" sz="2000" baseline="30000"/>
          </a:p>
          <a:p>
            <a:r>
              <a:rPr lang="el-GR" sz="2000"/>
              <a:t>Κίνηση δεδομένων κινητής τηλεφωνίας στις ΗΠΑ για το 2010</a:t>
            </a: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1785938" y="3357563"/>
            <a:ext cx="588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1.2</a:t>
            </a:r>
            <a:r>
              <a:rPr lang="en-US" sz="2000"/>
              <a:t> ZB (Zettabyte) = </a:t>
            </a:r>
            <a:r>
              <a:rPr lang="el-GR" sz="2000"/>
              <a:t>12</a:t>
            </a:r>
            <a:r>
              <a:rPr lang="en-US" sz="2000"/>
              <a:t>00 EB </a:t>
            </a:r>
          </a:p>
          <a:p>
            <a:r>
              <a:rPr lang="el-GR" sz="2000"/>
              <a:t>Σύνολο ψηφιακών δεδομένων το 2010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979613" y="4652963"/>
            <a:ext cx="633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35 ZB (Zettabyte = 10</a:t>
            </a:r>
            <a:r>
              <a:rPr lang="en-US" sz="3200" baseline="30000"/>
              <a:t>21 </a:t>
            </a:r>
            <a:r>
              <a:rPr lang="en-US" sz="3200"/>
              <a:t>bytes) </a:t>
            </a:r>
          </a:p>
          <a:p>
            <a:r>
              <a:rPr lang="el-GR" sz="3200"/>
              <a:t>Εκτίμηση για σύνολο ψηφιακών δεδομένων το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1/3</a:t>
            </a:r>
            <a:endParaRPr lang="el-GR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389120"/>
          </a:xfrm>
        </p:spPr>
        <p:txBody>
          <a:bodyPr/>
          <a:lstStyle/>
          <a:p>
            <a:r>
              <a:rPr lang="el-GR" sz="2800" dirty="0" smtClean="0"/>
              <a:t>Στόχος: μέτρηση της συχνότητας εμφάνισης λέξεων σε ένα μεγάλο σύνολο κειμένων</a:t>
            </a:r>
            <a:endParaRPr lang="en-US" sz="2800" dirty="0" smtClean="0"/>
          </a:p>
          <a:p>
            <a:r>
              <a:rPr lang="el-GR" sz="2800" dirty="0" smtClean="0"/>
              <a:t>Πιθανή χρήση</a:t>
            </a:r>
            <a:r>
              <a:rPr lang="en-US" sz="2800" dirty="0" smtClean="0"/>
              <a:t>:</a:t>
            </a:r>
            <a:r>
              <a:rPr lang="el-GR" sz="2800" dirty="0" smtClean="0"/>
              <a:t> Εύρεση δημοφιλών </a:t>
            </a:r>
            <a:r>
              <a:rPr lang="en-US" sz="2800" dirty="0" err="1" smtClean="0"/>
              <a:t>url</a:t>
            </a:r>
            <a:r>
              <a:rPr lang="en-US" sz="2800" dirty="0" smtClean="0"/>
              <a:t> </a:t>
            </a:r>
            <a:r>
              <a:rPr lang="el-GR" sz="2800" dirty="0" smtClean="0"/>
              <a:t>σε </a:t>
            </a:r>
            <a:r>
              <a:rPr lang="en-US" sz="2800" dirty="0" err="1" smtClean="0"/>
              <a:t>webserver</a:t>
            </a:r>
            <a:r>
              <a:rPr lang="en-US" sz="2800" dirty="0" smtClean="0"/>
              <a:t> </a:t>
            </a:r>
            <a:r>
              <a:rPr lang="en-US" sz="2800" dirty="0" err="1" smtClean="0"/>
              <a:t>logfiles</a:t>
            </a:r>
          </a:p>
          <a:p>
            <a:r>
              <a:rPr lang="el-GR" sz="2800" dirty="0" smtClean="0"/>
              <a:t>Πλάνο υλοποίησης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“</a:t>
            </a:r>
            <a:r>
              <a:rPr lang="el-GR" sz="2400" dirty="0" smtClean="0"/>
              <a:t>Ανέβασμα</a:t>
            </a:r>
            <a:r>
              <a:rPr lang="en-US" sz="2400" dirty="0" smtClean="0"/>
              <a:t>”</a:t>
            </a:r>
            <a:r>
              <a:rPr lang="el-GR" sz="2400" dirty="0" smtClean="0"/>
              <a:t> των κειμένων στο κατανεμημένο </a:t>
            </a:r>
            <a:r>
              <a:rPr lang="en-US" sz="2400" dirty="0" smtClean="0"/>
              <a:t>File System</a:t>
            </a:r>
          </a:p>
          <a:p>
            <a:pPr lvl="1"/>
            <a:r>
              <a:rPr lang="el-GR" sz="2400" dirty="0" smtClean="0"/>
              <a:t>Γράφω μια </a:t>
            </a:r>
            <a:r>
              <a:rPr lang="en-US" sz="2400" dirty="0" smtClean="0"/>
              <a:t>map </a:t>
            </a:r>
            <a:r>
              <a:rPr lang="el-GR" sz="2400" dirty="0" smtClean="0"/>
              <a:t>και μια </a:t>
            </a:r>
            <a:r>
              <a:rPr lang="en-US" sz="2400" dirty="0" smtClean="0"/>
              <a:t>reduce </a:t>
            </a:r>
            <a:r>
              <a:rPr lang="el-GR" sz="2400" dirty="0" smtClean="0"/>
              <a:t>συνάρτηση</a:t>
            </a:r>
          </a:p>
          <a:p>
            <a:pPr lvl="1"/>
            <a:r>
              <a:rPr lang="el-GR" sz="2400" dirty="0" smtClean="0"/>
              <a:t>Τρέχω μια 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</a:t>
            </a:r>
            <a:r>
              <a:rPr lang="el-GR" sz="2400" dirty="0" smtClean="0"/>
              <a:t>εργασία</a:t>
            </a:r>
            <a:endParaRPr lang="en-US" sz="2400" dirty="0" smtClean="0"/>
          </a:p>
          <a:p>
            <a:pPr lvl="1"/>
            <a:r>
              <a:rPr lang="el-GR" sz="2400" dirty="0" smtClean="0"/>
              <a:t>Παίρνω πίσω τα αποτελέσματα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2/3</a:t>
            </a:r>
            <a:endParaRPr lang="el-GR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6738" y="1285875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map</a:t>
            </a:r>
            <a:r>
              <a:rPr lang="en-US" sz="2800" dirty="0">
                <a:latin typeface="+mn-lt"/>
              </a:rPr>
              <a:t>(key, value):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// key: document name; value: text of document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for each word w in value: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	emit(w, 1)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571875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reduce</a:t>
            </a:r>
            <a:r>
              <a:rPr lang="en-US" sz="2800" dirty="0">
                <a:latin typeface="+mn-lt"/>
              </a:rPr>
              <a:t>(key, values):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// key: a word; value: an </a:t>
            </a:r>
            <a:r>
              <a:rPr lang="en-US" sz="2800" dirty="0" err="1">
                <a:latin typeface="+mn-lt"/>
              </a:rPr>
              <a:t>iterator</a:t>
            </a:r>
            <a:r>
              <a:rPr lang="en-US" sz="2800" dirty="0">
                <a:latin typeface="+mn-lt"/>
              </a:rPr>
              <a:t> over counts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result = 0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for each count v in values: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	result += v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emit(result</a:t>
            </a:r>
            <a:r>
              <a:rPr lang="en-US" sz="28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3/3</a:t>
            </a:r>
            <a:endParaRPr lang="el-GR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28625" y="1285875"/>
            <a:ext cx="8262938" cy="4775200"/>
            <a:chOff x="756" y="1138"/>
            <a:chExt cx="4281" cy="3008"/>
          </a:xfrm>
        </p:grpSpPr>
        <p:sp>
          <p:nvSpPr>
            <p:cNvPr id="286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7" y="1138"/>
              <a:ext cx="4128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7" name="Freeform 5"/>
            <p:cNvSpPr>
              <a:spLocks noEditPoints="1"/>
            </p:cNvSpPr>
            <p:nvPr/>
          </p:nvSpPr>
          <p:spPr bwMode="auto">
            <a:xfrm>
              <a:off x="756" y="13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867" y="1353"/>
              <a:ext cx="71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d1</a:t>
              </a:r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‘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w2 w4’)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679" name="Freeform 7"/>
            <p:cNvSpPr>
              <a:spLocks noEditPoints="1"/>
            </p:cNvSpPr>
            <p:nvPr/>
          </p:nvSpPr>
          <p:spPr bwMode="auto">
            <a:xfrm>
              <a:off x="756" y="1532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84" y="1518"/>
              <a:ext cx="11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(d2,  ‘ w1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1" name="Freeform 9"/>
            <p:cNvSpPr>
              <a:spLocks noEditPoints="1"/>
            </p:cNvSpPr>
            <p:nvPr/>
          </p:nvSpPr>
          <p:spPr bwMode="auto">
            <a:xfrm>
              <a:off x="2109" y="1450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327" y="1436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 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3" name="Freeform 11"/>
            <p:cNvSpPr>
              <a:spLocks noEditPoints="1"/>
            </p:cNvSpPr>
            <p:nvPr/>
          </p:nvSpPr>
          <p:spPr bwMode="auto">
            <a:xfrm>
              <a:off x="2109" y="235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332" y="234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5" name="Freeform 13"/>
            <p:cNvSpPr>
              <a:spLocks noEditPoints="1"/>
            </p:cNvSpPr>
            <p:nvPr/>
          </p:nvSpPr>
          <p:spPr bwMode="auto">
            <a:xfrm>
              <a:off x="2109" y="161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327" y="1600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7" name="Freeform 15"/>
            <p:cNvSpPr>
              <a:spLocks noEditPoints="1"/>
            </p:cNvSpPr>
            <p:nvPr/>
          </p:nvSpPr>
          <p:spPr bwMode="auto">
            <a:xfrm>
              <a:off x="2109" y="252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332" y="250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/>
          </p:nvSpPr>
          <p:spPr bwMode="auto">
            <a:xfrm>
              <a:off x="2109" y="326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332" y="324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1" name="Freeform 19"/>
            <p:cNvSpPr>
              <a:spLocks noEditPoints="1"/>
            </p:cNvSpPr>
            <p:nvPr/>
          </p:nvSpPr>
          <p:spPr bwMode="auto">
            <a:xfrm>
              <a:off x="756" y="2191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867" y="2176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(d4,  ‘ w1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3" name="Freeform 21"/>
            <p:cNvSpPr>
              <a:spLocks noEditPoints="1"/>
            </p:cNvSpPr>
            <p:nvPr/>
          </p:nvSpPr>
          <p:spPr bwMode="auto">
            <a:xfrm>
              <a:off x="756" y="235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867" y="2341"/>
              <a:ext cx="9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(d5,  ‘w1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5" name="Freeform 23"/>
            <p:cNvSpPr>
              <a:spLocks noEditPoints="1"/>
            </p:cNvSpPr>
            <p:nvPr/>
          </p:nvSpPr>
          <p:spPr bwMode="auto">
            <a:xfrm>
              <a:off x="756" y="3138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830" y="3124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(d8,  ‘ w2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756" y="3303"/>
              <a:ext cx="946" cy="169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6 h 528"/>
                <a:gd name="T10" fmla="*/ 943 w 2448"/>
                <a:gd name="T11" fmla="*/ 169 h 528"/>
                <a:gd name="T12" fmla="*/ 3 w 2448"/>
                <a:gd name="T13" fmla="*/ 169 h 528"/>
                <a:gd name="T14" fmla="*/ 0 w 2448"/>
                <a:gd name="T15" fmla="*/ 166 h 528"/>
                <a:gd name="T16" fmla="*/ 0 w 2448"/>
                <a:gd name="T17" fmla="*/ 3 h 528"/>
                <a:gd name="T18" fmla="*/ 6 w 2448"/>
                <a:gd name="T19" fmla="*/ 166 h 528"/>
                <a:gd name="T20" fmla="*/ 3 w 2448"/>
                <a:gd name="T21" fmla="*/ 164 h 528"/>
                <a:gd name="T22" fmla="*/ 943 w 2448"/>
                <a:gd name="T23" fmla="*/ 164 h 528"/>
                <a:gd name="T24" fmla="*/ 940 w 2448"/>
                <a:gd name="T25" fmla="*/ 166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815" y="3289"/>
              <a:ext cx="9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(d9,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‘w1 w1 w3 w3’)</a:t>
              </a:r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9" name="Freeform 31"/>
            <p:cNvSpPr>
              <a:spLocks noEditPoints="1"/>
            </p:cNvSpPr>
            <p:nvPr/>
          </p:nvSpPr>
          <p:spPr bwMode="auto">
            <a:xfrm>
              <a:off x="756" y="169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0" name="Rectangle 32"/>
            <p:cNvSpPr>
              <a:spLocks noChangeArrowheads="1"/>
            </p:cNvSpPr>
            <p:nvPr/>
          </p:nvSpPr>
          <p:spPr bwMode="auto">
            <a:xfrm>
              <a:off x="867" y="1683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(d3,  ‘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01" name="Freeform 33"/>
            <p:cNvSpPr>
              <a:spLocks noEditPoints="1"/>
            </p:cNvSpPr>
            <p:nvPr/>
          </p:nvSpPr>
          <p:spPr bwMode="auto">
            <a:xfrm>
              <a:off x="2026" y="1203"/>
              <a:ext cx="870" cy="828"/>
            </a:xfrm>
            <a:custGeom>
              <a:avLst/>
              <a:gdLst>
                <a:gd name="T0" fmla="*/ 5 w 2704"/>
                <a:gd name="T1" fmla="*/ 652 h 2576"/>
                <a:gd name="T2" fmla="*/ 5 w 2704"/>
                <a:gd name="T3" fmla="*/ 560 h 2576"/>
                <a:gd name="T4" fmla="*/ 0 w 2704"/>
                <a:gd name="T5" fmla="*/ 488 h 2576"/>
                <a:gd name="T6" fmla="*/ 0 w 2704"/>
                <a:gd name="T7" fmla="*/ 436 h 2576"/>
                <a:gd name="T8" fmla="*/ 0 w 2704"/>
                <a:gd name="T9" fmla="*/ 401 h 2576"/>
                <a:gd name="T10" fmla="*/ 5 w 2704"/>
                <a:gd name="T11" fmla="*/ 328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1 h 2576"/>
                <a:gd name="T70" fmla="*/ 870 w 2704"/>
                <a:gd name="T71" fmla="*/ 517 h 2576"/>
                <a:gd name="T72" fmla="*/ 865 w 2704"/>
                <a:gd name="T73" fmla="*/ 589 h 2576"/>
                <a:gd name="T74" fmla="*/ 865 w 2704"/>
                <a:gd name="T75" fmla="*/ 682 h 2576"/>
                <a:gd name="T76" fmla="*/ 862 w 2704"/>
                <a:gd name="T77" fmla="*/ 716 h 2576"/>
                <a:gd name="T78" fmla="*/ 854 w 2704"/>
                <a:gd name="T79" fmla="*/ 741 h 2576"/>
                <a:gd name="T80" fmla="*/ 842 w 2704"/>
                <a:gd name="T81" fmla="*/ 764 h 2576"/>
                <a:gd name="T82" fmla="*/ 805 w 2704"/>
                <a:gd name="T83" fmla="*/ 800 h 2576"/>
                <a:gd name="T84" fmla="*/ 783 w 2704"/>
                <a:gd name="T85" fmla="*/ 812 h 2576"/>
                <a:gd name="T86" fmla="*/ 699 w 2704"/>
                <a:gd name="T87" fmla="*/ 828 h 2576"/>
                <a:gd name="T88" fmla="*/ 648 w 2704"/>
                <a:gd name="T89" fmla="*/ 828 h 2576"/>
                <a:gd name="T90" fmla="*/ 612 w 2704"/>
                <a:gd name="T91" fmla="*/ 828 h 2576"/>
                <a:gd name="T92" fmla="*/ 540 w 2704"/>
                <a:gd name="T93" fmla="*/ 823 h 2576"/>
                <a:gd name="T94" fmla="*/ 447 w 2704"/>
                <a:gd name="T95" fmla="*/ 823 h 2576"/>
                <a:gd name="T96" fmla="*/ 375 w 2704"/>
                <a:gd name="T97" fmla="*/ 828 h 2576"/>
                <a:gd name="T98" fmla="*/ 323 w 2704"/>
                <a:gd name="T99" fmla="*/ 828 h 2576"/>
                <a:gd name="T100" fmla="*/ 287 w 2704"/>
                <a:gd name="T101" fmla="*/ 828 h 2576"/>
                <a:gd name="T102" fmla="*/ 215 w 2704"/>
                <a:gd name="T103" fmla="*/ 823 h 2576"/>
                <a:gd name="T104" fmla="*/ 140 w 2704"/>
                <a:gd name="T105" fmla="*/ 823 h 2576"/>
                <a:gd name="T106" fmla="*/ 87 w 2704"/>
                <a:gd name="T107" fmla="*/ 817 h 2576"/>
                <a:gd name="T108" fmla="*/ 65 w 2704"/>
                <a:gd name="T109" fmla="*/ 800 h 2576"/>
                <a:gd name="T110" fmla="*/ 45 w 2704"/>
                <a:gd name="T111" fmla="*/ 784 h 2576"/>
                <a:gd name="T112" fmla="*/ 16 w 2704"/>
                <a:gd name="T113" fmla="*/ 741 h 2576"/>
                <a:gd name="T114" fmla="*/ 8 w 2704"/>
                <a:gd name="T115" fmla="*/ 716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2" name="Freeform 34"/>
            <p:cNvSpPr>
              <a:spLocks noEditPoints="1"/>
            </p:cNvSpPr>
            <p:nvPr/>
          </p:nvSpPr>
          <p:spPr bwMode="auto">
            <a:xfrm>
              <a:off x="2026" y="2108"/>
              <a:ext cx="870" cy="829"/>
            </a:xfrm>
            <a:custGeom>
              <a:avLst/>
              <a:gdLst>
                <a:gd name="T0" fmla="*/ 5 w 2704"/>
                <a:gd name="T1" fmla="*/ 653 h 2576"/>
                <a:gd name="T2" fmla="*/ 5 w 2704"/>
                <a:gd name="T3" fmla="*/ 561 h 2576"/>
                <a:gd name="T4" fmla="*/ 0 w 2704"/>
                <a:gd name="T5" fmla="*/ 489 h 2576"/>
                <a:gd name="T6" fmla="*/ 0 w 2704"/>
                <a:gd name="T7" fmla="*/ 437 h 2576"/>
                <a:gd name="T8" fmla="*/ 0 w 2704"/>
                <a:gd name="T9" fmla="*/ 401 h 2576"/>
                <a:gd name="T10" fmla="*/ 5 w 2704"/>
                <a:gd name="T11" fmla="*/ 329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2 h 2576"/>
                <a:gd name="T70" fmla="*/ 870 w 2704"/>
                <a:gd name="T71" fmla="*/ 518 h 2576"/>
                <a:gd name="T72" fmla="*/ 865 w 2704"/>
                <a:gd name="T73" fmla="*/ 590 h 2576"/>
                <a:gd name="T74" fmla="*/ 865 w 2704"/>
                <a:gd name="T75" fmla="*/ 683 h 2576"/>
                <a:gd name="T76" fmla="*/ 862 w 2704"/>
                <a:gd name="T77" fmla="*/ 717 h 2576"/>
                <a:gd name="T78" fmla="*/ 854 w 2704"/>
                <a:gd name="T79" fmla="*/ 742 h 2576"/>
                <a:gd name="T80" fmla="*/ 842 w 2704"/>
                <a:gd name="T81" fmla="*/ 765 h 2576"/>
                <a:gd name="T82" fmla="*/ 805 w 2704"/>
                <a:gd name="T83" fmla="*/ 801 h 2576"/>
                <a:gd name="T84" fmla="*/ 783 w 2704"/>
                <a:gd name="T85" fmla="*/ 813 h 2576"/>
                <a:gd name="T86" fmla="*/ 699 w 2704"/>
                <a:gd name="T87" fmla="*/ 829 h 2576"/>
                <a:gd name="T88" fmla="*/ 648 w 2704"/>
                <a:gd name="T89" fmla="*/ 829 h 2576"/>
                <a:gd name="T90" fmla="*/ 612 w 2704"/>
                <a:gd name="T91" fmla="*/ 829 h 2576"/>
                <a:gd name="T92" fmla="*/ 540 w 2704"/>
                <a:gd name="T93" fmla="*/ 824 h 2576"/>
                <a:gd name="T94" fmla="*/ 447 w 2704"/>
                <a:gd name="T95" fmla="*/ 824 h 2576"/>
                <a:gd name="T96" fmla="*/ 375 w 2704"/>
                <a:gd name="T97" fmla="*/ 829 h 2576"/>
                <a:gd name="T98" fmla="*/ 323 w 2704"/>
                <a:gd name="T99" fmla="*/ 829 h 2576"/>
                <a:gd name="T100" fmla="*/ 287 w 2704"/>
                <a:gd name="T101" fmla="*/ 829 h 2576"/>
                <a:gd name="T102" fmla="*/ 215 w 2704"/>
                <a:gd name="T103" fmla="*/ 824 h 2576"/>
                <a:gd name="T104" fmla="*/ 140 w 2704"/>
                <a:gd name="T105" fmla="*/ 824 h 2576"/>
                <a:gd name="T106" fmla="*/ 87 w 2704"/>
                <a:gd name="T107" fmla="*/ 818 h 2576"/>
                <a:gd name="T108" fmla="*/ 65 w 2704"/>
                <a:gd name="T109" fmla="*/ 801 h 2576"/>
                <a:gd name="T110" fmla="*/ 45 w 2704"/>
                <a:gd name="T111" fmla="*/ 785 h 2576"/>
                <a:gd name="T112" fmla="*/ 16 w 2704"/>
                <a:gd name="T113" fmla="*/ 742 h 2576"/>
                <a:gd name="T114" fmla="*/ 8 w 2704"/>
                <a:gd name="T115" fmla="*/ 717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3" name="Freeform 35"/>
            <p:cNvSpPr>
              <a:spLocks noEditPoints="1"/>
            </p:cNvSpPr>
            <p:nvPr/>
          </p:nvSpPr>
          <p:spPr bwMode="auto">
            <a:xfrm>
              <a:off x="2026" y="3014"/>
              <a:ext cx="870" cy="911"/>
            </a:xfrm>
            <a:custGeom>
              <a:avLst/>
              <a:gdLst>
                <a:gd name="T0" fmla="*/ 5 w 2704"/>
                <a:gd name="T1" fmla="*/ 728 h 2832"/>
                <a:gd name="T2" fmla="*/ 5 w 2704"/>
                <a:gd name="T3" fmla="*/ 636 h 2832"/>
                <a:gd name="T4" fmla="*/ 0 w 2704"/>
                <a:gd name="T5" fmla="*/ 564 h 2832"/>
                <a:gd name="T6" fmla="*/ 0 w 2704"/>
                <a:gd name="T7" fmla="*/ 512 h 2832"/>
                <a:gd name="T8" fmla="*/ 0 w 2704"/>
                <a:gd name="T9" fmla="*/ 476 h 2832"/>
                <a:gd name="T10" fmla="*/ 5 w 2704"/>
                <a:gd name="T11" fmla="*/ 404 h 2832"/>
                <a:gd name="T12" fmla="*/ 5 w 2704"/>
                <a:gd name="T13" fmla="*/ 311 h 2832"/>
                <a:gd name="T14" fmla="*/ 0 w 2704"/>
                <a:gd name="T15" fmla="*/ 239 h 2832"/>
                <a:gd name="T16" fmla="*/ 0 w 2704"/>
                <a:gd name="T17" fmla="*/ 188 h 2832"/>
                <a:gd name="T18" fmla="*/ 5 w 2704"/>
                <a:gd name="T19" fmla="*/ 147 h 2832"/>
                <a:gd name="T20" fmla="*/ 25 w 2704"/>
                <a:gd name="T21" fmla="*/ 65 h 2832"/>
                <a:gd name="T22" fmla="*/ 43 w 2704"/>
                <a:gd name="T23" fmla="*/ 43 h 2832"/>
                <a:gd name="T24" fmla="*/ 65 w 2704"/>
                <a:gd name="T25" fmla="*/ 25 h 2832"/>
                <a:gd name="T26" fmla="*/ 117 w 2704"/>
                <a:gd name="T27" fmla="*/ 3 h 2832"/>
                <a:gd name="T28" fmla="*/ 147 w 2704"/>
                <a:gd name="T29" fmla="*/ 0 h 2832"/>
                <a:gd name="T30" fmla="*/ 169 w 2704"/>
                <a:gd name="T31" fmla="*/ 0 h 2832"/>
                <a:gd name="T32" fmla="*/ 241 w 2704"/>
                <a:gd name="T33" fmla="*/ 5 h 2832"/>
                <a:gd name="T34" fmla="*/ 334 w 2704"/>
                <a:gd name="T35" fmla="*/ 5 h 2832"/>
                <a:gd name="T36" fmla="*/ 406 w 2704"/>
                <a:gd name="T37" fmla="*/ 0 h 2832"/>
                <a:gd name="T38" fmla="*/ 458 w 2704"/>
                <a:gd name="T39" fmla="*/ 0 h 2832"/>
                <a:gd name="T40" fmla="*/ 494 w 2704"/>
                <a:gd name="T41" fmla="*/ 0 h 2832"/>
                <a:gd name="T42" fmla="*/ 566 w 2704"/>
                <a:gd name="T43" fmla="*/ 5 h 2832"/>
                <a:gd name="T44" fmla="*/ 658 w 2704"/>
                <a:gd name="T45" fmla="*/ 5 h 2832"/>
                <a:gd name="T46" fmla="*/ 723 w 2704"/>
                <a:gd name="T47" fmla="*/ 0 h 2832"/>
                <a:gd name="T48" fmla="*/ 746 w 2704"/>
                <a:gd name="T49" fmla="*/ 2 h 2832"/>
                <a:gd name="T50" fmla="*/ 782 w 2704"/>
                <a:gd name="T51" fmla="*/ 12 h 2832"/>
                <a:gd name="T52" fmla="*/ 825 w 2704"/>
                <a:gd name="T53" fmla="*/ 48 h 2832"/>
                <a:gd name="T54" fmla="*/ 846 w 2704"/>
                <a:gd name="T55" fmla="*/ 77 h 2832"/>
                <a:gd name="T56" fmla="*/ 859 w 2704"/>
                <a:gd name="T57" fmla="*/ 109 h 2832"/>
                <a:gd name="T58" fmla="*/ 868 w 2704"/>
                <a:gd name="T59" fmla="*/ 124 h 2832"/>
                <a:gd name="T60" fmla="*/ 865 w 2704"/>
                <a:gd name="T61" fmla="*/ 196 h 2832"/>
                <a:gd name="T62" fmla="*/ 865 w 2704"/>
                <a:gd name="T63" fmla="*/ 289 h 2832"/>
                <a:gd name="T64" fmla="*/ 870 w 2704"/>
                <a:gd name="T65" fmla="*/ 361 h 2832"/>
                <a:gd name="T66" fmla="*/ 870 w 2704"/>
                <a:gd name="T67" fmla="*/ 412 h 2832"/>
                <a:gd name="T68" fmla="*/ 870 w 2704"/>
                <a:gd name="T69" fmla="*/ 448 h 2832"/>
                <a:gd name="T70" fmla="*/ 865 w 2704"/>
                <a:gd name="T71" fmla="*/ 520 h 2832"/>
                <a:gd name="T72" fmla="*/ 865 w 2704"/>
                <a:gd name="T73" fmla="*/ 613 h 2832"/>
                <a:gd name="T74" fmla="*/ 870 w 2704"/>
                <a:gd name="T75" fmla="*/ 685 h 2832"/>
                <a:gd name="T76" fmla="*/ 870 w 2704"/>
                <a:gd name="T77" fmla="*/ 737 h 2832"/>
                <a:gd name="T78" fmla="*/ 869 w 2704"/>
                <a:gd name="T79" fmla="*/ 773 h 2832"/>
                <a:gd name="T80" fmla="*/ 863 w 2704"/>
                <a:gd name="T81" fmla="*/ 809 h 2832"/>
                <a:gd name="T82" fmla="*/ 848 w 2704"/>
                <a:gd name="T83" fmla="*/ 842 h 2832"/>
                <a:gd name="T84" fmla="*/ 776 w 2704"/>
                <a:gd name="T85" fmla="*/ 901 h 2832"/>
                <a:gd name="T86" fmla="*/ 741 w 2704"/>
                <a:gd name="T87" fmla="*/ 909 h 2832"/>
                <a:gd name="T88" fmla="*/ 725 w 2704"/>
                <a:gd name="T89" fmla="*/ 906 h 2832"/>
                <a:gd name="T90" fmla="*/ 668 w 2704"/>
                <a:gd name="T91" fmla="*/ 906 h 2832"/>
                <a:gd name="T92" fmla="*/ 596 w 2704"/>
                <a:gd name="T93" fmla="*/ 911 h 2832"/>
                <a:gd name="T94" fmla="*/ 545 w 2704"/>
                <a:gd name="T95" fmla="*/ 911 h 2832"/>
                <a:gd name="T96" fmla="*/ 509 w 2704"/>
                <a:gd name="T97" fmla="*/ 911 h 2832"/>
                <a:gd name="T98" fmla="*/ 436 w 2704"/>
                <a:gd name="T99" fmla="*/ 906 h 2832"/>
                <a:gd name="T100" fmla="*/ 344 w 2704"/>
                <a:gd name="T101" fmla="*/ 906 h 2832"/>
                <a:gd name="T102" fmla="*/ 272 w 2704"/>
                <a:gd name="T103" fmla="*/ 911 h 2832"/>
                <a:gd name="T104" fmla="*/ 220 w 2704"/>
                <a:gd name="T105" fmla="*/ 911 h 2832"/>
                <a:gd name="T106" fmla="*/ 184 w 2704"/>
                <a:gd name="T107" fmla="*/ 911 h 2832"/>
                <a:gd name="T108" fmla="*/ 147 w 2704"/>
                <a:gd name="T109" fmla="*/ 906 h 2832"/>
                <a:gd name="T110" fmla="*/ 65 w 2704"/>
                <a:gd name="T111" fmla="*/ 886 h 2832"/>
                <a:gd name="T112" fmla="*/ 43 w 2704"/>
                <a:gd name="T113" fmla="*/ 868 h 2832"/>
                <a:gd name="T114" fmla="*/ 18 w 2704"/>
                <a:gd name="T115" fmla="*/ 824 h 2832"/>
                <a:gd name="T116" fmla="*/ 8 w 2704"/>
                <a:gd name="T117" fmla="*/ 793 h 28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4"/>
                <a:gd name="T178" fmla="*/ 0 h 2832"/>
                <a:gd name="T179" fmla="*/ 2704 w 2704"/>
                <a:gd name="T180" fmla="*/ 2832 h 28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4" h="2832">
                  <a:moveTo>
                    <a:pt x="0" y="2376"/>
                  </a:moveTo>
                  <a:lnTo>
                    <a:pt x="0" y="2312"/>
                  </a:lnTo>
                  <a:lnTo>
                    <a:pt x="16" y="2312"/>
                  </a:lnTo>
                  <a:lnTo>
                    <a:pt x="16" y="2376"/>
                  </a:lnTo>
                  <a:lnTo>
                    <a:pt x="0" y="2376"/>
                  </a:lnTo>
                  <a:close/>
                  <a:moveTo>
                    <a:pt x="0" y="2264"/>
                  </a:moveTo>
                  <a:lnTo>
                    <a:pt x="0" y="2200"/>
                  </a:lnTo>
                  <a:lnTo>
                    <a:pt x="16" y="2200"/>
                  </a:lnTo>
                  <a:lnTo>
                    <a:pt x="16" y="2264"/>
                  </a:lnTo>
                  <a:lnTo>
                    <a:pt x="0" y="2264"/>
                  </a:lnTo>
                  <a:close/>
                  <a:moveTo>
                    <a:pt x="0" y="2152"/>
                  </a:moveTo>
                  <a:lnTo>
                    <a:pt x="0" y="2088"/>
                  </a:lnTo>
                  <a:lnTo>
                    <a:pt x="16" y="2088"/>
                  </a:lnTo>
                  <a:lnTo>
                    <a:pt x="16" y="2152"/>
                  </a:lnTo>
                  <a:lnTo>
                    <a:pt x="0" y="2152"/>
                  </a:lnTo>
                  <a:close/>
                  <a:moveTo>
                    <a:pt x="0" y="2040"/>
                  </a:moveTo>
                  <a:lnTo>
                    <a:pt x="0" y="1976"/>
                  </a:lnTo>
                  <a:lnTo>
                    <a:pt x="16" y="1976"/>
                  </a:lnTo>
                  <a:lnTo>
                    <a:pt x="16" y="2040"/>
                  </a:lnTo>
                  <a:lnTo>
                    <a:pt x="0" y="2040"/>
                  </a:lnTo>
                  <a:close/>
                  <a:moveTo>
                    <a:pt x="0" y="1928"/>
                  </a:moveTo>
                  <a:lnTo>
                    <a:pt x="0" y="1864"/>
                  </a:lnTo>
                  <a:lnTo>
                    <a:pt x="16" y="1864"/>
                  </a:lnTo>
                  <a:lnTo>
                    <a:pt x="16" y="1928"/>
                  </a:lnTo>
                  <a:lnTo>
                    <a:pt x="0" y="1928"/>
                  </a:lnTo>
                  <a:close/>
                  <a:moveTo>
                    <a:pt x="0" y="1816"/>
                  </a:moveTo>
                  <a:lnTo>
                    <a:pt x="0" y="1752"/>
                  </a:lnTo>
                  <a:lnTo>
                    <a:pt x="16" y="1752"/>
                  </a:lnTo>
                  <a:lnTo>
                    <a:pt x="16" y="1816"/>
                  </a:lnTo>
                  <a:lnTo>
                    <a:pt x="0" y="1816"/>
                  </a:lnTo>
                  <a:close/>
                  <a:moveTo>
                    <a:pt x="0" y="1704"/>
                  </a:moveTo>
                  <a:lnTo>
                    <a:pt x="0" y="1640"/>
                  </a:lnTo>
                  <a:lnTo>
                    <a:pt x="16" y="1640"/>
                  </a:lnTo>
                  <a:lnTo>
                    <a:pt x="16" y="1704"/>
                  </a:lnTo>
                  <a:lnTo>
                    <a:pt x="0" y="1704"/>
                  </a:lnTo>
                  <a:close/>
                  <a:moveTo>
                    <a:pt x="0" y="1592"/>
                  </a:moveTo>
                  <a:lnTo>
                    <a:pt x="0" y="1528"/>
                  </a:lnTo>
                  <a:lnTo>
                    <a:pt x="16" y="1528"/>
                  </a:lnTo>
                  <a:lnTo>
                    <a:pt x="16" y="1592"/>
                  </a:lnTo>
                  <a:lnTo>
                    <a:pt x="0" y="1592"/>
                  </a:lnTo>
                  <a:close/>
                  <a:moveTo>
                    <a:pt x="0" y="1480"/>
                  </a:moveTo>
                  <a:lnTo>
                    <a:pt x="0" y="1415"/>
                  </a:lnTo>
                  <a:lnTo>
                    <a:pt x="16" y="1415"/>
                  </a:lnTo>
                  <a:lnTo>
                    <a:pt x="16" y="1480"/>
                  </a:lnTo>
                  <a:lnTo>
                    <a:pt x="0" y="1480"/>
                  </a:lnTo>
                  <a:close/>
                  <a:moveTo>
                    <a:pt x="0" y="1367"/>
                  </a:moveTo>
                  <a:lnTo>
                    <a:pt x="0" y="1303"/>
                  </a:lnTo>
                  <a:lnTo>
                    <a:pt x="16" y="1303"/>
                  </a:lnTo>
                  <a:lnTo>
                    <a:pt x="16" y="1367"/>
                  </a:lnTo>
                  <a:lnTo>
                    <a:pt x="0" y="1367"/>
                  </a:lnTo>
                  <a:close/>
                  <a:moveTo>
                    <a:pt x="0" y="1255"/>
                  </a:moveTo>
                  <a:lnTo>
                    <a:pt x="0" y="1191"/>
                  </a:lnTo>
                  <a:lnTo>
                    <a:pt x="16" y="1191"/>
                  </a:lnTo>
                  <a:lnTo>
                    <a:pt x="16" y="1255"/>
                  </a:lnTo>
                  <a:lnTo>
                    <a:pt x="0" y="1255"/>
                  </a:lnTo>
                  <a:close/>
                  <a:moveTo>
                    <a:pt x="0" y="1143"/>
                  </a:moveTo>
                  <a:lnTo>
                    <a:pt x="0" y="1079"/>
                  </a:lnTo>
                  <a:lnTo>
                    <a:pt x="16" y="1079"/>
                  </a:lnTo>
                  <a:lnTo>
                    <a:pt x="16" y="1143"/>
                  </a:lnTo>
                  <a:lnTo>
                    <a:pt x="0" y="1143"/>
                  </a:lnTo>
                  <a:close/>
                  <a:moveTo>
                    <a:pt x="0" y="1031"/>
                  </a:moveTo>
                  <a:lnTo>
                    <a:pt x="0" y="967"/>
                  </a:lnTo>
                  <a:lnTo>
                    <a:pt x="16" y="967"/>
                  </a:lnTo>
                  <a:lnTo>
                    <a:pt x="16" y="1031"/>
                  </a:lnTo>
                  <a:lnTo>
                    <a:pt x="0" y="1031"/>
                  </a:lnTo>
                  <a:close/>
                  <a:moveTo>
                    <a:pt x="0" y="919"/>
                  </a:moveTo>
                  <a:lnTo>
                    <a:pt x="0" y="855"/>
                  </a:lnTo>
                  <a:lnTo>
                    <a:pt x="16" y="855"/>
                  </a:lnTo>
                  <a:lnTo>
                    <a:pt x="16" y="919"/>
                  </a:lnTo>
                  <a:lnTo>
                    <a:pt x="0" y="919"/>
                  </a:lnTo>
                  <a:close/>
                  <a:moveTo>
                    <a:pt x="0" y="807"/>
                  </a:moveTo>
                  <a:lnTo>
                    <a:pt x="0" y="743"/>
                  </a:lnTo>
                  <a:lnTo>
                    <a:pt x="16" y="743"/>
                  </a:lnTo>
                  <a:lnTo>
                    <a:pt x="16" y="807"/>
                  </a:lnTo>
                  <a:lnTo>
                    <a:pt x="0" y="807"/>
                  </a:lnTo>
                  <a:close/>
                  <a:moveTo>
                    <a:pt x="0" y="695"/>
                  </a:moveTo>
                  <a:lnTo>
                    <a:pt x="0" y="631"/>
                  </a:lnTo>
                  <a:lnTo>
                    <a:pt x="16" y="631"/>
                  </a:lnTo>
                  <a:lnTo>
                    <a:pt x="16" y="695"/>
                  </a:lnTo>
                  <a:lnTo>
                    <a:pt x="0" y="695"/>
                  </a:lnTo>
                  <a:close/>
                  <a:moveTo>
                    <a:pt x="0" y="583"/>
                  </a:moveTo>
                  <a:lnTo>
                    <a:pt x="0" y="519"/>
                  </a:lnTo>
                  <a:lnTo>
                    <a:pt x="16" y="519"/>
                  </a:lnTo>
                  <a:lnTo>
                    <a:pt x="16" y="583"/>
                  </a:lnTo>
                  <a:lnTo>
                    <a:pt x="0" y="583"/>
                  </a:lnTo>
                  <a:close/>
                  <a:moveTo>
                    <a:pt x="0" y="471"/>
                  </a:moveTo>
                  <a:lnTo>
                    <a:pt x="0" y="456"/>
                  </a:lnTo>
                  <a:lnTo>
                    <a:pt x="5" y="406"/>
                  </a:lnTo>
                  <a:lnTo>
                    <a:pt x="21" y="408"/>
                  </a:lnTo>
                  <a:lnTo>
                    <a:pt x="16" y="456"/>
                  </a:lnTo>
                  <a:lnTo>
                    <a:pt x="16" y="471"/>
                  </a:lnTo>
                  <a:lnTo>
                    <a:pt x="0" y="471"/>
                  </a:lnTo>
                  <a:close/>
                  <a:moveTo>
                    <a:pt x="12" y="357"/>
                  </a:moveTo>
                  <a:lnTo>
                    <a:pt x="31" y="296"/>
                  </a:lnTo>
                  <a:lnTo>
                    <a:pt x="46" y="300"/>
                  </a:lnTo>
                  <a:lnTo>
                    <a:pt x="27" y="362"/>
                  </a:lnTo>
                  <a:lnTo>
                    <a:pt x="12" y="357"/>
                  </a:lnTo>
                  <a:close/>
                  <a:moveTo>
                    <a:pt x="52" y="251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85" y="194"/>
                  </a:lnTo>
                  <a:lnTo>
                    <a:pt x="97" y="204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66" y="259"/>
                  </a:lnTo>
                  <a:lnTo>
                    <a:pt x="52" y="251"/>
                  </a:lnTo>
                  <a:close/>
                  <a:moveTo>
                    <a:pt x="115" y="157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62" y="111"/>
                  </a:lnTo>
                  <a:lnTo>
                    <a:pt x="172" y="124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27" y="167"/>
                  </a:lnTo>
                  <a:lnTo>
                    <a:pt x="115" y="157"/>
                  </a:lnTo>
                  <a:close/>
                  <a:moveTo>
                    <a:pt x="199" y="81"/>
                  </a:moveTo>
                  <a:lnTo>
                    <a:pt x="201" y="79"/>
                  </a:lnTo>
                  <a:cubicBezTo>
                    <a:pt x="202" y="79"/>
                    <a:pt x="202" y="79"/>
                    <a:pt x="203" y="78"/>
                  </a:cubicBezTo>
                  <a:lnTo>
                    <a:pt x="256" y="49"/>
                  </a:lnTo>
                  <a:lnTo>
                    <a:pt x="264" y="63"/>
                  </a:lnTo>
                  <a:lnTo>
                    <a:pt x="210" y="92"/>
                  </a:lnTo>
                  <a:lnTo>
                    <a:pt x="211" y="92"/>
                  </a:lnTo>
                  <a:lnTo>
                    <a:pt x="209" y="94"/>
                  </a:lnTo>
                  <a:lnTo>
                    <a:pt x="199" y="81"/>
                  </a:lnTo>
                  <a:close/>
                  <a:moveTo>
                    <a:pt x="301" y="29"/>
                  </a:moveTo>
                  <a:lnTo>
                    <a:pt x="363" y="10"/>
                  </a:lnTo>
                  <a:lnTo>
                    <a:pt x="367" y="26"/>
                  </a:lnTo>
                  <a:lnTo>
                    <a:pt x="306" y="45"/>
                  </a:lnTo>
                  <a:lnTo>
                    <a:pt x="301" y="29"/>
                  </a:lnTo>
                  <a:close/>
                  <a:moveTo>
                    <a:pt x="412" y="5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14" y="21"/>
                  </a:lnTo>
                  <a:lnTo>
                    <a:pt x="412" y="5"/>
                  </a:lnTo>
                  <a:close/>
                  <a:moveTo>
                    <a:pt x="456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25" y="0"/>
                  </a:moveTo>
                  <a:lnTo>
                    <a:pt x="589" y="0"/>
                  </a:lnTo>
                  <a:lnTo>
                    <a:pt x="589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7" y="0"/>
                  </a:moveTo>
                  <a:lnTo>
                    <a:pt x="701" y="0"/>
                  </a:lnTo>
                  <a:lnTo>
                    <a:pt x="701" y="16"/>
                  </a:lnTo>
                  <a:lnTo>
                    <a:pt x="637" y="16"/>
                  </a:lnTo>
                  <a:lnTo>
                    <a:pt x="637" y="0"/>
                  </a:lnTo>
                  <a:close/>
                  <a:moveTo>
                    <a:pt x="749" y="0"/>
                  </a:moveTo>
                  <a:lnTo>
                    <a:pt x="813" y="0"/>
                  </a:lnTo>
                  <a:lnTo>
                    <a:pt x="813" y="16"/>
                  </a:lnTo>
                  <a:lnTo>
                    <a:pt x="749" y="16"/>
                  </a:lnTo>
                  <a:lnTo>
                    <a:pt x="749" y="0"/>
                  </a:lnTo>
                  <a:close/>
                  <a:moveTo>
                    <a:pt x="861" y="0"/>
                  </a:moveTo>
                  <a:lnTo>
                    <a:pt x="925" y="0"/>
                  </a:lnTo>
                  <a:lnTo>
                    <a:pt x="925" y="16"/>
                  </a:lnTo>
                  <a:lnTo>
                    <a:pt x="861" y="16"/>
                  </a:lnTo>
                  <a:lnTo>
                    <a:pt x="861" y="0"/>
                  </a:lnTo>
                  <a:close/>
                  <a:moveTo>
                    <a:pt x="973" y="0"/>
                  </a:moveTo>
                  <a:lnTo>
                    <a:pt x="1037" y="0"/>
                  </a:lnTo>
                  <a:lnTo>
                    <a:pt x="1037" y="16"/>
                  </a:lnTo>
                  <a:lnTo>
                    <a:pt x="973" y="16"/>
                  </a:lnTo>
                  <a:lnTo>
                    <a:pt x="973" y="0"/>
                  </a:lnTo>
                  <a:close/>
                  <a:moveTo>
                    <a:pt x="1085" y="0"/>
                  </a:moveTo>
                  <a:lnTo>
                    <a:pt x="1149" y="0"/>
                  </a:lnTo>
                  <a:lnTo>
                    <a:pt x="1149" y="16"/>
                  </a:lnTo>
                  <a:lnTo>
                    <a:pt x="1085" y="16"/>
                  </a:lnTo>
                  <a:lnTo>
                    <a:pt x="1085" y="0"/>
                  </a:lnTo>
                  <a:close/>
                  <a:moveTo>
                    <a:pt x="1197" y="0"/>
                  </a:moveTo>
                  <a:lnTo>
                    <a:pt x="1261" y="0"/>
                  </a:lnTo>
                  <a:lnTo>
                    <a:pt x="1261" y="16"/>
                  </a:lnTo>
                  <a:lnTo>
                    <a:pt x="1197" y="16"/>
                  </a:lnTo>
                  <a:lnTo>
                    <a:pt x="1197" y="0"/>
                  </a:lnTo>
                  <a:close/>
                  <a:moveTo>
                    <a:pt x="1309" y="0"/>
                  </a:moveTo>
                  <a:lnTo>
                    <a:pt x="1373" y="0"/>
                  </a:lnTo>
                  <a:lnTo>
                    <a:pt x="1373" y="16"/>
                  </a:lnTo>
                  <a:lnTo>
                    <a:pt x="1309" y="16"/>
                  </a:lnTo>
                  <a:lnTo>
                    <a:pt x="1309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8" y="0"/>
                  </a:lnTo>
                  <a:lnTo>
                    <a:pt x="1598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6" y="0"/>
                  </a:moveTo>
                  <a:lnTo>
                    <a:pt x="1710" y="0"/>
                  </a:lnTo>
                  <a:lnTo>
                    <a:pt x="1710" y="16"/>
                  </a:lnTo>
                  <a:lnTo>
                    <a:pt x="1646" y="16"/>
                  </a:lnTo>
                  <a:lnTo>
                    <a:pt x="1646" y="0"/>
                  </a:lnTo>
                  <a:close/>
                  <a:moveTo>
                    <a:pt x="1758" y="0"/>
                  </a:moveTo>
                  <a:lnTo>
                    <a:pt x="1822" y="0"/>
                  </a:lnTo>
                  <a:lnTo>
                    <a:pt x="1822" y="16"/>
                  </a:lnTo>
                  <a:lnTo>
                    <a:pt x="1758" y="16"/>
                  </a:lnTo>
                  <a:lnTo>
                    <a:pt x="1758" y="0"/>
                  </a:lnTo>
                  <a:close/>
                  <a:moveTo>
                    <a:pt x="1870" y="0"/>
                  </a:moveTo>
                  <a:lnTo>
                    <a:pt x="1934" y="0"/>
                  </a:lnTo>
                  <a:lnTo>
                    <a:pt x="1934" y="16"/>
                  </a:lnTo>
                  <a:lnTo>
                    <a:pt x="1870" y="16"/>
                  </a:lnTo>
                  <a:lnTo>
                    <a:pt x="1870" y="0"/>
                  </a:lnTo>
                  <a:close/>
                  <a:moveTo>
                    <a:pt x="1982" y="0"/>
                  </a:moveTo>
                  <a:lnTo>
                    <a:pt x="2046" y="0"/>
                  </a:lnTo>
                  <a:lnTo>
                    <a:pt x="2046" y="16"/>
                  </a:lnTo>
                  <a:lnTo>
                    <a:pt x="1982" y="16"/>
                  </a:lnTo>
                  <a:lnTo>
                    <a:pt x="1982" y="0"/>
                  </a:lnTo>
                  <a:close/>
                  <a:moveTo>
                    <a:pt x="2094" y="0"/>
                  </a:moveTo>
                  <a:lnTo>
                    <a:pt x="2158" y="0"/>
                  </a:lnTo>
                  <a:lnTo>
                    <a:pt x="2158" y="16"/>
                  </a:lnTo>
                  <a:lnTo>
                    <a:pt x="2094" y="16"/>
                  </a:lnTo>
                  <a:lnTo>
                    <a:pt x="2094" y="0"/>
                  </a:lnTo>
                  <a:close/>
                  <a:moveTo>
                    <a:pt x="2206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06" y="16"/>
                  </a:lnTo>
                  <a:lnTo>
                    <a:pt x="2206" y="0"/>
                  </a:lnTo>
                  <a:close/>
                  <a:moveTo>
                    <a:pt x="2249" y="0"/>
                  </a:moveTo>
                  <a:lnTo>
                    <a:pt x="2271" y="3"/>
                  </a:lnTo>
                  <a:lnTo>
                    <a:pt x="2269" y="19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19" y="7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82" y="23"/>
                  </a:lnTo>
                  <a:lnTo>
                    <a:pt x="2378" y="38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17" y="23"/>
                  </a:lnTo>
                  <a:lnTo>
                    <a:pt x="2319" y="7"/>
                  </a:lnTo>
                  <a:close/>
                  <a:moveTo>
                    <a:pt x="2430" y="38"/>
                  </a:moveTo>
                  <a:lnTo>
                    <a:pt x="2486" y="69"/>
                  </a:lnTo>
                  <a:lnTo>
                    <a:pt x="2478" y="83"/>
                  </a:lnTo>
                  <a:lnTo>
                    <a:pt x="2422" y="52"/>
                  </a:lnTo>
                  <a:lnTo>
                    <a:pt x="2430" y="38"/>
                  </a:lnTo>
                  <a:close/>
                  <a:moveTo>
                    <a:pt x="2526" y="97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76" y="140"/>
                  </a:lnTo>
                  <a:lnTo>
                    <a:pt x="2564" y="150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16" y="109"/>
                  </a:lnTo>
                  <a:lnTo>
                    <a:pt x="2526" y="97"/>
                  </a:lnTo>
                  <a:close/>
                  <a:moveTo>
                    <a:pt x="2606" y="177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43" y="231"/>
                  </a:lnTo>
                  <a:lnTo>
                    <a:pt x="2629" y="239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594" y="187"/>
                  </a:lnTo>
                  <a:lnTo>
                    <a:pt x="2606" y="177"/>
                  </a:lnTo>
                  <a:close/>
                  <a:moveTo>
                    <a:pt x="2666" y="273"/>
                  </a:moveTo>
                  <a:lnTo>
                    <a:pt x="2669" y="279"/>
                  </a:lnTo>
                  <a:cubicBezTo>
                    <a:pt x="2669" y="279"/>
                    <a:pt x="2669" y="280"/>
                    <a:pt x="2669" y="280"/>
                  </a:cubicBezTo>
                  <a:lnTo>
                    <a:pt x="2686" y="335"/>
                  </a:lnTo>
                  <a:lnTo>
                    <a:pt x="2671" y="340"/>
                  </a:lnTo>
                  <a:lnTo>
                    <a:pt x="2654" y="285"/>
                  </a:lnTo>
                  <a:lnTo>
                    <a:pt x="2654" y="286"/>
                  </a:lnTo>
                  <a:lnTo>
                    <a:pt x="2652" y="281"/>
                  </a:lnTo>
                  <a:lnTo>
                    <a:pt x="2666" y="273"/>
                  </a:lnTo>
                  <a:close/>
                  <a:moveTo>
                    <a:pt x="2697" y="384"/>
                  </a:moveTo>
                  <a:lnTo>
                    <a:pt x="2704" y="447"/>
                  </a:lnTo>
                  <a:lnTo>
                    <a:pt x="2688" y="449"/>
                  </a:lnTo>
                  <a:lnTo>
                    <a:pt x="2681" y="385"/>
                  </a:lnTo>
                  <a:lnTo>
                    <a:pt x="2697" y="384"/>
                  </a:lnTo>
                  <a:close/>
                  <a:moveTo>
                    <a:pt x="2704" y="496"/>
                  </a:moveTo>
                  <a:lnTo>
                    <a:pt x="2704" y="560"/>
                  </a:lnTo>
                  <a:lnTo>
                    <a:pt x="2688" y="560"/>
                  </a:lnTo>
                  <a:lnTo>
                    <a:pt x="2688" y="496"/>
                  </a:lnTo>
                  <a:lnTo>
                    <a:pt x="2704" y="496"/>
                  </a:lnTo>
                  <a:close/>
                  <a:moveTo>
                    <a:pt x="2704" y="608"/>
                  </a:moveTo>
                  <a:lnTo>
                    <a:pt x="2704" y="672"/>
                  </a:lnTo>
                  <a:lnTo>
                    <a:pt x="2688" y="672"/>
                  </a:lnTo>
                  <a:lnTo>
                    <a:pt x="2688" y="608"/>
                  </a:lnTo>
                  <a:lnTo>
                    <a:pt x="2704" y="608"/>
                  </a:lnTo>
                  <a:close/>
                  <a:moveTo>
                    <a:pt x="2704" y="720"/>
                  </a:moveTo>
                  <a:lnTo>
                    <a:pt x="2704" y="785"/>
                  </a:lnTo>
                  <a:lnTo>
                    <a:pt x="2688" y="785"/>
                  </a:lnTo>
                  <a:lnTo>
                    <a:pt x="2688" y="720"/>
                  </a:lnTo>
                  <a:lnTo>
                    <a:pt x="2704" y="720"/>
                  </a:lnTo>
                  <a:close/>
                  <a:moveTo>
                    <a:pt x="2704" y="833"/>
                  </a:moveTo>
                  <a:lnTo>
                    <a:pt x="2704" y="897"/>
                  </a:lnTo>
                  <a:lnTo>
                    <a:pt x="2688" y="897"/>
                  </a:lnTo>
                  <a:lnTo>
                    <a:pt x="2688" y="833"/>
                  </a:lnTo>
                  <a:lnTo>
                    <a:pt x="2704" y="833"/>
                  </a:lnTo>
                  <a:close/>
                  <a:moveTo>
                    <a:pt x="2704" y="945"/>
                  </a:moveTo>
                  <a:lnTo>
                    <a:pt x="2704" y="1009"/>
                  </a:lnTo>
                  <a:lnTo>
                    <a:pt x="2688" y="1009"/>
                  </a:lnTo>
                  <a:lnTo>
                    <a:pt x="2688" y="945"/>
                  </a:lnTo>
                  <a:lnTo>
                    <a:pt x="2704" y="945"/>
                  </a:lnTo>
                  <a:close/>
                  <a:moveTo>
                    <a:pt x="2704" y="1057"/>
                  </a:moveTo>
                  <a:lnTo>
                    <a:pt x="2704" y="1121"/>
                  </a:lnTo>
                  <a:lnTo>
                    <a:pt x="2688" y="1121"/>
                  </a:lnTo>
                  <a:lnTo>
                    <a:pt x="2688" y="1057"/>
                  </a:lnTo>
                  <a:lnTo>
                    <a:pt x="2704" y="1057"/>
                  </a:lnTo>
                  <a:close/>
                  <a:moveTo>
                    <a:pt x="2704" y="1169"/>
                  </a:moveTo>
                  <a:lnTo>
                    <a:pt x="2704" y="1233"/>
                  </a:lnTo>
                  <a:lnTo>
                    <a:pt x="2688" y="1233"/>
                  </a:lnTo>
                  <a:lnTo>
                    <a:pt x="2688" y="1169"/>
                  </a:lnTo>
                  <a:lnTo>
                    <a:pt x="2704" y="1169"/>
                  </a:lnTo>
                  <a:close/>
                  <a:moveTo>
                    <a:pt x="2704" y="1281"/>
                  </a:moveTo>
                  <a:lnTo>
                    <a:pt x="2704" y="1345"/>
                  </a:lnTo>
                  <a:lnTo>
                    <a:pt x="2688" y="1345"/>
                  </a:lnTo>
                  <a:lnTo>
                    <a:pt x="2688" y="1281"/>
                  </a:lnTo>
                  <a:lnTo>
                    <a:pt x="2704" y="1281"/>
                  </a:lnTo>
                  <a:close/>
                  <a:moveTo>
                    <a:pt x="2704" y="1393"/>
                  </a:moveTo>
                  <a:lnTo>
                    <a:pt x="2704" y="1457"/>
                  </a:lnTo>
                  <a:lnTo>
                    <a:pt x="2688" y="1457"/>
                  </a:lnTo>
                  <a:lnTo>
                    <a:pt x="2688" y="1393"/>
                  </a:lnTo>
                  <a:lnTo>
                    <a:pt x="2704" y="1393"/>
                  </a:lnTo>
                  <a:close/>
                  <a:moveTo>
                    <a:pt x="2704" y="1505"/>
                  </a:moveTo>
                  <a:lnTo>
                    <a:pt x="2704" y="1569"/>
                  </a:lnTo>
                  <a:lnTo>
                    <a:pt x="2688" y="1569"/>
                  </a:lnTo>
                  <a:lnTo>
                    <a:pt x="2688" y="1505"/>
                  </a:lnTo>
                  <a:lnTo>
                    <a:pt x="2704" y="1505"/>
                  </a:lnTo>
                  <a:close/>
                  <a:moveTo>
                    <a:pt x="2704" y="1617"/>
                  </a:moveTo>
                  <a:lnTo>
                    <a:pt x="2704" y="1681"/>
                  </a:lnTo>
                  <a:lnTo>
                    <a:pt x="2688" y="1681"/>
                  </a:lnTo>
                  <a:lnTo>
                    <a:pt x="2688" y="1617"/>
                  </a:lnTo>
                  <a:lnTo>
                    <a:pt x="2704" y="1617"/>
                  </a:lnTo>
                  <a:close/>
                  <a:moveTo>
                    <a:pt x="2704" y="1729"/>
                  </a:moveTo>
                  <a:lnTo>
                    <a:pt x="2704" y="1794"/>
                  </a:lnTo>
                  <a:lnTo>
                    <a:pt x="2688" y="1794"/>
                  </a:lnTo>
                  <a:lnTo>
                    <a:pt x="2688" y="1729"/>
                  </a:lnTo>
                  <a:lnTo>
                    <a:pt x="2704" y="1729"/>
                  </a:lnTo>
                  <a:close/>
                  <a:moveTo>
                    <a:pt x="2704" y="1842"/>
                  </a:moveTo>
                  <a:lnTo>
                    <a:pt x="2704" y="1906"/>
                  </a:lnTo>
                  <a:lnTo>
                    <a:pt x="2688" y="1906"/>
                  </a:lnTo>
                  <a:lnTo>
                    <a:pt x="2688" y="1842"/>
                  </a:lnTo>
                  <a:lnTo>
                    <a:pt x="2704" y="1842"/>
                  </a:lnTo>
                  <a:close/>
                  <a:moveTo>
                    <a:pt x="2704" y="1954"/>
                  </a:moveTo>
                  <a:lnTo>
                    <a:pt x="2704" y="2018"/>
                  </a:lnTo>
                  <a:lnTo>
                    <a:pt x="2688" y="2018"/>
                  </a:lnTo>
                  <a:lnTo>
                    <a:pt x="2688" y="1954"/>
                  </a:lnTo>
                  <a:lnTo>
                    <a:pt x="2704" y="1954"/>
                  </a:lnTo>
                  <a:close/>
                  <a:moveTo>
                    <a:pt x="2704" y="2066"/>
                  </a:moveTo>
                  <a:lnTo>
                    <a:pt x="2704" y="2130"/>
                  </a:lnTo>
                  <a:lnTo>
                    <a:pt x="2688" y="2130"/>
                  </a:lnTo>
                  <a:lnTo>
                    <a:pt x="2688" y="2066"/>
                  </a:lnTo>
                  <a:lnTo>
                    <a:pt x="2704" y="2066"/>
                  </a:lnTo>
                  <a:close/>
                  <a:moveTo>
                    <a:pt x="2704" y="2178"/>
                  </a:moveTo>
                  <a:lnTo>
                    <a:pt x="2704" y="2242"/>
                  </a:lnTo>
                  <a:lnTo>
                    <a:pt x="2688" y="2242"/>
                  </a:lnTo>
                  <a:lnTo>
                    <a:pt x="2688" y="2178"/>
                  </a:lnTo>
                  <a:lnTo>
                    <a:pt x="2704" y="2178"/>
                  </a:lnTo>
                  <a:close/>
                  <a:moveTo>
                    <a:pt x="2704" y="2290"/>
                  </a:moveTo>
                  <a:lnTo>
                    <a:pt x="2704" y="2354"/>
                  </a:lnTo>
                  <a:lnTo>
                    <a:pt x="2688" y="2354"/>
                  </a:lnTo>
                  <a:lnTo>
                    <a:pt x="2688" y="2290"/>
                  </a:lnTo>
                  <a:lnTo>
                    <a:pt x="2704" y="2290"/>
                  </a:lnTo>
                  <a:close/>
                  <a:moveTo>
                    <a:pt x="2702" y="2403"/>
                  </a:moveTo>
                  <a:lnTo>
                    <a:pt x="2696" y="2467"/>
                  </a:lnTo>
                  <a:lnTo>
                    <a:pt x="2680" y="2465"/>
                  </a:lnTo>
                  <a:lnTo>
                    <a:pt x="2686" y="2401"/>
                  </a:lnTo>
                  <a:lnTo>
                    <a:pt x="2702" y="2403"/>
                  </a:lnTo>
                  <a:close/>
                  <a:moveTo>
                    <a:pt x="2681" y="2514"/>
                  </a:moveTo>
                  <a:lnTo>
                    <a:pt x="2669" y="2554"/>
                  </a:lnTo>
                  <a:cubicBezTo>
                    <a:pt x="2669" y="2554"/>
                    <a:pt x="2669" y="2555"/>
                    <a:pt x="2669" y="2555"/>
                  </a:cubicBezTo>
                  <a:lnTo>
                    <a:pt x="2658" y="2575"/>
                  </a:lnTo>
                  <a:lnTo>
                    <a:pt x="2644" y="2567"/>
                  </a:lnTo>
                  <a:lnTo>
                    <a:pt x="2654" y="2548"/>
                  </a:lnTo>
                  <a:lnTo>
                    <a:pt x="2654" y="2549"/>
                  </a:lnTo>
                  <a:lnTo>
                    <a:pt x="2666" y="2509"/>
                  </a:lnTo>
                  <a:lnTo>
                    <a:pt x="2681" y="2514"/>
                  </a:lnTo>
                  <a:close/>
                  <a:moveTo>
                    <a:pt x="2635" y="2617"/>
                  </a:moveTo>
                  <a:lnTo>
                    <a:pt x="2628" y="2631"/>
                  </a:lnTo>
                  <a:cubicBezTo>
                    <a:pt x="2627" y="2632"/>
                    <a:pt x="2627" y="2632"/>
                    <a:pt x="2627" y="2633"/>
                  </a:cubicBezTo>
                  <a:lnTo>
                    <a:pt x="2596" y="2670"/>
                  </a:lnTo>
                  <a:lnTo>
                    <a:pt x="2583" y="2659"/>
                  </a:lnTo>
                  <a:lnTo>
                    <a:pt x="2614" y="2622"/>
                  </a:lnTo>
                  <a:lnTo>
                    <a:pt x="2613" y="2624"/>
                  </a:lnTo>
                  <a:lnTo>
                    <a:pt x="2621" y="2610"/>
                  </a:lnTo>
                  <a:lnTo>
                    <a:pt x="2635" y="2617"/>
                  </a:lnTo>
                  <a:close/>
                  <a:moveTo>
                    <a:pt x="2563" y="2706"/>
                  </a:moveTo>
                  <a:lnTo>
                    <a:pt x="2513" y="2747"/>
                  </a:lnTo>
                  <a:lnTo>
                    <a:pt x="2503" y="2735"/>
                  </a:lnTo>
                  <a:lnTo>
                    <a:pt x="2552" y="2694"/>
                  </a:lnTo>
                  <a:lnTo>
                    <a:pt x="2563" y="2706"/>
                  </a:lnTo>
                  <a:close/>
                  <a:moveTo>
                    <a:pt x="2471" y="2773"/>
                  </a:moveTo>
                  <a:lnTo>
                    <a:pt x="2427" y="2797"/>
                  </a:lnTo>
                  <a:cubicBezTo>
                    <a:pt x="2427" y="2797"/>
                    <a:pt x="2426" y="2797"/>
                    <a:pt x="2426" y="2797"/>
                  </a:cubicBezTo>
                  <a:lnTo>
                    <a:pt x="2412" y="2801"/>
                  </a:lnTo>
                  <a:lnTo>
                    <a:pt x="2407" y="2786"/>
                  </a:lnTo>
                  <a:lnTo>
                    <a:pt x="2421" y="2782"/>
                  </a:lnTo>
                  <a:lnTo>
                    <a:pt x="2420" y="2782"/>
                  </a:lnTo>
                  <a:lnTo>
                    <a:pt x="2463" y="2759"/>
                  </a:lnTo>
                  <a:lnTo>
                    <a:pt x="2471" y="2773"/>
                  </a:lnTo>
                  <a:close/>
                  <a:moveTo>
                    <a:pt x="2366" y="2815"/>
                  </a:moveTo>
                  <a:lnTo>
                    <a:pt x="2341" y="2823"/>
                  </a:lnTo>
                  <a:cubicBezTo>
                    <a:pt x="2340" y="2823"/>
                    <a:pt x="2340" y="2823"/>
                    <a:pt x="2339" y="2823"/>
                  </a:cubicBezTo>
                  <a:lnTo>
                    <a:pt x="2302" y="2827"/>
                  </a:lnTo>
                  <a:lnTo>
                    <a:pt x="2300" y="2811"/>
                  </a:lnTo>
                  <a:lnTo>
                    <a:pt x="2338" y="2807"/>
                  </a:lnTo>
                  <a:lnTo>
                    <a:pt x="2336" y="2808"/>
                  </a:lnTo>
                  <a:lnTo>
                    <a:pt x="2361" y="2800"/>
                  </a:lnTo>
                  <a:lnTo>
                    <a:pt x="2366" y="2815"/>
                  </a:lnTo>
                  <a:close/>
                  <a:moveTo>
                    <a:pt x="2254" y="2832"/>
                  </a:moveTo>
                  <a:lnTo>
                    <a:pt x="2249" y="2832"/>
                  </a:lnTo>
                  <a:lnTo>
                    <a:pt x="2248" y="2816"/>
                  </a:lnTo>
                  <a:lnTo>
                    <a:pt x="2253" y="2816"/>
                  </a:lnTo>
                  <a:lnTo>
                    <a:pt x="2254" y="2832"/>
                  </a:lnTo>
                  <a:close/>
                  <a:moveTo>
                    <a:pt x="2248" y="2832"/>
                  </a:moveTo>
                  <a:lnTo>
                    <a:pt x="2189" y="2832"/>
                  </a:lnTo>
                  <a:lnTo>
                    <a:pt x="2189" y="2816"/>
                  </a:lnTo>
                  <a:lnTo>
                    <a:pt x="2248" y="2816"/>
                  </a:lnTo>
                  <a:lnTo>
                    <a:pt x="2248" y="2832"/>
                  </a:lnTo>
                  <a:close/>
                  <a:moveTo>
                    <a:pt x="2141" y="2832"/>
                  </a:moveTo>
                  <a:lnTo>
                    <a:pt x="2077" y="2832"/>
                  </a:lnTo>
                  <a:lnTo>
                    <a:pt x="2077" y="2816"/>
                  </a:lnTo>
                  <a:lnTo>
                    <a:pt x="2141" y="2816"/>
                  </a:lnTo>
                  <a:lnTo>
                    <a:pt x="2141" y="2832"/>
                  </a:lnTo>
                  <a:close/>
                  <a:moveTo>
                    <a:pt x="2029" y="2832"/>
                  </a:moveTo>
                  <a:lnTo>
                    <a:pt x="1965" y="2832"/>
                  </a:lnTo>
                  <a:lnTo>
                    <a:pt x="1965" y="2816"/>
                  </a:lnTo>
                  <a:lnTo>
                    <a:pt x="2029" y="2816"/>
                  </a:lnTo>
                  <a:lnTo>
                    <a:pt x="2029" y="2832"/>
                  </a:lnTo>
                  <a:close/>
                  <a:moveTo>
                    <a:pt x="1917" y="2832"/>
                  </a:moveTo>
                  <a:lnTo>
                    <a:pt x="1853" y="2832"/>
                  </a:lnTo>
                  <a:lnTo>
                    <a:pt x="1853" y="2816"/>
                  </a:lnTo>
                  <a:lnTo>
                    <a:pt x="1917" y="2816"/>
                  </a:lnTo>
                  <a:lnTo>
                    <a:pt x="1917" y="2832"/>
                  </a:lnTo>
                  <a:close/>
                  <a:moveTo>
                    <a:pt x="1805" y="2832"/>
                  </a:moveTo>
                  <a:lnTo>
                    <a:pt x="1741" y="2832"/>
                  </a:lnTo>
                  <a:lnTo>
                    <a:pt x="1741" y="2816"/>
                  </a:lnTo>
                  <a:lnTo>
                    <a:pt x="1805" y="2816"/>
                  </a:lnTo>
                  <a:lnTo>
                    <a:pt x="1805" y="2832"/>
                  </a:lnTo>
                  <a:close/>
                  <a:moveTo>
                    <a:pt x="1693" y="2832"/>
                  </a:moveTo>
                  <a:lnTo>
                    <a:pt x="1629" y="2832"/>
                  </a:lnTo>
                  <a:lnTo>
                    <a:pt x="1629" y="2816"/>
                  </a:lnTo>
                  <a:lnTo>
                    <a:pt x="1693" y="2816"/>
                  </a:lnTo>
                  <a:lnTo>
                    <a:pt x="1693" y="2832"/>
                  </a:lnTo>
                  <a:close/>
                  <a:moveTo>
                    <a:pt x="1581" y="2832"/>
                  </a:moveTo>
                  <a:lnTo>
                    <a:pt x="1517" y="2832"/>
                  </a:lnTo>
                  <a:lnTo>
                    <a:pt x="1517" y="2816"/>
                  </a:lnTo>
                  <a:lnTo>
                    <a:pt x="1581" y="2816"/>
                  </a:lnTo>
                  <a:lnTo>
                    <a:pt x="1581" y="2832"/>
                  </a:lnTo>
                  <a:close/>
                  <a:moveTo>
                    <a:pt x="1469" y="2832"/>
                  </a:moveTo>
                  <a:lnTo>
                    <a:pt x="1404" y="2832"/>
                  </a:lnTo>
                  <a:lnTo>
                    <a:pt x="1404" y="2816"/>
                  </a:lnTo>
                  <a:lnTo>
                    <a:pt x="1469" y="2816"/>
                  </a:lnTo>
                  <a:lnTo>
                    <a:pt x="1469" y="2832"/>
                  </a:lnTo>
                  <a:close/>
                  <a:moveTo>
                    <a:pt x="1356" y="2832"/>
                  </a:moveTo>
                  <a:lnTo>
                    <a:pt x="1292" y="2832"/>
                  </a:lnTo>
                  <a:lnTo>
                    <a:pt x="1292" y="2816"/>
                  </a:lnTo>
                  <a:lnTo>
                    <a:pt x="1356" y="2816"/>
                  </a:lnTo>
                  <a:lnTo>
                    <a:pt x="1356" y="2832"/>
                  </a:lnTo>
                  <a:close/>
                  <a:moveTo>
                    <a:pt x="1244" y="2832"/>
                  </a:moveTo>
                  <a:lnTo>
                    <a:pt x="1180" y="2832"/>
                  </a:lnTo>
                  <a:lnTo>
                    <a:pt x="1180" y="2816"/>
                  </a:lnTo>
                  <a:lnTo>
                    <a:pt x="1244" y="2816"/>
                  </a:lnTo>
                  <a:lnTo>
                    <a:pt x="1244" y="2832"/>
                  </a:lnTo>
                  <a:close/>
                  <a:moveTo>
                    <a:pt x="1132" y="2832"/>
                  </a:moveTo>
                  <a:lnTo>
                    <a:pt x="1068" y="2832"/>
                  </a:lnTo>
                  <a:lnTo>
                    <a:pt x="1068" y="2816"/>
                  </a:lnTo>
                  <a:lnTo>
                    <a:pt x="1132" y="2816"/>
                  </a:lnTo>
                  <a:lnTo>
                    <a:pt x="1132" y="2832"/>
                  </a:lnTo>
                  <a:close/>
                  <a:moveTo>
                    <a:pt x="1020" y="2832"/>
                  </a:moveTo>
                  <a:lnTo>
                    <a:pt x="956" y="2832"/>
                  </a:lnTo>
                  <a:lnTo>
                    <a:pt x="956" y="2816"/>
                  </a:lnTo>
                  <a:lnTo>
                    <a:pt x="1020" y="2816"/>
                  </a:lnTo>
                  <a:lnTo>
                    <a:pt x="1020" y="2832"/>
                  </a:lnTo>
                  <a:close/>
                  <a:moveTo>
                    <a:pt x="908" y="2832"/>
                  </a:moveTo>
                  <a:lnTo>
                    <a:pt x="844" y="2832"/>
                  </a:lnTo>
                  <a:lnTo>
                    <a:pt x="844" y="2816"/>
                  </a:lnTo>
                  <a:lnTo>
                    <a:pt x="908" y="2816"/>
                  </a:lnTo>
                  <a:lnTo>
                    <a:pt x="908" y="2832"/>
                  </a:lnTo>
                  <a:close/>
                  <a:moveTo>
                    <a:pt x="796" y="2832"/>
                  </a:moveTo>
                  <a:lnTo>
                    <a:pt x="732" y="2832"/>
                  </a:lnTo>
                  <a:lnTo>
                    <a:pt x="732" y="2816"/>
                  </a:lnTo>
                  <a:lnTo>
                    <a:pt x="796" y="2816"/>
                  </a:lnTo>
                  <a:lnTo>
                    <a:pt x="796" y="2832"/>
                  </a:lnTo>
                  <a:close/>
                  <a:moveTo>
                    <a:pt x="684" y="2832"/>
                  </a:moveTo>
                  <a:lnTo>
                    <a:pt x="620" y="2832"/>
                  </a:lnTo>
                  <a:lnTo>
                    <a:pt x="620" y="2816"/>
                  </a:lnTo>
                  <a:lnTo>
                    <a:pt x="684" y="2816"/>
                  </a:lnTo>
                  <a:lnTo>
                    <a:pt x="684" y="2832"/>
                  </a:lnTo>
                  <a:close/>
                  <a:moveTo>
                    <a:pt x="572" y="2832"/>
                  </a:moveTo>
                  <a:lnTo>
                    <a:pt x="508" y="2832"/>
                  </a:lnTo>
                  <a:lnTo>
                    <a:pt x="508" y="2816"/>
                  </a:lnTo>
                  <a:lnTo>
                    <a:pt x="572" y="2816"/>
                  </a:lnTo>
                  <a:lnTo>
                    <a:pt x="572" y="2832"/>
                  </a:lnTo>
                  <a:close/>
                  <a:moveTo>
                    <a:pt x="460" y="2832"/>
                  </a:moveTo>
                  <a:lnTo>
                    <a:pt x="456" y="2832"/>
                  </a:lnTo>
                  <a:lnTo>
                    <a:pt x="456" y="2816"/>
                  </a:lnTo>
                  <a:lnTo>
                    <a:pt x="460" y="2816"/>
                  </a:lnTo>
                  <a:lnTo>
                    <a:pt x="460" y="2832"/>
                  </a:lnTo>
                  <a:close/>
                  <a:moveTo>
                    <a:pt x="456" y="2832"/>
                  </a:moveTo>
                  <a:lnTo>
                    <a:pt x="395" y="2826"/>
                  </a:lnTo>
                  <a:lnTo>
                    <a:pt x="397" y="2810"/>
                  </a:lnTo>
                  <a:lnTo>
                    <a:pt x="457" y="2816"/>
                  </a:lnTo>
                  <a:lnTo>
                    <a:pt x="456" y="2832"/>
                  </a:lnTo>
                  <a:close/>
                  <a:moveTo>
                    <a:pt x="346" y="2818"/>
                  </a:moveTo>
                  <a:lnTo>
                    <a:pt x="285" y="2799"/>
                  </a:lnTo>
                  <a:lnTo>
                    <a:pt x="290" y="2783"/>
                  </a:lnTo>
                  <a:lnTo>
                    <a:pt x="351" y="2802"/>
                  </a:lnTo>
                  <a:lnTo>
                    <a:pt x="346" y="2818"/>
                  </a:lnTo>
                  <a:close/>
                  <a:moveTo>
                    <a:pt x="241" y="2776"/>
                  </a:moveTo>
                  <a:lnTo>
                    <a:pt x="203" y="2756"/>
                  </a:lnTo>
                  <a:cubicBezTo>
                    <a:pt x="202" y="2755"/>
                    <a:pt x="202" y="2755"/>
                    <a:pt x="201" y="2755"/>
                  </a:cubicBezTo>
                  <a:lnTo>
                    <a:pt x="186" y="2742"/>
                  </a:lnTo>
                  <a:lnTo>
                    <a:pt x="196" y="2729"/>
                  </a:lnTo>
                  <a:lnTo>
                    <a:pt x="212" y="2742"/>
                  </a:lnTo>
                  <a:lnTo>
                    <a:pt x="210" y="2741"/>
                  </a:lnTo>
                  <a:lnTo>
                    <a:pt x="249" y="2762"/>
                  </a:lnTo>
                  <a:lnTo>
                    <a:pt x="241" y="2776"/>
                  </a:lnTo>
                  <a:close/>
                  <a:moveTo>
                    <a:pt x="148" y="2711"/>
                  </a:moveTo>
                  <a:lnTo>
                    <a:pt x="134" y="2700"/>
                  </a:lnTo>
                  <a:cubicBezTo>
                    <a:pt x="134" y="2699"/>
                    <a:pt x="134" y="2699"/>
                    <a:pt x="133" y="2699"/>
                  </a:cubicBezTo>
                  <a:lnTo>
                    <a:pt x="104" y="2663"/>
                  </a:lnTo>
                  <a:lnTo>
                    <a:pt x="117" y="2653"/>
                  </a:lnTo>
                  <a:lnTo>
                    <a:pt x="146" y="2688"/>
                  </a:lnTo>
                  <a:lnTo>
                    <a:pt x="145" y="2687"/>
                  </a:lnTo>
                  <a:lnTo>
                    <a:pt x="159" y="2699"/>
                  </a:lnTo>
                  <a:lnTo>
                    <a:pt x="148" y="2711"/>
                  </a:lnTo>
                  <a:close/>
                  <a:moveTo>
                    <a:pt x="74" y="2624"/>
                  </a:moveTo>
                  <a:lnTo>
                    <a:pt x="43" y="2568"/>
                  </a:lnTo>
                  <a:lnTo>
                    <a:pt x="57" y="2560"/>
                  </a:lnTo>
                  <a:lnTo>
                    <a:pt x="88" y="2616"/>
                  </a:lnTo>
                  <a:lnTo>
                    <a:pt x="74" y="2624"/>
                  </a:lnTo>
                  <a:close/>
                  <a:moveTo>
                    <a:pt x="26" y="2521"/>
                  </a:moveTo>
                  <a:lnTo>
                    <a:pt x="10" y="2469"/>
                  </a:lnTo>
                  <a:cubicBezTo>
                    <a:pt x="10" y="2468"/>
                    <a:pt x="10" y="2468"/>
                    <a:pt x="9" y="2467"/>
                  </a:cubicBezTo>
                  <a:lnTo>
                    <a:pt x="9" y="2458"/>
                  </a:lnTo>
                  <a:lnTo>
                    <a:pt x="25" y="2457"/>
                  </a:lnTo>
                  <a:lnTo>
                    <a:pt x="25" y="2466"/>
                  </a:lnTo>
                  <a:lnTo>
                    <a:pt x="25" y="2464"/>
                  </a:lnTo>
                  <a:lnTo>
                    <a:pt x="41" y="2517"/>
                  </a:lnTo>
                  <a:lnTo>
                    <a:pt x="26" y="2521"/>
                  </a:lnTo>
                  <a:close/>
                  <a:moveTo>
                    <a:pt x="4" y="2410"/>
                  </a:moveTo>
                  <a:lnTo>
                    <a:pt x="0" y="2377"/>
                  </a:lnTo>
                  <a:lnTo>
                    <a:pt x="16" y="2376"/>
                  </a:lnTo>
                  <a:lnTo>
                    <a:pt x="20" y="2409"/>
                  </a:lnTo>
                  <a:lnTo>
                    <a:pt x="4" y="2410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4" name="Freeform 36"/>
            <p:cNvSpPr>
              <a:spLocks/>
            </p:cNvSpPr>
            <p:nvPr/>
          </p:nvSpPr>
          <p:spPr bwMode="auto">
            <a:xfrm>
              <a:off x="1756" y="149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5" name="Freeform 37"/>
            <p:cNvSpPr>
              <a:spLocks noEditPoints="1"/>
            </p:cNvSpPr>
            <p:nvPr/>
          </p:nvSpPr>
          <p:spPr bwMode="auto">
            <a:xfrm>
              <a:off x="1754" y="1486"/>
              <a:ext cx="212" cy="262"/>
            </a:xfrm>
            <a:custGeom>
              <a:avLst/>
              <a:gdLst>
                <a:gd name="T0" fmla="*/ 0 w 212"/>
                <a:gd name="T1" fmla="*/ 67 h 262"/>
                <a:gd name="T2" fmla="*/ 105 w 212"/>
                <a:gd name="T3" fmla="*/ 67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7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7"/>
                  </a:moveTo>
                  <a:lnTo>
                    <a:pt x="105" y="67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7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6" name="Freeform 38"/>
            <p:cNvSpPr>
              <a:spLocks/>
            </p:cNvSpPr>
            <p:nvPr/>
          </p:nvSpPr>
          <p:spPr bwMode="auto">
            <a:xfrm>
              <a:off x="1756" y="2399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7" name="Freeform 39"/>
            <p:cNvSpPr>
              <a:spLocks noEditPoints="1"/>
            </p:cNvSpPr>
            <p:nvPr/>
          </p:nvSpPr>
          <p:spPr bwMode="auto">
            <a:xfrm>
              <a:off x="1754" y="2392"/>
              <a:ext cx="212" cy="262"/>
            </a:xfrm>
            <a:custGeom>
              <a:avLst/>
              <a:gdLst>
                <a:gd name="T0" fmla="*/ 0 w 212"/>
                <a:gd name="T1" fmla="*/ 66 h 262"/>
                <a:gd name="T2" fmla="*/ 105 w 212"/>
                <a:gd name="T3" fmla="*/ 66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6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8" name="Freeform 40"/>
            <p:cNvSpPr>
              <a:spLocks/>
            </p:cNvSpPr>
            <p:nvPr/>
          </p:nvSpPr>
          <p:spPr bwMode="auto">
            <a:xfrm>
              <a:off x="1756" y="3264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9" name="Freeform 41"/>
            <p:cNvSpPr>
              <a:spLocks noEditPoints="1"/>
            </p:cNvSpPr>
            <p:nvPr/>
          </p:nvSpPr>
          <p:spPr bwMode="auto">
            <a:xfrm>
              <a:off x="1754" y="3257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5 w 212"/>
                <a:gd name="T3" fmla="*/ 66 h 261"/>
                <a:gd name="T4" fmla="*/ 102 w 212"/>
                <a:gd name="T5" fmla="*/ 69 h 261"/>
                <a:gd name="T6" fmla="*/ 102 w 212"/>
                <a:gd name="T7" fmla="*/ 0 h 261"/>
                <a:gd name="T8" fmla="*/ 212 w 212"/>
                <a:gd name="T9" fmla="*/ 130 h 261"/>
                <a:gd name="T10" fmla="*/ 102 w 212"/>
                <a:gd name="T11" fmla="*/ 261 h 261"/>
                <a:gd name="T12" fmla="*/ 102 w 212"/>
                <a:gd name="T13" fmla="*/ 192 h 261"/>
                <a:gd name="T14" fmla="*/ 105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2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3 w 212"/>
                <a:gd name="T29" fmla="*/ 252 h 261"/>
                <a:gd name="T30" fmla="*/ 206 w 212"/>
                <a:gd name="T31" fmla="*/ 129 h 261"/>
                <a:gd name="T32" fmla="*/ 206 w 212"/>
                <a:gd name="T33" fmla="*/ 132 h 261"/>
                <a:gd name="T34" fmla="*/ 103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2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0"/>
                  </a:lnTo>
                  <a:lnTo>
                    <a:pt x="102" y="261"/>
                  </a:lnTo>
                  <a:lnTo>
                    <a:pt x="102" y="192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2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0" name="Freeform 42"/>
            <p:cNvSpPr>
              <a:spLocks noEditPoints="1"/>
            </p:cNvSpPr>
            <p:nvPr/>
          </p:nvSpPr>
          <p:spPr bwMode="auto">
            <a:xfrm>
              <a:off x="3179" y="1228"/>
              <a:ext cx="870" cy="1158"/>
            </a:xfrm>
            <a:custGeom>
              <a:avLst/>
              <a:gdLst>
                <a:gd name="T0" fmla="*/ 0 w 2704"/>
                <a:gd name="T1" fmla="*/ 975 h 3600"/>
                <a:gd name="T2" fmla="*/ 0 w 2704"/>
                <a:gd name="T3" fmla="*/ 903 h 3600"/>
                <a:gd name="T4" fmla="*/ 0 w 2704"/>
                <a:gd name="T5" fmla="*/ 831 h 3600"/>
                <a:gd name="T6" fmla="*/ 0 w 2704"/>
                <a:gd name="T7" fmla="*/ 759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4 h 3600"/>
                <a:gd name="T70" fmla="*/ 870 w 2704"/>
                <a:gd name="T71" fmla="*/ 546 h 3600"/>
                <a:gd name="T72" fmla="*/ 870 w 2704"/>
                <a:gd name="T73" fmla="*/ 618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7 h 3600"/>
                <a:gd name="T82" fmla="*/ 870 w 2704"/>
                <a:gd name="T83" fmla="*/ 979 h 3600"/>
                <a:gd name="T84" fmla="*/ 870 w 2704"/>
                <a:gd name="T85" fmla="*/ 1015 h 3600"/>
                <a:gd name="T86" fmla="*/ 862 w 2704"/>
                <a:gd name="T87" fmla="*/ 1040 h 3600"/>
                <a:gd name="T88" fmla="*/ 855 w 2704"/>
                <a:gd name="T89" fmla="*/ 1064 h 3600"/>
                <a:gd name="T90" fmla="*/ 799 w 2704"/>
                <a:gd name="T91" fmla="*/ 1137 h 3600"/>
                <a:gd name="T92" fmla="*/ 764 w 2704"/>
                <a:gd name="T93" fmla="*/ 1146 h 3600"/>
                <a:gd name="T94" fmla="*/ 714 w 2704"/>
                <a:gd name="T95" fmla="*/ 1158 h 3600"/>
                <a:gd name="T96" fmla="*/ 642 w 2704"/>
                <a:gd name="T97" fmla="*/ 1158 h 3600"/>
                <a:gd name="T98" fmla="*/ 570 w 2704"/>
                <a:gd name="T99" fmla="*/ 1158 h 3600"/>
                <a:gd name="T100" fmla="*/ 498 w 2704"/>
                <a:gd name="T101" fmla="*/ 1158 h 3600"/>
                <a:gd name="T102" fmla="*/ 426 w 2704"/>
                <a:gd name="T103" fmla="*/ 1158 h 3600"/>
                <a:gd name="T104" fmla="*/ 354 w 2704"/>
                <a:gd name="T105" fmla="*/ 1158 h 3600"/>
                <a:gd name="T106" fmla="*/ 281 w 2704"/>
                <a:gd name="T107" fmla="*/ 1158 h 3600"/>
                <a:gd name="T108" fmla="*/ 209 w 2704"/>
                <a:gd name="T109" fmla="*/ 1158 h 3600"/>
                <a:gd name="T110" fmla="*/ 137 w 2704"/>
                <a:gd name="T111" fmla="*/ 1157 h 3600"/>
                <a:gd name="T112" fmla="*/ 90 w 2704"/>
                <a:gd name="T113" fmla="*/ 1147 h 3600"/>
                <a:gd name="T114" fmla="*/ 65 w 2704"/>
                <a:gd name="T115" fmla="*/ 1133 h 3600"/>
                <a:gd name="T116" fmla="*/ 44 w 2704"/>
                <a:gd name="T117" fmla="*/ 1108 h 3600"/>
                <a:gd name="T118" fmla="*/ 19 w 2704"/>
                <a:gd name="T119" fmla="*/ 1081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4"/>
                  </a:lnTo>
                  <a:lnTo>
                    <a:pt x="16" y="2184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1" name="Freeform 43"/>
            <p:cNvSpPr>
              <a:spLocks noEditPoints="1"/>
            </p:cNvSpPr>
            <p:nvPr/>
          </p:nvSpPr>
          <p:spPr bwMode="auto">
            <a:xfrm>
              <a:off x="3179" y="2669"/>
              <a:ext cx="870" cy="1159"/>
            </a:xfrm>
            <a:custGeom>
              <a:avLst/>
              <a:gdLst>
                <a:gd name="T0" fmla="*/ 0 w 2704"/>
                <a:gd name="T1" fmla="*/ 976 h 3600"/>
                <a:gd name="T2" fmla="*/ 0 w 2704"/>
                <a:gd name="T3" fmla="*/ 904 h 3600"/>
                <a:gd name="T4" fmla="*/ 0 w 2704"/>
                <a:gd name="T5" fmla="*/ 832 h 3600"/>
                <a:gd name="T6" fmla="*/ 0 w 2704"/>
                <a:gd name="T7" fmla="*/ 760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5 h 3600"/>
                <a:gd name="T70" fmla="*/ 870 w 2704"/>
                <a:gd name="T71" fmla="*/ 547 h 3600"/>
                <a:gd name="T72" fmla="*/ 870 w 2704"/>
                <a:gd name="T73" fmla="*/ 619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8 h 3600"/>
                <a:gd name="T82" fmla="*/ 870 w 2704"/>
                <a:gd name="T83" fmla="*/ 980 h 3600"/>
                <a:gd name="T84" fmla="*/ 870 w 2704"/>
                <a:gd name="T85" fmla="*/ 1016 h 3600"/>
                <a:gd name="T86" fmla="*/ 862 w 2704"/>
                <a:gd name="T87" fmla="*/ 1041 h 3600"/>
                <a:gd name="T88" fmla="*/ 855 w 2704"/>
                <a:gd name="T89" fmla="*/ 1065 h 3600"/>
                <a:gd name="T90" fmla="*/ 799 w 2704"/>
                <a:gd name="T91" fmla="*/ 1138 h 3600"/>
                <a:gd name="T92" fmla="*/ 764 w 2704"/>
                <a:gd name="T93" fmla="*/ 1147 h 3600"/>
                <a:gd name="T94" fmla="*/ 714 w 2704"/>
                <a:gd name="T95" fmla="*/ 1159 h 3600"/>
                <a:gd name="T96" fmla="*/ 642 w 2704"/>
                <a:gd name="T97" fmla="*/ 1159 h 3600"/>
                <a:gd name="T98" fmla="*/ 570 w 2704"/>
                <a:gd name="T99" fmla="*/ 1159 h 3600"/>
                <a:gd name="T100" fmla="*/ 498 w 2704"/>
                <a:gd name="T101" fmla="*/ 1159 h 3600"/>
                <a:gd name="T102" fmla="*/ 426 w 2704"/>
                <a:gd name="T103" fmla="*/ 1159 h 3600"/>
                <a:gd name="T104" fmla="*/ 354 w 2704"/>
                <a:gd name="T105" fmla="*/ 1159 h 3600"/>
                <a:gd name="T106" fmla="*/ 281 w 2704"/>
                <a:gd name="T107" fmla="*/ 1159 h 3600"/>
                <a:gd name="T108" fmla="*/ 209 w 2704"/>
                <a:gd name="T109" fmla="*/ 1159 h 3600"/>
                <a:gd name="T110" fmla="*/ 137 w 2704"/>
                <a:gd name="T111" fmla="*/ 1158 h 3600"/>
                <a:gd name="T112" fmla="*/ 90 w 2704"/>
                <a:gd name="T113" fmla="*/ 1148 h 3600"/>
                <a:gd name="T114" fmla="*/ 65 w 2704"/>
                <a:gd name="T115" fmla="*/ 1134 h 3600"/>
                <a:gd name="T116" fmla="*/ 44 w 2704"/>
                <a:gd name="T117" fmla="*/ 1109 h 3600"/>
                <a:gd name="T118" fmla="*/ 19 w 2704"/>
                <a:gd name="T119" fmla="*/ 1082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3"/>
                  </a:lnTo>
                  <a:lnTo>
                    <a:pt x="16" y="2183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2" name="Freeform 44"/>
            <p:cNvSpPr>
              <a:spLocks noEditPoints="1"/>
            </p:cNvSpPr>
            <p:nvPr/>
          </p:nvSpPr>
          <p:spPr bwMode="auto">
            <a:xfrm>
              <a:off x="3262" y="180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3" name="Rectangle 45"/>
            <p:cNvSpPr>
              <a:spLocks noChangeArrowheads="1"/>
            </p:cNvSpPr>
            <p:nvPr/>
          </p:nvSpPr>
          <p:spPr bwMode="auto">
            <a:xfrm>
              <a:off x="3485" y="179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4" name="Freeform 46"/>
            <p:cNvSpPr>
              <a:spLocks noEditPoints="1"/>
            </p:cNvSpPr>
            <p:nvPr/>
          </p:nvSpPr>
          <p:spPr bwMode="auto">
            <a:xfrm>
              <a:off x="3262" y="196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5" name="Rectangle 47"/>
            <p:cNvSpPr>
              <a:spLocks noChangeArrowheads="1"/>
            </p:cNvSpPr>
            <p:nvPr/>
          </p:nvSpPr>
          <p:spPr bwMode="auto">
            <a:xfrm>
              <a:off x="3485" y="195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6" name="Freeform 48"/>
            <p:cNvSpPr>
              <a:spLocks noEditPoints="1"/>
            </p:cNvSpPr>
            <p:nvPr/>
          </p:nvSpPr>
          <p:spPr bwMode="auto">
            <a:xfrm>
              <a:off x="3262" y="2752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7" name="Rectangle 49"/>
            <p:cNvSpPr>
              <a:spLocks noChangeArrowheads="1"/>
            </p:cNvSpPr>
            <p:nvPr/>
          </p:nvSpPr>
          <p:spPr bwMode="auto">
            <a:xfrm>
              <a:off x="3485" y="2740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8" name="Freeform 50"/>
            <p:cNvSpPr>
              <a:spLocks noEditPoints="1"/>
            </p:cNvSpPr>
            <p:nvPr/>
          </p:nvSpPr>
          <p:spPr bwMode="auto">
            <a:xfrm>
              <a:off x="3262" y="2917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9" name="Rectangle 51"/>
            <p:cNvSpPr>
              <a:spLocks noChangeArrowheads="1"/>
            </p:cNvSpPr>
            <p:nvPr/>
          </p:nvSpPr>
          <p:spPr bwMode="auto">
            <a:xfrm>
              <a:off x="3485" y="290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0" name="Freeform 52"/>
            <p:cNvSpPr>
              <a:spLocks noEditPoints="1"/>
            </p:cNvSpPr>
            <p:nvPr/>
          </p:nvSpPr>
          <p:spPr bwMode="auto">
            <a:xfrm>
              <a:off x="3262" y="308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1" name="Rectangle 53"/>
            <p:cNvSpPr>
              <a:spLocks noChangeArrowheads="1"/>
            </p:cNvSpPr>
            <p:nvPr/>
          </p:nvSpPr>
          <p:spPr bwMode="auto">
            <a:xfrm>
              <a:off x="3485" y="306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2" name="Freeform 54"/>
            <p:cNvSpPr>
              <a:spLocks noEditPoints="1"/>
            </p:cNvSpPr>
            <p:nvPr/>
          </p:nvSpPr>
          <p:spPr bwMode="auto">
            <a:xfrm>
              <a:off x="4332" y="192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3" name="Rectangle 55"/>
            <p:cNvSpPr>
              <a:spLocks noChangeArrowheads="1"/>
            </p:cNvSpPr>
            <p:nvPr/>
          </p:nvSpPr>
          <p:spPr bwMode="auto">
            <a:xfrm>
              <a:off x="4556" y="1916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9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24" name="Freeform 56"/>
            <p:cNvSpPr>
              <a:spLocks noEditPoints="1"/>
            </p:cNvSpPr>
            <p:nvPr/>
          </p:nvSpPr>
          <p:spPr bwMode="auto">
            <a:xfrm>
              <a:off x="756" y="34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5" name="Rectangle 57"/>
            <p:cNvSpPr>
              <a:spLocks noChangeArrowheads="1"/>
            </p:cNvSpPr>
            <p:nvPr/>
          </p:nvSpPr>
          <p:spPr bwMode="auto">
            <a:xfrm>
              <a:off x="768" y="3453"/>
              <a:ext cx="9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(d10, ‘ w2 w1 w4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6" name="Freeform 58"/>
            <p:cNvSpPr>
              <a:spLocks noEditPoints="1"/>
            </p:cNvSpPr>
            <p:nvPr/>
          </p:nvSpPr>
          <p:spPr bwMode="auto">
            <a:xfrm>
              <a:off x="2109" y="342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7" name="Rectangle 59"/>
            <p:cNvSpPr>
              <a:spLocks noChangeArrowheads="1"/>
            </p:cNvSpPr>
            <p:nvPr/>
          </p:nvSpPr>
          <p:spPr bwMode="auto">
            <a:xfrm>
              <a:off x="2332" y="341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8" name="Freeform 60"/>
            <p:cNvSpPr>
              <a:spLocks noEditPoints="1"/>
            </p:cNvSpPr>
            <p:nvPr/>
          </p:nvSpPr>
          <p:spPr bwMode="auto">
            <a:xfrm>
              <a:off x="3262" y="213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9" name="Rectangle 61"/>
            <p:cNvSpPr>
              <a:spLocks noChangeArrowheads="1"/>
            </p:cNvSpPr>
            <p:nvPr/>
          </p:nvSpPr>
          <p:spPr bwMode="auto">
            <a:xfrm>
              <a:off x="3485" y="212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30" name="Freeform 62"/>
            <p:cNvSpPr>
              <a:spLocks noEditPoints="1"/>
            </p:cNvSpPr>
            <p:nvPr/>
          </p:nvSpPr>
          <p:spPr bwMode="auto">
            <a:xfrm>
              <a:off x="4332" y="20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1" name="Rectangle 63"/>
            <p:cNvSpPr>
              <a:spLocks noChangeArrowheads="1"/>
            </p:cNvSpPr>
            <p:nvPr/>
          </p:nvSpPr>
          <p:spPr bwMode="auto">
            <a:xfrm>
              <a:off x="4540" y="2081"/>
              <a:ext cx="3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w2,1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0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32" name="Freeform 64"/>
            <p:cNvSpPr>
              <a:spLocks/>
            </p:cNvSpPr>
            <p:nvPr/>
          </p:nvSpPr>
          <p:spPr bwMode="auto">
            <a:xfrm>
              <a:off x="4088" y="200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3" name="Freeform 65"/>
            <p:cNvSpPr>
              <a:spLocks noEditPoints="1"/>
            </p:cNvSpPr>
            <p:nvPr/>
          </p:nvSpPr>
          <p:spPr bwMode="auto">
            <a:xfrm>
              <a:off x="4085" y="1996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4" name="Freeform 66"/>
            <p:cNvSpPr>
              <a:spLocks/>
            </p:cNvSpPr>
            <p:nvPr/>
          </p:nvSpPr>
          <p:spPr bwMode="auto">
            <a:xfrm>
              <a:off x="4088" y="2837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5" name="Freeform 67"/>
            <p:cNvSpPr>
              <a:spLocks noEditPoints="1"/>
            </p:cNvSpPr>
            <p:nvPr/>
          </p:nvSpPr>
          <p:spPr bwMode="auto">
            <a:xfrm>
              <a:off x="4085" y="2830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89 h 261"/>
                <a:gd name="T24" fmla="*/ 108 w 212"/>
                <a:gd name="T25" fmla="*/ 189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89"/>
                  </a:lnTo>
                  <a:lnTo>
                    <a:pt x="108" y="189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6" name="Rectangle 68"/>
            <p:cNvSpPr>
              <a:spLocks noChangeArrowheads="1"/>
            </p:cNvSpPr>
            <p:nvPr/>
          </p:nvSpPr>
          <p:spPr bwMode="auto">
            <a:xfrm>
              <a:off x="1459" y="3952"/>
              <a:ext cx="2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M=3 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7" name="Rectangle 69"/>
            <p:cNvSpPr>
              <a:spLocks noChangeArrowheads="1"/>
            </p:cNvSpPr>
            <p:nvPr/>
          </p:nvSpPr>
          <p:spPr bwMode="auto">
            <a:xfrm>
              <a:off x="1742" y="3952"/>
              <a:ext cx="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mappers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8" name="Rectangle 70"/>
            <p:cNvSpPr>
              <a:spLocks noChangeArrowheads="1"/>
            </p:cNvSpPr>
            <p:nvPr/>
          </p:nvSpPr>
          <p:spPr bwMode="auto">
            <a:xfrm>
              <a:off x="3643" y="3947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R=2 reducers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9" name="Freeform 71"/>
            <p:cNvSpPr>
              <a:spLocks noEditPoints="1"/>
            </p:cNvSpPr>
            <p:nvPr/>
          </p:nvSpPr>
          <p:spPr bwMode="auto">
            <a:xfrm>
              <a:off x="2109" y="12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0" name="Rectangle 72"/>
            <p:cNvSpPr>
              <a:spLocks noChangeArrowheads="1"/>
            </p:cNvSpPr>
            <p:nvPr/>
          </p:nvSpPr>
          <p:spPr bwMode="auto">
            <a:xfrm>
              <a:off x="2327" y="127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1" name="Freeform 73"/>
            <p:cNvSpPr>
              <a:spLocks noEditPoints="1"/>
            </p:cNvSpPr>
            <p:nvPr/>
          </p:nvSpPr>
          <p:spPr bwMode="auto">
            <a:xfrm>
              <a:off x="2109" y="177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2" name="Rectangle 74"/>
            <p:cNvSpPr>
              <a:spLocks noChangeArrowheads="1"/>
            </p:cNvSpPr>
            <p:nvPr/>
          </p:nvSpPr>
          <p:spPr bwMode="auto">
            <a:xfrm>
              <a:off x="2332" y="176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3" name="Freeform 75"/>
            <p:cNvSpPr>
              <a:spLocks noEditPoints="1"/>
            </p:cNvSpPr>
            <p:nvPr/>
          </p:nvSpPr>
          <p:spPr bwMode="auto">
            <a:xfrm>
              <a:off x="2109" y="21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4" name="Rectangle 76"/>
            <p:cNvSpPr>
              <a:spLocks noChangeArrowheads="1"/>
            </p:cNvSpPr>
            <p:nvPr/>
          </p:nvSpPr>
          <p:spPr bwMode="auto">
            <a:xfrm>
              <a:off x="2332" y="2177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4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45" name="Freeform 77"/>
            <p:cNvSpPr>
              <a:spLocks noEditPoints="1"/>
            </p:cNvSpPr>
            <p:nvPr/>
          </p:nvSpPr>
          <p:spPr bwMode="auto">
            <a:xfrm>
              <a:off x="2109" y="26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6" name="Rectangle 78"/>
            <p:cNvSpPr>
              <a:spLocks noChangeArrowheads="1"/>
            </p:cNvSpPr>
            <p:nvPr/>
          </p:nvSpPr>
          <p:spPr bwMode="auto">
            <a:xfrm>
              <a:off x="2332" y="267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7" name="Freeform 79"/>
            <p:cNvSpPr>
              <a:spLocks noEditPoints="1"/>
            </p:cNvSpPr>
            <p:nvPr/>
          </p:nvSpPr>
          <p:spPr bwMode="auto">
            <a:xfrm>
              <a:off x="2109" y="3097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8" name="Rectangle 80"/>
            <p:cNvSpPr>
              <a:spLocks noChangeArrowheads="1"/>
            </p:cNvSpPr>
            <p:nvPr/>
          </p:nvSpPr>
          <p:spPr bwMode="auto">
            <a:xfrm>
              <a:off x="2332" y="308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9" name="Freeform 81"/>
            <p:cNvSpPr>
              <a:spLocks noEditPoints="1"/>
            </p:cNvSpPr>
            <p:nvPr/>
          </p:nvSpPr>
          <p:spPr bwMode="auto">
            <a:xfrm>
              <a:off x="2109" y="35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0" name="Rectangle 82"/>
            <p:cNvSpPr>
              <a:spLocks noChangeArrowheads="1"/>
            </p:cNvSpPr>
            <p:nvPr/>
          </p:nvSpPr>
          <p:spPr bwMode="auto">
            <a:xfrm>
              <a:off x="2332" y="357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1" name="Freeform 83"/>
            <p:cNvSpPr>
              <a:spLocks noEditPoints="1"/>
            </p:cNvSpPr>
            <p:nvPr/>
          </p:nvSpPr>
          <p:spPr bwMode="auto">
            <a:xfrm>
              <a:off x="756" y="2520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2" name="Rectangle 84"/>
            <p:cNvSpPr>
              <a:spLocks noChangeArrowheads="1"/>
            </p:cNvSpPr>
            <p:nvPr/>
          </p:nvSpPr>
          <p:spPr bwMode="auto">
            <a:xfrm>
              <a:off x="756" y="2506"/>
              <a:ext cx="8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(d6,  ‘ w1 w4 w2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w2)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3" name="Freeform 87"/>
            <p:cNvSpPr>
              <a:spLocks noEditPoints="1"/>
            </p:cNvSpPr>
            <p:nvPr/>
          </p:nvSpPr>
          <p:spPr bwMode="auto">
            <a:xfrm>
              <a:off x="756" y="268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4" name="Rectangle 88"/>
            <p:cNvSpPr>
              <a:spLocks noChangeArrowheads="1"/>
            </p:cNvSpPr>
            <p:nvPr/>
          </p:nvSpPr>
          <p:spPr bwMode="auto">
            <a:xfrm>
              <a:off x="830" y="2671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(d7,  ‘ w4 w2 w1’)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5" name="Freeform 89"/>
            <p:cNvSpPr>
              <a:spLocks noEditPoints="1"/>
            </p:cNvSpPr>
            <p:nvPr/>
          </p:nvSpPr>
          <p:spPr bwMode="auto">
            <a:xfrm>
              <a:off x="3262" y="164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6" name="Rectangle 90"/>
            <p:cNvSpPr>
              <a:spLocks noChangeArrowheads="1"/>
            </p:cNvSpPr>
            <p:nvPr/>
          </p:nvSpPr>
          <p:spPr bwMode="auto">
            <a:xfrm>
              <a:off x="3485" y="1628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4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57" name="Freeform 91"/>
            <p:cNvSpPr>
              <a:spLocks noEditPoints="1"/>
            </p:cNvSpPr>
            <p:nvPr/>
          </p:nvSpPr>
          <p:spPr bwMode="auto">
            <a:xfrm>
              <a:off x="3262" y="324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8" name="Rectangle 92"/>
            <p:cNvSpPr>
              <a:spLocks noChangeArrowheads="1"/>
            </p:cNvSpPr>
            <p:nvPr/>
          </p:nvSpPr>
          <p:spPr bwMode="auto">
            <a:xfrm>
              <a:off x="3485" y="3234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9" name="Freeform 93"/>
            <p:cNvSpPr>
              <a:spLocks noEditPoints="1"/>
            </p:cNvSpPr>
            <p:nvPr/>
          </p:nvSpPr>
          <p:spPr bwMode="auto">
            <a:xfrm>
              <a:off x="3262" y="14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0" name="Rectangle 94"/>
            <p:cNvSpPr>
              <a:spLocks noChangeArrowheads="1"/>
            </p:cNvSpPr>
            <p:nvPr/>
          </p:nvSpPr>
          <p:spPr bwMode="auto">
            <a:xfrm>
              <a:off x="3485" y="14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1" name="Freeform 95"/>
            <p:cNvSpPr>
              <a:spLocks noEditPoints="1"/>
            </p:cNvSpPr>
            <p:nvPr/>
          </p:nvSpPr>
          <p:spPr bwMode="auto">
            <a:xfrm>
              <a:off x="3262" y="131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2" name="Rectangle 96"/>
            <p:cNvSpPr>
              <a:spLocks noChangeArrowheads="1"/>
            </p:cNvSpPr>
            <p:nvPr/>
          </p:nvSpPr>
          <p:spPr bwMode="auto">
            <a:xfrm>
              <a:off x="3485" y="12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3" name="Freeform 97"/>
            <p:cNvSpPr>
              <a:spLocks noEditPoints="1"/>
            </p:cNvSpPr>
            <p:nvPr/>
          </p:nvSpPr>
          <p:spPr bwMode="auto">
            <a:xfrm>
              <a:off x="3262" y="3411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4" name="Rectangle 98"/>
            <p:cNvSpPr>
              <a:spLocks noChangeArrowheads="1"/>
            </p:cNvSpPr>
            <p:nvPr/>
          </p:nvSpPr>
          <p:spPr bwMode="auto">
            <a:xfrm>
              <a:off x="3485" y="33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5" name="Freeform 99"/>
            <p:cNvSpPr>
              <a:spLocks noEditPoints="1"/>
            </p:cNvSpPr>
            <p:nvPr/>
          </p:nvSpPr>
          <p:spPr bwMode="auto">
            <a:xfrm>
              <a:off x="3262" y="35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6" name="Rectangle 100"/>
            <p:cNvSpPr>
              <a:spLocks noChangeArrowheads="1"/>
            </p:cNvSpPr>
            <p:nvPr/>
          </p:nvSpPr>
          <p:spPr bwMode="auto">
            <a:xfrm>
              <a:off x="3485" y="35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7" name="Freeform 101"/>
            <p:cNvSpPr>
              <a:spLocks noEditPoints="1"/>
            </p:cNvSpPr>
            <p:nvPr/>
          </p:nvSpPr>
          <p:spPr bwMode="auto">
            <a:xfrm>
              <a:off x="2811" y="1367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8" name="Freeform 102"/>
            <p:cNvSpPr>
              <a:spLocks noEditPoints="1"/>
            </p:cNvSpPr>
            <p:nvPr/>
          </p:nvSpPr>
          <p:spPr bwMode="auto">
            <a:xfrm>
              <a:off x="2811" y="1532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9" name="Freeform 103"/>
            <p:cNvSpPr>
              <a:spLocks noEditPoints="1"/>
            </p:cNvSpPr>
            <p:nvPr/>
          </p:nvSpPr>
          <p:spPr bwMode="auto">
            <a:xfrm>
              <a:off x="2809" y="1699"/>
              <a:ext cx="463" cy="1140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4 h 3545"/>
                <a:gd name="T4" fmla="*/ 451 w 1440"/>
                <a:gd name="T5" fmla="*/ 1136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89 h 3545"/>
                <a:gd name="T12" fmla="*/ 455 w 1440"/>
                <a:gd name="T13" fmla="*/ 1140 h 3545"/>
                <a:gd name="T14" fmla="*/ 414 w 1440"/>
                <a:gd name="T15" fmla="*/ 1108 h 3545"/>
                <a:gd name="T16" fmla="*/ 414 w 1440"/>
                <a:gd name="T17" fmla="*/ 1104 h 3545"/>
                <a:gd name="T18" fmla="*/ 417 w 1440"/>
                <a:gd name="T19" fmla="*/ 1104 h 3545"/>
                <a:gd name="T20" fmla="*/ 455 w 1440"/>
                <a:gd name="T21" fmla="*/ 1133 h 3545"/>
                <a:gd name="T22" fmla="*/ 451 w 1440"/>
                <a:gd name="T23" fmla="*/ 1135 h 3545"/>
                <a:gd name="T24" fmla="*/ 458 w 1440"/>
                <a:gd name="T25" fmla="*/ 1088 h 3545"/>
                <a:gd name="T26" fmla="*/ 461 w 1440"/>
                <a:gd name="T27" fmla="*/ 1086 h 3545"/>
                <a:gd name="T28" fmla="*/ 463 w 1440"/>
                <a:gd name="T29" fmla="*/ 1089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0" name="Freeform 104"/>
            <p:cNvSpPr>
              <a:spLocks noEditPoints="1"/>
            </p:cNvSpPr>
            <p:nvPr/>
          </p:nvSpPr>
          <p:spPr bwMode="auto">
            <a:xfrm>
              <a:off x="2809" y="1863"/>
              <a:ext cx="463" cy="1141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5 h 3545"/>
                <a:gd name="T4" fmla="*/ 451 w 1440"/>
                <a:gd name="T5" fmla="*/ 1137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90 h 3545"/>
                <a:gd name="T12" fmla="*/ 455 w 1440"/>
                <a:gd name="T13" fmla="*/ 1141 h 3545"/>
                <a:gd name="T14" fmla="*/ 414 w 1440"/>
                <a:gd name="T15" fmla="*/ 1109 h 3545"/>
                <a:gd name="T16" fmla="*/ 414 w 1440"/>
                <a:gd name="T17" fmla="*/ 1105 h 3545"/>
                <a:gd name="T18" fmla="*/ 417 w 1440"/>
                <a:gd name="T19" fmla="*/ 1105 h 3545"/>
                <a:gd name="T20" fmla="*/ 455 w 1440"/>
                <a:gd name="T21" fmla="*/ 1134 h 3545"/>
                <a:gd name="T22" fmla="*/ 451 w 1440"/>
                <a:gd name="T23" fmla="*/ 1136 h 3545"/>
                <a:gd name="T24" fmla="*/ 458 w 1440"/>
                <a:gd name="T25" fmla="*/ 1089 h 3545"/>
                <a:gd name="T26" fmla="*/ 461 w 1440"/>
                <a:gd name="T27" fmla="*/ 1087 h 3545"/>
                <a:gd name="T28" fmla="*/ 463 w 1440"/>
                <a:gd name="T29" fmla="*/ 1090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1" name="Freeform 105"/>
            <p:cNvSpPr>
              <a:spLocks noEditPoints="1"/>
            </p:cNvSpPr>
            <p:nvPr/>
          </p:nvSpPr>
          <p:spPr bwMode="auto">
            <a:xfrm>
              <a:off x="2809" y="1725"/>
              <a:ext cx="455" cy="551"/>
            </a:xfrm>
            <a:custGeom>
              <a:avLst/>
              <a:gdLst>
                <a:gd name="T0" fmla="*/ 0 w 1414"/>
                <a:gd name="T1" fmla="*/ 548 h 1713"/>
                <a:gd name="T2" fmla="*/ 450 w 1414"/>
                <a:gd name="T3" fmla="*/ 3 h 1713"/>
                <a:gd name="T4" fmla="*/ 454 w 1414"/>
                <a:gd name="T5" fmla="*/ 6 h 1713"/>
                <a:gd name="T6" fmla="*/ 4 w 1414"/>
                <a:gd name="T7" fmla="*/ 551 h 1713"/>
                <a:gd name="T8" fmla="*/ 0 w 1414"/>
                <a:gd name="T9" fmla="*/ 548 h 1713"/>
                <a:gd name="T10" fmla="*/ 406 w 1414"/>
                <a:gd name="T11" fmla="*/ 18 h 1713"/>
                <a:gd name="T12" fmla="*/ 455 w 1414"/>
                <a:gd name="T13" fmla="*/ 0 h 1713"/>
                <a:gd name="T14" fmla="*/ 447 w 1414"/>
                <a:gd name="T15" fmla="*/ 51 h 1713"/>
                <a:gd name="T16" fmla="*/ 444 w 1414"/>
                <a:gd name="T17" fmla="*/ 54 h 1713"/>
                <a:gd name="T18" fmla="*/ 442 w 1414"/>
                <a:gd name="T19" fmla="*/ 51 h 1713"/>
                <a:gd name="T20" fmla="*/ 449 w 1414"/>
                <a:gd name="T21" fmla="*/ 4 h 1713"/>
                <a:gd name="T22" fmla="*/ 453 w 1414"/>
                <a:gd name="T23" fmla="*/ 6 h 1713"/>
                <a:gd name="T24" fmla="*/ 408 w 1414"/>
                <a:gd name="T25" fmla="*/ 23 h 1713"/>
                <a:gd name="T26" fmla="*/ 405 w 1414"/>
                <a:gd name="T27" fmla="*/ 22 h 1713"/>
                <a:gd name="T28" fmla="*/ 406 w 1414"/>
                <a:gd name="T29" fmla="*/ 18 h 17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3"/>
                <a:gd name="T47" fmla="*/ 1414 w 1414"/>
                <a:gd name="T48" fmla="*/ 1713 h 17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3">
                  <a:moveTo>
                    <a:pt x="0" y="1703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3"/>
                  </a:lnTo>
                  <a:lnTo>
                    <a:pt x="0" y="1703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2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2" name="Freeform 106"/>
            <p:cNvSpPr>
              <a:spLocks noEditPoints="1"/>
            </p:cNvSpPr>
            <p:nvPr/>
          </p:nvSpPr>
          <p:spPr bwMode="auto">
            <a:xfrm>
              <a:off x="2809" y="1890"/>
              <a:ext cx="455" cy="550"/>
            </a:xfrm>
            <a:custGeom>
              <a:avLst/>
              <a:gdLst>
                <a:gd name="T0" fmla="*/ 0 w 1414"/>
                <a:gd name="T1" fmla="*/ 547 h 1711"/>
                <a:gd name="T2" fmla="*/ 450 w 1414"/>
                <a:gd name="T3" fmla="*/ 3 h 1711"/>
                <a:gd name="T4" fmla="*/ 454 w 1414"/>
                <a:gd name="T5" fmla="*/ 6 h 1711"/>
                <a:gd name="T6" fmla="*/ 4 w 1414"/>
                <a:gd name="T7" fmla="*/ 550 h 1711"/>
                <a:gd name="T8" fmla="*/ 0 w 1414"/>
                <a:gd name="T9" fmla="*/ 547 h 1711"/>
                <a:gd name="T10" fmla="*/ 406 w 1414"/>
                <a:gd name="T11" fmla="*/ 18 h 1711"/>
                <a:gd name="T12" fmla="*/ 455 w 1414"/>
                <a:gd name="T13" fmla="*/ 0 h 1711"/>
                <a:gd name="T14" fmla="*/ 447 w 1414"/>
                <a:gd name="T15" fmla="*/ 51 h 1711"/>
                <a:gd name="T16" fmla="*/ 444 w 1414"/>
                <a:gd name="T17" fmla="*/ 54 h 1711"/>
                <a:gd name="T18" fmla="*/ 442 w 1414"/>
                <a:gd name="T19" fmla="*/ 51 h 1711"/>
                <a:gd name="T20" fmla="*/ 449 w 1414"/>
                <a:gd name="T21" fmla="*/ 4 h 1711"/>
                <a:gd name="T22" fmla="*/ 453 w 1414"/>
                <a:gd name="T23" fmla="*/ 6 h 1711"/>
                <a:gd name="T24" fmla="*/ 408 w 1414"/>
                <a:gd name="T25" fmla="*/ 23 h 1711"/>
                <a:gd name="T26" fmla="*/ 405 w 1414"/>
                <a:gd name="T27" fmla="*/ 22 h 1711"/>
                <a:gd name="T28" fmla="*/ 406 w 1414"/>
                <a:gd name="T29" fmla="*/ 18 h 17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1"/>
                <a:gd name="T47" fmla="*/ 1414 w 1414"/>
                <a:gd name="T48" fmla="*/ 1711 h 17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1">
                  <a:moveTo>
                    <a:pt x="0" y="1701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1"/>
                  </a:lnTo>
                  <a:lnTo>
                    <a:pt x="0" y="1701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1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3" name="Freeform 107"/>
            <p:cNvSpPr>
              <a:spLocks noEditPoints="1"/>
            </p:cNvSpPr>
            <p:nvPr/>
          </p:nvSpPr>
          <p:spPr bwMode="auto">
            <a:xfrm>
              <a:off x="2809" y="2604"/>
              <a:ext cx="455" cy="564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59 h 1756"/>
                <a:gd name="T4" fmla="*/ 450 w 1414"/>
                <a:gd name="T5" fmla="*/ 562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3 h 1756"/>
                <a:gd name="T12" fmla="*/ 455 w 1414"/>
                <a:gd name="T13" fmla="*/ 564 h 1756"/>
                <a:gd name="T14" fmla="*/ 406 w 1414"/>
                <a:gd name="T15" fmla="*/ 545 h 1756"/>
                <a:gd name="T16" fmla="*/ 405 w 1414"/>
                <a:gd name="T17" fmla="*/ 542 h 1756"/>
                <a:gd name="T18" fmla="*/ 408 w 1414"/>
                <a:gd name="T19" fmla="*/ 541 h 1756"/>
                <a:gd name="T20" fmla="*/ 453 w 1414"/>
                <a:gd name="T21" fmla="*/ 558 h 1756"/>
                <a:gd name="T22" fmla="*/ 450 w 1414"/>
                <a:gd name="T23" fmla="*/ 560 h 1756"/>
                <a:gd name="T24" fmla="*/ 442 w 1414"/>
                <a:gd name="T25" fmla="*/ 513 h 1756"/>
                <a:gd name="T26" fmla="*/ 444 w 1414"/>
                <a:gd name="T27" fmla="*/ 510 h 1756"/>
                <a:gd name="T28" fmla="*/ 447 w 1414"/>
                <a:gd name="T29" fmla="*/ 513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4" name="Freeform 108"/>
            <p:cNvSpPr>
              <a:spLocks noEditPoints="1"/>
            </p:cNvSpPr>
            <p:nvPr/>
          </p:nvSpPr>
          <p:spPr bwMode="auto">
            <a:xfrm>
              <a:off x="2809" y="2768"/>
              <a:ext cx="455" cy="565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60 h 1756"/>
                <a:gd name="T4" fmla="*/ 450 w 1414"/>
                <a:gd name="T5" fmla="*/ 563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4 h 1756"/>
                <a:gd name="T12" fmla="*/ 455 w 1414"/>
                <a:gd name="T13" fmla="*/ 565 h 1756"/>
                <a:gd name="T14" fmla="*/ 406 w 1414"/>
                <a:gd name="T15" fmla="*/ 546 h 1756"/>
                <a:gd name="T16" fmla="*/ 405 w 1414"/>
                <a:gd name="T17" fmla="*/ 543 h 1756"/>
                <a:gd name="T18" fmla="*/ 408 w 1414"/>
                <a:gd name="T19" fmla="*/ 542 h 1756"/>
                <a:gd name="T20" fmla="*/ 453 w 1414"/>
                <a:gd name="T21" fmla="*/ 559 h 1756"/>
                <a:gd name="T22" fmla="*/ 450 w 1414"/>
                <a:gd name="T23" fmla="*/ 561 h 1756"/>
                <a:gd name="T24" fmla="*/ 442 w 1414"/>
                <a:gd name="T25" fmla="*/ 514 h 1756"/>
                <a:gd name="T26" fmla="*/ 444 w 1414"/>
                <a:gd name="T27" fmla="*/ 511 h 1756"/>
                <a:gd name="T28" fmla="*/ 447 w 1414"/>
                <a:gd name="T29" fmla="*/ 514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5" name="Freeform 109"/>
            <p:cNvSpPr>
              <a:spLocks noEditPoints="1"/>
            </p:cNvSpPr>
            <p:nvPr/>
          </p:nvSpPr>
          <p:spPr bwMode="auto">
            <a:xfrm>
              <a:off x="2809" y="2054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6" name="Freeform 110"/>
            <p:cNvSpPr>
              <a:spLocks noEditPoints="1"/>
            </p:cNvSpPr>
            <p:nvPr/>
          </p:nvSpPr>
          <p:spPr bwMode="auto">
            <a:xfrm>
              <a:off x="2809" y="2219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7" name="Freeform 111"/>
            <p:cNvSpPr>
              <a:spLocks noEditPoints="1"/>
            </p:cNvSpPr>
            <p:nvPr/>
          </p:nvSpPr>
          <p:spPr bwMode="auto">
            <a:xfrm>
              <a:off x="2811" y="3470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8" name="Freeform 112"/>
            <p:cNvSpPr>
              <a:spLocks noEditPoints="1"/>
            </p:cNvSpPr>
            <p:nvPr/>
          </p:nvSpPr>
          <p:spPr bwMode="auto">
            <a:xfrm>
              <a:off x="2811" y="3635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9" name="Freeform 113"/>
            <p:cNvSpPr>
              <a:spLocks noEditPoints="1"/>
            </p:cNvSpPr>
            <p:nvPr/>
          </p:nvSpPr>
          <p:spPr bwMode="auto">
            <a:xfrm>
              <a:off x="4332" y="27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0" name="Rectangle 114"/>
            <p:cNvSpPr>
              <a:spLocks noChangeArrowheads="1"/>
            </p:cNvSpPr>
            <p:nvPr/>
          </p:nvSpPr>
          <p:spPr bwMode="auto">
            <a:xfrm>
              <a:off x="4556" y="278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(w3,8)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81" name="Freeform 115"/>
            <p:cNvSpPr>
              <a:spLocks noEditPoints="1"/>
            </p:cNvSpPr>
            <p:nvPr/>
          </p:nvSpPr>
          <p:spPr bwMode="auto">
            <a:xfrm>
              <a:off x="4332" y="295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2" name="Rectangle 116"/>
            <p:cNvSpPr>
              <a:spLocks noChangeArrowheads="1"/>
            </p:cNvSpPr>
            <p:nvPr/>
          </p:nvSpPr>
          <p:spPr bwMode="auto">
            <a:xfrm>
              <a:off x="4556" y="294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(w4,7)</a:t>
              </a:r>
              <a:endParaRPr lang="el-GR" sz="16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Παράδειγμα: ανεστραμμένο ευρετήριο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542534" y="14127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a:To be, or not to be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14434" y="241290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471228" y="241290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185872" y="480438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71228" y="480438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319872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&gt;,&lt;</a:t>
            </a:r>
            <a:r>
              <a:rPr lang="en-US" dirty="0" err="1" smtClean="0"/>
              <a:t>or,a</a:t>
            </a:r>
            <a:r>
              <a:rPr lang="en-US" dirty="0" smtClean="0"/>
              <a:t>&gt;, 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not,a</a:t>
            </a:r>
            <a:r>
              <a:rPr lang="en-US" dirty="0" smtClean="0"/>
              <a:t>&gt;,&lt;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792699" y="266294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292897" y="361349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471096" y="5552767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a,b</a:t>
            </a:r>
            <a:r>
              <a:rPr lang="en-US" dirty="0" smtClean="0"/>
              <a:t>&gt;&gt;,&lt;do,&lt;b&gt;&gt;,&lt;is,&lt;b&gt;&gt;,&lt;not,&lt;a&gt;&gt;,&lt;or,&lt;a&gt;&gt;,&lt;to,&lt;</a:t>
            </a:r>
            <a:r>
              <a:rPr lang="en-US" dirty="0" err="1" smtClean="0"/>
              <a:t>a,b</a:t>
            </a:r>
            <a:r>
              <a:rPr lang="en-US" dirty="0" smtClean="0"/>
              <a:t>&gt;&gt;</a:t>
            </a:r>
            <a:endParaRPr lang="el-GR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471360" y="31987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be,b</a:t>
            </a:r>
            <a:r>
              <a:rPr lang="en-US" dirty="0" smtClean="0"/>
              <a:t>&gt;,&lt;</a:t>
            </a:r>
            <a:r>
              <a:rPr lang="en-US" dirty="0" err="1" smtClean="0"/>
              <a:t>is,b</a:t>
            </a:r>
            <a:r>
              <a:rPr lang="en-US" dirty="0" smtClean="0"/>
              <a:t>&gt;,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do,b</a:t>
            </a:r>
            <a:r>
              <a:rPr lang="en-US" dirty="0" smtClean="0"/>
              <a:t>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435905" y="266294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756848" y="409000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a,a,b</a:t>
            </a:r>
            <a:r>
              <a:rPr lang="en-US" dirty="0" smtClean="0"/>
              <a:t>&gt;&gt;,&lt;do,&lt;b&gt;&gt;,&lt;is,&lt;b&gt;&gt;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542930" y="4077841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&lt;not,&lt;a&gt;&gt;,&lt;or,&lt;a&gt;&gt;,</a:t>
            </a:r>
          </a:p>
          <a:p>
            <a:pPr algn="ctr"/>
            <a:r>
              <a:rPr lang="en-US" dirty="0" smtClean="0"/>
              <a:t>&lt;to,&lt;</a:t>
            </a:r>
            <a:r>
              <a:rPr lang="en-US" dirty="0" err="1" smtClean="0"/>
              <a:t>a,a,b,b</a:t>
            </a:r>
            <a:r>
              <a:rPr lang="en-US" dirty="0" smtClean="0"/>
              <a:t>&gt;&gt;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221459" y="4982982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114302" y="14127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b:To be is to do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261 0.0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3449 L -0.00278 0.09745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λέξεων σε πολλά αρχεία</a:t>
            </a:r>
          </a:p>
          <a:p>
            <a:pPr lvl="1"/>
            <a:r>
              <a:rPr lang="en-US" dirty="0" smtClean="0"/>
              <a:t>Map: emit a line if it matches a given pattern</a:t>
            </a:r>
          </a:p>
          <a:p>
            <a:pPr lvl="1"/>
            <a:r>
              <a:rPr lang="en-US" dirty="0" smtClean="0"/>
              <a:t>Reduce: just copy the intermediate data to the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Παράδειγμα: </a:t>
            </a:r>
            <a:r>
              <a:rPr lang="en-US" sz="4000" dirty="0" smtClean="0"/>
              <a:t>Reverse web-link graph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Βρες από πού έρχονται τα </a:t>
            </a:r>
            <a:r>
              <a:rPr lang="en-US" dirty="0" smtClean="0"/>
              <a:t>page links</a:t>
            </a:r>
          </a:p>
          <a:p>
            <a:pPr lvl="1"/>
            <a:r>
              <a:rPr lang="en-US" dirty="0" smtClean="0"/>
              <a:t>Map: emit &lt;target, source&gt; </a:t>
            </a:r>
            <a:r>
              <a:rPr lang="el-GR" dirty="0" smtClean="0"/>
              <a:t>για κάθε </a:t>
            </a:r>
            <a:r>
              <a:rPr lang="en-US" dirty="0" smtClean="0"/>
              <a:t>link </a:t>
            </a:r>
            <a:r>
              <a:rPr lang="el-GR" dirty="0" smtClean="0"/>
              <a:t>στο</a:t>
            </a:r>
            <a:r>
              <a:rPr lang="en-US" dirty="0" smtClean="0"/>
              <a:t> target </a:t>
            </a:r>
            <a:r>
              <a:rPr lang="el-GR" dirty="0" smtClean="0"/>
              <a:t>σε μια </a:t>
            </a:r>
            <a:r>
              <a:rPr lang="en-US" dirty="0" smtClean="0"/>
              <a:t>web </a:t>
            </a:r>
            <a:r>
              <a:rPr lang="el-GR" dirty="0" smtClean="0"/>
              <a:t>σελίδα</a:t>
            </a:r>
            <a:endParaRPr lang="en-US" dirty="0" smtClean="0"/>
          </a:p>
          <a:p>
            <a:pPr lvl="1"/>
            <a:r>
              <a:rPr lang="en-US" dirty="0" smtClean="0"/>
              <a:t>Reduce: </a:t>
            </a:r>
            <a:r>
              <a:rPr lang="el-GR" dirty="0" smtClean="0"/>
              <a:t>φτιάξε λίστα για όλα τα </a:t>
            </a:r>
            <a:r>
              <a:rPr lang="en-US" dirty="0" smtClean="0"/>
              <a:t>source URLs </a:t>
            </a:r>
            <a:r>
              <a:rPr lang="el-GR" dirty="0" smtClean="0"/>
              <a:t>που σχετίζονται με ένα </a:t>
            </a:r>
            <a:r>
              <a:rPr lang="en-US" dirty="0" smtClean="0"/>
              <a:t>target</a:t>
            </a:r>
          </a:p>
          <a:p>
            <a:pPr lvl="1">
              <a:buNone/>
            </a:pPr>
            <a:endParaRPr lang="el-GR" dirty="0" smtClean="0"/>
          </a:p>
          <a:p>
            <a:pPr lvl="1">
              <a:buNone/>
            </a:pPr>
            <a:r>
              <a:rPr lang="el-GR" dirty="0" smtClean="0"/>
              <a:t>	</a:t>
            </a:r>
            <a:r>
              <a:rPr lang="en-US" dirty="0" smtClean="0"/>
              <a:t>Output &lt;target, list(source)&gt;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636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dirty="0" smtClean="0"/>
              <a:t>Ένα πιο σύνθετο πρόβλημα είναι ο υπολογισμός της μέσης μέγιστης θερμοκρασίας για κάθε μέρα του χρόνου σε ένα μετεωρολογικό σταθμό. Σε αυτό θα πρέπει να εκτελεστούν παραπάνω από μία φάσεις.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475086" y="177281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20000101</a:t>
            </a:r>
            <a:r>
              <a:rPr lang="el-GR" dirty="0" smtClean="0"/>
              <a:t>1200,10&gt;</a:t>
            </a:r>
          </a:p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20000101</a:t>
            </a:r>
            <a:r>
              <a:rPr lang="el-GR" dirty="0" smtClean="0"/>
              <a:t>1230,12&gt;...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046986" y="277294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403780" y="277294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118424" y="516442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03780" y="516442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57301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&lt;20000101,10&gt;</a:t>
            </a:r>
          </a:p>
          <a:p>
            <a:pPr algn="ctr"/>
            <a:r>
              <a:rPr lang="el-GR" dirty="0" smtClean="0"/>
              <a:t>&lt;20000101,12&gt;...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725251" y="302298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225449" y="397353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403648" y="5912807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&lt;20000101,15&gt;,&lt;20010101,23&gt;...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03912" y="355876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&lt;20010101,21&gt;</a:t>
            </a:r>
          </a:p>
          <a:p>
            <a:pPr algn="ctr"/>
            <a:r>
              <a:rPr lang="el-GR" dirty="0" smtClean="0"/>
              <a:t>&lt;20010101,21&gt;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368457" y="302298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689400" y="445004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&lt;20000101,&lt;10,12,...&gt;&gt;...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475482" y="4437881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&lt;20010101,&lt;21,21,...&gt;&gt;...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154011" y="5343022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046854" y="17728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20010101</a:t>
            </a:r>
            <a:r>
              <a:rPr lang="el-GR" dirty="0" smtClean="0"/>
              <a:t>1500,21&gt;</a:t>
            </a:r>
          </a:p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20010101</a:t>
            </a:r>
            <a:r>
              <a:rPr lang="el-GR" dirty="0" smtClean="0"/>
              <a:t>1530,21&gt;...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162880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</a:t>
            </a:r>
            <a:r>
              <a:rPr lang="el-GR" dirty="0" smtClean="0">
                <a:solidFill>
                  <a:srgbClr val="FF0000"/>
                </a:solidFill>
              </a:rPr>
              <a:t>0101</a:t>
            </a:r>
            <a:r>
              <a:rPr lang="el-GR" dirty="0" smtClean="0"/>
              <a:t>,15&gt;</a:t>
            </a:r>
          </a:p>
          <a:p>
            <a:pPr algn="ctr"/>
            <a:r>
              <a:rPr lang="el-GR" dirty="0" smtClean="0"/>
              <a:t>&lt;2001</a:t>
            </a:r>
            <a:r>
              <a:rPr lang="el-GR" dirty="0" smtClean="0">
                <a:solidFill>
                  <a:srgbClr val="FF0000"/>
                </a:solidFill>
              </a:rPr>
              <a:t>0101</a:t>
            </a:r>
            <a:r>
              <a:rPr lang="el-GR" dirty="0" smtClean="0"/>
              <a:t>,23&gt;...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214942" y="262893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571736" y="262893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286380" y="5020411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571736" y="5020411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41475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&lt;0101,15&gt;</a:t>
            </a:r>
          </a:p>
          <a:p>
            <a:pPr algn="ctr"/>
            <a:r>
              <a:rPr lang="el-GR" dirty="0" smtClean="0"/>
              <a:t>&lt;0101,23&gt;...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893207" y="2878965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393405" y="3829518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71604" y="5768791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&lt;0101,17&gt;,&lt;0201,23&gt;...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868" y="34147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&lt;0201,21&gt;</a:t>
            </a:r>
          </a:p>
          <a:p>
            <a:pPr algn="ctr"/>
            <a:r>
              <a:rPr lang="el-GR" dirty="0" smtClean="0"/>
              <a:t>&lt;0201,22&gt;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536413" y="2878965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857356" y="4306031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&lt;0101,&lt;15,23,...&gt;&gt;...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643438" y="4293865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&lt;0201,&lt;21,22,...&gt;&gt;...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321967" y="5199006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214810" y="162880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</a:t>
            </a:r>
            <a:r>
              <a:rPr lang="el-GR" dirty="0" smtClean="0">
                <a:solidFill>
                  <a:srgbClr val="FF0000"/>
                </a:solidFill>
              </a:rPr>
              <a:t>0201</a:t>
            </a:r>
            <a:r>
              <a:rPr lang="el-GR" dirty="0" smtClean="0"/>
              <a:t>,21&gt;</a:t>
            </a:r>
          </a:p>
          <a:p>
            <a:pPr algn="ctr"/>
            <a:r>
              <a:rPr lang="el-GR" dirty="0" smtClean="0"/>
              <a:t>&lt;20010</a:t>
            </a:r>
            <a:r>
              <a:rPr lang="el-GR" dirty="0" smtClean="0">
                <a:solidFill>
                  <a:srgbClr val="FF0000"/>
                </a:solidFill>
              </a:rPr>
              <a:t>201</a:t>
            </a:r>
            <a:r>
              <a:rPr lang="el-GR" dirty="0" smtClean="0"/>
              <a:t>,22&gt;...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Ανοχή</a:t>
            </a:r>
            <a:r>
              <a:rPr lang="en-US" dirty="0" smtClean="0"/>
              <a:t>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σφάλματα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Ο master </a:t>
            </a:r>
            <a:r>
              <a:rPr lang="en-US" sz="2400" dirty="0" err="1" smtClean="0"/>
              <a:t>επικοινωνεί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τους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εργάτες</a:t>
            </a:r>
            <a:r>
              <a:rPr lang="en-US" sz="2400" dirty="0" smtClean="0"/>
              <a:t> </a:t>
            </a:r>
            <a:r>
              <a:rPr lang="en-US" sz="2400" dirty="0" err="1" smtClean="0"/>
              <a:t>περιοδικά</a:t>
            </a:r>
            <a:r>
              <a:rPr lang="en-US" sz="2400" dirty="0" smtClean="0"/>
              <a:t>. </a:t>
            </a:r>
            <a:r>
              <a:rPr lang="en-US" sz="2400" dirty="0" err="1" smtClean="0"/>
              <a:t>Εάν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κάποιος</a:t>
            </a:r>
            <a:r>
              <a:rPr lang="en-US" sz="2400" dirty="0" smtClean="0"/>
              <a:t> </a:t>
            </a:r>
            <a:r>
              <a:rPr lang="en-US" sz="2400" dirty="0" err="1" smtClean="0"/>
              <a:t>δεν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ανταποκριθεί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ένα</a:t>
            </a:r>
            <a:r>
              <a:rPr lang="en-US" sz="2400" dirty="0" smtClean="0"/>
              <a:t> </a:t>
            </a:r>
            <a:r>
              <a:rPr lang="en-US" sz="2400" dirty="0" err="1" smtClean="0"/>
              <a:t>χρονικό</a:t>
            </a:r>
            <a:r>
              <a:rPr lang="en-US" sz="2400" dirty="0" smtClean="0"/>
              <a:t> </a:t>
            </a:r>
            <a:r>
              <a:rPr lang="en-US" sz="2400" dirty="0" err="1" smtClean="0"/>
              <a:t>διάστημα</a:t>
            </a:r>
            <a:r>
              <a:rPr lang="en-US" sz="2400" dirty="0" smtClean="0"/>
              <a:t> </a:t>
            </a:r>
            <a:r>
              <a:rPr lang="en-US" sz="2400" dirty="0" err="1" smtClean="0"/>
              <a:t>τότε</a:t>
            </a:r>
            <a:r>
              <a:rPr lang="en-US" sz="2400" dirty="0" smtClean="0"/>
              <a:t> </a:t>
            </a:r>
            <a:r>
              <a:rPr lang="en-US" sz="2400" dirty="0" err="1" smtClean="0"/>
              <a:t>αναθέτει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του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κάποιον</a:t>
            </a:r>
            <a:r>
              <a:rPr lang="en-US" sz="2400" dirty="0" smtClean="0"/>
              <a:t> </a:t>
            </a:r>
            <a:r>
              <a:rPr lang="en-US" sz="2400" dirty="0" err="1" smtClean="0"/>
              <a:t>άλλο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n-US" sz="2400" dirty="0" err="1" smtClean="0"/>
              <a:t>Τα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ενδιάμεσα</a:t>
            </a:r>
            <a:r>
              <a:rPr lang="en-US" sz="2400" dirty="0" smtClean="0"/>
              <a:t> </a:t>
            </a:r>
            <a:r>
              <a:rPr lang="en-US" sz="2400" dirty="0" err="1" smtClean="0"/>
              <a:t>αποτελέσματα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που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παράγονται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από</a:t>
            </a:r>
            <a:r>
              <a:rPr lang="en-US" sz="2400" dirty="0" smtClean="0"/>
              <a:t> </a:t>
            </a:r>
            <a:r>
              <a:rPr lang="en-US" sz="2400" dirty="0" err="1" smtClean="0"/>
              <a:t>τις</a:t>
            </a:r>
            <a:r>
              <a:rPr lang="en-US" sz="2400" dirty="0" smtClean="0"/>
              <a:t> map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reduce </a:t>
            </a:r>
            <a:r>
              <a:rPr lang="en-US" sz="2400" dirty="0" err="1" smtClean="0"/>
              <a:t>εργασίες</a:t>
            </a:r>
            <a:r>
              <a:rPr lang="en-US" sz="2400" dirty="0" smtClean="0"/>
              <a:t> </a:t>
            </a:r>
            <a:r>
              <a:rPr lang="en-US" sz="2400" dirty="0" err="1" smtClean="0"/>
              <a:t>διατηρούνται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προσωρινά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αρχεία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τοπικά</a:t>
            </a:r>
            <a:r>
              <a:rPr lang="en-US" sz="2400" dirty="0" smtClean="0"/>
              <a:t> </a:t>
            </a:r>
            <a:r>
              <a:rPr lang="en-US" sz="2400" dirty="0" err="1" smtClean="0"/>
              <a:t>συστήματα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αρχείων</a:t>
            </a:r>
            <a:r>
              <a:rPr lang="en-US" sz="2400" dirty="0" smtClean="0"/>
              <a:t> </a:t>
            </a:r>
            <a:r>
              <a:rPr lang="el-GR" sz="2400" dirty="0" smtClean="0"/>
              <a:t>έως ότου </a:t>
            </a:r>
            <a:r>
              <a:rPr lang="en-US" sz="2400" dirty="0" err="1" smtClean="0"/>
              <a:t>όλη</a:t>
            </a:r>
            <a:r>
              <a:rPr lang="en-US" sz="2400" dirty="0" smtClean="0"/>
              <a:t> η </a:t>
            </a:r>
            <a:r>
              <a:rPr lang="en-US" sz="2400" dirty="0" err="1" smtClean="0"/>
              <a:t>είσοδος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έχει</a:t>
            </a:r>
            <a:r>
              <a:rPr lang="en-US" sz="2400" dirty="0" smtClean="0"/>
              <a:t> </a:t>
            </a:r>
            <a:r>
              <a:rPr lang="el-GR" sz="2400" dirty="0" smtClean="0"/>
              <a:t>υποστεί </a:t>
            </a:r>
            <a:r>
              <a:rPr lang="en-US" sz="2400" dirty="0" err="1" smtClean="0"/>
              <a:t>επεξεργασ</a:t>
            </a:r>
            <a:r>
              <a:rPr lang="el-GR" sz="2400" dirty="0" smtClean="0"/>
              <a:t>ία</a:t>
            </a:r>
            <a:r>
              <a:rPr lang="en-US" sz="2400" dirty="0" smtClean="0"/>
              <a:t>. </a:t>
            </a:r>
            <a:r>
              <a:rPr lang="en-US" sz="2400" dirty="0" err="1" smtClean="0"/>
              <a:t>Στη</a:t>
            </a:r>
            <a:r>
              <a:rPr lang="en-US" sz="2400" dirty="0" smtClean="0"/>
              <a:t> </a:t>
            </a:r>
            <a:r>
              <a:rPr lang="en-US" sz="2400" dirty="0" err="1" smtClean="0"/>
              <a:t>συνέχεια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ενημερώνεται</a:t>
            </a:r>
            <a:r>
              <a:rPr lang="en-US" sz="2400" dirty="0" smtClean="0"/>
              <a:t> ο master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η </a:t>
            </a:r>
            <a:r>
              <a:rPr lang="en-US" sz="2400" dirty="0" err="1" smtClean="0"/>
              <a:t>πληροφορία</a:t>
            </a:r>
            <a:r>
              <a:rPr lang="en-US" sz="2400" dirty="0" smtClean="0"/>
              <a:t> </a:t>
            </a:r>
            <a:r>
              <a:rPr lang="en-US" sz="2400" dirty="0" err="1" smtClean="0"/>
              <a:t>γίνεται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διαθέσιμη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όλους</a:t>
            </a:r>
            <a:r>
              <a:rPr lang="en-US" sz="2400" dirty="0" smtClean="0"/>
              <a:t>.</a:t>
            </a:r>
          </a:p>
          <a:p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Τοπικότητα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Τα</a:t>
            </a:r>
            <a:r>
              <a:rPr lang="en-US" sz="2800" dirty="0" smtClean="0"/>
              <a:t> </a:t>
            </a:r>
            <a:r>
              <a:rPr lang="en-US" sz="2800" dirty="0" err="1" smtClean="0"/>
              <a:t>δεδομένα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αποθηκευονται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στους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δίσκους</a:t>
            </a:r>
            <a:r>
              <a:rPr lang="en-US" sz="2800" dirty="0" smtClean="0"/>
              <a:t> </a:t>
            </a:r>
            <a:r>
              <a:rPr lang="en-US" sz="2800" dirty="0" err="1" smtClean="0"/>
              <a:t>των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εργατών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Χ</a:t>
            </a:r>
            <a:r>
              <a:rPr lang="en-US" sz="2800" dirty="0" err="1" smtClean="0"/>
              <a:t>ωρίζονται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block</a:t>
            </a:r>
            <a:r>
              <a:rPr lang="el-GR" sz="2800" dirty="0" smtClean="0"/>
              <a:t> </a:t>
            </a:r>
            <a:r>
              <a:rPr lang="en-US" sz="2800" dirty="0" smtClean="0"/>
              <a:t>(64MB </a:t>
            </a:r>
            <a:r>
              <a:rPr lang="en-US" sz="2800" dirty="0" err="1" smtClean="0"/>
              <a:t>συνήθως</a:t>
            </a:r>
            <a:r>
              <a:rPr lang="en-US" sz="2800" dirty="0" smtClean="0"/>
              <a:t>) </a:t>
            </a:r>
            <a:r>
              <a:rPr lang="en-US" sz="2800" dirty="0" err="1" smtClean="0"/>
              <a:t>με</a:t>
            </a:r>
            <a:r>
              <a:rPr lang="en-US" sz="2800" dirty="0" smtClean="0"/>
              <a:t> </a:t>
            </a:r>
            <a:r>
              <a:rPr lang="en-US" sz="2800" dirty="0" err="1" smtClean="0"/>
              <a:t>αντίγραφα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άλλους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n-US" sz="2800" dirty="0" smtClean="0"/>
              <a:t>Move computation near the data: Ο master </a:t>
            </a:r>
            <a:r>
              <a:rPr lang="en-US" sz="2800" dirty="0" err="1" smtClean="0"/>
              <a:t>προσπαθεί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εκτελέσει</a:t>
            </a:r>
            <a:r>
              <a:rPr lang="en-US" sz="2800" dirty="0" smtClean="0"/>
              <a:t> </a:t>
            </a:r>
            <a:r>
              <a:rPr lang="en-US" sz="2800" dirty="0" err="1" smtClean="0"/>
              <a:t>μία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εργασία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εργάτη</a:t>
            </a:r>
            <a:r>
              <a:rPr lang="en-US" sz="2800" dirty="0" smtClean="0"/>
              <a:t> “</a:t>
            </a:r>
            <a:r>
              <a:rPr lang="en-US" sz="2800" dirty="0" err="1" smtClean="0"/>
              <a:t>κοντά</a:t>
            </a:r>
            <a:r>
              <a:rPr lang="en-US" sz="2800" dirty="0" smtClean="0"/>
              <a:t>” </a:t>
            </a:r>
            <a:r>
              <a:rPr lang="en-US" sz="2800" dirty="0" err="1" smtClean="0"/>
              <a:t>στα</a:t>
            </a:r>
            <a:r>
              <a:rPr lang="en-US" sz="2800" dirty="0" smtClean="0"/>
              <a:t> </a:t>
            </a:r>
            <a:r>
              <a:rPr lang="en-US" sz="2800" dirty="0" err="1" smtClean="0"/>
              <a:t>δεδομένα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εισόδου</a:t>
            </a:r>
            <a:r>
              <a:rPr lang="en-US" sz="2800" dirty="0" smtClean="0"/>
              <a:t>, </a:t>
            </a:r>
            <a:r>
              <a:rPr lang="en-US" sz="2800" dirty="0" err="1" smtClean="0"/>
              <a:t>ώστε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μειωθεί</a:t>
            </a:r>
            <a:r>
              <a:rPr lang="en-US" sz="2800" dirty="0" smtClean="0"/>
              <a:t> </a:t>
            </a:r>
            <a:r>
              <a:rPr lang="en-US" sz="2800" dirty="0" err="1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εύ</a:t>
            </a:r>
            <a:r>
              <a:rPr lang="en-US" sz="2800" dirty="0" err="1" smtClean="0"/>
              <a:t>ρος</a:t>
            </a:r>
            <a:r>
              <a:rPr lang="en-US" sz="2800" dirty="0" smtClean="0"/>
              <a:t> </a:t>
            </a:r>
            <a:r>
              <a:rPr lang="en-US" sz="2800" dirty="0" err="1" smtClean="0"/>
              <a:t>δικτύου</a:t>
            </a:r>
            <a:r>
              <a:rPr lang="en-US" sz="2800" dirty="0" smtClean="0"/>
              <a:t> </a:t>
            </a:r>
            <a:r>
              <a:rPr lang="en-US" sz="2800" dirty="0" err="1" smtClean="0"/>
              <a:t>που</a:t>
            </a:r>
            <a:r>
              <a:rPr lang="en-US" sz="2800" dirty="0" smtClean="0"/>
              <a:t> </a:t>
            </a:r>
            <a:r>
              <a:rPr lang="en-US" sz="2800" dirty="0" err="1" smtClean="0"/>
              <a:t>θα</a:t>
            </a:r>
            <a:r>
              <a:rPr lang="en-US" sz="2800" dirty="0" smtClean="0"/>
              <a:t> </a:t>
            </a:r>
            <a:r>
              <a:rPr lang="en-US" sz="2800" dirty="0" err="1" smtClean="0"/>
              <a:t>καταναλωθεί</a:t>
            </a:r>
            <a:r>
              <a:rPr lang="en-US" sz="2800" dirty="0" smtClean="0"/>
              <a:t>.</a:t>
            </a:r>
          </a:p>
          <a:p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Λύση: </a:t>
            </a:r>
            <a:r>
              <a:rPr lang="el-GR" sz="3600" dirty="0" err="1" smtClean="0"/>
              <a:t>Κλιμακωσιμότητα</a:t>
            </a:r>
            <a:r>
              <a:rPr lang="el-GR" sz="3600" dirty="0" smtClean="0"/>
              <a:t> (</a:t>
            </a:r>
            <a:r>
              <a:rPr lang="en-US" sz="3600" dirty="0" smtClean="0"/>
              <a:t>scalability </a:t>
            </a:r>
            <a:r>
              <a:rPr lang="el-GR" sz="3600" dirty="0" smtClean="0"/>
              <a:t>στα ελληνικά)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03848" y="2895600"/>
            <a:ext cx="1584176" cy="10287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Πως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Διακριτότητα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Ο </a:t>
            </a:r>
            <a:r>
              <a:rPr lang="el-GR" sz="2800" dirty="0" smtClean="0"/>
              <a:t>αριθμός των προς εκτέλεση εργασιών είναι συνήθως μεγαλύτερος από το πλήθος των διαθέσιμων εργατών</a:t>
            </a:r>
          </a:p>
          <a:p>
            <a:r>
              <a:rPr lang="el-GR" sz="2800" dirty="0" smtClean="0"/>
              <a:t>Ένας εργάτης μπορεί να εκτελέσει περισσότερες από μία εργασίες</a:t>
            </a:r>
          </a:p>
          <a:p>
            <a:r>
              <a:rPr lang="el-GR" sz="2800" dirty="0" smtClean="0"/>
              <a:t>Έτσι η ισορροπία φόρτου βελτιώνεται και σε περίπτωση που υπάρξει βλάβη σε έναν εργάτη υπάρχει γρηγορότερη ανάρρωση με την ανακατανομή των εργασιών του σε άλλους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Εφεδρικές εργασίες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Μερικές εργασίες καθυστερούν την ολοκλήρωση τους και μαζί και την ολοκλήρωση της συνολικής δουλειάς</a:t>
            </a:r>
          </a:p>
          <a:p>
            <a:r>
              <a:rPr lang="el-GR" sz="2800" dirty="0" smtClean="0"/>
              <a:t>Η λύση στο πρόβλημα είναι η δημιουργία αντιγράφων της εργασίας (</a:t>
            </a:r>
            <a:r>
              <a:rPr lang="en-US" sz="2800" dirty="0" smtClean="0"/>
              <a:t>speculative execution)</a:t>
            </a:r>
            <a:endParaRPr lang="el-GR" sz="2800" dirty="0" smtClean="0"/>
          </a:p>
          <a:p>
            <a:r>
              <a:rPr lang="el-GR" sz="2800" dirty="0" smtClean="0"/>
              <a:t>Μία εργασία θεωρείται ολοκληρωμένη όταν ενημερώσει τον </a:t>
            </a:r>
            <a:r>
              <a:rPr lang="en-US" sz="2800" dirty="0" smtClean="0"/>
              <a:t>master </a:t>
            </a:r>
            <a:r>
              <a:rPr lang="el-GR" sz="2800" dirty="0" smtClean="0"/>
              <a:t>αυτή ή ένα αντίγραφο της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Partitioning-combining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Ένας χρήστης μπορεί να ορίσει μία δική του συνάρτηση διαίρεσης</a:t>
            </a:r>
            <a:r>
              <a:rPr lang="en-US" sz="2400" dirty="0" smtClean="0"/>
              <a:t> </a:t>
            </a:r>
            <a:r>
              <a:rPr lang="el-GR" sz="2400" dirty="0" smtClean="0"/>
              <a:t>κατά το </a:t>
            </a:r>
            <a:r>
              <a:rPr lang="en-US" sz="2400" dirty="0" smtClean="0"/>
              <a:t>shuffling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Μία συνάρτηση </a:t>
            </a:r>
            <a:r>
              <a:rPr lang="en-US" sz="2400" dirty="0" smtClean="0"/>
              <a:t>combiner </a:t>
            </a:r>
            <a:r>
              <a:rPr lang="el-GR" sz="2400" dirty="0" smtClean="0"/>
              <a:t>μπορεί να οριστεί για να επεξεργαστεί τα δεδομένα εξόδου μίας εργασίας </a:t>
            </a:r>
            <a:r>
              <a:rPr lang="en-US" sz="2400" dirty="0" smtClean="0"/>
              <a:t>map </a:t>
            </a:r>
            <a:r>
              <a:rPr lang="el-GR" sz="2400" dirty="0" smtClean="0"/>
              <a:t>πριν αυτά γίνουν διαθέσιμα στους </a:t>
            </a:r>
            <a:r>
              <a:rPr lang="en-US" sz="2400" dirty="0" smtClean="0"/>
              <a:t>reducers</a:t>
            </a:r>
            <a:r>
              <a:rPr lang="el-GR" sz="2400" dirty="0" smtClean="0"/>
              <a:t>. Εκτελείται από τον ίδιο εργάτη που εκτελεί τη </a:t>
            </a:r>
            <a:r>
              <a:rPr lang="en-US" sz="2400" dirty="0" smtClean="0"/>
              <a:t>map </a:t>
            </a:r>
            <a:r>
              <a:rPr lang="el-GR" sz="2400" dirty="0" smtClean="0"/>
              <a:t>εργασία και συνήθως είναι παρόμοια με τη συνάρτηση </a:t>
            </a:r>
            <a:r>
              <a:rPr lang="en-US" sz="2400" dirty="0" smtClean="0"/>
              <a:t>reduce</a:t>
            </a:r>
          </a:p>
          <a:p>
            <a:r>
              <a:rPr lang="el-GR" sz="2400" dirty="0" smtClean="0"/>
              <a:t>Ο τύπος των δεδομένων εισόδου και εξόδου μπορεί να καθοριστεί από το χρήστη και δεν έχει περιορισμούς του τι μορφής μπορεί να είναι.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HashPartitioner</a:t>
            </a:r>
            <a:r>
              <a:rPr lang="el-GR" dirty="0"/>
              <a:t>: </a:t>
            </a:r>
            <a:r>
              <a:rPr lang="el-GR" dirty="0" err="1"/>
              <a:t>Typical</a:t>
            </a:r>
            <a:r>
              <a:rPr lang="el-GR" dirty="0"/>
              <a:t> “</a:t>
            </a:r>
            <a:r>
              <a:rPr lang="el-GR" dirty="0" err="1"/>
              <a:t>vanilla</a:t>
            </a:r>
            <a:r>
              <a:rPr lang="el-GR" dirty="0"/>
              <a:t>” </a:t>
            </a:r>
            <a:r>
              <a:rPr lang="el-GR" dirty="0" err="1"/>
              <a:t>partitioner</a:t>
            </a:r>
            <a:endParaRPr lang="el-GR" dirty="0"/>
          </a:p>
          <a:p>
            <a:pPr lvl="1"/>
            <a:r>
              <a:rPr lang="el-GR" dirty="0"/>
              <a:t>Δίκαιος, αλλά δεν διατηρεί συνολική ταξινόμηση</a:t>
            </a:r>
          </a:p>
          <a:p>
            <a:r>
              <a:rPr lang="el-GR" dirty="0" err="1"/>
              <a:t>TotalOrder</a:t>
            </a:r>
            <a:r>
              <a:rPr lang="el-GR" dirty="0"/>
              <a:t> </a:t>
            </a:r>
            <a:r>
              <a:rPr lang="el-GR" dirty="0" err="1"/>
              <a:t>Partitioner</a:t>
            </a:r>
            <a:r>
              <a:rPr lang="el-GR" dirty="0"/>
              <a:t>: διατηρεί την συνολική ταξινόμηση των ενδιάμεσων αποτελεσμάτων</a:t>
            </a:r>
          </a:p>
          <a:p>
            <a:pPr lvl="1"/>
            <a:r>
              <a:rPr lang="el-GR" dirty="0"/>
              <a:t>Αρκετά άδικος σε περιπτώσεις ανομοιόμορφων κατανομών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36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</a:t>
            </a:r>
            <a:r>
              <a:rPr lang="en-US" dirty="0" smtClean="0"/>
              <a:t>pen-source </a:t>
            </a:r>
            <a:r>
              <a:rPr lang="el-GR" dirty="0" smtClean="0"/>
              <a:t>υλοποίηση του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HDFS</a:t>
            </a:r>
          </a:p>
          <a:p>
            <a:r>
              <a:rPr lang="en-US" dirty="0" smtClean="0">
                <a:hlinkClick r:id="rId2"/>
              </a:rPr>
              <a:t>http://hadoop.apache.org/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http://wiki.apache.org/hadoop/</a:t>
            </a:r>
            <a:endParaRPr lang="el-GR" dirty="0" smtClean="0"/>
          </a:p>
          <a:p>
            <a:r>
              <a:rPr lang="el-GR" dirty="0" smtClean="0"/>
              <a:t>Ποιοι το χρησιμοποιούν:</a:t>
            </a:r>
          </a:p>
          <a:p>
            <a:pPr lvl="1"/>
            <a:r>
              <a:rPr lang="en-US" dirty="0" smtClean="0"/>
              <a:t>Yahoo</a:t>
            </a:r>
            <a:r>
              <a:rPr lang="el-GR" dirty="0" smtClean="0"/>
              <a:t>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Amazon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l-GR" dirty="0" smtClean="0"/>
              <a:t>και πολλοί άλλοι...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 cases 1/3</a:t>
            </a:r>
            <a:endParaRPr lang="el-GR" dirty="0" smtClean="0"/>
          </a:p>
        </p:txBody>
      </p:sp>
      <p:sp>
        <p:nvSpPr>
          <p:cNvPr id="32774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0" y="1143000"/>
            <a:ext cx="6143625" cy="1500188"/>
          </a:xfrm>
        </p:spPr>
        <p:txBody>
          <a:bodyPr>
            <a:normAutofit/>
          </a:bodyPr>
          <a:lstStyle/>
          <a:p>
            <a:r>
              <a:rPr lang="en-US" sz="2400" smtClean="0"/>
              <a:t>Large Scale Image Conversions</a:t>
            </a:r>
          </a:p>
          <a:p>
            <a:r>
              <a:rPr lang="en-US" sz="2400" smtClean="0"/>
              <a:t>100 Amazon EC2 Instances, 4TB raw TIFF data</a:t>
            </a:r>
          </a:p>
          <a:p>
            <a:r>
              <a:rPr lang="en-US" sz="2400" smtClean="0"/>
              <a:t>11 Million PDF in 24 hours and 240$</a:t>
            </a:r>
            <a:endParaRPr lang="el-GR" sz="2400" smtClean="0"/>
          </a:p>
        </p:txBody>
      </p:sp>
      <p:pic>
        <p:nvPicPr>
          <p:cNvPr id="32771" name="6 - Εικόνα" descr="nytlogo379x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43063"/>
            <a:ext cx="25384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227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16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143500"/>
            <a:ext cx="2647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- Θέση περιεχομένου"/>
          <p:cNvSpPr txBox="1">
            <a:spLocks/>
          </p:cNvSpPr>
          <p:nvPr/>
        </p:nvSpPr>
        <p:spPr bwMode="auto">
          <a:xfrm>
            <a:off x="2786063" y="2714625"/>
            <a:ext cx="6072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Internal log processing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Reporting, analytics and machine learning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Cluster of 1110 machines, 8800 cores and 12PB raw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(Hive)</a:t>
            </a:r>
            <a:endParaRPr lang="el-GR" sz="2400" dirty="0">
              <a:latin typeface="+mn-lt"/>
            </a:endParaRP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 bwMode="auto">
          <a:xfrm>
            <a:off x="2786063" y="5143500"/>
            <a:ext cx="6072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Store and process tweets, logs, etc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</a:t>
            </a:r>
            <a:r>
              <a:rPr lang="en-US" sz="2400" dirty="0" err="1">
                <a:latin typeface="+mn-lt"/>
              </a:rPr>
              <a:t>hadoop-lzo</a:t>
            </a:r>
            <a:r>
              <a:rPr lang="en-US" sz="2400" dirty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2/3</a:t>
            </a:r>
            <a:endParaRPr lang="el-GR" smtClean="0"/>
          </a:p>
        </p:txBody>
      </p:sp>
      <p:sp>
        <p:nvSpPr>
          <p:cNvPr id="33797" name="2 - Θέση περιεχομένου"/>
          <p:cNvSpPr>
            <a:spLocks noGrp="1"/>
          </p:cNvSpPr>
          <p:nvPr>
            <p:ph idx="1"/>
          </p:nvPr>
        </p:nvSpPr>
        <p:spPr>
          <a:xfrm>
            <a:off x="2500313" y="1285875"/>
            <a:ext cx="6143625" cy="1785938"/>
          </a:xfrm>
        </p:spPr>
        <p:txBody>
          <a:bodyPr/>
          <a:lstStyle/>
          <a:p>
            <a:r>
              <a:rPr lang="en-US" sz="2400" smtClean="0"/>
              <a:t>100.000 CPUs in 25.000 computers</a:t>
            </a:r>
          </a:p>
          <a:p>
            <a:r>
              <a:rPr lang="en-US" sz="2400" smtClean="0"/>
              <a:t>Content/Ads Optimization, Search index</a:t>
            </a:r>
          </a:p>
          <a:p>
            <a:r>
              <a:rPr lang="en-US" sz="2400" smtClean="0"/>
              <a:t>Machine learning (e.g. spam filtering)</a:t>
            </a:r>
          </a:p>
          <a:p>
            <a:r>
              <a:rPr lang="en-US" sz="2400" smtClean="0"/>
              <a:t>Open source contributors (Pig)</a:t>
            </a:r>
            <a:endParaRPr lang="el-GR" sz="2400" smtClean="0"/>
          </a:p>
        </p:txBody>
      </p:sp>
      <p:pic>
        <p:nvPicPr>
          <p:cNvPr id="33795" name="4 - Εικόνα" descr="yahoo_logo_us_0615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20208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6 - Εικόνα" descr="logo_aw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143500"/>
            <a:ext cx="2147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8 - Εικόνα" descr="microsoft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686175"/>
            <a:ext cx="24876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00313" y="3286125"/>
            <a:ext cx="6143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Natural language search (through </a:t>
            </a:r>
            <a:r>
              <a:rPr lang="en-US" sz="2400" dirty="0" err="1">
                <a:latin typeface="+mn-lt"/>
              </a:rPr>
              <a:t>Powerset</a:t>
            </a:r>
            <a:r>
              <a:rPr lang="en-US" sz="2400" dirty="0"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400 nodes in EC2, storage in S3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(!) to </a:t>
            </a:r>
            <a:r>
              <a:rPr lang="en-US" sz="2400" dirty="0" err="1">
                <a:latin typeface="+mn-lt"/>
              </a:rPr>
              <a:t>HBase</a:t>
            </a: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00313" y="5000625"/>
            <a:ext cx="6143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</a:rPr>
              <a:t>ElasticMapReduce</a:t>
            </a:r>
            <a:r>
              <a:rPr lang="en-US" sz="2400" dirty="0">
                <a:latin typeface="+mn-lt"/>
              </a:rPr>
              <a:t> service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On demand elastic </a:t>
            </a:r>
            <a:r>
              <a:rPr lang="en-US" sz="2400" dirty="0" err="1">
                <a:latin typeface="+mn-lt"/>
              </a:rPr>
              <a:t>Hadoop</a:t>
            </a:r>
            <a:r>
              <a:rPr lang="en-US" sz="2400" dirty="0">
                <a:latin typeface="+mn-lt"/>
              </a:rPr>
              <a:t> clusters for the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3/3</a:t>
            </a:r>
            <a:endParaRPr lang="el-GR" smtClean="0"/>
          </a:p>
        </p:txBody>
      </p:sp>
      <p:sp>
        <p:nvSpPr>
          <p:cNvPr id="34821" name="2 - Θέση περιεχομένου"/>
          <p:cNvSpPr>
            <a:spLocks noGrp="1"/>
          </p:cNvSpPr>
          <p:nvPr>
            <p:ph idx="1"/>
          </p:nvPr>
        </p:nvSpPr>
        <p:spPr>
          <a:xfrm>
            <a:off x="2643188" y="1285875"/>
            <a:ext cx="6143625" cy="1357313"/>
          </a:xfrm>
        </p:spPr>
        <p:txBody>
          <a:bodyPr/>
          <a:lstStyle/>
          <a:p>
            <a:r>
              <a:rPr lang="en-US" sz="2400" smtClean="0"/>
              <a:t>ETL processing, statistics generation</a:t>
            </a:r>
          </a:p>
          <a:p>
            <a:r>
              <a:rPr lang="en-US" sz="2400" smtClean="0"/>
              <a:t>Advanced algorithms for behavioral analysis and targeting</a:t>
            </a:r>
          </a:p>
        </p:txBody>
      </p:sp>
      <p:pic>
        <p:nvPicPr>
          <p:cNvPr id="34819" name="4 - Εικόνα" descr="baidu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84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6 - Εικόνα" descr="linkedin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05163"/>
            <a:ext cx="23082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8 - Εικόνα" descr="ao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285875"/>
            <a:ext cx="1366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71750" y="2857500"/>
            <a:ext cx="6357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Used for discovering People you May Know, and for other apps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3X30 node cluster, 16GB RAM and 8TB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71750" y="4500563"/>
            <a:ext cx="614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Leading Chinese language search engine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Search log analysis, data mining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300TB per week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10 to 500 node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είναι όλα τέλεια…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400" dirty="0" smtClean="0"/>
              <a:t>MapReduce was used to process webpage data collected by</a:t>
            </a:r>
            <a:r>
              <a:rPr lang="el-GR" sz="2400" dirty="0" smtClean="0"/>
              <a:t> </a:t>
            </a:r>
            <a:r>
              <a:rPr lang="en-US" sz="2400" dirty="0" smtClean="0"/>
              <a:t>Google's crawlers.</a:t>
            </a:r>
          </a:p>
          <a:p>
            <a:pPr lvl="1"/>
            <a:r>
              <a:rPr lang="en-US" sz="2000" dirty="0" smtClean="0"/>
              <a:t>It would extract the links and metadata needed to search the pages</a:t>
            </a:r>
          </a:p>
          <a:p>
            <a:pPr lvl="1"/>
            <a:r>
              <a:rPr lang="en-US" sz="2000" dirty="0" smtClean="0"/>
              <a:t>Determine the site's </a:t>
            </a:r>
            <a:r>
              <a:rPr lang="en-US" sz="2000" dirty="0" err="1" smtClean="0"/>
              <a:t>PageRank</a:t>
            </a:r>
            <a:endParaRPr lang="en-US" sz="2000" dirty="0" smtClean="0"/>
          </a:p>
          <a:p>
            <a:r>
              <a:rPr lang="en-US" sz="2400" dirty="0" smtClean="0"/>
              <a:t>The process took around eight hours.</a:t>
            </a:r>
          </a:p>
          <a:p>
            <a:pPr lvl="1"/>
            <a:r>
              <a:rPr lang="en-US" sz="2000" dirty="0" smtClean="0"/>
              <a:t>Results were moved to search servers.</a:t>
            </a:r>
          </a:p>
          <a:p>
            <a:pPr lvl="1"/>
            <a:r>
              <a:rPr lang="en-US" sz="2000" dirty="0" smtClean="0"/>
              <a:t>This was done continuously.</a:t>
            </a:r>
            <a:endParaRPr lang="el-GR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6723137" cy="1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πράξη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sz="2400" dirty="0" smtClean="0"/>
              <a:t>Web has become more dynamic</a:t>
            </a:r>
          </a:p>
          <a:p>
            <a:pPr lvl="1"/>
            <a:r>
              <a:rPr lang="en-US" sz="2000" dirty="0" smtClean="0"/>
              <a:t>an 8+ hour delay is a lot for some sites</a:t>
            </a:r>
          </a:p>
          <a:p>
            <a:r>
              <a:rPr lang="en-US" sz="2400" dirty="0" smtClean="0"/>
              <a:t>Goal: refresh certain pages within seconds</a:t>
            </a:r>
          </a:p>
          <a:p>
            <a:r>
              <a:rPr lang="en-US" sz="2400" dirty="0" smtClean="0"/>
              <a:t>MapReduce</a:t>
            </a:r>
          </a:p>
          <a:p>
            <a:pPr lvl="1"/>
            <a:r>
              <a:rPr lang="en-US" sz="2000" dirty="0" smtClean="0"/>
              <a:t>Batch-oriented</a:t>
            </a:r>
          </a:p>
          <a:p>
            <a:pPr lvl="1"/>
            <a:r>
              <a:rPr lang="en-US" sz="2000" dirty="0" smtClean="0"/>
              <a:t>Not suited for near-real-time processes</a:t>
            </a:r>
          </a:p>
          <a:p>
            <a:pPr lvl="1"/>
            <a:r>
              <a:rPr lang="en-US" sz="2000" dirty="0" smtClean="0"/>
              <a:t>Cannot start a new phase until the previous has completed</a:t>
            </a:r>
          </a:p>
          <a:p>
            <a:pPr lvl="2"/>
            <a:r>
              <a:rPr lang="en-US" sz="1600" dirty="0" smtClean="0"/>
              <a:t>Reduce cannot start until all Map workers have completed</a:t>
            </a:r>
          </a:p>
          <a:p>
            <a:pPr lvl="1"/>
            <a:r>
              <a:rPr lang="en-US" sz="2000" dirty="0" smtClean="0"/>
              <a:t>Suffers from “stragglers” – workers that take too long (or fail)</a:t>
            </a:r>
          </a:p>
          <a:p>
            <a:r>
              <a:rPr lang="en-US" sz="2400" dirty="0" smtClean="0"/>
              <a:t>MapReduce is still used for many Google services</a:t>
            </a:r>
            <a:endParaRPr lang="el-GR" sz="2400" dirty="0" smtClean="0"/>
          </a:p>
          <a:p>
            <a:r>
              <a:rPr lang="en-US" sz="2400" dirty="0" smtClean="0"/>
              <a:t>Most data not simple files</a:t>
            </a:r>
          </a:p>
          <a:p>
            <a:pPr lvl="1"/>
            <a:r>
              <a:rPr lang="en-US" sz="2000" dirty="0" smtClean="0"/>
              <a:t>B-trees, tables, SQL databases, memory-mapped key-values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74756" name="Picture 4" descr="http://cdn.slashgear.com/wp-content/uploads/2012/10/google-datacenter-tech-13-1280x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67917" cy="6109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Περισσότερες πληροφορίες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Dean, Jeff and </a:t>
            </a:r>
            <a:r>
              <a:rPr lang="en-US" dirty="0" err="1" smtClean="0"/>
              <a:t>Ghemawat</a:t>
            </a:r>
            <a:r>
              <a:rPr lang="en-US" dirty="0" smtClean="0"/>
              <a:t>, Sanjay. </a:t>
            </a:r>
            <a:r>
              <a:rPr lang="en-US" b="1" dirty="0" smtClean="0"/>
              <a:t>MapReduce: Simplified Data Processing on Large Clusters </a:t>
            </a:r>
            <a:r>
              <a:rPr lang="en-US" dirty="0" smtClean="0">
                <a:hlinkClick r:id="rId2"/>
              </a:rPr>
              <a:t>http://static.googleusercontent.com/media/research.google.com/en//archive/mapreduce-osdi04.pdf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διαίρει και βασίλευε</a:t>
            </a:r>
            <a:br>
              <a:rPr lang="el-GR" dirty="0" smtClean="0"/>
            </a:br>
            <a:r>
              <a:rPr lang="el-GR" dirty="0" smtClean="0"/>
              <a:t> (</a:t>
            </a:r>
            <a:r>
              <a:rPr lang="en-US" dirty="0" smtClean="0"/>
              <a:t>divide and conquer </a:t>
            </a:r>
            <a:r>
              <a:rPr lang="el-GR" dirty="0" smtClean="0"/>
              <a:t>στα ελληνικά)</a:t>
            </a:r>
            <a:endParaRPr 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Εργασία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Αποτέλεσμα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Προκλήσεις </a:t>
            </a:r>
            <a:r>
              <a:rPr lang="el-GR" dirty="0" err="1" smtClean="0"/>
              <a:t>παραλληλοποίησης</a:t>
            </a:r>
            <a:endParaRPr lang="en-GB" dirty="0" smtClean="0"/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379777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/>
              <a:t>Πως αναθέτουμε μονάδες εργασίας σε </a:t>
            </a:r>
            <a:r>
              <a:rPr lang="en-US" dirty="0" smtClean="0"/>
              <a:t>workers?</a:t>
            </a:r>
            <a:endParaRPr lang="el-GR" dirty="0" smtClean="0"/>
          </a:p>
          <a:p>
            <a:pPr eaLnBrk="1" hangingPunct="1"/>
            <a:r>
              <a:rPr lang="el-GR" dirty="0" smtClean="0"/>
              <a:t>Αν έχουμε περισσότερες μονάδες εργασίας από</a:t>
            </a:r>
            <a:r>
              <a:rPr lang="en-US" dirty="0" smtClean="0"/>
              <a:t> workers?</a:t>
            </a:r>
            <a:endParaRPr lang="en-GB" dirty="0" smtClean="0"/>
          </a:p>
          <a:p>
            <a:pPr eaLnBrk="1" hangingPunct="1"/>
            <a:r>
              <a:rPr lang="el-GR" dirty="0" smtClean="0"/>
              <a:t>Εάν οι </a:t>
            </a:r>
            <a:r>
              <a:rPr lang="en-US" dirty="0" smtClean="0"/>
              <a:t>workers </a:t>
            </a:r>
            <a:r>
              <a:rPr lang="el-GR" dirty="0" smtClean="0"/>
              <a:t>χρειαστεί να μοιραστούν ενδιάμεσα ημιτελή δεδομένα?</a:t>
            </a:r>
            <a:endParaRPr lang="en-GB" dirty="0" smtClean="0"/>
          </a:p>
          <a:p>
            <a:pPr eaLnBrk="1" hangingPunct="1"/>
            <a:r>
              <a:rPr lang="el-GR" dirty="0" smtClean="0"/>
              <a:t>Πως συνοψίζουμε τέτοιου είδους ενδιάμεσα δεδομένα?</a:t>
            </a:r>
          </a:p>
          <a:p>
            <a:pPr eaLnBrk="1" hangingPunct="1"/>
            <a:r>
              <a:rPr lang="el-GR" dirty="0" smtClean="0"/>
              <a:t>Πως ξέρουμε ότι όλοι οι </a:t>
            </a:r>
            <a:r>
              <a:rPr lang="en-US" dirty="0" smtClean="0"/>
              <a:t>workers </a:t>
            </a:r>
            <a:r>
              <a:rPr lang="el-GR" dirty="0" smtClean="0"/>
              <a:t>τελειώσανε?</a:t>
            </a:r>
            <a:endParaRPr lang="en-GB" dirty="0" smtClean="0"/>
          </a:p>
          <a:p>
            <a:pPr eaLnBrk="1" hangingPunct="1"/>
            <a:r>
              <a:rPr lang="el-GR" dirty="0" smtClean="0"/>
              <a:t>Τι γίνεται εάν κάποιοι </a:t>
            </a:r>
            <a:r>
              <a:rPr lang="en-US" dirty="0" smtClean="0"/>
              <a:t>workers </a:t>
            </a:r>
            <a:r>
              <a:rPr lang="el-GR" dirty="0" smtClean="0"/>
              <a:t>διακοπήκανε</a:t>
            </a:r>
            <a:r>
              <a:rPr lang="en-US" dirty="0" smtClean="0"/>
              <a:t> ?</a:t>
            </a:r>
            <a:endParaRPr lang="en-GB" dirty="0" smtClean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02666" y="5847655"/>
            <a:ext cx="58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Τι το κοινό έχουν όλα αυτά τα προβλήματα?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Συγχρονισμός</a:t>
            </a:r>
            <a:endParaRPr lang="en-GB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Τα προβλήματα </a:t>
            </a:r>
            <a:r>
              <a:rPr lang="el-GR" sz="2800" dirty="0" err="1" smtClean="0"/>
              <a:t>παραλληλοποίησης</a:t>
            </a:r>
            <a:r>
              <a:rPr lang="el-GR" sz="2800" dirty="0" smtClean="0"/>
              <a:t> προκύπτουν από:</a:t>
            </a:r>
            <a:endParaRPr lang="en-GB" sz="2800" dirty="0" smtClean="0"/>
          </a:p>
          <a:p>
            <a:pPr lvl="1" eaLnBrk="1" hangingPunct="1"/>
            <a:r>
              <a:rPr lang="el-GR" sz="2400" dirty="0" smtClean="0"/>
              <a:t>Επικοινωνία μεταξύ </a:t>
            </a:r>
            <a:r>
              <a:rPr lang="en-US" sz="2400" dirty="0" smtClean="0"/>
              <a:t>workers</a:t>
            </a:r>
            <a:endParaRPr lang="en-GB" sz="2400" dirty="0" smtClean="0"/>
          </a:p>
          <a:p>
            <a:pPr lvl="1" eaLnBrk="1" hangingPunct="1"/>
            <a:r>
              <a:rPr lang="el-GR" sz="2400" dirty="0" smtClean="0"/>
              <a:t>Πρόσβαση σε κοινόχρηστους πόρους </a:t>
            </a:r>
            <a:r>
              <a:rPr lang="en-GB" sz="2400" dirty="0" smtClean="0"/>
              <a:t>(</a:t>
            </a:r>
            <a:r>
              <a:rPr lang="el-GR" sz="2400" dirty="0" smtClean="0"/>
              <a:t>πχ</a:t>
            </a:r>
            <a:r>
              <a:rPr lang="en-GB" sz="2400" dirty="0" smtClean="0"/>
              <a:t>, </a:t>
            </a:r>
            <a:r>
              <a:rPr lang="el-GR" sz="2400" dirty="0" smtClean="0"/>
              <a:t>δεδομένα</a:t>
            </a:r>
            <a:r>
              <a:rPr lang="en-GB" sz="2400" dirty="0" smtClean="0"/>
              <a:t>)</a:t>
            </a:r>
          </a:p>
          <a:p>
            <a:pPr eaLnBrk="1" hangingPunct="1"/>
            <a:r>
              <a:rPr lang="el-GR" sz="2800" dirty="0" smtClean="0"/>
              <a:t>Επομένως χρειαζόμαστε μηχανισμούς συγχρονισμού</a:t>
            </a:r>
            <a:endParaRPr lang="en-GB" sz="2800" dirty="0" smtClean="0"/>
          </a:p>
          <a:p>
            <a:pPr lvl="1" eaLnBrk="1" hangingPunct="1"/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5720</TotalTime>
  <Words>2626</Words>
  <Application>Microsoft Office PowerPoint</Application>
  <PresentationFormat>Προβολή στην οθόνη (4:3)</PresentationFormat>
  <Paragraphs>417</Paragraphs>
  <Slides>50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Διαφάνεια 1</vt:lpstr>
      <vt:lpstr>Big Data</vt:lpstr>
      <vt:lpstr>Πρόβλημα: Έκρηξη δεδομένων</vt:lpstr>
      <vt:lpstr>Λύση: Κλιμακωσιμότητα (scalability στα ελληνικά)</vt:lpstr>
      <vt:lpstr>Διαφάνεια 5</vt:lpstr>
      <vt:lpstr>διαίρει και βασίλευε  (divide and conquer στα ελληνικά)</vt:lpstr>
      <vt:lpstr>Προκλήσεις παραλληλοποίησης</vt:lpstr>
      <vt:lpstr>Συγχρονισμός</vt:lpstr>
      <vt:lpstr>Διαφάνεια 9</vt:lpstr>
      <vt:lpstr>Διαχείριση πολλαπλών Workers</vt:lpstr>
      <vt:lpstr>Υπάρχοντα Εργαλεία</vt:lpstr>
      <vt:lpstr>Επομένως</vt:lpstr>
      <vt:lpstr>Τι είναι το MapReduce?</vt:lpstr>
      <vt:lpstr>HDFS – Κατανεμημένο σύστημα αρχείων</vt:lpstr>
      <vt:lpstr>Αρχιτεκτονική HDFS/MapReduce</vt:lpstr>
      <vt:lpstr>MapReduce</vt:lpstr>
      <vt:lpstr>MapReduce</vt:lpstr>
      <vt:lpstr>Πότε είναι χρήσιμο?</vt:lpstr>
      <vt:lpstr>Πριν ξεκινήσουμε</vt:lpstr>
      <vt:lpstr>Βήμα 1ο: Διαίρεση της εισόδου σε shards</vt:lpstr>
      <vt:lpstr>Βήμα 2ο: Fork διεργασιών</vt:lpstr>
      <vt:lpstr>Master</vt:lpstr>
      <vt:lpstr>Βήμα 3ο: Map εργασία</vt:lpstr>
      <vt:lpstr>Βήμα 4ο:</vt:lpstr>
      <vt:lpstr>Συνάρτηση διαίρεσης</vt:lpstr>
      <vt:lpstr>Βήμα 5ο: Reduce task - sorting</vt:lpstr>
      <vt:lpstr>Βήμα 6ο:</vt:lpstr>
      <vt:lpstr>Βήμα 7ο: Ολοκλήρωση εργασιών</vt:lpstr>
      <vt:lpstr>Η μεγάλη εικόνα</vt:lpstr>
      <vt:lpstr>Παράδειγμα: Μέτρηση λέξεων 1/3</vt:lpstr>
      <vt:lpstr>Παράδειγμα: Μέτρηση λέξεων 2/3</vt:lpstr>
      <vt:lpstr>Παράδειγμα: Μέτρηση λέξεων 3/3</vt:lpstr>
      <vt:lpstr>Παράδειγμα: ανεστραμμένο ευρετήριο</vt:lpstr>
      <vt:lpstr>Παράδειγμα: Distributed grep</vt:lpstr>
      <vt:lpstr>Παράδειγμα: Reverse web-link graph</vt:lpstr>
      <vt:lpstr>Σύνθετο παράδειγμα</vt:lpstr>
      <vt:lpstr>Σύνθετο παράδειγμα</vt:lpstr>
      <vt:lpstr>Ανοχή στα σφάλματα</vt:lpstr>
      <vt:lpstr>Τοπικότητα </vt:lpstr>
      <vt:lpstr>Διακριτότητα εργασιών</vt:lpstr>
      <vt:lpstr>Εφεδρικές εργασίες</vt:lpstr>
      <vt:lpstr>Partitioning-combining</vt:lpstr>
      <vt:lpstr>Partitioning</vt:lpstr>
      <vt:lpstr>Hadoop</vt:lpstr>
      <vt:lpstr>Use cases 1/3</vt:lpstr>
      <vt:lpstr>Use cases 2/3</vt:lpstr>
      <vt:lpstr>Use cases 3/3</vt:lpstr>
      <vt:lpstr>Δεν είναι όλα τέλεια…</vt:lpstr>
      <vt:lpstr>Στην πράξη</vt:lpstr>
      <vt:lpstr>Περισσότερες πληροφορίες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</dc:title>
  <dc:creator>ikons</dc:creator>
  <cp:lastModifiedBy>doka</cp:lastModifiedBy>
  <cp:revision>207</cp:revision>
  <dcterms:created xsi:type="dcterms:W3CDTF">2010-06-25T16:56:36Z</dcterms:created>
  <dcterms:modified xsi:type="dcterms:W3CDTF">2017-01-12T13:57:01Z</dcterms:modified>
</cp:coreProperties>
</file>