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1" r:id="rId1"/>
  </p:sldMasterIdLst>
  <p:notesMasterIdLst>
    <p:notesMasterId r:id="rId46"/>
  </p:notesMasterIdLst>
  <p:sldIdLst>
    <p:sldId id="256" r:id="rId2"/>
    <p:sldId id="286" r:id="rId3"/>
    <p:sldId id="287" r:id="rId4"/>
    <p:sldId id="290" r:id="rId5"/>
    <p:sldId id="296" r:id="rId6"/>
    <p:sldId id="297" r:id="rId7"/>
    <p:sldId id="331" r:id="rId8"/>
    <p:sldId id="332" r:id="rId9"/>
    <p:sldId id="333" r:id="rId10"/>
    <p:sldId id="299" r:id="rId11"/>
    <p:sldId id="324" r:id="rId12"/>
    <p:sldId id="310" r:id="rId13"/>
    <p:sldId id="311" r:id="rId14"/>
    <p:sldId id="325" r:id="rId15"/>
    <p:sldId id="326" r:id="rId16"/>
    <p:sldId id="327" r:id="rId17"/>
    <p:sldId id="313" r:id="rId18"/>
    <p:sldId id="312" r:id="rId19"/>
    <p:sldId id="309" r:id="rId20"/>
    <p:sldId id="308" r:id="rId21"/>
    <p:sldId id="322" r:id="rId22"/>
    <p:sldId id="329" r:id="rId23"/>
    <p:sldId id="292" r:id="rId24"/>
    <p:sldId id="306" r:id="rId25"/>
    <p:sldId id="293" r:id="rId26"/>
    <p:sldId id="294" r:id="rId27"/>
    <p:sldId id="295" r:id="rId28"/>
    <p:sldId id="302" r:id="rId29"/>
    <p:sldId id="301" r:id="rId30"/>
    <p:sldId id="307" r:id="rId31"/>
    <p:sldId id="291" r:id="rId32"/>
    <p:sldId id="303" r:id="rId33"/>
    <p:sldId id="304" r:id="rId34"/>
    <p:sldId id="305" r:id="rId35"/>
    <p:sldId id="314" r:id="rId36"/>
    <p:sldId id="315" r:id="rId37"/>
    <p:sldId id="330" r:id="rId38"/>
    <p:sldId id="319" r:id="rId39"/>
    <p:sldId id="320" r:id="rId40"/>
    <p:sldId id="316" r:id="rId41"/>
    <p:sldId id="317" r:id="rId42"/>
    <p:sldId id="328" r:id="rId43"/>
    <p:sldId id="318" r:id="rId44"/>
    <p:sldId id="321" r:id="rId45"/>
  </p:sldIdLst>
  <p:sldSz cx="9144000" cy="6858000" type="screen4x3"/>
  <p:notesSz cx="10234613" cy="70993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16" autoAdjust="0"/>
  </p:normalViewPr>
  <p:slideViewPr>
    <p:cSldViewPr>
      <p:cViewPr varScale="1">
        <p:scale>
          <a:sx n="75" d="100"/>
          <a:sy n="75" d="100"/>
        </p:scale>
        <p:origin x="-1824"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96" d="100"/>
          <a:sy n="96" d="100"/>
        </p:scale>
        <p:origin x="-149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AutoShape 1"/>
          <p:cNvSpPr>
            <a:spLocks noChangeArrowheads="1"/>
          </p:cNvSpPr>
          <p:nvPr/>
        </p:nvSpPr>
        <p:spPr bwMode="auto">
          <a:xfrm>
            <a:off x="0" y="0"/>
            <a:ext cx="10234613" cy="70993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l-GR"/>
          </a:p>
        </p:txBody>
      </p:sp>
      <p:sp>
        <p:nvSpPr>
          <p:cNvPr id="7170" name="Text Box 2"/>
          <p:cNvSpPr txBox="1">
            <a:spLocks noChangeArrowheads="1"/>
          </p:cNvSpPr>
          <p:nvPr/>
        </p:nvSpPr>
        <p:spPr bwMode="auto">
          <a:xfrm>
            <a:off x="0" y="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1" name="Rectangle 3"/>
          <p:cNvSpPr>
            <a:spLocks noGrp="1" noChangeArrowheads="1"/>
          </p:cNvSpPr>
          <p:nvPr>
            <p:ph type="dt"/>
          </p:nvPr>
        </p:nvSpPr>
        <p:spPr bwMode="auto">
          <a:xfrm>
            <a:off x="5797550" y="0"/>
            <a:ext cx="4433888" cy="35242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endParaRPr lang="el-GR"/>
          </a:p>
        </p:txBody>
      </p:sp>
      <p:sp>
        <p:nvSpPr>
          <p:cNvPr id="32773" name="Rectangle 4"/>
          <p:cNvSpPr>
            <a:spLocks noGrp="1" noRot="1" noChangeAspect="1" noChangeArrowheads="1"/>
          </p:cNvSpPr>
          <p:nvPr>
            <p:ph type="sldImg"/>
          </p:nvPr>
        </p:nvSpPr>
        <p:spPr bwMode="auto">
          <a:xfrm>
            <a:off x="3343275" y="533400"/>
            <a:ext cx="3546475" cy="2660650"/>
          </a:xfrm>
          <a:prstGeom prst="rect">
            <a:avLst/>
          </a:prstGeom>
          <a:noFill/>
          <a:ln w="12600">
            <a:solidFill>
              <a:srgbClr val="000000"/>
            </a:solidFill>
            <a:miter lim="800000"/>
            <a:headEnd/>
            <a:tailEnd/>
          </a:ln>
        </p:spPr>
      </p:sp>
      <p:sp>
        <p:nvSpPr>
          <p:cNvPr id="7173" name="Rectangle 5"/>
          <p:cNvSpPr>
            <a:spLocks noGrp="1" noChangeArrowheads="1"/>
          </p:cNvSpPr>
          <p:nvPr>
            <p:ph type="body"/>
          </p:nvPr>
        </p:nvSpPr>
        <p:spPr bwMode="auto">
          <a:xfrm>
            <a:off x="1023938" y="3373438"/>
            <a:ext cx="8185150" cy="3190875"/>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p>
            <a:pPr lvl="0"/>
            <a:endParaRPr lang="el-GR" noProof="0" smtClean="0"/>
          </a:p>
        </p:txBody>
      </p:sp>
      <p:sp>
        <p:nvSpPr>
          <p:cNvPr id="7174" name="Text Box 6"/>
          <p:cNvSpPr txBox="1">
            <a:spLocks noChangeArrowheads="1"/>
          </p:cNvSpPr>
          <p:nvPr/>
        </p:nvSpPr>
        <p:spPr bwMode="auto">
          <a:xfrm>
            <a:off x="0" y="6743700"/>
            <a:ext cx="4435475" cy="354013"/>
          </a:xfrm>
          <a:prstGeom prst="rect">
            <a:avLst/>
          </a:prstGeom>
          <a:noFill/>
          <a:ln w="9525">
            <a:noFill/>
            <a:round/>
            <a:headEnd/>
            <a:tailEnd/>
          </a:ln>
          <a:effectLst/>
        </p:spPr>
        <p:txBody>
          <a:bodyPr wrap="none" anchor="ctr"/>
          <a:lstStyle/>
          <a:p>
            <a:pPr>
              <a:buFont typeface="Times New Roman" pitchFamily="16" charset="0"/>
              <a:buNone/>
              <a:defRPr/>
            </a:pPr>
            <a:endParaRPr lang="el-GR"/>
          </a:p>
        </p:txBody>
      </p:sp>
      <p:sp>
        <p:nvSpPr>
          <p:cNvPr id="7175" name="Rectangle 7"/>
          <p:cNvSpPr>
            <a:spLocks noGrp="1" noChangeArrowheads="1"/>
          </p:cNvSpPr>
          <p:nvPr>
            <p:ph type="sldNum"/>
          </p:nvPr>
        </p:nvSpPr>
        <p:spPr bwMode="auto">
          <a:xfrm>
            <a:off x="5797550" y="6743700"/>
            <a:ext cx="4433888" cy="352425"/>
          </a:xfrm>
          <a:prstGeom prst="rect">
            <a:avLst/>
          </a:prstGeom>
          <a:noFill/>
          <a:ln w="9525">
            <a:noFill/>
            <a:round/>
            <a:headEnd/>
            <a:tailEnd/>
          </a:ln>
          <a:effectLst/>
        </p:spPr>
        <p:txBody>
          <a:bodyPr vert="horz" wrap="square" lIns="94320" tIns="47160" rIns="94320" bIns="47160" numCol="1" anchor="b" anchorCtr="0" compatLnSpc="1">
            <a:prstTxWarp prst="textNoShape">
              <a:avLst/>
            </a:prstTxWarp>
          </a:bodyPr>
          <a:lstStyle>
            <a:lvl1pPr algn="r">
              <a:buSzPct val="45000"/>
              <a:buFont typeface="Wingdings" charset="2"/>
              <a:buNone/>
              <a:tabLst>
                <a:tab pos="723900" algn="l"/>
                <a:tab pos="1447800" algn="l"/>
                <a:tab pos="2171700" algn="l"/>
                <a:tab pos="2895600" algn="l"/>
                <a:tab pos="3619500" algn="l"/>
                <a:tab pos="4343400" algn="l"/>
              </a:tabLst>
              <a:defRPr sz="1300">
                <a:solidFill>
                  <a:srgbClr val="000000"/>
                </a:solidFill>
                <a:latin typeface="Times New Roman" pitchFamily="16" charset="0"/>
                <a:ea typeface="DejaVu Sans" charset="0"/>
                <a:cs typeface="DejaVu Sans" charset="0"/>
              </a:defRPr>
            </a:lvl1pPr>
          </a:lstStyle>
          <a:p>
            <a:pPr>
              <a:defRPr/>
            </a:pPr>
            <a:fld id="{1ED60039-CB09-48AF-B49E-9760B370CF0E}"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Content_delivery_networ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archsqlserver.techtarget.com/definition/database"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whatis.techtarget.com/definition/Web-server" TargetMode="External"/><Relationship Id="rId4" Type="http://schemas.openxmlformats.org/officeDocument/2006/relationships/hyperlink" Target="http://searchnetworking.techtarget.com/definition/domain-name-syste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pPr>
              <a:buFont typeface="Wingdings" pitchFamily="2" charset="2"/>
              <a:buNone/>
            </a:pPr>
            <a:fld id="{1ED15A1F-741E-4DF5-B0D0-975EB6BC7808}" type="slidenum">
              <a:rPr lang="el-GR" smtClean="0">
                <a:latin typeface="Times New Roman" pitchFamily="18" charset="0"/>
              </a:rPr>
              <a:pPr>
                <a:buFont typeface="Wingdings" pitchFamily="2" charset="2"/>
                <a:buNone/>
              </a:pPr>
              <a:t>1</a:t>
            </a:fld>
            <a:endParaRPr lang="el-GR" smtClean="0">
              <a:latin typeface="Times New Roman" pitchFamily="18" charset="0"/>
            </a:endParaRPr>
          </a:p>
        </p:txBody>
      </p:sp>
      <p:sp>
        <p:nvSpPr>
          <p:cNvPr id="33795" name="Rectangle 1"/>
          <p:cNvSpPr>
            <a:spLocks noGrp="1" noRot="1" noChangeAspect="1" noChangeArrowheads="1" noTextEdit="1"/>
          </p:cNvSpPr>
          <p:nvPr>
            <p:ph type="sldImg"/>
          </p:nvPr>
        </p:nvSpPr>
        <p:spPr>
          <a:xfrm>
            <a:off x="3343275" y="533400"/>
            <a:ext cx="3548063" cy="2662238"/>
          </a:xfrm>
          <a:solidFill>
            <a:srgbClr val="FFFFFF"/>
          </a:solidFill>
          <a:ln/>
        </p:spPr>
      </p:sp>
      <p:sp>
        <p:nvSpPr>
          <p:cNvPr id="33796" name="Rectangle 2"/>
          <p:cNvSpPr>
            <a:spLocks noGrp="1" noChangeArrowheads="1"/>
          </p:cNvSpPr>
          <p:nvPr>
            <p:ph type="body" idx="1"/>
          </p:nvPr>
        </p:nvSpPr>
        <p:spPr>
          <a:xfrm>
            <a:off x="1023938" y="3373438"/>
            <a:ext cx="8186737" cy="3192462"/>
          </a:xfrm>
          <a:noFill/>
          <a:ln/>
        </p:spPr>
        <p:txBody>
          <a:bodyPr wrap="none" anchor="ctr"/>
          <a:lstStyle/>
          <a:p>
            <a:endParaRPr lang="el-GR" smtClean="0">
              <a:latin typeface="Times New Roman" pitchFamily="18" charset="0"/>
            </a:endParaRPr>
          </a:p>
        </p:txBody>
      </p:sp>
      <p:sp>
        <p:nvSpPr>
          <p:cNvPr id="33797" name="Text Box 3"/>
          <p:cNvSpPr txBox="1">
            <a:spLocks noChangeArrowheads="1"/>
          </p:cNvSpPr>
          <p:nvPr/>
        </p:nvSpPr>
        <p:spPr bwMode="auto">
          <a:xfrm>
            <a:off x="5797550" y="6743700"/>
            <a:ext cx="4435475" cy="354013"/>
          </a:xfrm>
          <a:prstGeom prst="rect">
            <a:avLst/>
          </a:prstGeom>
          <a:noFill/>
          <a:ln w="9525">
            <a:noFill/>
            <a:round/>
            <a:headEnd/>
            <a:tailEnd/>
          </a:ln>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1E622BF-EA08-44FF-BC0F-571CE05E246E}" type="slidenum">
              <a:rPr lang="el-GR" sz="1300">
                <a:solidFill>
                  <a:srgbClr val="000000"/>
                </a:solidFill>
                <a:ea typeface="WenQuanYi Micro Hei" charset="0"/>
                <a:cs typeface="WenQuanYi Micro Hei"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300">
              <a:solidFill>
                <a:srgbClr val="000000"/>
              </a:solidFill>
              <a:ea typeface="WenQuanYi Micro Hei" charset="0"/>
              <a:cs typeface="WenQuanYi Micro He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When you're on the eBay Web site and you click on a listing for a Persian rug, your computer talks to Web servers, which talk to application servers, which pull data from storage servers so you can find out what the latest bid price is and how much time is left in the auction. eBay has </a:t>
            </a:r>
            <a:r>
              <a:rPr lang="en-US" sz="1200" b="1" i="0" kern="1200" dirty="0" smtClean="0">
                <a:solidFill>
                  <a:srgbClr val="000000"/>
                </a:solidFill>
                <a:latin typeface="Times New Roman" pitchFamily="16" charset="0"/>
                <a:ea typeface="+mn-ea"/>
                <a:cs typeface="+mn-cs"/>
              </a:rPr>
              <a:t>local partners</a:t>
            </a:r>
            <a:r>
              <a:rPr lang="en-US" sz="1200" b="0" i="0" kern="1200" dirty="0" smtClean="0">
                <a:solidFill>
                  <a:srgbClr val="000000"/>
                </a:solidFill>
                <a:latin typeface="Times New Roman" pitchFamily="16" charset="0"/>
                <a:ea typeface="+mn-ea"/>
                <a:cs typeface="+mn-cs"/>
              </a:rPr>
              <a:t> in many countries who deliver eBay's static data to cut down on download time, and there are </a:t>
            </a:r>
            <a:r>
              <a:rPr lang="en-US" sz="1200" b="1" i="0" kern="1200" dirty="0" smtClean="0">
                <a:solidFill>
                  <a:srgbClr val="000000"/>
                </a:solidFill>
                <a:latin typeface="Times New Roman" pitchFamily="16" charset="0"/>
                <a:ea typeface="+mn-ea"/>
                <a:cs typeface="+mn-cs"/>
              </a:rPr>
              <a:t>monitoring systems</a:t>
            </a:r>
            <a:r>
              <a:rPr lang="en-US" sz="1200" b="0" i="0" kern="1200" dirty="0" smtClean="0">
                <a:solidFill>
                  <a:srgbClr val="000000"/>
                </a:solidFill>
                <a:latin typeface="Times New Roman" pitchFamily="16" charset="0"/>
                <a:ea typeface="+mn-ea"/>
                <a:cs typeface="+mn-cs"/>
              </a:rPr>
              <a:t> in 45 cities around the world that constantly scan for problems in the network.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22</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err="1" smtClean="0"/>
              <a:t>Μαθήµατα</a:t>
            </a:r>
            <a:r>
              <a:rPr lang="el-GR" dirty="0" smtClean="0"/>
              <a:t> που σχετίζονται µε τα Δίκτυα Υπολογιστών: � Μας ενδιαφέρει πώς </a:t>
            </a:r>
            <a:r>
              <a:rPr lang="el-GR" dirty="0" err="1" smtClean="0"/>
              <a:t>πραγµατοποιείται</a:t>
            </a:r>
            <a:r>
              <a:rPr lang="el-GR" dirty="0" smtClean="0"/>
              <a:t> η µ</a:t>
            </a:r>
            <a:r>
              <a:rPr lang="el-GR" dirty="0" err="1" smtClean="0"/>
              <a:t>εταφορά</a:t>
            </a:r>
            <a:r>
              <a:rPr lang="el-GR" dirty="0" smtClean="0"/>
              <a:t> µ</a:t>
            </a:r>
            <a:r>
              <a:rPr lang="el-GR" dirty="0" err="1" smtClean="0"/>
              <a:t>ηνυµάτων</a:t>
            </a:r>
            <a:r>
              <a:rPr lang="el-GR" dirty="0" smtClean="0"/>
              <a:t>. � Δεν µας ενδιαφέρει πώς </a:t>
            </a:r>
            <a:r>
              <a:rPr lang="el-GR" dirty="0" err="1" smtClean="0"/>
              <a:t>επεξεργαζόµαστε</a:t>
            </a:r>
            <a:r>
              <a:rPr lang="el-GR" dirty="0" smtClean="0"/>
              <a:t> τα πακέτα.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a:t>
            </a:r>
            <a:r>
              <a:rPr lang="el-GR" dirty="0" err="1" smtClean="0"/>
              <a:t>Υποθέτουµε</a:t>
            </a:r>
            <a:r>
              <a:rPr lang="el-GR" dirty="0" smtClean="0"/>
              <a:t> ότι υπάρχει ένας µ</a:t>
            </a:r>
            <a:r>
              <a:rPr lang="el-GR" dirty="0" err="1" smtClean="0"/>
              <a:t>ηχανισµός</a:t>
            </a:r>
            <a:r>
              <a:rPr lang="el-GR" dirty="0" smtClean="0"/>
              <a:t> αποστολής/παραλαβής µ</a:t>
            </a:r>
            <a:r>
              <a:rPr lang="el-GR" dirty="0" err="1" smtClean="0"/>
              <a:t>ηνυµάτων</a:t>
            </a:r>
            <a:r>
              <a:rPr lang="el-GR" dirty="0" smtClean="0"/>
              <a:t>. � </a:t>
            </a:r>
            <a:r>
              <a:rPr lang="el-GR" dirty="0" err="1" smtClean="0"/>
              <a:t>Εστιάζουµε</a:t>
            </a:r>
            <a:r>
              <a:rPr lang="el-GR" dirty="0" smtClean="0"/>
              <a:t> στις ιδιότητες των µ</a:t>
            </a:r>
            <a:r>
              <a:rPr lang="el-GR" dirty="0" err="1" smtClean="0"/>
              <a:t>ηνυµάτων</a:t>
            </a:r>
            <a:r>
              <a:rPr lang="el-GR" dirty="0" smtClean="0"/>
              <a:t>. � </a:t>
            </a:r>
            <a:r>
              <a:rPr lang="el-GR" dirty="0" err="1" smtClean="0"/>
              <a:t>Σχεδιάζουµε</a:t>
            </a:r>
            <a:r>
              <a:rPr lang="el-GR" dirty="0" smtClean="0"/>
              <a:t> </a:t>
            </a:r>
            <a:r>
              <a:rPr lang="el-GR" dirty="0" err="1" smtClean="0"/>
              <a:t>συστήµατα</a:t>
            </a:r>
            <a:r>
              <a:rPr lang="el-GR" dirty="0" smtClean="0"/>
              <a:t> που </a:t>
            </a:r>
            <a:r>
              <a:rPr lang="el-GR" dirty="0" err="1" smtClean="0"/>
              <a:t>χρησιµοποιούν</a:t>
            </a:r>
            <a:r>
              <a:rPr lang="el-GR" dirty="0" smtClean="0"/>
              <a:t> αυτά τα µ</a:t>
            </a:r>
            <a:r>
              <a:rPr lang="el-GR" dirty="0" err="1" smtClean="0"/>
              <a:t>ηνύµατα</a:t>
            </a:r>
            <a:endParaRPr lang="el-GR" dirty="0" smtClean="0"/>
          </a:p>
          <a:p>
            <a:r>
              <a:rPr lang="el-GR" dirty="0" smtClean="0"/>
              <a:t>� </a:t>
            </a:r>
            <a:r>
              <a:rPr lang="el-GR" dirty="0" err="1" smtClean="0"/>
              <a:t>Μαθήµατα</a:t>
            </a:r>
            <a:r>
              <a:rPr lang="el-GR" dirty="0" smtClean="0"/>
              <a:t> που σχετίζονται µε τα Λειτουργικά </a:t>
            </a:r>
            <a:r>
              <a:rPr lang="el-GR" dirty="0" err="1" smtClean="0"/>
              <a:t>Συστήµατα</a:t>
            </a:r>
            <a:r>
              <a:rPr lang="el-GR" dirty="0" smtClean="0"/>
              <a:t>: � Οι πόροι είναι αξιόπιστοι. � </a:t>
            </a:r>
            <a:r>
              <a:rPr lang="el-GR" dirty="0" err="1" smtClean="0"/>
              <a:t>Χειριζόµαστε</a:t>
            </a:r>
            <a:r>
              <a:rPr lang="el-GR" dirty="0" smtClean="0"/>
              <a:t> τους πόρους χωρίς να µ</a:t>
            </a:r>
            <a:r>
              <a:rPr lang="el-GR" dirty="0" err="1" smtClean="0"/>
              <a:t>ελετάµε</a:t>
            </a:r>
            <a:r>
              <a:rPr lang="el-GR" dirty="0" smtClean="0"/>
              <a:t> περιπτώσεις </a:t>
            </a:r>
            <a:r>
              <a:rPr lang="el-GR" dirty="0" err="1" smtClean="0"/>
              <a:t>σφαλµάτων</a:t>
            </a:r>
            <a:r>
              <a:rPr lang="el-GR" dirty="0" smtClean="0"/>
              <a:t>. � Τα </a:t>
            </a:r>
            <a:r>
              <a:rPr lang="el-GR" dirty="0" err="1" smtClean="0"/>
              <a:t>σφάλµατα</a:t>
            </a:r>
            <a:r>
              <a:rPr lang="el-GR" dirty="0" smtClean="0"/>
              <a:t> είναι τοπικά και </a:t>
            </a:r>
            <a:r>
              <a:rPr lang="el-GR" dirty="0" err="1" smtClean="0"/>
              <a:t>αντιµετωπίζονται</a:t>
            </a:r>
            <a:r>
              <a:rPr lang="el-GR" dirty="0" smtClean="0"/>
              <a:t> εύκολα – π.χ. µε επανεκκίνηση.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αξιόπιστη. � Μπορεί να µην </a:t>
            </a:r>
            <a:r>
              <a:rPr lang="el-GR" dirty="0" err="1" smtClean="0"/>
              <a:t>γνωρίζουµε</a:t>
            </a:r>
            <a:r>
              <a:rPr lang="el-GR" dirty="0" smtClean="0"/>
              <a:t> αν έχει </a:t>
            </a:r>
            <a:r>
              <a:rPr lang="el-GR" dirty="0" err="1" smtClean="0"/>
              <a:t>συµβεί</a:t>
            </a:r>
            <a:r>
              <a:rPr lang="el-GR" dirty="0" smtClean="0"/>
              <a:t> κάποιο </a:t>
            </a:r>
            <a:r>
              <a:rPr lang="el-GR" dirty="0" err="1" smtClean="0"/>
              <a:t>σφάλµα</a:t>
            </a:r>
            <a:r>
              <a:rPr lang="el-GR" dirty="0" smtClean="0"/>
              <a:t>. � Δεν υπάρχει ένα καθολικό </a:t>
            </a:r>
            <a:r>
              <a:rPr lang="el-GR" dirty="0" err="1" smtClean="0"/>
              <a:t>ϱολόι</a:t>
            </a:r>
            <a:r>
              <a:rPr lang="el-GR" dirty="0" smtClean="0"/>
              <a:t> – πώς συγχρονίζονται οι διεργασίες;</a:t>
            </a:r>
          </a:p>
          <a:p>
            <a:r>
              <a:rPr lang="el-GR" dirty="0" smtClean="0"/>
              <a:t>Στα Παράλληλα </a:t>
            </a:r>
            <a:r>
              <a:rPr lang="el-GR" dirty="0" err="1" smtClean="0"/>
              <a:t>Συστήµατα</a:t>
            </a:r>
            <a:r>
              <a:rPr lang="el-GR" dirty="0" smtClean="0"/>
              <a:t>: � Οι πολλαπλοί επεξεργαστές είναι </a:t>
            </a:r>
            <a:r>
              <a:rPr lang="el-GR" dirty="0" err="1" smtClean="0"/>
              <a:t>τοποθετηµένοι</a:t>
            </a:r>
            <a:r>
              <a:rPr lang="el-GR" dirty="0" smtClean="0"/>
              <a:t> στην ίδια υπολογιστική µ</a:t>
            </a:r>
            <a:r>
              <a:rPr lang="el-GR" dirty="0" err="1" smtClean="0"/>
              <a:t>ονάδα</a:t>
            </a:r>
            <a:r>
              <a:rPr lang="el-GR" dirty="0" smtClean="0"/>
              <a:t>. � Η επικοινωνία µ</a:t>
            </a:r>
            <a:r>
              <a:rPr lang="el-GR" dirty="0" err="1" smtClean="0"/>
              <a:t>εταξύ</a:t>
            </a:r>
            <a:r>
              <a:rPr lang="el-GR" dirty="0" smtClean="0"/>
              <a:t> των επεξεργαστών είναι γρήγορη. � Δεν υπάρχουν </a:t>
            </a:r>
            <a:r>
              <a:rPr lang="el-GR" dirty="0" err="1" smtClean="0"/>
              <a:t>προβλήµατα</a:t>
            </a:r>
            <a:r>
              <a:rPr lang="el-GR" dirty="0" smtClean="0"/>
              <a:t> </a:t>
            </a:r>
            <a:r>
              <a:rPr lang="el-GR" dirty="0" err="1" smtClean="0"/>
              <a:t>συγχρονισµού</a:t>
            </a:r>
            <a:r>
              <a:rPr lang="el-GR" dirty="0" smtClean="0"/>
              <a:t> – υπάρχει ένα καθολικό </a:t>
            </a:r>
            <a:r>
              <a:rPr lang="el-GR" dirty="0" err="1" smtClean="0"/>
              <a:t>ϱολόι</a:t>
            </a:r>
            <a:r>
              <a:rPr lang="el-GR" dirty="0" smtClean="0"/>
              <a:t>. � Οι υπολογιστικές µ</a:t>
            </a:r>
            <a:r>
              <a:rPr lang="el-GR" dirty="0" err="1" smtClean="0"/>
              <a:t>ονάδες</a:t>
            </a:r>
            <a:r>
              <a:rPr lang="el-GR" dirty="0" smtClean="0"/>
              <a:t> είναι υψηλής ποιότητας – σπάνια αποτυγχάνουν. � Στο µ</a:t>
            </a:r>
            <a:r>
              <a:rPr lang="el-GR" dirty="0" err="1" smtClean="0"/>
              <a:t>άθηµα</a:t>
            </a:r>
            <a:r>
              <a:rPr lang="el-GR" dirty="0" smtClean="0"/>
              <a:t> των </a:t>
            </a:r>
            <a:r>
              <a:rPr lang="el-GR" dirty="0" err="1" smtClean="0"/>
              <a:t>Κατανεµηµένων</a:t>
            </a:r>
            <a:r>
              <a:rPr lang="el-GR" dirty="0" smtClean="0"/>
              <a:t> </a:t>
            </a:r>
            <a:r>
              <a:rPr lang="el-GR" dirty="0" err="1" smtClean="0"/>
              <a:t>Συστηµάτων</a:t>
            </a:r>
            <a:r>
              <a:rPr lang="el-GR" dirty="0" smtClean="0"/>
              <a:t>: � Η επικοινωνία µέσω δικτύου δεν είναι πάντα γρήγορη. � Δεν υπάρχει ένα καθολικό </a:t>
            </a:r>
            <a:r>
              <a:rPr lang="el-GR" dirty="0" err="1" smtClean="0"/>
              <a:t>ϱολόι</a:t>
            </a:r>
            <a:r>
              <a:rPr lang="el-GR" dirty="0" smtClean="0"/>
              <a:t> – πως συγχρονίζονται οι διεργασίες; � Οι µ</a:t>
            </a:r>
            <a:r>
              <a:rPr lang="el-GR" dirty="0" err="1" smtClean="0"/>
              <a:t>ονάδες</a:t>
            </a:r>
            <a:r>
              <a:rPr lang="el-GR" dirty="0" smtClean="0"/>
              <a:t> δεν είναι απαραίτητο να προσφέρουν υψηλή αξιοπιστία</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23</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 centralized model is one in which there is no networking. All aspects of the application are hosted on one machine and users directly connect to that machine. This is epitomized by the classic mainframe time-sharing system. The computer may contain one or more CPUs and users communicate with it via terminals that have a direct (e.g., serial) connection to it.</a:t>
            </a:r>
          </a:p>
          <a:p>
            <a:r>
              <a:rPr lang="en-US" sz="1200" b="0" i="0" kern="1200" dirty="0" smtClean="0">
                <a:solidFill>
                  <a:srgbClr val="000000"/>
                </a:solidFill>
                <a:latin typeface="Times New Roman" pitchFamily="16" charset="0"/>
                <a:ea typeface="+mn-ea"/>
                <a:cs typeface="+mn-cs"/>
              </a:rPr>
              <a:t>The main problem with the centralized model is that it is not easily scalable. There is a limit to the number of CPUs in a system and eventually the entire system needs to be upgraded or replaced. A centralized system has a problem of multiple entities contending for the same resource (e.g. CPUs for the system bus).</a:t>
            </a:r>
            <a:endParaRPr lang="en-US" sz="1200" b="0" i="0" kern="1200" dirty="0">
              <a:solidFill>
                <a:srgbClr val="000000"/>
              </a:solidFill>
              <a:latin typeface="Times New Roman" pitchFamily="16" charset="0"/>
              <a:ea typeface="+mn-ea"/>
              <a:cs typeface="+mn-cs"/>
            </a:endParaRP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35</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An argument for thin-clients is that work is offloaded from the clients, allowing users to treat their systems as appliances and not hassle with administrative aspects or constant upgrades. In defense of thick-clients, computers and related peripherals are becoming ever faster and cheaper. </a:t>
            </a:r>
            <a:r>
              <a:rPr lang="en-US" sz="1200" b="0" i="0" kern="1200" smtClean="0">
                <a:solidFill>
                  <a:srgbClr val="000000"/>
                </a:solidFill>
                <a:latin typeface="Times New Roman" pitchFamily="16" charset="0"/>
                <a:ea typeface="+mn-ea"/>
                <a:cs typeface="+mn-cs"/>
              </a:rPr>
              <a:t>What is the point of off-loading computation on a server when the client is amply capable of performing it without burdening the server or forcing the user to deal with network latencies?</a:t>
            </a:r>
            <a:endParaRPr lang="el-GR"/>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37</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lnSpcReduction="20000"/>
          </a:bodyPr>
          <a:lstStyle/>
          <a:p>
            <a:r>
              <a:rPr lang="el-GR" sz="1200" kern="1200" baseline="0" dirty="0" smtClean="0">
                <a:solidFill>
                  <a:srgbClr val="000000"/>
                </a:solidFill>
                <a:latin typeface="Times New Roman" pitchFamily="16" charset="0"/>
                <a:ea typeface="+mn-ea"/>
                <a:cs typeface="+mn-cs"/>
              </a:rPr>
              <a:t>Οι κόμβοι μπορούν να εισέρχονται και να εξέρχονται από το σύστημα με</a:t>
            </a:r>
          </a:p>
          <a:p>
            <a:r>
              <a:rPr lang="el-GR" sz="1200" kern="1200" baseline="0" dirty="0" smtClean="0">
                <a:solidFill>
                  <a:srgbClr val="000000"/>
                </a:solidFill>
                <a:latin typeface="Times New Roman" pitchFamily="16" charset="0"/>
                <a:ea typeface="+mn-ea"/>
                <a:cs typeface="+mn-cs"/>
              </a:rPr>
              <a:t>μεγάλη συχνότητα, χωρίς αυτό να επηρεάζει τη διαθεσιμότητα των</a:t>
            </a:r>
          </a:p>
          <a:p>
            <a:r>
              <a:rPr lang="el-GR" sz="1200" kern="1200" baseline="0" dirty="0" smtClean="0">
                <a:solidFill>
                  <a:srgbClr val="000000"/>
                </a:solidFill>
                <a:latin typeface="Times New Roman" pitchFamily="16" charset="0"/>
                <a:ea typeface="+mn-ea"/>
                <a:cs typeface="+mn-cs"/>
              </a:rPr>
              <a:t>υπηρεσιών του συστήματος (λόγω πλεονασμού πόρων).</a:t>
            </a:r>
          </a:p>
          <a:p>
            <a:r>
              <a:rPr lang="el-GR" sz="1200" baseline="0" dirty="0" smtClean="0"/>
              <a:t>• </a:t>
            </a:r>
            <a:r>
              <a:rPr lang="el-GR" sz="1200" kern="1200" baseline="0" dirty="0" smtClean="0">
                <a:solidFill>
                  <a:srgbClr val="000000"/>
                </a:solidFill>
                <a:latin typeface="Times New Roman" pitchFamily="16" charset="0"/>
                <a:ea typeface="+mn-ea"/>
                <a:cs typeface="+mn-cs"/>
              </a:rPr>
              <a:t>Σε κάθε κόμβο υπάρχουν πόροι (π.χ. καταχωρημένα δεδομένα) οι οποίοι</a:t>
            </a:r>
          </a:p>
          <a:p>
            <a:r>
              <a:rPr lang="el-GR" sz="1200" kern="1200" baseline="0" dirty="0" smtClean="0">
                <a:solidFill>
                  <a:srgbClr val="000000"/>
                </a:solidFill>
                <a:latin typeface="Times New Roman" pitchFamily="16" charset="0"/>
                <a:ea typeface="+mn-ea"/>
                <a:cs typeface="+mn-cs"/>
              </a:rPr>
              <a:t>είναι διαθέσιμοι, τμηματικά, στο δίκτυο από τη στιγμή της σύνδεσης του</a:t>
            </a:r>
          </a:p>
          <a:p>
            <a:r>
              <a:rPr lang="el-GR" sz="1200" kern="1200" baseline="0" dirty="0" smtClean="0">
                <a:solidFill>
                  <a:srgbClr val="000000"/>
                </a:solidFill>
                <a:latin typeface="Times New Roman" pitchFamily="16" charset="0"/>
                <a:ea typeface="+mn-ea"/>
                <a:cs typeface="+mn-cs"/>
              </a:rPr>
              <a:t>κόμβου μέχρι την αποσύνδεσή του.</a:t>
            </a:r>
          </a:p>
          <a:p>
            <a:r>
              <a:rPr lang="el-GR" sz="1200" baseline="0" dirty="0" smtClean="0"/>
              <a:t>• </a:t>
            </a:r>
            <a:r>
              <a:rPr lang="el-GR" sz="1200" kern="1200" baseline="0" dirty="0" smtClean="0">
                <a:solidFill>
                  <a:srgbClr val="000000"/>
                </a:solidFill>
                <a:latin typeface="Times New Roman" pitchFamily="16" charset="0"/>
                <a:ea typeface="+mn-ea"/>
                <a:cs typeface="+mn-cs"/>
              </a:rPr>
              <a:t>Η πληροφορία των διαθέσιμων πόρων έχει μία δομή, που πρέπει ο κάθε</a:t>
            </a:r>
          </a:p>
          <a:p>
            <a:r>
              <a:rPr lang="el-GR" sz="1200" kern="1200" baseline="0" dirty="0" smtClean="0">
                <a:solidFill>
                  <a:srgbClr val="000000"/>
                </a:solidFill>
                <a:latin typeface="Times New Roman" pitchFamily="16" charset="0"/>
                <a:ea typeface="+mn-ea"/>
                <a:cs typeface="+mn-cs"/>
              </a:rPr>
              <a:t>κόμβος να διαφημίσει στους γειτονικούς του, έτσι ώστε εκείνοι να είναι</a:t>
            </a:r>
          </a:p>
          <a:p>
            <a:r>
              <a:rPr lang="el-GR" sz="1200" kern="1200" baseline="0" dirty="0" smtClean="0">
                <a:solidFill>
                  <a:srgbClr val="000000"/>
                </a:solidFill>
                <a:latin typeface="Times New Roman" pitchFamily="16" charset="0"/>
                <a:ea typeface="+mn-ea"/>
                <a:cs typeface="+mn-cs"/>
              </a:rPr>
              <a:t>σε θέση να την αντλήσουν διατυπώνοντας κατάλληλα αιτήματα.</a:t>
            </a:r>
          </a:p>
          <a:p>
            <a:r>
              <a:rPr lang="el-GR" sz="1200" baseline="0" dirty="0" smtClean="0"/>
              <a:t>• </a:t>
            </a:r>
            <a:r>
              <a:rPr lang="el-GR" sz="1200" kern="1200" baseline="0" dirty="0" smtClean="0">
                <a:solidFill>
                  <a:srgbClr val="000000"/>
                </a:solidFill>
                <a:latin typeface="Times New Roman" pitchFamily="16" charset="0"/>
                <a:ea typeface="+mn-ea"/>
                <a:cs typeface="+mn-cs"/>
              </a:rPr>
              <a:t>Τα αιτήματα για έναν πόρο διαχέονται μέσα στο δίκτυο και όλοι μαζί οι</a:t>
            </a:r>
          </a:p>
          <a:p>
            <a:r>
              <a:rPr lang="el-GR" sz="1200" kern="1200" baseline="0" dirty="0" smtClean="0">
                <a:solidFill>
                  <a:srgbClr val="000000"/>
                </a:solidFill>
                <a:latin typeface="Times New Roman" pitchFamily="16" charset="0"/>
                <a:ea typeface="+mn-ea"/>
                <a:cs typeface="+mn-cs"/>
              </a:rPr>
              <a:t>κόμβοι που διατηρούν σχετική πληροφορία, τη στέλνουν πίσω στον</a:t>
            </a:r>
          </a:p>
          <a:p>
            <a:r>
              <a:rPr lang="el-GR" sz="1200" kern="1200" baseline="0" dirty="0" smtClean="0">
                <a:solidFill>
                  <a:srgbClr val="000000"/>
                </a:solidFill>
                <a:latin typeface="Times New Roman" pitchFamily="16" charset="0"/>
                <a:ea typeface="+mn-ea"/>
                <a:cs typeface="+mn-cs"/>
              </a:rPr>
              <a:t>κόμβο που έθεσε το αίτημα ως μία συνολική απάντηση από το δίκτυο.</a:t>
            </a:r>
          </a:p>
          <a:p>
            <a:r>
              <a:rPr lang="el-GR" sz="1200" baseline="0" dirty="0" smtClean="0"/>
              <a:t>• </a:t>
            </a:r>
            <a:r>
              <a:rPr lang="el-GR" sz="1200" kern="1200" baseline="0" dirty="0" smtClean="0">
                <a:solidFill>
                  <a:srgbClr val="000000"/>
                </a:solidFill>
                <a:latin typeface="Times New Roman" pitchFamily="16" charset="0"/>
                <a:ea typeface="+mn-ea"/>
                <a:cs typeface="+mn-cs"/>
              </a:rPr>
              <a:t>Με αυτή την οργάνωση, εφαρμογές μεγάλης κλίμακας μπορούν να</a:t>
            </a:r>
          </a:p>
          <a:p>
            <a:r>
              <a:rPr lang="el-GR" sz="1200" kern="1200" baseline="0" dirty="0" smtClean="0">
                <a:solidFill>
                  <a:srgbClr val="000000"/>
                </a:solidFill>
                <a:latin typeface="Times New Roman" pitchFamily="16" charset="0"/>
                <a:ea typeface="+mn-ea"/>
                <a:cs typeface="+mn-cs"/>
              </a:rPr>
              <a:t>υλοποιηθούν, καθώς η αποθήκευση, η επεξεργασία και το φορτίο</a:t>
            </a:r>
          </a:p>
          <a:p>
            <a:r>
              <a:rPr lang="el-GR" sz="1200" kern="1200" baseline="0" dirty="0" smtClean="0">
                <a:solidFill>
                  <a:srgbClr val="000000"/>
                </a:solidFill>
                <a:latin typeface="Times New Roman" pitchFamily="16" charset="0"/>
                <a:ea typeface="+mn-ea"/>
                <a:cs typeface="+mn-cs"/>
              </a:rPr>
              <a:t>επικοινωνίας για την πρόσβαση στα δεδομένα κατανέμεται σε πολλά</a:t>
            </a:r>
          </a:p>
          <a:p>
            <a:r>
              <a:rPr lang="el-GR" sz="1200" kern="1200" baseline="0" dirty="0" smtClean="0">
                <a:solidFill>
                  <a:srgbClr val="000000"/>
                </a:solidFill>
                <a:latin typeface="Times New Roman" pitchFamily="16" charset="0"/>
                <a:ea typeface="+mn-ea"/>
                <a:cs typeface="+mn-cs"/>
              </a:rPr>
              <a:t>υπολογιστικά συστήματα και συνδέσμους δικτύων.</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38</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40</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r>
              <a:rPr lang="en-US" sz="1200" b="0" i="0" kern="1200" dirty="0" smtClean="0">
                <a:solidFill>
                  <a:srgbClr val="000000"/>
                </a:solidFill>
                <a:latin typeface="Times New Roman" pitchFamily="16" charset="0"/>
                <a:ea typeface="+mn-ea"/>
                <a:cs typeface="+mn-cs"/>
              </a:rPr>
              <a:t>In 1976, Robert Metcalfe presented the concept of the </a:t>
            </a:r>
            <a:r>
              <a:rPr lang="en-US" sz="1200" b="0" i="1" kern="1200" dirty="0" err="1" smtClean="0">
                <a:solidFill>
                  <a:srgbClr val="000000"/>
                </a:solidFill>
                <a:latin typeface="Times New Roman" pitchFamily="16" charset="0"/>
                <a:ea typeface="+mn-ea"/>
                <a:cs typeface="+mn-cs"/>
              </a:rPr>
              <a:t>ethernet</a:t>
            </a:r>
            <a:r>
              <a:rPr lang="el-GR" sz="1200" b="0" i="1" kern="1200" dirty="0" smtClean="0">
                <a:solidFill>
                  <a:srgbClr val="000000"/>
                </a:solidFill>
                <a:latin typeface="Times New Roman" pitchFamily="16" charset="0"/>
                <a:ea typeface="+mn-ea"/>
                <a:cs typeface="+mn-cs"/>
              </a:rPr>
              <a:t>, </a:t>
            </a:r>
            <a:r>
              <a:rPr lang="el-GR" dirty="0" smtClean="0"/>
              <a:t>1976: 3</a:t>
            </a:r>
            <a:r>
              <a:rPr lang="en-US" dirty="0" smtClean="0"/>
              <a:t>Mbps</a:t>
            </a:r>
            <a:r>
              <a:rPr lang="el-GR" dirty="0" smtClean="0"/>
              <a:t> Σήμερα:</a:t>
            </a:r>
          </a:p>
          <a:p>
            <a:endParaRPr lang="el-GR" sz="1200" b="0" i="1" kern="1200" dirty="0" smtClean="0">
              <a:solidFill>
                <a:srgbClr val="000000"/>
              </a:solidFill>
              <a:latin typeface="Times New Roman" pitchFamily="16" charset="0"/>
              <a:ea typeface="+mn-ea"/>
              <a:cs typeface="+mn-cs"/>
            </a:endParaRPr>
          </a:p>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a:t>
            </a:r>
            <a:r>
              <a:rPr lang="el-GR" sz="1200" b="0" i="0" kern="1200" dirty="0" smtClean="0">
                <a:solidFill>
                  <a:srgbClr val="000000"/>
                </a:solidFill>
                <a:latin typeface="Times New Roman" pitchFamily="16" charset="0"/>
                <a:ea typeface="+mn-ea"/>
                <a:cs typeface="+mn-cs"/>
              </a:rPr>
              <a:t>.</a:t>
            </a:r>
            <a:r>
              <a:rPr lang="el-GR" sz="1200" b="0" i="0" kern="1200" baseline="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A room that used to be able to hold one large computer can now be filled with racks of tens of thousands of computers</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11</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1" kern="1200" dirty="0" smtClean="0">
                <a:solidFill>
                  <a:srgbClr val="000000"/>
                </a:solidFill>
                <a:latin typeface="Times New Roman" pitchFamily="16" charset="0"/>
                <a:ea typeface="+mn-ea"/>
                <a:cs typeface="+mn-cs"/>
              </a:rPr>
              <a:t>Processors</a:t>
            </a:r>
            <a:r>
              <a:rPr lang="en-US" sz="1200" b="0" i="0" kern="1200" dirty="0" smtClean="0">
                <a:solidFill>
                  <a:srgbClr val="000000"/>
                </a:solidFill>
                <a:latin typeface="Times New Roman" pitchFamily="16" charset="0"/>
                <a:ea typeface="+mn-ea"/>
                <a:cs typeface="+mn-cs"/>
              </a:rPr>
              <a:t> Computers got smaller, cheaper, faster, and more power efficient. We can fit more of them in a given space and we can afford to do so, both in terms of cost and power. Microprocessors became the leading drivers of advances in computer architecture. A room that used to be able to hold one large computer can now be filled with racks of tens of thousands of computers. Their price often ranges from less than ten to a few thousand dollars instead of several million dollars. Computers have been getting faster. Network communication takes computational effort. Network packets often need to have their checksums verified, contents decrypted, and data parsed. A slow computer will spend a greater fraction of its time working on communicating rather than working on the user’s program. Given the low performance and high cost of computers in the past, networking just was often not viable on many microprocessors; protocols such as TCP/IP were burdensome and protocols involving encryption and complex parsing could tax the processor to the point where it could perform no useful work.</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14</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Average prices were around $32,000 per megabyte</a:t>
            </a:r>
            <a:r>
              <a:rPr lang="el-GR" sz="1200" b="0" i="0" kern="1200" dirty="0" smtClean="0">
                <a:solidFill>
                  <a:srgbClr val="000000"/>
                </a:solidFill>
                <a:latin typeface="Times New Roman" pitchFamily="16" charset="0"/>
                <a:ea typeface="+mn-ea"/>
                <a:cs typeface="+mn-cs"/>
              </a:rPr>
              <a:t> </a:t>
            </a:r>
            <a:r>
              <a:rPr lang="en-US" sz="1200" b="0" i="0" kern="1200" dirty="0" smtClean="0">
                <a:solidFill>
                  <a:srgbClr val="000000"/>
                </a:solidFill>
                <a:latin typeface="Times New Roman" pitchFamily="16" charset="0"/>
                <a:ea typeface="+mn-ea"/>
                <a:cs typeface="+mn-cs"/>
              </a:rPr>
              <a:t> By 2012, DRAM prices were under half a penny per megabyte</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15</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A personal computer in 1977 wouldn’t have hard disks and one would shuffle 360 KB floppy disks in and out of the computer. A MITS Altair floppy disk kit cost $1,480 and disks cost $4.25 each. You’d need 2,713 of them, and over $11,000, to get a gigabyte of storage</a:t>
            </a: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l-GR" sz="1200" b="0" i="0" kern="1200" dirty="0" smtClean="0">
              <a:solidFill>
                <a:srgbClr val="000000"/>
              </a:solidFill>
              <a:latin typeface="Times New Roman" pitchFamily="16" charset="0"/>
              <a:ea typeface="+mn-ea"/>
              <a:cs typeface="+mn-cs"/>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i="0" kern="1200" dirty="0" smtClean="0">
                <a:solidFill>
                  <a:srgbClr val="000000"/>
                </a:solidFill>
                <a:latin typeface="Times New Roman" pitchFamily="16" charset="0"/>
                <a:ea typeface="+mn-ea"/>
                <a:cs typeface="+mn-cs"/>
              </a:rPr>
              <a:t>over $11,000, to get a gigabyte of storage. In 2012, a 2 TB SATA disk drive can be purchased for under $100</a:t>
            </a:r>
            <a:endParaRPr lang="el-GR" sz="1200" b="0" i="0" kern="1200" dirty="0" smtClean="0">
              <a:solidFill>
                <a:srgbClr val="000000"/>
              </a:solidFill>
              <a:latin typeface="Times New Roman" pitchFamily="16" charset="0"/>
              <a:ea typeface="+mn-ea"/>
              <a:cs typeface="+mn-cs"/>
            </a:endParaRP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Price/performance </a:t>
            </a:r>
            <a:r>
              <a:rPr lang="en-US" dirty="0" err="1" smtClean="0"/>
              <a:t>ratioYou</a:t>
            </a:r>
            <a:r>
              <a:rPr lang="en-US" dirty="0" smtClean="0"/>
              <a:t> don’t get twice the performance for twice the price in buying computers. Processors are only so fast and the price/performance curve becomes nonlinear and steep very quickly. With multiple CPUs, we can get (almost) double the performance for double the money (as long as we can figure out how to keep the processors busy and the overhead negligible).</a:t>
            </a:r>
            <a:endParaRPr lang="el-GR" dirty="0" smtClean="0"/>
          </a:p>
          <a:p>
            <a:r>
              <a:rPr lang="en-US" dirty="0" smtClean="0"/>
              <a:t>Distributing machines may make </a:t>
            </a:r>
            <a:r>
              <a:rPr lang="en-US" dirty="0" err="1" smtClean="0"/>
              <a:t>senseIt</a:t>
            </a:r>
            <a:r>
              <a:rPr lang="en-US" dirty="0" smtClean="0"/>
              <a:t> makes sense to put the CPUs for ATM cash machines at the source, each networked with the bank. Each bank can have one or more computers networked with each other and with other banks. For computer graphics, it makes sense to put the graphics processing at the user’s terminal to maximize the bandwidth between the device and processor.</a:t>
            </a:r>
            <a:endParaRPr lang="el-GR" dirty="0" smtClean="0"/>
          </a:p>
          <a:p>
            <a:r>
              <a:rPr lang="en-US" dirty="0" smtClean="0"/>
              <a:t>Cooperative and social </a:t>
            </a:r>
            <a:r>
              <a:rPr lang="en-US" dirty="0" err="1" smtClean="0"/>
              <a:t>networkingUsers</a:t>
            </a:r>
            <a:r>
              <a:rPr lang="en-US" dirty="0" smtClean="0"/>
              <a:t> that are geographically separated can now work and play together. Examples of this are plenty: distributed document systems, audio/video conferencing, email, multiplayer games, auctions, and social networks.</a:t>
            </a:r>
            <a:endParaRPr lang="el-GR" dirty="0" smtClean="0"/>
          </a:p>
          <a:p>
            <a:r>
              <a:rPr lang="en-US" dirty="0" smtClean="0"/>
              <a:t>Increased </a:t>
            </a:r>
            <a:r>
              <a:rPr lang="en-US" dirty="0" err="1" smtClean="0"/>
              <a:t>reliabilityIf</a:t>
            </a:r>
            <a:r>
              <a:rPr lang="en-US" dirty="0" smtClean="0"/>
              <a:t> a small percentage of machines break, the rest of the system remains intact and can do useful work.</a:t>
            </a:r>
            <a:endParaRPr lang="el-GR" dirty="0" smtClean="0"/>
          </a:p>
          <a:p>
            <a:r>
              <a:rPr lang="en-US" dirty="0" smtClean="0"/>
              <a:t>Incremental </a:t>
            </a:r>
            <a:r>
              <a:rPr lang="en-US" dirty="0" err="1" smtClean="0"/>
              <a:t>growthA</a:t>
            </a:r>
            <a:r>
              <a:rPr lang="en-US" dirty="0" smtClean="0"/>
              <a:t> company may buy a computer. Eventually the workload is too great for the machine. The only option is to replace the computer with a faster one. Networking allows you to add on to an existing infrastructure.</a:t>
            </a:r>
            <a:endParaRPr lang="el-GR" dirty="0" smtClean="0"/>
          </a:p>
          <a:p>
            <a:r>
              <a:rPr lang="en-US" dirty="0" smtClean="0"/>
              <a:t>Remote </a:t>
            </a:r>
            <a:r>
              <a:rPr lang="en-US" dirty="0" err="1" smtClean="0"/>
              <a:t>servicesUsers</a:t>
            </a:r>
            <a:r>
              <a:rPr lang="en-US" dirty="0" smtClean="0"/>
              <a:t> may need to access information held by others at their systems. Examples of this include web browsing, remote file access, and programs such as </a:t>
            </a:r>
            <a:r>
              <a:rPr lang="en-US" dirty="0" err="1" smtClean="0"/>
              <a:t>BitTorrent</a:t>
            </a:r>
            <a:r>
              <a:rPr lang="en-US" dirty="0" smtClean="0"/>
              <a:t> to retrieve large files.</a:t>
            </a:r>
            <a:endParaRPr lang="el-GR" dirty="0" smtClean="0"/>
          </a:p>
          <a:p>
            <a:r>
              <a:rPr lang="en-US" dirty="0" err="1" smtClean="0"/>
              <a:t>MobilityUsers</a:t>
            </a:r>
            <a:r>
              <a:rPr lang="en-US" dirty="0" smtClean="0"/>
              <a:t> move around with their laptop computers and </a:t>
            </a:r>
            <a:r>
              <a:rPr lang="en-US" dirty="0" err="1" smtClean="0"/>
              <a:t>smartphones</a:t>
            </a:r>
            <a:r>
              <a:rPr lang="en-US" dirty="0" smtClean="0"/>
              <a:t>. It is not feasible for them to carry all the information they need with them.</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 </a:t>
            </a:r>
            <a:r>
              <a:rPr lang="en-US" sz="1200" b="0" i="0" u="sng" kern="1200" dirty="0" smtClean="0">
                <a:solidFill>
                  <a:srgbClr val="000000"/>
                </a:solidFill>
                <a:latin typeface="Times New Roman" pitchFamily="16" charset="0"/>
                <a:ea typeface="+mn-ea"/>
                <a:cs typeface="+mn-cs"/>
                <a:hlinkClick r:id="rId3" tooltip="Content delivery network"/>
              </a:rPr>
              <a:t>content delivery network</a:t>
            </a:r>
            <a:endParaRPr lang="en-US" sz="1200" b="0" i="0" u="sng" kern="1200" dirty="0" smtClean="0">
              <a:solidFill>
                <a:srgbClr val="000000"/>
              </a:solidFill>
              <a:latin typeface="Times New Roman" pitchFamily="16" charset="0"/>
              <a:ea typeface="+mn-ea"/>
              <a:cs typeface="+mn-cs"/>
            </a:endParaRPr>
          </a:p>
          <a:p>
            <a:endParaRPr lang="en-US" sz="1200" b="0" i="0" u="sng" kern="1200" dirty="0" smtClean="0">
              <a:solidFill>
                <a:srgbClr val="000000"/>
              </a:solidFill>
              <a:latin typeface="Times New Roman" pitchFamily="16" charset="0"/>
              <a:ea typeface="+mn-ea"/>
              <a:cs typeface="+mn-cs"/>
            </a:endParaRPr>
          </a:p>
          <a:p>
            <a:r>
              <a:rPr lang="en-US" sz="1200" b="0" i="0" kern="1200" dirty="0" smtClean="0">
                <a:solidFill>
                  <a:srgbClr val="000000"/>
                </a:solidFill>
                <a:latin typeface="Times New Roman" pitchFamily="16" charset="0"/>
                <a:ea typeface="+mn-ea"/>
                <a:cs typeface="+mn-cs"/>
              </a:rPr>
              <a:t>operates a network of servers around the world and rents capacity on these servers to customers who want their websites to work faster by distributing content from locations close to the user.</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19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Τα περισσότερα </a:t>
            </a:r>
            <a:r>
              <a:rPr lang="el-GR" dirty="0" err="1" smtClean="0"/>
              <a:t>κρίσιµα</a:t>
            </a:r>
            <a:r>
              <a:rPr lang="el-GR" dirty="0" smtClean="0"/>
              <a:t> σύγχρονα υπολογιστικά </a:t>
            </a:r>
            <a:r>
              <a:rPr lang="el-GR" dirty="0" err="1" smtClean="0"/>
              <a:t>συστήµατα</a:t>
            </a:r>
            <a:r>
              <a:rPr lang="el-GR" dirty="0" smtClean="0"/>
              <a:t> είναι </a:t>
            </a:r>
            <a:r>
              <a:rPr lang="el-GR" dirty="0" err="1" smtClean="0"/>
              <a:t>κατανεµηµένα</a:t>
            </a:r>
            <a:r>
              <a:rPr lang="el-GR" dirty="0" smtClean="0"/>
              <a:t>. � Τραπεζικά δίκτυα, </a:t>
            </a:r>
            <a:r>
              <a:rPr lang="en-US" dirty="0" smtClean="0"/>
              <a:t>Internet, Mobile and Wireless Systems � </a:t>
            </a:r>
            <a:r>
              <a:rPr lang="el-GR" dirty="0" smtClean="0"/>
              <a:t>Το </a:t>
            </a:r>
            <a:r>
              <a:rPr lang="en-US" dirty="0" smtClean="0"/>
              <a:t>Turing Award 2013 </a:t>
            </a:r>
            <a:r>
              <a:rPr lang="el-GR" dirty="0" err="1" smtClean="0"/>
              <a:t>απονεµήθηκε</a:t>
            </a:r>
            <a:r>
              <a:rPr lang="el-GR" dirty="0" smtClean="0"/>
              <a:t> στον </a:t>
            </a:r>
            <a:r>
              <a:rPr lang="en-US" dirty="0" smtClean="0"/>
              <a:t>Leslie </a:t>
            </a:r>
            <a:r>
              <a:rPr lang="en-US" dirty="0" err="1" smtClean="0"/>
              <a:t>Lamport</a:t>
            </a:r>
            <a:r>
              <a:rPr lang="en-US" dirty="0" smtClean="0"/>
              <a:t> </a:t>
            </a:r>
            <a:r>
              <a:rPr lang="el-GR" dirty="0" smtClean="0"/>
              <a:t>για την δουλειά του στα </a:t>
            </a:r>
            <a:r>
              <a:rPr lang="el-GR" dirty="0" err="1" smtClean="0"/>
              <a:t>Κατανεµηµένα</a:t>
            </a:r>
            <a:r>
              <a:rPr lang="el-GR" dirty="0" smtClean="0"/>
              <a:t> </a:t>
            </a:r>
            <a:r>
              <a:rPr lang="el-GR" dirty="0" err="1" smtClean="0"/>
              <a:t>Συστήµατα</a:t>
            </a:r>
            <a:r>
              <a:rPr lang="el-GR" dirty="0" smtClean="0"/>
              <a:t>: � ‘‘</a:t>
            </a:r>
            <a:r>
              <a:rPr lang="en-US" dirty="0" smtClean="0"/>
              <a:t>For fundamental contributions to the theory and practice of distributed and concurrent systems, notably the invention of concepts such as causality and logical clocks, safety and </a:t>
            </a:r>
            <a:r>
              <a:rPr lang="en-US" dirty="0" err="1" smtClean="0"/>
              <a:t>liveness</a:t>
            </a:r>
            <a:r>
              <a:rPr lang="en-US" dirty="0" smtClean="0"/>
              <a:t>, replicated state machines, and sequential consistency’’.</a:t>
            </a:r>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20</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sz="1200" b="0" i="0" kern="1200" dirty="0" smtClean="0">
                <a:solidFill>
                  <a:srgbClr val="000000"/>
                </a:solidFill>
                <a:latin typeface="Times New Roman" pitchFamily="16" charset="0"/>
                <a:ea typeface="+mn-ea"/>
                <a:cs typeface="+mn-cs"/>
              </a:rPr>
              <a:t>In Google's distributed search system, each computer involved in indexing crawls and reviews a portion of the Web, taking a URL and following every link available from it (minus those marked for exclusion). The computer gathers the crawled results from the URLs and sends that information back to a centralized server in compressed format. The centralized server then coordinates that information in a </a:t>
            </a:r>
            <a:r>
              <a:rPr lang="en-US" sz="1200" b="0" i="0" u="sng" kern="1200" dirty="0" smtClean="0">
                <a:solidFill>
                  <a:srgbClr val="000000"/>
                </a:solidFill>
                <a:latin typeface="Times New Roman" pitchFamily="16" charset="0"/>
                <a:ea typeface="+mn-ea"/>
                <a:cs typeface="+mn-cs"/>
                <a:hlinkClick r:id="rId3"/>
              </a:rPr>
              <a:t>database</a:t>
            </a:r>
            <a:r>
              <a:rPr lang="en-US" sz="1200" b="0" i="0" kern="1200" dirty="0" smtClean="0">
                <a:solidFill>
                  <a:srgbClr val="000000"/>
                </a:solidFill>
                <a:latin typeface="Times New Roman" pitchFamily="16" charset="0"/>
                <a:ea typeface="+mn-ea"/>
                <a:cs typeface="+mn-cs"/>
              </a:rPr>
              <a:t> , along with information from other computers involved in indexing.</a:t>
            </a:r>
          </a:p>
          <a:p>
            <a:r>
              <a:rPr lang="en-US" sz="1200" b="0" i="0" kern="1200" dirty="0" smtClean="0">
                <a:solidFill>
                  <a:srgbClr val="000000"/>
                </a:solidFill>
                <a:latin typeface="Times New Roman" pitchFamily="16" charset="0"/>
                <a:ea typeface="+mn-ea"/>
                <a:cs typeface="+mn-cs"/>
              </a:rPr>
              <a:t>When a user types a query into the search field, Google's domain name server ( </a:t>
            </a:r>
            <a:r>
              <a:rPr lang="en-US" sz="1200" b="0" i="0" u="sng" kern="1200" dirty="0" smtClean="0">
                <a:solidFill>
                  <a:srgbClr val="000000"/>
                </a:solidFill>
                <a:latin typeface="Times New Roman" pitchFamily="16" charset="0"/>
                <a:ea typeface="+mn-ea"/>
                <a:cs typeface="+mn-cs"/>
                <a:hlinkClick r:id="rId4"/>
              </a:rPr>
              <a:t>DNS</a:t>
            </a:r>
            <a:r>
              <a:rPr lang="en-US" sz="1200" b="0" i="0" kern="1200" dirty="0" smtClean="0">
                <a:solidFill>
                  <a:srgbClr val="000000"/>
                </a:solidFill>
                <a:latin typeface="Times New Roman" pitchFamily="16" charset="0"/>
                <a:ea typeface="+mn-ea"/>
                <a:cs typeface="+mn-cs"/>
              </a:rPr>
              <a:t> ) software relays the query to the most logical cluster of computers, based on factors such as its proximity to the user or how busy it is. At the recipient cluster, the </a:t>
            </a:r>
            <a:r>
              <a:rPr lang="en-US" sz="1200" b="0" i="0" u="sng" kern="1200" dirty="0" smtClean="0">
                <a:solidFill>
                  <a:srgbClr val="000000"/>
                </a:solidFill>
                <a:latin typeface="Times New Roman" pitchFamily="16" charset="0"/>
                <a:ea typeface="+mn-ea"/>
                <a:cs typeface="+mn-cs"/>
                <a:hlinkClick r:id="rId5"/>
              </a:rPr>
              <a:t>Web server</a:t>
            </a:r>
            <a:r>
              <a:rPr lang="en-US" sz="1200" b="0" i="0" kern="1200" dirty="0" smtClean="0">
                <a:solidFill>
                  <a:srgbClr val="000000"/>
                </a:solidFill>
                <a:latin typeface="Times New Roman" pitchFamily="16" charset="0"/>
                <a:ea typeface="+mn-ea"/>
                <a:cs typeface="+mn-cs"/>
              </a:rPr>
              <a:t> software distributes the query to hundreds or thousands of computers to search simultaneously. Hundreds of computers scan the database index to find all relevant records. The index server compiles the results, the document server pulls together the titles and summaries and the page builder creates the search result pages.</a:t>
            </a:r>
          </a:p>
          <a:p>
            <a:endParaRPr lang="el-GR" dirty="0"/>
          </a:p>
        </p:txBody>
      </p:sp>
      <p:sp>
        <p:nvSpPr>
          <p:cNvPr id="4" name="3 - Θέση αριθμού διαφάνειας"/>
          <p:cNvSpPr>
            <a:spLocks noGrp="1"/>
          </p:cNvSpPr>
          <p:nvPr>
            <p:ph type="sldNum" idx="10"/>
          </p:nvPr>
        </p:nvSpPr>
        <p:spPr/>
        <p:txBody>
          <a:bodyPr/>
          <a:lstStyle/>
          <a:p>
            <a:pPr>
              <a:defRPr/>
            </a:pPr>
            <a:fld id="{1ED60039-CB09-48AF-B49E-9760B370CF0E}" type="slidenum">
              <a:rPr lang="el-GR" smtClean="0"/>
              <a:pPr>
                <a:defRPr/>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82626C51-1577-4671-8D83-AD05C706E8D9}" type="slidenum">
              <a:rPr lang="el-GR" smtClean="0"/>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cxnSp>
        <p:nvCxnSpPr>
          <p:cNvPr id="4"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7F55D3C3-ECFB-45C5-BB86-A20C182DB34D}" type="slidenum">
              <a:rPr lang="el-GR" smtClean="0"/>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6F62D6F2-249E-4E74-AEF1-357BEB8023CF}" type="slidenum">
              <a:rPr lang="el-GR" smtClean="0"/>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4" descr="pyrforos_transparent.png"/>
          <p:cNvPicPr>
            <a:picLocks noChangeAspect="1"/>
          </p:cNvPicPr>
          <p:nvPr/>
        </p:nvPicPr>
        <p:blipFill>
          <a:blip r:embed="rId2" cstate="print"/>
          <a:srcRect/>
          <a:stretch>
            <a:fillRect/>
          </a:stretch>
        </p:blipFill>
        <p:spPr bwMode="auto">
          <a:xfrm>
            <a:off x="7715250" y="6092825"/>
            <a:ext cx="715963" cy="714375"/>
          </a:xfrm>
          <a:prstGeom prst="rect">
            <a:avLst/>
          </a:prstGeom>
          <a:noFill/>
          <a:ln w="38100">
            <a:noFill/>
            <a:miter lim="800000"/>
            <a:headEnd/>
            <a:tailEnd/>
          </a:ln>
        </p:spPr>
      </p:pic>
      <p:cxnSp>
        <p:nvCxnSpPr>
          <p:cNvPr id="5" name="Straight Connector 12"/>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6" name="Picture 19" descr="cslab_logo_transparent.png"/>
          <p:cNvPicPr>
            <a:picLocks noChangeAspect="1"/>
          </p:cNvPicPr>
          <p:nvPr/>
        </p:nvPicPr>
        <p:blipFill>
          <a:blip r:embed="rId3" cstate="print"/>
          <a:srcRect/>
          <a:stretch>
            <a:fillRect/>
          </a:stretch>
        </p:blipFill>
        <p:spPr bwMode="auto">
          <a:xfrm>
            <a:off x="5715000" y="6235700"/>
            <a:ext cx="1857375" cy="577850"/>
          </a:xfrm>
          <a:prstGeom prst="rect">
            <a:avLst/>
          </a:prstGeom>
          <a:noFill/>
          <a:ln w="38100">
            <a:noFill/>
            <a:miter lim="800000"/>
            <a:headEnd/>
            <a:tailEnd/>
          </a:ln>
        </p:spPr>
      </p:pic>
      <p:cxnSp>
        <p:nvCxnSpPr>
          <p:cNvPr id="7" name="Straight Connector 14"/>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Date Placeholder 7"/>
          <p:cNvSpPr txBox="1">
            <a:spLocks/>
          </p:cNvSpPr>
          <p:nvPr/>
        </p:nvSpPr>
        <p:spPr>
          <a:xfrm>
            <a:off x="107950" y="6569075"/>
            <a:ext cx="1008063" cy="288925"/>
          </a:xfrm>
          <a:prstGeom prst="rect">
            <a:avLst/>
          </a:prstGeom>
        </p:spPr>
        <p:txBody>
          <a:bodyPr anchor="ctr"/>
          <a:lstStyle/>
          <a:p>
            <a:pPr>
              <a:defRPr/>
            </a:pPr>
            <a:endParaRPr lang="el-GR" sz="1000" b="1" dirty="0">
              <a:latin typeface="Calibri" pitchFamily="34" charset="0"/>
            </a:endParaRPr>
          </a:p>
        </p:txBody>
      </p:sp>
      <p:cxnSp>
        <p:nvCxnSpPr>
          <p:cNvPr id="9" name="Straight Connector 16"/>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0" name="Footer Placeholder 4"/>
          <p:cNvSpPr>
            <a:spLocks noGrp="1"/>
          </p:cNvSpPr>
          <p:nvPr>
            <p:ph type="ftr" sz="quarter" idx="10"/>
          </p:nvPr>
        </p:nvSpPr>
        <p:spPr/>
        <p:txBody>
          <a:bodyPr/>
          <a:lstStyle>
            <a:lvl1pPr>
              <a:defRPr/>
            </a:lvl1pPr>
          </a:lstStyle>
          <a:p>
            <a:pPr>
              <a:defRPr/>
            </a:pPr>
            <a:endParaRPr lang="el-GR"/>
          </a:p>
        </p:txBody>
      </p:sp>
      <p:sp>
        <p:nvSpPr>
          <p:cNvPr id="11" name="Slide Number Placeholder 5"/>
          <p:cNvSpPr>
            <a:spLocks noGrp="1"/>
          </p:cNvSpPr>
          <p:nvPr>
            <p:ph type="sldNum" sz="quarter" idx="11"/>
          </p:nvPr>
        </p:nvSpPr>
        <p:spPr/>
        <p:txBody>
          <a:bodyPr/>
          <a:lstStyle>
            <a:lvl1pPr>
              <a:defRPr/>
            </a:lvl1pPr>
          </a:lstStyle>
          <a:p>
            <a:pPr>
              <a:defRPr/>
            </a:pPr>
            <a:fld id="{3E0A57A4-54FA-46F9-887B-22C630186E54}" type="slidenum">
              <a:rPr lang="el-GR" smtClean="0"/>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Footer Placeholder 4"/>
          <p:cNvSpPr>
            <a:spLocks noGrp="1"/>
          </p:cNvSpPr>
          <p:nvPr>
            <p:ph type="ftr" sz="quarter" idx="10"/>
          </p:nvPr>
        </p:nvSpPr>
        <p:spPr/>
        <p:txBody>
          <a:bodyPr/>
          <a:lstStyle>
            <a:lvl1pPr>
              <a:defRPr/>
            </a:lvl1pPr>
          </a:lstStyle>
          <a:p>
            <a:pPr>
              <a:defRPr/>
            </a:pPr>
            <a:endParaRPr lang="el-GR"/>
          </a:p>
        </p:txBody>
      </p:sp>
      <p:sp>
        <p:nvSpPr>
          <p:cNvPr id="5" name="Slide Number Placeholder 5"/>
          <p:cNvSpPr>
            <a:spLocks noGrp="1"/>
          </p:cNvSpPr>
          <p:nvPr>
            <p:ph type="sldNum" sz="quarter" idx="11"/>
          </p:nvPr>
        </p:nvSpPr>
        <p:spPr/>
        <p:txBody>
          <a:bodyPr/>
          <a:lstStyle>
            <a:lvl1pPr>
              <a:defRPr/>
            </a:lvl1pPr>
          </a:lstStyle>
          <a:p>
            <a:pPr>
              <a:defRPr/>
            </a:pPr>
            <a:fld id="{599C919F-1C81-41B9-83F9-9C5D39B42FC7}" type="slidenum">
              <a:rPr lang="el-GR" smtClean="0"/>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5"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Footer Placeholder 4"/>
          <p:cNvSpPr>
            <a:spLocks noGrp="1"/>
          </p:cNvSpPr>
          <p:nvPr>
            <p:ph type="ftr" sz="quarter" idx="10"/>
          </p:nvPr>
        </p:nvSpPr>
        <p:spPr/>
        <p:txBody>
          <a:bodyPr/>
          <a:lstStyle>
            <a:lvl1pPr>
              <a:defRPr/>
            </a:lvl1pPr>
          </a:lstStyle>
          <a:p>
            <a:pPr>
              <a:defRPr/>
            </a:pPr>
            <a:endParaRPr lang="el-GR"/>
          </a:p>
        </p:txBody>
      </p:sp>
      <p:sp>
        <p:nvSpPr>
          <p:cNvPr id="7" name="Slide Number Placeholder 5"/>
          <p:cNvSpPr>
            <a:spLocks noGrp="1"/>
          </p:cNvSpPr>
          <p:nvPr>
            <p:ph type="sldNum" sz="quarter" idx="11"/>
          </p:nvPr>
        </p:nvSpPr>
        <p:spPr/>
        <p:txBody>
          <a:bodyPr/>
          <a:lstStyle>
            <a:lvl1pPr>
              <a:defRPr/>
            </a:lvl1pPr>
          </a:lstStyle>
          <a:p>
            <a:pPr>
              <a:defRPr/>
            </a:pPr>
            <a:fld id="{5B1D028B-EF3D-4644-816C-AB9DD45B6050}" type="slidenum">
              <a:rPr lang="el-GR" smtClean="0"/>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11"/>
          <p:cNvCxnSpPr/>
          <p:nvPr/>
        </p:nvCxnSpPr>
        <p:spPr bwMode="auto">
          <a:xfrm>
            <a:off x="0" y="1143000"/>
            <a:ext cx="9144000"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Footer Placeholder 4"/>
          <p:cNvSpPr>
            <a:spLocks noGrp="1"/>
          </p:cNvSpPr>
          <p:nvPr>
            <p:ph type="ftr" sz="quarter" idx="10"/>
          </p:nvPr>
        </p:nvSpPr>
        <p:spPr/>
        <p:txBody>
          <a:bodyPr/>
          <a:lstStyle>
            <a:lvl1pPr>
              <a:defRPr/>
            </a:lvl1pPr>
          </a:lstStyle>
          <a:p>
            <a:pPr>
              <a:defRPr/>
            </a:pPr>
            <a:endParaRPr lang="el-GR"/>
          </a:p>
        </p:txBody>
      </p:sp>
      <p:sp>
        <p:nvSpPr>
          <p:cNvPr id="9" name="Slide Number Placeholder 5"/>
          <p:cNvSpPr>
            <a:spLocks noGrp="1"/>
          </p:cNvSpPr>
          <p:nvPr>
            <p:ph type="sldNum" sz="quarter" idx="11"/>
          </p:nvPr>
        </p:nvSpPr>
        <p:spPr/>
        <p:txBody>
          <a:bodyPr/>
          <a:lstStyle>
            <a:lvl1pPr>
              <a:defRPr/>
            </a:lvl1pPr>
          </a:lstStyle>
          <a:p>
            <a:pPr>
              <a:defRPr/>
            </a:pPr>
            <a:fld id="{BE23933B-25A2-4C99-85ED-A365C1510C9E}" type="slidenum">
              <a:rPr lang="el-GR" smtClean="0"/>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a:p>
        </p:txBody>
      </p:sp>
      <p:sp>
        <p:nvSpPr>
          <p:cNvPr id="3" name="Footer Placeholder 4"/>
          <p:cNvSpPr>
            <a:spLocks noGrp="1"/>
          </p:cNvSpPr>
          <p:nvPr>
            <p:ph type="ftr" sz="quarter" idx="10"/>
          </p:nvPr>
        </p:nvSpPr>
        <p:spPr/>
        <p:txBody>
          <a:bodyPr/>
          <a:lstStyle>
            <a:lvl1pPr>
              <a:defRPr/>
            </a:lvl1pPr>
          </a:lstStyle>
          <a:p>
            <a:pPr>
              <a:defRPr/>
            </a:pPr>
            <a:endParaRPr lang="el-GR"/>
          </a:p>
        </p:txBody>
      </p:sp>
      <p:sp>
        <p:nvSpPr>
          <p:cNvPr id="4" name="Slide Number Placeholder 5"/>
          <p:cNvSpPr>
            <a:spLocks noGrp="1"/>
          </p:cNvSpPr>
          <p:nvPr>
            <p:ph type="sldNum" sz="quarter" idx="11"/>
          </p:nvPr>
        </p:nvSpPr>
        <p:spPr/>
        <p:txBody>
          <a:bodyPr/>
          <a:lstStyle>
            <a:lvl1pPr>
              <a:defRPr/>
            </a:lvl1pPr>
          </a:lstStyle>
          <a:p>
            <a:pPr>
              <a:defRPr/>
            </a:pPr>
            <a:fld id="{644C141D-612C-4360-A4FA-F82F45D1DDCB}" type="slidenum">
              <a:rPr lang="el-GR" smtClean="0"/>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l-GR"/>
          </a:p>
        </p:txBody>
      </p:sp>
      <p:sp>
        <p:nvSpPr>
          <p:cNvPr id="3" name="Slide Number Placeholder 5"/>
          <p:cNvSpPr>
            <a:spLocks noGrp="1"/>
          </p:cNvSpPr>
          <p:nvPr>
            <p:ph type="sldNum" sz="quarter" idx="11"/>
          </p:nvPr>
        </p:nvSpPr>
        <p:spPr/>
        <p:txBody>
          <a:bodyPr/>
          <a:lstStyle>
            <a:lvl1pPr>
              <a:defRPr/>
            </a:lvl1pPr>
          </a:lstStyle>
          <a:p>
            <a:pPr>
              <a:defRPr/>
            </a:pPr>
            <a:fld id="{33F7A1E8-7EAD-4C1D-A739-C4AD93AE6396}" type="slidenum">
              <a:rPr lang="el-GR" smtClean="0"/>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E15F591C-6224-4CC5-8A15-AD631975713D}" type="slidenum">
              <a:rPr lang="el-GR" smtClean="0"/>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Footer Placeholder 4"/>
          <p:cNvSpPr>
            <a:spLocks noGrp="1"/>
          </p:cNvSpPr>
          <p:nvPr>
            <p:ph type="ftr" sz="quarter" idx="10"/>
          </p:nvPr>
        </p:nvSpPr>
        <p:spPr/>
        <p:txBody>
          <a:bodyPr/>
          <a:lstStyle>
            <a:lvl1pPr>
              <a:defRPr/>
            </a:lvl1pPr>
          </a:lstStyle>
          <a:p>
            <a:pPr>
              <a:defRPr/>
            </a:pPr>
            <a:endParaRPr lang="el-GR"/>
          </a:p>
        </p:txBody>
      </p:sp>
      <p:sp>
        <p:nvSpPr>
          <p:cNvPr id="6" name="Slide Number Placeholder 5"/>
          <p:cNvSpPr>
            <a:spLocks noGrp="1"/>
          </p:cNvSpPr>
          <p:nvPr>
            <p:ph type="sldNum" sz="quarter" idx="11"/>
          </p:nvPr>
        </p:nvSpPr>
        <p:spPr/>
        <p:txBody>
          <a:bodyPr/>
          <a:lstStyle>
            <a:lvl1pPr>
              <a:defRPr/>
            </a:lvl1pPr>
          </a:lstStyle>
          <a:p>
            <a:pPr>
              <a:defRPr/>
            </a:pPr>
            <a:fld id="{4FE422E7-D324-4BB8-BD32-28893D8A1CB2}" type="slidenum">
              <a:rPr lang="el-GR" smtClean="0"/>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9B093D2-082E-44F1-8B89-B2F25A23D616}" type="slidenum">
              <a:rPr lang="el-GR" smtClean="0"/>
              <a:pPr>
                <a:defRPr/>
              </a:pPr>
              <a:t>‹#›</a:t>
            </a:fld>
            <a:endParaRPr lang="el-GR"/>
          </a:p>
        </p:txBody>
      </p:sp>
      <p:pic>
        <p:nvPicPr>
          <p:cNvPr id="1030" name="Picture 4" descr="pyrforos_transparent.png"/>
          <p:cNvPicPr>
            <a:picLocks noChangeAspect="1"/>
          </p:cNvPicPr>
          <p:nvPr/>
        </p:nvPicPr>
        <p:blipFill>
          <a:blip r:embed="rId13" cstate="print"/>
          <a:srcRect/>
          <a:stretch>
            <a:fillRect/>
          </a:stretch>
        </p:blipFill>
        <p:spPr bwMode="auto">
          <a:xfrm>
            <a:off x="7715250" y="6092825"/>
            <a:ext cx="715963" cy="714375"/>
          </a:xfrm>
          <a:prstGeom prst="rect">
            <a:avLst/>
          </a:prstGeom>
          <a:noFill/>
          <a:ln w="38100">
            <a:noFill/>
            <a:miter lim="800000"/>
            <a:headEnd/>
            <a:tailEnd/>
          </a:ln>
        </p:spPr>
      </p:pic>
      <p:cxnSp>
        <p:nvCxnSpPr>
          <p:cNvPr id="8" name="Straight Connector 7"/>
          <p:cNvCxnSpPr/>
          <p:nvPr/>
        </p:nvCxnSpPr>
        <p:spPr bwMode="auto">
          <a:xfrm>
            <a:off x="8501063" y="6524625"/>
            <a:ext cx="642937"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pic>
        <p:nvPicPr>
          <p:cNvPr id="1032" name="Picture 19" descr="cslab_logo_transparent.png"/>
          <p:cNvPicPr>
            <a:picLocks noChangeAspect="1"/>
          </p:cNvPicPr>
          <p:nvPr/>
        </p:nvPicPr>
        <p:blipFill>
          <a:blip r:embed="rId14" cstate="print"/>
          <a:srcRect/>
          <a:stretch>
            <a:fillRect/>
          </a:stretch>
        </p:blipFill>
        <p:spPr bwMode="auto">
          <a:xfrm>
            <a:off x="5715000" y="6235700"/>
            <a:ext cx="1857375" cy="577850"/>
          </a:xfrm>
          <a:prstGeom prst="rect">
            <a:avLst/>
          </a:prstGeom>
          <a:noFill/>
          <a:ln w="38100">
            <a:noFill/>
            <a:miter lim="800000"/>
            <a:headEnd/>
            <a:tailEnd/>
          </a:ln>
        </p:spPr>
      </p:pic>
      <p:cxnSp>
        <p:nvCxnSpPr>
          <p:cNvPr id="10" name="Straight Connector 9"/>
          <p:cNvCxnSpPr/>
          <p:nvPr/>
        </p:nvCxnSpPr>
        <p:spPr bwMode="auto">
          <a:xfrm>
            <a:off x="0" y="6524625"/>
            <a:ext cx="5572125" cy="0"/>
          </a:xfrm>
          <a:prstGeom prst="line">
            <a:avLst/>
          </a:prstGeom>
          <a:ln w="38100" cmpd="sng">
            <a:solidFill>
              <a:srgbClr val="A500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sts.cslab.ece.ntua.gr/mailman/listinfo/distrib" TargetMode="External"/><Relationship Id="rId2" Type="http://schemas.openxmlformats.org/officeDocument/2006/relationships/hyperlink" Target="mailto:katerina@cslab.ece.ntua.g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42938" y="1214438"/>
            <a:ext cx="7772400" cy="1681162"/>
          </a:xfrm>
          <a:prstGeom prst="rect">
            <a:avLst/>
          </a:prstGeom>
          <a:noFill/>
          <a:ln w="9525">
            <a:noFill/>
            <a:round/>
            <a:headEnd/>
            <a:tailEnd/>
          </a:ln>
        </p:spPr>
        <p:txBody>
          <a:bodyPr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4800" dirty="0" smtClean="0">
                <a:solidFill>
                  <a:srgbClr val="000000"/>
                </a:solidFill>
                <a:latin typeface="+mj-lt"/>
                <a:cs typeface="Times New Roman" pitchFamily="18" charset="0"/>
              </a:rPr>
              <a:t>Κατανεμημένα Συστήματα</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dirty="0" smtClean="0">
                <a:solidFill>
                  <a:srgbClr val="000000"/>
                </a:solidFill>
                <a:latin typeface="+mj-lt"/>
                <a:cs typeface="Times New Roman" pitchFamily="18" charset="0"/>
              </a:rPr>
              <a:t>Εισαγωγή</a:t>
            </a:r>
            <a:endParaRPr lang="en-US" sz="4800" dirty="0">
              <a:solidFill>
                <a:srgbClr val="000000"/>
              </a:solidFill>
              <a:latin typeface="+mj-lt"/>
              <a:cs typeface="Times New Roman" pitchFamily="18" charset="0"/>
            </a:endParaRPr>
          </a:p>
        </p:txBody>
      </p:sp>
      <p:sp>
        <p:nvSpPr>
          <p:cNvPr id="4099" name="Text Box 2"/>
          <p:cNvSpPr txBox="1">
            <a:spLocks noChangeArrowheads="1"/>
          </p:cNvSpPr>
          <p:nvPr/>
        </p:nvSpPr>
        <p:spPr bwMode="auto">
          <a:xfrm>
            <a:off x="457200" y="3260576"/>
            <a:ext cx="8001000" cy="2976736"/>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dirty="0" smtClean="0">
                <a:solidFill>
                  <a:srgbClr val="000000"/>
                </a:solidFill>
                <a:latin typeface="+mj-lt"/>
                <a:cs typeface="Times New Roman" pitchFamily="18" charset="0"/>
              </a:rPr>
              <a:t>201</a:t>
            </a:r>
            <a:r>
              <a:rPr lang="en-US" sz="2800" dirty="0" smtClean="0">
                <a:solidFill>
                  <a:srgbClr val="000000"/>
                </a:solidFill>
                <a:latin typeface="+mj-lt"/>
                <a:cs typeface="Times New Roman" pitchFamily="18" charset="0"/>
              </a:rPr>
              <a:t>7</a:t>
            </a:r>
            <a:r>
              <a:rPr lang="el-GR" sz="2800" dirty="0" smtClean="0">
                <a:solidFill>
                  <a:srgbClr val="000000"/>
                </a:solidFill>
                <a:latin typeface="+mj-lt"/>
                <a:cs typeface="Times New Roman" pitchFamily="18" charset="0"/>
              </a:rPr>
              <a:t>-201</a:t>
            </a:r>
            <a:r>
              <a:rPr lang="en-US" sz="2800" dirty="0" smtClean="0">
                <a:solidFill>
                  <a:srgbClr val="000000"/>
                </a:solidFill>
                <a:latin typeface="+mj-lt"/>
                <a:cs typeface="Times New Roman" pitchFamily="18" charset="0"/>
              </a:rPr>
              <a:t>8</a:t>
            </a: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8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dirty="0" smtClean="0">
              <a:solidFill>
                <a:srgbClr val="000000"/>
              </a:solidFill>
              <a:latin typeface="+mj-lt"/>
              <a:cs typeface="Times New Roman" pitchFamily="18" charset="0"/>
            </a:endParaRPr>
          </a:p>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smtClean="0">
                <a:solidFill>
                  <a:srgbClr val="FF0000"/>
                </a:solidFill>
                <a:latin typeface="+mj-lt"/>
                <a:cs typeface="Times New Roman" pitchFamily="18" charset="0"/>
              </a:rPr>
              <a:t>http://www.cslab.ece.ntua.gr/courses/distrib</a:t>
            </a:r>
            <a:endParaRPr lang="en-US" sz="2800" dirty="0">
              <a:solidFill>
                <a:srgbClr val="FF0000"/>
              </a:solidFill>
              <a:latin typeface="+mj-lt"/>
              <a:cs typeface="Times New Roman" pitchFamily="18" charset="0"/>
            </a:endParaRPr>
          </a:p>
        </p:txBody>
      </p:sp>
      <p:pic>
        <p:nvPicPr>
          <p:cNvPr id="4100" name="Picture 3"/>
          <p:cNvPicPr>
            <a:picLocks noChangeAspect="1" noChangeArrowheads="1"/>
          </p:cNvPicPr>
          <p:nvPr/>
        </p:nvPicPr>
        <p:blipFill>
          <a:blip r:embed="rId3" cstate="print"/>
          <a:srcRect/>
          <a:stretch>
            <a:fillRect/>
          </a:stretch>
        </p:blipFill>
        <p:spPr bwMode="auto">
          <a:xfrm>
            <a:off x="7715250" y="6092825"/>
            <a:ext cx="715963" cy="714375"/>
          </a:xfrm>
          <a:prstGeom prst="rect">
            <a:avLst/>
          </a:prstGeom>
          <a:noFill/>
          <a:ln w="9525">
            <a:noFill/>
            <a:round/>
            <a:headEnd/>
            <a:tailEnd/>
          </a:ln>
        </p:spPr>
      </p:pic>
      <p:sp>
        <p:nvSpPr>
          <p:cNvPr id="4101" name="Line 4"/>
          <p:cNvSpPr>
            <a:spLocks noChangeShapeType="1"/>
          </p:cNvSpPr>
          <p:nvPr/>
        </p:nvSpPr>
        <p:spPr bwMode="auto">
          <a:xfrm>
            <a:off x="8501063" y="6524625"/>
            <a:ext cx="642937" cy="1588"/>
          </a:xfrm>
          <a:prstGeom prst="line">
            <a:avLst/>
          </a:prstGeom>
          <a:noFill/>
          <a:ln w="38160">
            <a:solidFill>
              <a:srgbClr val="A50021"/>
            </a:solidFill>
            <a:miter lim="800000"/>
            <a:headEnd/>
            <a:tailEnd/>
          </a:ln>
        </p:spPr>
        <p:txBody>
          <a:bodyPr/>
          <a:lstStyle/>
          <a:p>
            <a:endParaRPr lang="el-GR"/>
          </a:p>
        </p:txBody>
      </p:sp>
      <p:pic>
        <p:nvPicPr>
          <p:cNvPr id="4102" name="Picture 5"/>
          <p:cNvPicPr>
            <a:picLocks noChangeAspect="1" noChangeArrowheads="1"/>
          </p:cNvPicPr>
          <p:nvPr/>
        </p:nvPicPr>
        <p:blipFill>
          <a:blip r:embed="rId4" cstate="print"/>
          <a:srcRect/>
          <a:stretch>
            <a:fillRect/>
          </a:stretch>
        </p:blipFill>
        <p:spPr bwMode="auto">
          <a:xfrm>
            <a:off x="5715000" y="6235700"/>
            <a:ext cx="1857375" cy="577850"/>
          </a:xfrm>
          <a:prstGeom prst="rect">
            <a:avLst/>
          </a:prstGeom>
          <a:noFill/>
          <a:ln w="9525">
            <a:noFill/>
            <a:round/>
            <a:headEnd/>
            <a:tailEnd/>
          </a:ln>
        </p:spPr>
      </p:pic>
      <p:sp>
        <p:nvSpPr>
          <p:cNvPr id="4103" name="Line 6"/>
          <p:cNvSpPr>
            <a:spLocks noChangeShapeType="1"/>
          </p:cNvSpPr>
          <p:nvPr/>
        </p:nvSpPr>
        <p:spPr bwMode="auto">
          <a:xfrm>
            <a:off x="0" y="6524625"/>
            <a:ext cx="5572125" cy="1588"/>
          </a:xfrm>
          <a:prstGeom prst="line">
            <a:avLst/>
          </a:prstGeom>
          <a:noFill/>
          <a:ln w="38160">
            <a:solidFill>
              <a:srgbClr val="A50021"/>
            </a:solidFill>
            <a:miter lim="800000"/>
            <a:headEnd/>
            <a:tailEnd/>
          </a:ln>
        </p:spPr>
        <p:txBody>
          <a:bodyPr/>
          <a:lstStyle/>
          <a:p>
            <a:endParaRPr lang="el-GR"/>
          </a:p>
        </p:txBody>
      </p:sp>
      <p:sp>
        <p:nvSpPr>
          <p:cNvPr id="4104" name="Text Box 2"/>
          <p:cNvSpPr txBox="1">
            <a:spLocks noChangeArrowheads="1"/>
          </p:cNvSpPr>
          <p:nvPr/>
        </p:nvSpPr>
        <p:spPr bwMode="auto">
          <a:xfrm>
            <a:off x="52388" y="5257800"/>
            <a:ext cx="9039225" cy="979488"/>
          </a:xfrm>
          <a:prstGeom prst="rect">
            <a:avLst/>
          </a:prstGeom>
          <a:noFill/>
          <a:ln w="9525">
            <a:noFill/>
            <a:round/>
            <a:headEnd/>
            <a:tailEnd/>
          </a:ln>
        </p:spPr>
        <p:txBody>
          <a:bodyPr/>
          <a:lstStyle/>
          <a:p>
            <a:pPr algn="ctr">
              <a:spcBef>
                <a:spcPts val="50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600" dirty="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Βασικά Χαρακτηριστικά</a:t>
            </a:r>
            <a:endParaRPr lang="el-GR" dirty="0"/>
          </a:p>
        </p:txBody>
      </p:sp>
      <p:sp>
        <p:nvSpPr>
          <p:cNvPr id="3" name="2 - Θέση περιεχομένου"/>
          <p:cNvSpPr>
            <a:spLocks noGrp="1"/>
          </p:cNvSpPr>
          <p:nvPr>
            <p:ph idx="1"/>
          </p:nvPr>
        </p:nvSpPr>
        <p:spPr/>
        <p:txBody>
          <a:bodyPr/>
          <a:lstStyle/>
          <a:p>
            <a:r>
              <a:rPr lang="el-GR" sz="2400" dirty="0" smtClean="0"/>
              <a:t>Τα βασικά χαρακτηριστικά των κατανεμημένων συστημάτων είναι</a:t>
            </a:r>
          </a:p>
          <a:p>
            <a:pPr lvl="1"/>
            <a:r>
              <a:rPr lang="el-GR" sz="2000" dirty="0" smtClean="0"/>
              <a:t>Ταυτοχρονισμός των στοιχείων που συμμετέχουν</a:t>
            </a:r>
          </a:p>
          <a:p>
            <a:pPr lvl="1"/>
            <a:r>
              <a:rPr lang="el-GR" sz="2000" dirty="0" smtClean="0"/>
              <a:t>Έλλειψη καθολικής εικόνας του χρόνου</a:t>
            </a:r>
          </a:p>
          <a:p>
            <a:pPr lvl="1"/>
            <a:r>
              <a:rPr lang="el-GR" sz="2000" dirty="0" smtClean="0"/>
              <a:t>Απουσία κοινόχρηστης μνήμης</a:t>
            </a:r>
          </a:p>
          <a:p>
            <a:pPr lvl="1"/>
            <a:r>
              <a:rPr lang="el-GR" sz="2000" dirty="0" smtClean="0"/>
              <a:t>Ενδεχόμενο σφάλματος σε κάθε στοιχείο</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είναι </a:t>
            </a:r>
            <a:r>
              <a:rPr lang="en-US" dirty="0" smtClean="0"/>
              <a:t>hot</a:t>
            </a:r>
            <a:r>
              <a:rPr lang="el-GR" dirty="0" smtClean="0"/>
              <a:t> τώρα;</a:t>
            </a:r>
            <a:endParaRPr lang="el-GR" dirty="0"/>
          </a:p>
        </p:txBody>
      </p:sp>
      <p:sp>
        <p:nvSpPr>
          <p:cNvPr id="3" name="2 - Θέση περιεχομένου"/>
          <p:cNvSpPr>
            <a:spLocks noGrp="1"/>
          </p:cNvSpPr>
          <p:nvPr>
            <p:ph idx="1"/>
          </p:nvPr>
        </p:nvSpPr>
        <p:spPr/>
        <p:txBody>
          <a:bodyPr/>
          <a:lstStyle/>
          <a:p>
            <a:r>
              <a:rPr lang="el-GR" sz="2800" dirty="0" smtClean="0"/>
              <a:t>Δίκτυα</a:t>
            </a:r>
          </a:p>
          <a:p>
            <a:endParaRPr lang="el-GR" sz="2800" dirty="0" smtClean="0"/>
          </a:p>
          <a:p>
            <a:r>
              <a:rPr lang="el-GR" sz="2800" dirty="0" smtClean="0"/>
              <a:t>Επεξεργαστές</a:t>
            </a:r>
          </a:p>
          <a:p>
            <a:endParaRPr lang="el-GR" sz="2800" dirty="0" smtClean="0"/>
          </a:p>
          <a:p>
            <a:r>
              <a:rPr lang="el-GR" sz="2800" dirty="0" smtClean="0"/>
              <a:t>Μνήμη</a:t>
            </a:r>
          </a:p>
          <a:p>
            <a:endParaRPr lang="el-GR" sz="2800" dirty="0" smtClean="0"/>
          </a:p>
          <a:p>
            <a:r>
              <a:rPr lang="el-GR" sz="2800" dirty="0" smtClean="0"/>
              <a:t>Αποθηκευτικά μέσα</a:t>
            </a:r>
            <a:endParaRPr lang="el-GR" dirty="0" smtClean="0"/>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To Internet</a:t>
            </a:r>
            <a:r>
              <a:rPr lang="el-GR" dirty="0" smtClean="0"/>
              <a:t> - 1969</a:t>
            </a:r>
            <a:endParaRPr lang="el-GR" dirty="0"/>
          </a:p>
        </p:txBody>
      </p:sp>
      <p:pic>
        <p:nvPicPr>
          <p:cNvPr id="3078" name="Picture 6" descr="http://www.thocp.net/reference/internet/pictures/1969_4-node_map.gif"/>
          <p:cNvPicPr>
            <a:picLocks noChangeAspect="1" noChangeArrowheads="1"/>
          </p:cNvPicPr>
          <p:nvPr/>
        </p:nvPicPr>
        <p:blipFill>
          <a:blip r:embed="rId2" cstate="print"/>
          <a:srcRect/>
          <a:stretch>
            <a:fillRect/>
          </a:stretch>
        </p:blipFill>
        <p:spPr bwMode="auto">
          <a:xfrm>
            <a:off x="1547664" y="1268760"/>
            <a:ext cx="5184576" cy="47165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Ι</a:t>
            </a:r>
            <a:r>
              <a:rPr lang="en-US" dirty="0" err="1" smtClean="0"/>
              <a:t>nternet</a:t>
            </a:r>
            <a:r>
              <a:rPr lang="en-US" dirty="0" smtClean="0"/>
              <a:t> - </a:t>
            </a:r>
            <a:r>
              <a:rPr lang="el-GR" dirty="0" smtClean="0"/>
              <a:t>σήμερα</a:t>
            </a:r>
            <a:r>
              <a:rPr lang="en-US" dirty="0" smtClean="0"/>
              <a:t> </a:t>
            </a:r>
            <a:endParaRPr lang="el-GR" dirty="0"/>
          </a:p>
        </p:txBody>
      </p:sp>
      <p:pic>
        <p:nvPicPr>
          <p:cNvPr id="2050" name="Picture 2" descr="Visualization of Internet routing paths"/>
          <p:cNvPicPr>
            <a:picLocks noChangeAspect="1" noChangeArrowheads="1"/>
          </p:cNvPicPr>
          <p:nvPr/>
        </p:nvPicPr>
        <p:blipFill>
          <a:blip r:embed="rId2" cstate="print"/>
          <a:srcRect/>
          <a:stretch>
            <a:fillRect/>
          </a:stretch>
        </p:blipFill>
        <p:spPr bwMode="auto">
          <a:xfrm>
            <a:off x="683568" y="1196752"/>
            <a:ext cx="5315744" cy="5315744"/>
          </a:xfrm>
          <a:prstGeom prst="rect">
            <a:avLst/>
          </a:prstGeom>
          <a:noFill/>
        </p:spPr>
      </p:pic>
      <p:sp>
        <p:nvSpPr>
          <p:cNvPr id="5" name="2 - Θέση περιεχομένου"/>
          <p:cNvSpPr>
            <a:spLocks noGrp="1"/>
          </p:cNvSpPr>
          <p:nvPr>
            <p:ph idx="1"/>
          </p:nvPr>
        </p:nvSpPr>
        <p:spPr>
          <a:xfrm>
            <a:off x="6948264" y="1916832"/>
            <a:ext cx="1738536" cy="4209331"/>
          </a:xfrm>
        </p:spPr>
        <p:txBody>
          <a:bodyPr/>
          <a:lstStyle/>
          <a:p>
            <a:pPr>
              <a:buNone/>
            </a:pPr>
            <a:r>
              <a:rPr lang="el-GR" dirty="0" smtClean="0"/>
              <a:t>&gt;10^9</a:t>
            </a:r>
            <a:r>
              <a:rPr lang="en-US" dirty="0" smtClean="0"/>
              <a:t> nodes</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Επεξεργασία</a:t>
            </a:r>
            <a:endParaRPr lang="el-GR" dirty="0"/>
          </a:p>
        </p:txBody>
      </p:sp>
      <p:pic>
        <p:nvPicPr>
          <p:cNvPr id="1026" name="Picture 2" descr="http://1.bp.blogspot.com/-YinraAogVO8/U63Ce0hlTyI/AAAAAAAAIUs/Lsyzdk-oOXU/s1600/eniac-500.png"/>
          <p:cNvPicPr>
            <a:picLocks noChangeAspect="1" noChangeArrowheads="1"/>
          </p:cNvPicPr>
          <p:nvPr/>
        </p:nvPicPr>
        <p:blipFill>
          <a:blip r:embed="rId3" cstate="print"/>
          <a:srcRect/>
          <a:stretch>
            <a:fillRect/>
          </a:stretch>
        </p:blipFill>
        <p:spPr bwMode="auto">
          <a:xfrm>
            <a:off x="0" y="1340768"/>
            <a:ext cx="4788024" cy="2629489"/>
          </a:xfrm>
          <a:prstGeom prst="rect">
            <a:avLst/>
          </a:prstGeom>
          <a:noFill/>
        </p:spPr>
      </p:pic>
      <p:pic>
        <p:nvPicPr>
          <p:cNvPr id="1028" name="Picture 4" descr="https://upload.wikimedia.org/wikipedia/commons/thumb/d/d3/IBM_Blue_Gene_P_supercomputer.jpg/1024px-IBM_Blue_Gene_P_supercomputer.jpg"/>
          <p:cNvPicPr>
            <a:picLocks noChangeAspect="1" noChangeArrowheads="1"/>
          </p:cNvPicPr>
          <p:nvPr/>
        </p:nvPicPr>
        <p:blipFill>
          <a:blip r:embed="rId4" cstate="print"/>
          <a:srcRect/>
          <a:stretch>
            <a:fillRect/>
          </a:stretch>
        </p:blipFill>
        <p:spPr bwMode="auto">
          <a:xfrm>
            <a:off x="5012780" y="1340769"/>
            <a:ext cx="3915195" cy="2592287"/>
          </a:xfrm>
          <a:prstGeom prst="rect">
            <a:avLst/>
          </a:prstGeom>
          <a:noFill/>
        </p:spPr>
      </p:pic>
      <p:sp>
        <p:nvSpPr>
          <p:cNvPr id="6" name="5 - TextBox"/>
          <p:cNvSpPr txBox="1"/>
          <p:nvPr/>
        </p:nvSpPr>
        <p:spPr>
          <a:xfrm>
            <a:off x="251520" y="4437112"/>
            <a:ext cx="4464496" cy="369332"/>
          </a:xfrm>
          <a:prstGeom prst="rect">
            <a:avLst/>
          </a:prstGeom>
          <a:noFill/>
        </p:spPr>
        <p:txBody>
          <a:bodyPr wrap="square" rtlCol="0">
            <a:spAutoFit/>
          </a:bodyPr>
          <a:lstStyle/>
          <a:p>
            <a:r>
              <a:rPr lang="en-US" dirty="0" smtClean="0">
                <a:solidFill>
                  <a:schemeClr val="tx1"/>
                </a:solidFill>
              </a:rPr>
              <a:t>ENIAC: 1 processor </a:t>
            </a:r>
            <a:endParaRPr lang="el-GR" dirty="0">
              <a:solidFill>
                <a:schemeClr val="tx1"/>
              </a:solidFill>
            </a:endParaRPr>
          </a:p>
        </p:txBody>
      </p:sp>
      <p:sp>
        <p:nvSpPr>
          <p:cNvPr id="7" name="6 - TextBox"/>
          <p:cNvSpPr txBox="1"/>
          <p:nvPr/>
        </p:nvSpPr>
        <p:spPr>
          <a:xfrm>
            <a:off x="5004048" y="4427820"/>
            <a:ext cx="4464496" cy="369332"/>
          </a:xfrm>
          <a:prstGeom prst="rect">
            <a:avLst/>
          </a:prstGeom>
          <a:noFill/>
        </p:spPr>
        <p:txBody>
          <a:bodyPr wrap="square" rtlCol="0">
            <a:spAutoFit/>
          </a:bodyPr>
          <a:lstStyle/>
          <a:p>
            <a:r>
              <a:rPr lang="en-US" dirty="0" smtClean="0">
                <a:solidFill>
                  <a:schemeClr val="tx1"/>
                </a:solidFill>
              </a:rPr>
              <a:t>Blue Gene: 250K processors </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Μνήμη</a:t>
            </a:r>
            <a:endParaRPr lang="el-GR" dirty="0"/>
          </a:p>
        </p:txBody>
      </p:sp>
      <p:sp>
        <p:nvSpPr>
          <p:cNvPr id="3" name="2 - Θέση περιεχομένου"/>
          <p:cNvSpPr>
            <a:spLocks noGrp="1"/>
          </p:cNvSpPr>
          <p:nvPr>
            <p:ph idx="1"/>
          </p:nvPr>
        </p:nvSpPr>
        <p:spPr/>
        <p:txBody>
          <a:bodyPr/>
          <a:lstStyle/>
          <a:p>
            <a:r>
              <a:rPr lang="el-GR" dirty="0" smtClean="0"/>
              <a:t>1977: 256</a:t>
            </a:r>
            <a:r>
              <a:rPr lang="en-US" dirty="0" smtClean="0"/>
              <a:t>KB, $32000/MB </a:t>
            </a:r>
            <a:r>
              <a:rPr lang="el-GR" dirty="0" smtClean="0"/>
              <a:t>μνήμης</a:t>
            </a:r>
          </a:p>
          <a:p>
            <a:r>
              <a:rPr lang="el-GR" dirty="0" smtClean="0"/>
              <a:t>σήμερα</a:t>
            </a:r>
            <a:r>
              <a:rPr lang="el-GR" dirty="0" smtClean="0"/>
              <a:t>: </a:t>
            </a:r>
            <a:r>
              <a:rPr lang="el-GR" dirty="0" smtClean="0"/>
              <a:t>8</a:t>
            </a:r>
            <a:r>
              <a:rPr lang="en-US" dirty="0" smtClean="0"/>
              <a:t>GB, 0.5 cent/MB </a:t>
            </a:r>
            <a:r>
              <a:rPr lang="el-GR" dirty="0" smtClean="0"/>
              <a:t>μνήμης</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Αποθηκευτικός χώρος</a:t>
            </a:r>
            <a:endParaRPr lang="el-GR" dirty="0"/>
          </a:p>
        </p:txBody>
      </p:sp>
      <p:pic>
        <p:nvPicPr>
          <p:cNvPr id="60418" name="Picture 2" descr="http://tr2.cbsistatic.com/hub/i/r/2011/02/10/83e4b937-c3ab-11e2-bc00-02911874f8c8/thumbnail/940x623/67dbc7a09a67d64a58af94b8edfc0712/Slide12.PNG"/>
          <p:cNvPicPr>
            <a:picLocks noGrp="1" noChangeAspect="1" noChangeArrowheads="1"/>
          </p:cNvPicPr>
          <p:nvPr>
            <p:ph idx="1"/>
          </p:nvPr>
        </p:nvPicPr>
        <p:blipFill>
          <a:blip r:embed="rId3" cstate="print"/>
          <a:srcRect/>
          <a:stretch>
            <a:fillRect/>
          </a:stretch>
        </p:blipFill>
        <p:spPr bwMode="auto">
          <a:xfrm>
            <a:off x="683568" y="1412775"/>
            <a:ext cx="4032448" cy="2672569"/>
          </a:xfrm>
          <a:prstGeom prst="rect">
            <a:avLst/>
          </a:prstGeom>
          <a:noFill/>
        </p:spPr>
      </p:pic>
      <p:sp>
        <p:nvSpPr>
          <p:cNvPr id="60422" name="AutoShape 6"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4" name="AutoShape 8"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6" name="AutoShape 10"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0428" name="AutoShape 12" descr="Αποτέλεσμα εικόνας για 1gb memory sti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0430" name="Picture 14" descr="http://c.scdn.gr/images/sku_main_images/000339/339585/sandisk-1gb-m2_4083.jpg"/>
          <p:cNvPicPr>
            <a:picLocks noChangeAspect="1" noChangeArrowheads="1"/>
          </p:cNvPicPr>
          <p:nvPr/>
        </p:nvPicPr>
        <p:blipFill>
          <a:blip r:embed="rId4" cstate="print"/>
          <a:srcRect/>
          <a:stretch>
            <a:fillRect/>
          </a:stretch>
        </p:blipFill>
        <p:spPr bwMode="auto">
          <a:xfrm>
            <a:off x="5436096" y="1772816"/>
            <a:ext cx="2885703" cy="233345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Γιατί τα θέλουμε;</a:t>
            </a:r>
            <a:endParaRPr lang="el-GR" dirty="0"/>
          </a:p>
        </p:txBody>
      </p:sp>
      <p:sp>
        <p:nvSpPr>
          <p:cNvPr id="3" name="2 - Θέση περιεχομένου"/>
          <p:cNvSpPr>
            <a:spLocks noGrp="1"/>
          </p:cNvSpPr>
          <p:nvPr>
            <p:ph idx="1"/>
          </p:nvPr>
        </p:nvSpPr>
        <p:spPr>
          <a:xfrm>
            <a:off x="457200" y="1423317"/>
            <a:ext cx="8229600" cy="4525963"/>
          </a:xfrm>
        </p:spPr>
        <p:txBody>
          <a:bodyPr/>
          <a:lstStyle/>
          <a:p>
            <a:r>
              <a:rPr lang="el-GR" sz="2400" dirty="0" smtClean="0"/>
              <a:t>Αναλογία τιμής/επίδοσης</a:t>
            </a:r>
          </a:p>
          <a:p>
            <a:pPr lvl="1"/>
            <a:r>
              <a:rPr lang="el-GR" sz="2000" dirty="0" smtClean="0"/>
              <a:t>Δεν είναι εύκολη η κλιμάκωση </a:t>
            </a:r>
            <a:r>
              <a:rPr lang="en-US" sz="2000" dirty="0" smtClean="0"/>
              <a:t>multi-processor</a:t>
            </a:r>
          </a:p>
          <a:p>
            <a:r>
              <a:rPr lang="el-GR" sz="2400" dirty="0" smtClean="0"/>
              <a:t>Κάποιες εφαρμογές είναι κατανεμημένες εκ φύσεως</a:t>
            </a:r>
            <a:endParaRPr lang="en-US" sz="2400" dirty="0" smtClean="0"/>
          </a:p>
          <a:p>
            <a:r>
              <a:rPr lang="el-GR" sz="2400" dirty="0" err="1" smtClean="0"/>
              <a:t>Διαδραστική</a:t>
            </a:r>
            <a:r>
              <a:rPr lang="el-GR" sz="2400" dirty="0" smtClean="0"/>
              <a:t> επικοινωνία</a:t>
            </a:r>
            <a:endParaRPr lang="en-US" sz="2400" dirty="0" smtClean="0"/>
          </a:p>
          <a:p>
            <a:pPr lvl="1"/>
            <a:r>
              <a:rPr lang="en-US" sz="2000" dirty="0" smtClean="0"/>
              <a:t>Messaging, file/photo/video sharing, gaming, telephony</a:t>
            </a:r>
          </a:p>
          <a:p>
            <a:r>
              <a:rPr lang="el-GR" sz="2400" dirty="0" smtClean="0"/>
              <a:t>Απομακρυσμένο περιεχόμενο</a:t>
            </a:r>
            <a:endParaRPr lang="en-US" sz="2400" dirty="0" smtClean="0"/>
          </a:p>
          <a:p>
            <a:pPr lvl="1"/>
            <a:r>
              <a:rPr lang="en-US" sz="2000" dirty="0" smtClean="0"/>
              <a:t>Web browsing, </a:t>
            </a:r>
            <a:r>
              <a:rPr lang="en-US" sz="2000" dirty="0" err="1" smtClean="0"/>
              <a:t>BitTorrent</a:t>
            </a:r>
            <a:endParaRPr lang="en-US" sz="2000" dirty="0" smtClean="0"/>
          </a:p>
          <a:p>
            <a:r>
              <a:rPr lang="el-GR" sz="2400" dirty="0" smtClean="0"/>
              <a:t>Κινητοί χρήστες</a:t>
            </a:r>
            <a:endParaRPr lang="en-US" sz="2400" dirty="0" smtClean="0"/>
          </a:p>
          <a:p>
            <a:pPr lvl="1"/>
            <a:r>
              <a:rPr lang="en-US" sz="2000" dirty="0" smtClean="0"/>
              <a:t>Laptops, smart phones, tablets</a:t>
            </a:r>
          </a:p>
          <a:p>
            <a:r>
              <a:rPr lang="el-GR" sz="2400" dirty="0" smtClean="0"/>
              <a:t>Αξιοπιστία</a:t>
            </a:r>
          </a:p>
          <a:p>
            <a:r>
              <a:rPr lang="el-GR" sz="2400" dirty="0" smtClean="0"/>
              <a:t>Σταδιακή αύξηση αναγκών</a:t>
            </a:r>
          </a:p>
          <a:p>
            <a:endParaRPr lang="en-US" sz="2400" dirty="0" smtClean="0"/>
          </a:p>
          <a:p>
            <a:pPr>
              <a:buNone/>
            </a:pPr>
            <a:endParaRPr lang="el-G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Trivia</a:t>
            </a:r>
            <a:endParaRPr lang="el-GR" dirty="0"/>
          </a:p>
        </p:txBody>
      </p:sp>
      <p:sp>
        <p:nvSpPr>
          <p:cNvPr id="3" name="2 - Θέση περιεχομένου"/>
          <p:cNvSpPr>
            <a:spLocks noGrp="1"/>
          </p:cNvSpPr>
          <p:nvPr>
            <p:ph idx="1"/>
          </p:nvPr>
        </p:nvSpPr>
        <p:spPr/>
        <p:txBody>
          <a:bodyPr/>
          <a:lstStyle/>
          <a:p>
            <a:r>
              <a:rPr lang="en-US" sz="2400" dirty="0" smtClean="0"/>
              <a:t>Movie rendering:</a:t>
            </a:r>
          </a:p>
          <a:p>
            <a:pPr lvl="1"/>
            <a:r>
              <a:rPr lang="en-US" sz="1800" dirty="0" smtClean="0"/>
              <a:t>H </a:t>
            </a:r>
            <a:r>
              <a:rPr lang="el-GR" sz="1800" dirty="0" smtClean="0"/>
              <a:t>ταινία </a:t>
            </a:r>
            <a:r>
              <a:rPr lang="en-US" sz="1800" dirty="0" smtClean="0"/>
              <a:t>Disney Cars 2 </a:t>
            </a:r>
            <a:r>
              <a:rPr lang="el-GR" sz="1800" dirty="0" smtClean="0"/>
              <a:t>χρειαζόταν </a:t>
            </a:r>
            <a:r>
              <a:rPr lang="en-US" sz="1800" dirty="0" smtClean="0"/>
              <a:t>11.5 </a:t>
            </a:r>
            <a:r>
              <a:rPr lang="el-GR" sz="1800" dirty="0" smtClean="0"/>
              <a:t>ώρες </a:t>
            </a:r>
            <a:r>
              <a:rPr lang="en-US" sz="1800" dirty="0" smtClean="0"/>
              <a:t>rendering</a:t>
            </a:r>
            <a:r>
              <a:rPr lang="el-GR" sz="1800" dirty="0" smtClean="0"/>
              <a:t> για κάθε </a:t>
            </a:r>
            <a:r>
              <a:rPr lang="en-US" sz="1800" dirty="0" smtClean="0"/>
              <a:t>frame</a:t>
            </a:r>
          </a:p>
          <a:p>
            <a:pPr lvl="1"/>
            <a:r>
              <a:rPr lang="en-US" sz="1800" dirty="0" smtClean="0"/>
              <a:t>To Monsters University </a:t>
            </a:r>
            <a:r>
              <a:rPr lang="el-GR" sz="1800" dirty="0" smtClean="0"/>
              <a:t>απαιτούσε  </a:t>
            </a:r>
            <a:r>
              <a:rPr lang="en-US" sz="1800" dirty="0" smtClean="0"/>
              <a:t>29 </a:t>
            </a:r>
            <a:r>
              <a:rPr lang="el-GR" sz="1800" dirty="0" smtClean="0"/>
              <a:t>ώρες για κάθε</a:t>
            </a:r>
            <a:r>
              <a:rPr lang="en-US" sz="1800" dirty="0" smtClean="0"/>
              <a:t> frame </a:t>
            </a:r>
          </a:p>
          <a:p>
            <a:pPr lvl="1"/>
            <a:r>
              <a:rPr lang="el-GR" sz="1800" dirty="0" smtClean="0"/>
              <a:t>Συνολικός χρόνος</a:t>
            </a:r>
            <a:r>
              <a:rPr lang="en-US" sz="1800" dirty="0" smtClean="0"/>
              <a:t>: </a:t>
            </a:r>
            <a:r>
              <a:rPr lang="el-GR" sz="1800" dirty="0" smtClean="0"/>
              <a:t>πάνω από </a:t>
            </a:r>
            <a:r>
              <a:rPr lang="en-US" sz="1800" dirty="0" smtClean="0"/>
              <a:t>100 </a:t>
            </a:r>
            <a:r>
              <a:rPr lang="el-GR" sz="1800" dirty="0" smtClean="0"/>
              <a:t>εκατομμύρια </a:t>
            </a:r>
            <a:r>
              <a:rPr lang="en-US" sz="1800" dirty="0" smtClean="0"/>
              <a:t>CPU hours</a:t>
            </a:r>
            <a:r>
              <a:rPr lang="el-GR" sz="1800" dirty="0" smtClean="0"/>
              <a:t>, 5Κ </a:t>
            </a:r>
            <a:r>
              <a:rPr lang="en-US" sz="1800" dirty="0" smtClean="0"/>
              <a:t>AMD processors</a:t>
            </a:r>
          </a:p>
          <a:p>
            <a:r>
              <a:rPr lang="en-US" sz="2400" dirty="0" smtClean="0"/>
              <a:t> Google </a:t>
            </a:r>
          </a:p>
          <a:p>
            <a:pPr lvl="1"/>
            <a:r>
              <a:rPr lang="el-GR" sz="1800" dirty="0" smtClean="0"/>
              <a:t>Εξυπηρετεί πάνω από </a:t>
            </a:r>
            <a:r>
              <a:rPr lang="en-US" sz="1800" dirty="0" smtClean="0"/>
              <a:t>40,000 </a:t>
            </a:r>
            <a:r>
              <a:rPr lang="el-GR" sz="1800" dirty="0" smtClean="0"/>
              <a:t>αναζητήσεις το δευτερόλεπτο</a:t>
            </a:r>
            <a:endParaRPr lang="en-US" sz="1800" dirty="0" smtClean="0"/>
          </a:p>
          <a:p>
            <a:pPr lvl="1"/>
            <a:r>
              <a:rPr lang="el-GR" sz="1800" dirty="0" smtClean="0"/>
              <a:t>Δεικτοδοτεί </a:t>
            </a:r>
            <a:r>
              <a:rPr lang="en-US" sz="1800" dirty="0" smtClean="0"/>
              <a:t>&gt;50 </a:t>
            </a:r>
            <a:r>
              <a:rPr lang="el-GR" sz="1800" dirty="0" smtClean="0"/>
              <a:t>δις σελίδες</a:t>
            </a:r>
          </a:p>
          <a:p>
            <a:pPr lvl="1"/>
            <a:r>
              <a:rPr lang="el-GR" sz="1800" dirty="0" smtClean="0"/>
              <a:t>Χρησιμοποιεί χιλιάδες </a:t>
            </a:r>
            <a:r>
              <a:rPr lang="en-US" sz="1800" dirty="0" smtClean="0"/>
              <a:t>servers</a:t>
            </a:r>
            <a:r>
              <a:rPr lang="el-GR" sz="1800" dirty="0" smtClean="0"/>
              <a:t> για να επιστρέψει απάντηση σε λιγότερο από δευτερόλεπτο</a:t>
            </a:r>
          </a:p>
          <a:p>
            <a:r>
              <a:rPr lang="el-GR" sz="2400" dirty="0" smtClean="0"/>
              <a:t>Για τη δεικτοδότηση 50 </a:t>
            </a:r>
            <a:r>
              <a:rPr lang="el-GR" sz="2400" dirty="0" err="1" smtClean="0"/>
              <a:t>εκατομ</a:t>
            </a:r>
            <a:r>
              <a:rPr lang="el-GR" sz="2400" dirty="0" smtClean="0"/>
              <a:t>. Σελίδων</a:t>
            </a:r>
          </a:p>
          <a:p>
            <a:pPr lvl="1"/>
            <a:r>
              <a:rPr lang="en-US" sz="1800" dirty="0" smtClean="0"/>
              <a:t>1999</a:t>
            </a:r>
            <a:r>
              <a:rPr lang="el-GR" sz="1800" dirty="0" smtClean="0"/>
              <a:t>: ένας μήνας</a:t>
            </a:r>
          </a:p>
          <a:p>
            <a:pPr lvl="1"/>
            <a:r>
              <a:rPr lang="el-GR" sz="1800" dirty="0" smtClean="0"/>
              <a:t>2012: ένα λεπτό</a:t>
            </a: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Προκλήσεις</a:t>
            </a:r>
            <a:endParaRPr lang="el-GR" dirty="0"/>
          </a:p>
        </p:txBody>
      </p:sp>
      <p:sp>
        <p:nvSpPr>
          <p:cNvPr id="3" name="2 - Θέση περιεχομένου"/>
          <p:cNvSpPr>
            <a:spLocks noGrp="1"/>
          </p:cNvSpPr>
          <p:nvPr>
            <p:ph idx="1"/>
          </p:nvPr>
        </p:nvSpPr>
        <p:spPr>
          <a:xfrm>
            <a:off x="457200" y="1412776"/>
            <a:ext cx="8229600" cy="4525963"/>
          </a:xfrm>
        </p:spPr>
        <p:txBody>
          <a:bodyPr/>
          <a:lstStyle/>
          <a:p>
            <a:r>
              <a:rPr lang="el-GR" sz="2800" dirty="0" smtClean="0"/>
              <a:t>Είναι δύσκολο να σχεδιάσεις και να υλοποιήσεις ένα κατανεμημένο σύστημα γιατί:</a:t>
            </a:r>
            <a:endParaRPr lang="en-US" sz="2800" dirty="0" smtClean="0"/>
          </a:p>
          <a:p>
            <a:pPr lvl="1"/>
            <a:r>
              <a:rPr lang="el-GR" sz="2400" dirty="0" smtClean="0"/>
              <a:t>Εμπλέκεται μεγάλος αριθμός υπολογιστών</a:t>
            </a:r>
          </a:p>
          <a:p>
            <a:pPr lvl="2"/>
            <a:r>
              <a:rPr lang="en-US" sz="2000" dirty="0" smtClean="0"/>
              <a:t>Google: 4K </a:t>
            </a:r>
          </a:p>
          <a:p>
            <a:pPr lvl="2"/>
            <a:r>
              <a:rPr lang="en-US" sz="2000" dirty="0" smtClean="0"/>
              <a:t>Yahoo!: 4K</a:t>
            </a:r>
          </a:p>
          <a:p>
            <a:pPr lvl="2"/>
            <a:r>
              <a:rPr lang="en-US" sz="2000" dirty="0" err="1" smtClean="0"/>
              <a:t>Akamai</a:t>
            </a:r>
            <a:r>
              <a:rPr lang="en-US" sz="2000" dirty="0" smtClean="0"/>
              <a:t>: 70K</a:t>
            </a:r>
          </a:p>
          <a:p>
            <a:pPr lvl="2"/>
            <a:r>
              <a:rPr lang="en-US" sz="2000" dirty="0" smtClean="0"/>
              <a:t>Facebook: 60K</a:t>
            </a:r>
          </a:p>
          <a:p>
            <a:pPr lvl="1"/>
            <a:r>
              <a:rPr lang="el-GR" sz="2400" dirty="0" smtClean="0"/>
              <a:t>Οι υπολογιστές αποτυγχάνουν</a:t>
            </a:r>
          </a:p>
          <a:p>
            <a:pPr lvl="2"/>
            <a:r>
              <a:rPr lang="en-US" sz="2000" dirty="0" smtClean="0"/>
              <a:t>Yahoo!:</a:t>
            </a:r>
            <a:r>
              <a:rPr lang="el-GR" sz="2000" dirty="0" smtClean="0"/>
              <a:t> 50 μηχανήματα αποτυγχάνουν κάθε μέρα (στα 20Κ)</a:t>
            </a:r>
            <a:endParaRPr lang="en-US" sz="2000" dirty="0" smtClean="0"/>
          </a:p>
          <a:p>
            <a:pPr lvl="2"/>
            <a:r>
              <a:rPr lang="en-US" sz="2000" dirty="0" smtClean="0"/>
              <a:t>Google: </a:t>
            </a:r>
            <a:r>
              <a:rPr lang="el-GR" sz="2000" dirty="0" smtClean="0"/>
              <a:t>1 δίσκος αποτυγχάνει ανά 6 ώρες (στους 16Κ)</a:t>
            </a:r>
            <a:endParaRPr lang="en-US" sz="2000" dirty="0" smtClean="0"/>
          </a:p>
          <a:p>
            <a:pPr lvl="2"/>
            <a:r>
              <a:rPr lang="en-US" sz="2000" dirty="0" err="1" smtClean="0"/>
              <a:t>Lamport</a:t>
            </a:r>
            <a:r>
              <a:rPr lang="en-US" sz="2000" dirty="0" smtClean="0"/>
              <a:t>: “You know you have a distributed system when the crash of a computer you’ve never heard of stops you from getting the work done”.</a:t>
            </a:r>
            <a:endParaRPr lang="el-GR" sz="2000" dirty="0" smtClean="0"/>
          </a:p>
          <a:p>
            <a:pPr lvl="1"/>
            <a:endParaRPr lang="el-GR" sz="2400" dirty="0" smtClean="0"/>
          </a:p>
          <a:p>
            <a:pPr lvl="1"/>
            <a:endParaRPr lang="el-GR"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dirty="0" smtClean="0"/>
              <a:t>Διαδικαστικά</a:t>
            </a:r>
          </a:p>
        </p:txBody>
      </p:sp>
      <p:sp>
        <p:nvSpPr>
          <p:cNvPr id="5123" name="2 - Θέση περιεχομένου"/>
          <p:cNvSpPr>
            <a:spLocks noGrp="1"/>
          </p:cNvSpPr>
          <p:nvPr>
            <p:ph idx="1"/>
          </p:nvPr>
        </p:nvSpPr>
        <p:spPr>
          <a:xfrm>
            <a:off x="304800" y="1600200"/>
            <a:ext cx="8228013" cy="4524375"/>
          </a:xfrm>
        </p:spPr>
        <p:txBody>
          <a:bodyPr/>
          <a:lstStyle/>
          <a:p>
            <a:pPr>
              <a:spcBef>
                <a:spcPct val="0"/>
              </a:spcBef>
            </a:pPr>
            <a:r>
              <a:rPr lang="el-GR" sz="2800" dirty="0" smtClean="0"/>
              <a:t>Διαλέξεις</a:t>
            </a:r>
          </a:p>
          <a:p>
            <a:pPr lvl="1">
              <a:spcBef>
                <a:spcPct val="0"/>
              </a:spcBef>
            </a:pPr>
            <a:r>
              <a:rPr lang="el-GR" sz="2400" b="1" dirty="0" smtClean="0"/>
              <a:t>Τετάρτη 15:15-18:00</a:t>
            </a:r>
            <a:r>
              <a:rPr lang="el-GR" sz="2400" dirty="0" smtClean="0"/>
              <a:t>, Νέο Κτίριο Ηλεκτρολόγων, Αίθουσα 007</a:t>
            </a:r>
          </a:p>
          <a:p>
            <a:pPr lvl="1">
              <a:spcBef>
                <a:spcPct val="0"/>
              </a:spcBef>
              <a:buNone/>
            </a:pPr>
            <a:endParaRPr lang="el-GR" sz="2400" dirty="0" smtClean="0"/>
          </a:p>
          <a:p>
            <a:pPr>
              <a:spcBef>
                <a:spcPct val="0"/>
              </a:spcBef>
            </a:pPr>
            <a:r>
              <a:rPr lang="el-GR" sz="2800" dirty="0" smtClean="0"/>
              <a:t>Διδάσκοντες</a:t>
            </a:r>
          </a:p>
          <a:p>
            <a:pPr lvl="1">
              <a:spcBef>
                <a:spcPct val="0"/>
              </a:spcBef>
            </a:pPr>
            <a:r>
              <a:rPr lang="el-GR" sz="2400" dirty="0" smtClean="0"/>
              <a:t>Καθ. Νεκτάριος </a:t>
            </a:r>
            <a:r>
              <a:rPr lang="el-GR" sz="2400" dirty="0" err="1" smtClean="0"/>
              <a:t>Κοζύρης</a:t>
            </a:r>
            <a:r>
              <a:rPr lang="el-GR" sz="2400" dirty="0" smtClean="0"/>
              <a:t> (Παλιό Κτίριο </a:t>
            </a:r>
            <a:r>
              <a:rPr lang="el-GR" sz="2400" dirty="0" err="1" smtClean="0"/>
              <a:t>Ηλ</a:t>
            </a:r>
            <a:r>
              <a:rPr lang="el-GR" sz="2400" dirty="0" smtClean="0"/>
              <a:t>. 2.1.7)</a:t>
            </a:r>
          </a:p>
          <a:p>
            <a:pPr lvl="1">
              <a:spcBef>
                <a:spcPct val="0"/>
              </a:spcBef>
            </a:pPr>
            <a:r>
              <a:rPr lang="el-GR" sz="2400" dirty="0" smtClean="0"/>
              <a:t>Δρ. Κατερίνα </a:t>
            </a:r>
            <a:r>
              <a:rPr lang="el-GR" sz="2400" dirty="0" err="1" smtClean="0"/>
              <a:t>Δόκα</a:t>
            </a:r>
            <a:r>
              <a:rPr lang="el-GR" sz="2400" dirty="0" smtClean="0"/>
              <a:t> (Παλιό Κτίριο </a:t>
            </a:r>
            <a:r>
              <a:rPr lang="el-GR" sz="2400" dirty="0" err="1" smtClean="0"/>
              <a:t>Ηλ</a:t>
            </a:r>
            <a:r>
              <a:rPr lang="el-GR" sz="2400" dirty="0" smtClean="0"/>
              <a:t>. </a:t>
            </a:r>
            <a:r>
              <a:rPr lang="el-GR" sz="2400" dirty="0" smtClean="0"/>
              <a:t>2.1.</a:t>
            </a:r>
            <a:r>
              <a:rPr lang="en-US" sz="2400" dirty="0" smtClean="0"/>
              <a:t>6</a:t>
            </a:r>
            <a:r>
              <a:rPr lang="el-GR" sz="2400" dirty="0" smtClean="0"/>
              <a:t>)</a:t>
            </a:r>
            <a:endParaRPr lang="el-GR" sz="2400" dirty="0" smtClean="0"/>
          </a:p>
          <a:p>
            <a:pPr lvl="1">
              <a:spcBef>
                <a:spcPct val="0"/>
              </a:spcBef>
              <a:buNone/>
            </a:pPr>
            <a:endParaRPr lang="el-GR" sz="2400" dirty="0" smtClean="0"/>
          </a:p>
          <a:p>
            <a:pPr>
              <a:spcBef>
                <a:spcPct val="0"/>
              </a:spcBef>
            </a:pPr>
            <a:r>
              <a:rPr lang="el-GR" sz="2800" dirty="0" smtClean="0"/>
              <a:t>Βαθμολογία</a:t>
            </a:r>
          </a:p>
          <a:p>
            <a:pPr lvl="1">
              <a:spcBef>
                <a:spcPct val="0"/>
              </a:spcBef>
            </a:pPr>
            <a:r>
              <a:rPr lang="el-GR" sz="2400" dirty="0" smtClean="0"/>
              <a:t>Εξαμηνιαία εργασία (πριν τα Χριστούγεννα) – </a:t>
            </a:r>
            <a:r>
              <a:rPr lang="en-US" sz="2400" dirty="0" smtClean="0"/>
              <a:t>4 </a:t>
            </a:r>
            <a:r>
              <a:rPr lang="el-GR" sz="2400" dirty="0" smtClean="0"/>
              <a:t>μονάδες</a:t>
            </a:r>
          </a:p>
          <a:p>
            <a:pPr lvl="1">
              <a:spcBef>
                <a:spcPct val="0"/>
              </a:spcBef>
            </a:pPr>
            <a:r>
              <a:rPr lang="el-GR" sz="2400" dirty="0" smtClean="0"/>
              <a:t>Εξέταση – 7 μονάδες</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εμένα τι με νοιάζει;</a:t>
            </a:r>
            <a:endParaRPr lang="el-GR" dirty="0"/>
          </a:p>
        </p:txBody>
      </p:sp>
      <p:sp>
        <p:nvSpPr>
          <p:cNvPr id="3" name="2 - Θέση περιεχομένου"/>
          <p:cNvSpPr>
            <a:spLocks noGrp="1"/>
          </p:cNvSpPr>
          <p:nvPr>
            <p:ph idx="1"/>
          </p:nvPr>
        </p:nvSpPr>
        <p:spPr/>
        <p:txBody>
          <a:bodyPr/>
          <a:lstStyle/>
          <a:p>
            <a:r>
              <a:rPr lang="el-GR" sz="2800" dirty="0" smtClean="0"/>
              <a:t>Μπορεί να είσαι ο επόμενος </a:t>
            </a:r>
            <a:r>
              <a:rPr lang="en-US" sz="2800" dirty="0" smtClean="0"/>
              <a:t>Turing Award winner</a:t>
            </a:r>
          </a:p>
          <a:p>
            <a:pPr lvl="1"/>
            <a:r>
              <a:rPr lang="en-US" sz="2400" dirty="0" smtClean="0"/>
              <a:t>Leslie </a:t>
            </a:r>
            <a:r>
              <a:rPr lang="en-US" sz="2400" dirty="0" err="1" smtClean="0"/>
              <a:t>Lamport</a:t>
            </a:r>
            <a:r>
              <a:rPr lang="en-US" sz="2400" dirty="0" smtClean="0"/>
              <a:t>, Turing Award 2013</a:t>
            </a:r>
          </a:p>
          <a:p>
            <a:r>
              <a:rPr lang="el-GR" sz="2800" dirty="0" smtClean="0"/>
              <a:t>Μπορείς να πιάσεις δουλειά στην </a:t>
            </a:r>
            <a:r>
              <a:rPr lang="en-US" sz="2800" dirty="0" smtClean="0"/>
              <a:t>Amazon</a:t>
            </a:r>
          </a:p>
          <a:p>
            <a:pPr lvl="1"/>
            <a:r>
              <a:rPr lang="en-US" sz="2400" dirty="0" smtClean="0"/>
              <a:t>O W. </a:t>
            </a:r>
            <a:r>
              <a:rPr lang="en-US" sz="2400" dirty="0" err="1" smtClean="0"/>
              <a:t>Vogels</a:t>
            </a:r>
            <a:r>
              <a:rPr lang="en-US" sz="2400" dirty="0" smtClean="0"/>
              <a:t> </a:t>
            </a:r>
            <a:r>
              <a:rPr lang="el-GR" sz="2400" dirty="0" smtClean="0"/>
              <a:t>σε </a:t>
            </a:r>
            <a:r>
              <a:rPr lang="en-US" sz="2400" dirty="0" smtClean="0"/>
              <a:t>blog post </a:t>
            </a:r>
            <a:r>
              <a:rPr lang="el-GR" sz="2400" dirty="0" smtClean="0"/>
              <a:t>για θέσεις στο </a:t>
            </a:r>
            <a:r>
              <a:rPr lang="en-US" sz="2400" dirty="0" smtClean="0"/>
              <a:t>group </a:t>
            </a:r>
            <a:r>
              <a:rPr lang="el-GR" sz="2400" dirty="0" smtClean="0"/>
              <a:t>του: </a:t>
            </a:r>
          </a:p>
          <a:p>
            <a:pPr lvl="1">
              <a:buNone/>
            </a:pPr>
            <a:r>
              <a:rPr lang="en-US" sz="2400" i="1" dirty="0" smtClean="0"/>
              <a:t>“What kind of things am I looking for in you? You know your distributed systems theory</a:t>
            </a:r>
            <a:r>
              <a:rPr lang="el-GR" sz="2400" i="1" dirty="0" smtClean="0"/>
              <a:t>.</a:t>
            </a:r>
            <a:r>
              <a:rPr lang="en-US" sz="2400" i="1" dirty="0" smtClean="0"/>
              <a:t>”</a:t>
            </a:r>
            <a:endParaRPr lang="el-GR" sz="2400" i="1" dirty="0" smtClean="0"/>
          </a:p>
          <a:p>
            <a:r>
              <a:rPr lang="el-GR" sz="2800" dirty="0" smtClean="0"/>
              <a:t>Τα χρησιμοποιείς καθημερινά και δεν το ξέρεις!</a:t>
            </a:r>
            <a:endParaRPr lang="el-G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Google Web Search</a:t>
            </a:r>
            <a:endParaRPr lang="el-GR" dirty="0"/>
          </a:p>
        </p:txBody>
      </p:sp>
      <p:sp>
        <p:nvSpPr>
          <p:cNvPr id="28674" name="AutoShape 2" descr="Αποτέλεσμα εικόνας για google web sea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1" name="Picture 9"/>
          <p:cNvPicPr>
            <a:picLocks noChangeAspect="1" noChangeArrowheads="1"/>
          </p:cNvPicPr>
          <p:nvPr/>
        </p:nvPicPr>
        <p:blipFill>
          <a:blip r:embed="rId3" cstate="print"/>
          <a:srcRect/>
          <a:stretch>
            <a:fillRect/>
          </a:stretch>
        </p:blipFill>
        <p:spPr bwMode="auto">
          <a:xfrm>
            <a:off x="179512" y="1258398"/>
            <a:ext cx="6536407" cy="4618874"/>
          </a:xfrm>
          <a:prstGeom prst="rect">
            <a:avLst/>
          </a:prstGeom>
          <a:noFill/>
          <a:ln w="9525">
            <a:noFill/>
            <a:miter lim="800000"/>
            <a:headEnd/>
            <a:tailEnd/>
          </a:ln>
        </p:spPr>
      </p:pic>
      <p:sp>
        <p:nvSpPr>
          <p:cNvPr id="11" name="10 - Ορθογώνιο"/>
          <p:cNvSpPr/>
          <p:nvPr/>
        </p:nvSpPr>
        <p:spPr>
          <a:xfrm>
            <a:off x="107504" y="1186390"/>
            <a:ext cx="46805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179512" y="1690446"/>
            <a:ext cx="22958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6355879" y="1268760"/>
            <a:ext cx="115212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2 - Θέση περιεχομένου"/>
          <p:cNvSpPr>
            <a:spLocks noGrp="1"/>
          </p:cNvSpPr>
          <p:nvPr>
            <p:ph idx="1"/>
          </p:nvPr>
        </p:nvSpPr>
        <p:spPr>
          <a:xfrm>
            <a:off x="6804248" y="2636912"/>
            <a:ext cx="2088232" cy="2764904"/>
          </a:xfrm>
        </p:spPr>
        <p:txBody>
          <a:bodyPr/>
          <a:lstStyle/>
          <a:p>
            <a:pPr>
              <a:buNone/>
            </a:pPr>
            <a:r>
              <a:rPr lang="en-US" sz="1800" dirty="0" smtClean="0"/>
              <a:t>Google File System</a:t>
            </a:r>
          </a:p>
          <a:p>
            <a:pPr>
              <a:buNone/>
            </a:pPr>
            <a:r>
              <a:rPr lang="en-US" sz="1800" dirty="0" err="1" smtClean="0"/>
              <a:t>BigTable</a:t>
            </a:r>
            <a:endParaRPr lang="en-US" sz="1800" dirty="0" smtClean="0"/>
          </a:p>
          <a:p>
            <a:pPr>
              <a:buNone/>
            </a:pPr>
            <a:r>
              <a:rPr lang="en-US" sz="1800" dirty="0" smtClean="0"/>
              <a:t>Chubby</a:t>
            </a:r>
          </a:p>
          <a:p>
            <a:pPr>
              <a:buNone/>
            </a:pPr>
            <a:r>
              <a:rPr lang="en-US" sz="1800" dirty="0" smtClean="0"/>
              <a:t>MapReduce</a:t>
            </a:r>
          </a:p>
          <a:p>
            <a:pPr>
              <a:buNone/>
            </a:pPr>
            <a:endParaRPr lang="en-US" sz="1800" dirty="0" smtClean="0"/>
          </a:p>
          <a:p>
            <a:pPr>
              <a:buNone/>
            </a:pPr>
            <a:endParaRPr lang="el-GR" sz="1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ebay</a:t>
            </a:r>
            <a:endParaRPr lang="el-GR" dirty="0"/>
          </a:p>
        </p:txBody>
      </p:sp>
      <p:sp>
        <p:nvSpPr>
          <p:cNvPr id="3" name="2 - Θέση περιεχομένου"/>
          <p:cNvSpPr>
            <a:spLocks noGrp="1"/>
          </p:cNvSpPr>
          <p:nvPr>
            <p:ph idx="1"/>
          </p:nvPr>
        </p:nvSpPr>
        <p:spPr/>
        <p:txBody>
          <a:bodyPr/>
          <a:lstStyle/>
          <a:p>
            <a:endParaRPr lang="el-GR" dirty="0"/>
          </a:p>
        </p:txBody>
      </p:sp>
      <p:pic>
        <p:nvPicPr>
          <p:cNvPr id="63490" name="Picture 2" descr="How eBay Works"/>
          <p:cNvPicPr>
            <a:picLocks noChangeAspect="1" noChangeArrowheads="1"/>
          </p:cNvPicPr>
          <p:nvPr/>
        </p:nvPicPr>
        <p:blipFill>
          <a:blip r:embed="rId3" cstate="print"/>
          <a:srcRect/>
          <a:stretch>
            <a:fillRect/>
          </a:stretch>
        </p:blipFill>
        <p:spPr bwMode="auto">
          <a:xfrm>
            <a:off x="1187624" y="1268760"/>
            <a:ext cx="4176464" cy="506396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πρέπει να ξέρω;</a:t>
            </a:r>
            <a:endParaRPr lang="el-GR" dirty="0"/>
          </a:p>
        </p:txBody>
      </p:sp>
      <p:sp>
        <p:nvSpPr>
          <p:cNvPr id="3" name="2 - Θέση περιεχομένου"/>
          <p:cNvSpPr>
            <a:spLocks noGrp="1"/>
          </p:cNvSpPr>
          <p:nvPr>
            <p:ph idx="1"/>
          </p:nvPr>
        </p:nvSpPr>
        <p:spPr/>
        <p:txBody>
          <a:bodyPr/>
          <a:lstStyle/>
          <a:p>
            <a:r>
              <a:rPr lang="el-GR" sz="2800" dirty="0" smtClean="0"/>
              <a:t>Δίκτυα υπολογιστών	</a:t>
            </a:r>
          </a:p>
          <a:p>
            <a:pPr lvl="1"/>
            <a:r>
              <a:rPr lang="el-GR" sz="2400" dirty="0" smtClean="0"/>
              <a:t>Βασικές έννοιες (</a:t>
            </a:r>
            <a:r>
              <a:rPr lang="en-US" sz="2400" dirty="0" smtClean="0"/>
              <a:t>IP, DNS, TCP, </a:t>
            </a:r>
            <a:r>
              <a:rPr lang="el-GR" sz="2400" dirty="0" smtClean="0"/>
              <a:t>κλπ)</a:t>
            </a:r>
          </a:p>
          <a:p>
            <a:pPr lvl="1">
              <a:buNone/>
            </a:pPr>
            <a:endParaRPr lang="el-GR" sz="2400" dirty="0" smtClean="0"/>
          </a:p>
          <a:p>
            <a:r>
              <a:rPr lang="el-GR" sz="2800" dirty="0" smtClean="0"/>
              <a:t>Λειτουργικά συστήματα</a:t>
            </a:r>
          </a:p>
          <a:p>
            <a:pPr lvl="1"/>
            <a:r>
              <a:rPr lang="el-GR" sz="2400" dirty="0" smtClean="0"/>
              <a:t>Συγχρονισμός διεργασιών</a:t>
            </a:r>
            <a:r>
              <a:rPr lang="en-US" sz="2400" dirty="0" smtClean="0"/>
              <a:t> </a:t>
            </a:r>
            <a:endParaRPr lang="el-GR" sz="2400" dirty="0" smtClean="0"/>
          </a:p>
          <a:p>
            <a:pPr lvl="1">
              <a:buNone/>
            </a:pPr>
            <a:endParaRPr lang="el-GR" sz="2400" dirty="0" smtClean="0"/>
          </a:p>
          <a:p>
            <a:r>
              <a:rPr lang="el-GR" sz="2800" dirty="0" smtClean="0"/>
              <a:t>Προγραμματισμός </a:t>
            </a:r>
          </a:p>
          <a:p>
            <a:pPr lvl="1"/>
            <a:r>
              <a:rPr lang="el-GR" sz="2400" dirty="0" smtClean="0"/>
              <a:t>Εμπειρία με </a:t>
            </a:r>
            <a:r>
              <a:rPr lang="en-US" sz="2400" dirty="0" smtClean="0"/>
              <a:t>threads, sockets, synchronization primitives, </a:t>
            </a:r>
            <a:r>
              <a:rPr lang="el-GR" sz="2400" dirty="0" smtClean="0"/>
              <a:t>κλπ.</a:t>
            </a:r>
          </a:p>
          <a:p>
            <a:pPr lvl="1">
              <a:buNone/>
            </a:pP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θα μάθω;</a:t>
            </a:r>
            <a:endParaRPr lang="el-GR" dirty="0"/>
          </a:p>
        </p:txBody>
      </p:sp>
      <p:sp>
        <p:nvSpPr>
          <p:cNvPr id="3" name="2 - Θέση περιεχομένου"/>
          <p:cNvSpPr>
            <a:spLocks noGrp="1"/>
          </p:cNvSpPr>
          <p:nvPr>
            <p:ph idx="1"/>
          </p:nvPr>
        </p:nvSpPr>
        <p:spPr/>
        <p:txBody>
          <a:bodyPr/>
          <a:lstStyle/>
          <a:p>
            <a:r>
              <a:rPr lang="el-GR" sz="2400" dirty="0" smtClean="0"/>
              <a:t>Βασικά θέματα</a:t>
            </a:r>
            <a:r>
              <a:rPr lang="en-US" sz="2400" dirty="0" smtClean="0"/>
              <a:t> </a:t>
            </a:r>
            <a:r>
              <a:rPr lang="el-GR" sz="2400" dirty="0" smtClean="0"/>
              <a:t>κατανεμημένων συστημάτων</a:t>
            </a:r>
          </a:p>
          <a:p>
            <a:pPr lvl="1"/>
            <a:r>
              <a:rPr lang="el-GR" sz="2000" dirty="0" smtClean="0"/>
              <a:t>Πώς επικοινωνούν οι κόμβοι ενός κατανεμημένου συστήματος;</a:t>
            </a:r>
          </a:p>
          <a:p>
            <a:pPr lvl="1"/>
            <a:r>
              <a:rPr lang="el-GR" sz="2000" dirty="0" smtClean="0"/>
              <a:t>Πώς ελέγχεται η πρόσβαση σε πόρους;</a:t>
            </a:r>
          </a:p>
          <a:p>
            <a:pPr lvl="1"/>
            <a:r>
              <a:rPr lang="el-GR" sz="2000" dirty="0" smtClean="0"/>
              <a:t>Πώς έρχονται σε συμφωνία πολλοί υπολογιστές για έναν κοινό σκοπό;</a:t>
            </a:r>
          </a:p>
          <a:p>
            <a:pPr lvl="1"/>
            <a:r>
              <a:rPr lang="el-GR" sz="2000" dirty="0" smtClean="0"/>
              <a:t>Πώς εντοπίζει ένας κόμβος πού βρίσκονται τα δεδομένα και πώς έχει πρόσβαση σε αυτά;</a:t>
            </a:r>
          </a:p>
          <a:p>
            <a:pPr lvl="1"/>
            <a:r>
              <a:rPr lang="el-GR" sz="2000" dirty="0" smtClean="0"/>
              <a:t>Πώς ανιχνεύονται τα σφάλματα; </a:t>
            </a:r>
          </a:p>
          <a:p>
            <a:pPr lvl="1"/>
            <a:r>
              <a:rPr lang="el-GR" sz="2000" dirty="0" smtClean="0"/>
              <a:t>Πώς εξακολουθεί να δουλεύει το σύστημα μετά από σφάλμα;</a:t>
            </a:r>
          </a:p>
          <a:p>
            <a:pPr lvl="1"/>
            <a:r>
              <a:rPr lang="el-GR" sz="2000" dirty="0" smtClean="0"/>
              <a:t>Με ποιον τρόπο τρέχω μια εργασία κατανεμημένα;</a:t>
            </a:r>
            <a:endParaRPr lang="el-G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Επικοινωνία</a:t>
            </a:r>
            <a:endParaRPr lang="el-GR" dirty="0"/>
          </a:p>
        </p:txBody>
      </p:sp>
      <p:pic>
        <p:nvPicPr>
          <p:cNvPr id="4" name="Picture 4"/>
          <p:cNvPicPr>
            <a:picLocks noGrp="1" noChangeAspect="1"/>
          </p:cNvPicPr>
          <p:nvPr>
            <p:ph idx="1"/>
          </p:nvPr>
        </p:nvPicPr>
        <p:blipFill>
          <a:blip r:embed="rId2" cstate="print"/>
          <a:stretch>
            <a:fillRect/>
          </a:stretch>
        </p:blipFill>
        <p:spPr>
          <a:xfrm>
            <a:off x="2366902" y="1600200"/>
            <a:ext cx="4410195" cy="4525963"/>
          </a:xfrm>
          <a:prstGeom prst="rect">
            <a:avLst/>
          </a:prstGeom>
        </p:spPr>
      </p:pic>
      <p:sp>
        <p:nvSpPr>
          <p:cNvPr id="7" name="Oval Callout 5"/>
          <p:cNvSpPr/>
          <p:nvPr/>
        </p:nvSpPr>
        <p:spPr bwMode="auto">
          <a:xfrm>
            <a:off x="2913112" y="1340768"/>
            <a:ext cx="16764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What’s up?</a:t>
            </a:r>
          </a:p>
        </p:txBody>
      </p:sp>
      <p:sp>
        <p:nvSpPr>
          <p:cNvPr id="8" name="Oval Callout 6"/>
          <p:cNvSpPr/>
          <p:nvPr/>
        </p:nvSpPr>
        <p:spPr bwMode="auto">
          <a:xfrm>
            <a:off x="4208512" y="2331368"/>
            <a:ext cx="13716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Hey!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Ταυτοχρονισμός</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I’m shaking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35052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What? I’m doing it too!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4800600" y="1143000"/>
            <a:ext cx="3048000" cy="1066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mj-lt"/>
              </a:rPr>
              <a:t>I thought I was doing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Ομοφωνία</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I want to shake my tail.</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6"/>
          <p:cNvSpPr/>
          <p:nvPr/>
        </p:nvSpPr>
        <p:spPr bwMode="auto">
          <a:xfrm>
            <a:off x="4724400" y="2438400"/>
            <a:ext cx="4114800" cy="841248"/>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No, I don’t want to.</a:t>
            </a:r>
            <a:endParaRPr kumimoji="0" lang="en-US" sz="2400" b="0" i="0" u="none" strike="noStrike" cap="none" normalizeH="0" baseline="0" dirty="0" smtClean="0">
              <a:ln>
                <a:noFill/>
              </a:ln>
              <a:solidFill>
                <a:schemeClr val="tx2"/>
              </a:solidFill>
              <a:effectLst/>
              <a:latin typeface="Arial" charset="0"/>
            </a:endParaRPr>
          </a:p>
        </p:txBody>
      </p:sp>
      <p:sp>
        <p:nvSpPr>
          <p:cNvPr id="7"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OK</a:t>
            </a:r>
          </a:p>
        </p:txBody>
      </p:sp>
      <p:sp>
        <p:nvSpPr>
          <p:cNvPr id="8" name="Oval Callout 8"/>
          <p:cNvSpPr/>
          <p:nvPr/>
        </p:nvSpPr>
        <p:spPr bwMode="auto">
          <a:xfrm>
            <a:off x="5257800" y="3733800"/>
            <a:ext cx="1981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No 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Ανίχνευση Σφαλμάτων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err="1" smtClean="0">
                <a:ln>
                  <a:noFill/>
                </a:ln>
                <a:solidFill>
                  <a:schemeClr val="tx2"/>
                </a:solidFill>
                <a:effectLst/>
                <a:latin typeface="Arial" charset="0"/>
              </a:rPr>
              <a:t>zzz</a:t>
            </a:r>
            <a:r>
              <a:rPr kumimoji="0" lang="en-US" sz="2400" b="0" i="0" u="none" strike="noStrike" cap="none" normalizeH="0" baseline="0" dirty="0" smtClean="0">
                <a:ln>
                  <a:noFill/>
                </a:ln>
                <a:solidFill>
                  <a:schemeClr val="tx2"/>
                </a:solidFill>
                <a:effectLst/>
                <a:latin typeface="Arial" charset="0"/>
              </a:rPr>
              <a:t>…</a:t>
            </a:r>
          </a:p>
        </p:txBody>
      </p:sp>
      <p:sp>
        <p:nvSpPr>
          <p:cNvPr id="6" name="Oval Callout 8"/>
          <p:cNvSpPr/>
          <p:nvPr/>
        </p:nvSpPr>
        <p:spPr bwMode="auto">
          <a:xfrm>
            <a:off x="2286000" y="1295400"/>
            <a:ext cx="3505200" cy="13716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have a feeling that something went wrong…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Αποθήκευση δεδομένων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524000"/>
            <a:ext cx="3124200" cy="12192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dirty="0" smtClean="0">
                <a:solidFill>
                  <a:schemeClr val="tx2"/>
                </a:solidFill>
              </a:rPr>
              <a:t>Who has a brain?</a:t>
            </a:r>
            <a:endParaRPr kumimoji="0" lang="en-US" sz="24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657600" y="2514600"/>
            <a:ext cx="1219200" cy="7620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a:t>
            </a:r>
          </a:p>
        </p:txBody>
      </p:sp>
      <p:sp>
        <p:nvSpPr>
          <p:cNvPr id="7" name="Oval Callout 9"/>
          <p:cNvSpPr/>
          <p:nvPr/>
        </p:nvSpPr>
        <p:spPr bwMode="auto">
          <a:xfrm>
            <a:off x="2667000" y="4267200"/>
            <a:ext cx="1676400" cy="6858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rPr>
              <a:t>I don’t.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Βιβλία και Υλικό μαθήματος</a:t>
            </a:r>
            <a:endParaRPr lang="el-GR" dirty="0"/>
          </a:p>
        </p:txBody>
      </p:sp>
      <p:sp>
        <p:nvSpPr>
          <p:cNvPr id="3" name="2 - Θέση περιεχομένου"/>
          <p:cNvSpPr>
            <a:spLocks noGrp="1"/>
          </p:cNvSpPr>
          <p:nvPr>
            <p:ph idx="1"/>
          </p:nvPr>
        </p:nvSpPr>
        <p:spPr/>
        <p:txBody>
          <a:bodyPr/>
          <a:lstStyle/>
          <a:p>
            <a:r>
              <a:rPr lang="el-GR" sz="2800" dirty="0" smtClean="0"/>
              <a:t>Παρουσιάσεις των διαλέξεων</a:t>
            </a:r>
            <a:endParaRPr lang="en-US" sz="2800" dirty="0" smtClean="0"/>
          </a:p>
          <a:p>
            <a:pPr lvl="1"/>
            <a:r>
              <a:rPr lang="en-US" sz="2400" dirty="0" smtClean="0"/>
              <a:t>www.cslab.ece.ntua.gr/courses/distrib</a:t>
            </a:r>
            <a:endParaRPr lang="el-GR" sz="2400" dirty="0" smtClean="0"/>
          </a:p>
          <a:p>
            <a:r>
              <a:rPr lang="el-GR" sz="2800" dirty="0" smtClean="0"/>
              <a:t>Βιβλίο</a:t>
            </a:r>
            <a:endParaRPr lang="en-US" sz="2800" dirty="0" smtClean="0"/>
          </a:p>
          <a:p>
            <a:pPr lvl="1"/>
            <a:r>
              <a:rPr lang="el-GR" sz="2400" dirty="0" smtClean="0"/>
              <a:t>Κατανεμημένα Συστήματα - Αρχές και Υποδείγματα,  </a:t>
            </a:r>
            <a:r>
              <a:rPr lang="en-US" sz="2400" dirty="0" smtClean="0"/>
              <a:t>Andrew S. </a:t>
            </a:r>
            <a:r>
              <a:rPr lang="en-US" sz="2400" dirty="0" err="1" smtClean="0"/>
              <a:t>Tanenbaum</a:t>
            </a:r>
            <a:r>
              <a:rPr lang="en-US" sz="2400" dirty="0" smtClean="0"/>
              <a:t>, Maarten Van Steen, </a:t>
            </a:r>
            <a:r>
              <a:rPr lang="el-GR" sz="2400" dirty="0" smtClean="0"/>
              <a:t>Εκδόσεις Κλειδάριθμος</a:t>
            </a:r>
            <a:r>
              <a:rPr lang="en-US" sz="2400" dirty="0" smtClean="0"/>
              <a:t>, </a:t>
            </a:r>
            <a:r>
              <a:rPr lang="el-GR" sz="2400" dirty="0" smtClean="0"/>
              <a:t>κωδικός Ευδόξου: 13777</a:t>
            </a:r>
            <a:endParaRPr lang="en-US" sz="2400" dirty="0" smtClean="0"/>
          </a:p>
          <a:p>
            <a:r>
              <a:rPr lang="el-GR" sz="2800" dirty="0" smtClean="0"/>
              <a:t>Βοηθητικά βιβλία</a:t>
            </a:r>
          </a:p>
          <a:p>
            <a:pPr lvl="1"/>
            <a:r>
              <a:rPr lang="en-US" sz="2400" dirty="0" smtClean="0"/>
              <a:t>G. </a:t>
            </a:r>
            <a:r>
              <a:rPr lang="en-US" sz="2400" dirty="0" err="1" smtClean="0"/>
              <a:t>Coulouris</a:t>
            </a:r>
            <a:r>
              <a:rPr lang="en-US" sz="2400" dirty="0" smtClean="0"/>
              <a:t>. J </a:t>
            </a:r>
            <a:r>
              <a:rPr lang="en-US" sz="2400" dirty="0" err="1" smtClean="0"/>
              <a:t>Dollimore</a:t>
            </a:r>
            <a:r>
              <a:rPr lang="en-US" sz="2400" dirty="0" smtClean="0"/>
              <a:t>, T. </a:t>
            </a:r>
            <a:r>
              <a:rPr lang="en-US" sz="2400" dirty="0" err="1" smtClean="0"/>
              <a:t>Kindberg</a:t>
            </a:r>
            <a:r>
              <a:rPr lang="en-US" sz="2400" dirty="0" smtClean="0"/>
              <a:t>: Distributed Systems, Concepts and Design</a:t>
            </a:r>
          </a:p>
          <a:p>
            <a:pPr lvl="1"/>
            <a:r>
              <a:rPr lang="en-US" sz="2400" dirty="0" smtClean="0"/>
              <a:t>N. Lynch: Distributed Algorithms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Διαχείριση αντιγράφων</a:t>
            </a:r>
            <a:endParaRPr lang="el-GR" dirty="0"/>
          </a:p>
        </p:txBody>
      </p:sp>
      <p:sp>
        <p:nvSpPr>
          <p:cNvPr id="3" name="2 - Θέση περιεχομένου"/>
          <p:cNvSpPr>
            <a:spLocks noGrp="1"/>
          </p:cNvSpPr>
          <p:nvPr>
            <p:ph idx="1"/>
          </p:nvPr>
        </p:nvSpPr>
        <p:spPr/>
        <p:txBody>
          <a:bodyPr/>
          <a:lstStyle/>
          <a:p>
            <a:endParaRPr lang="el-GR" dirty="0"/>
          </a:p>
        </p:txBody>
      </p:sp>
      <p:pic>
        <p:nvPicPr>
          <p:cNvPr id="4" name="Picture 4"/>
          <p:cNvPicPr>
            <a:picLocks noChangeAspect="1"/>
          </p:cNvPicPr>
          <p:nvPr/>
        </p:nvPicPr>
        <p:blipFill>
          <a:blip r:embed="rId2" cstate="print"/>
          <a:stretch>
            <a:fillRect/>
          </a:stretch>
        </p:blipFill>
        <p:spPr>
          <a:xfrm>
            <a:off x="2209800" y="1905000"/>
            <a:ext cx="4442680" cy="4559300"/>
          </a:xfrm>
          <a:prstGeom prst="rect">
            <a:avLst/>
          </a:prstGeom>
        </p:spPr>
        <p:style>
          <a:lnRef idx="2">
            <a:schemeClr val="dk1"/>
          </a:lnRef>
          <a:fillRef idx="1">
            <a:schemeClr val="lt1"/>
          </a:fillRef>
          <a:effectRef idx="0">
            <a:schemeClr val="dk1"/>
          </a:effectRef>
          <a:fontRef idx="minor">
            <a:schemeClr val="dk1"/>
          </a:fontRef>
        </p:style>
      </p:pic>
      <p:sp>
        <p:nvSpPr>
          <p:cNvPr id="5" name="Oval Callout 5"/>
          <p:cNvSpPr/>
          <p:nvPr/>
        </p:nvSpPr>
        <p:spPr bwMode="auto">
          <a:xfrm>
            <a:off x="2362200" y="1628800"/>
            <a:ext cx="3001888" cy="111440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000" dirty="0" err="1" smtClean="0">
                <a:solidFill>
                  <a:schemeClr val="tx2"/>
                </a:solidFill>
                <a:latin typeface="Arial" charset="0"/>
              </a:rPr>
              <a:t>Taxibeat</a:t>
            </a:r>
            <a:endParaRPr kumimoji="0" lang="en-US" sz="2000" b="0" i="0" u="none" strike="noStrike" cap="none" normalizeH="0" baseline="0" dirty="0" smtClean="0">
              <a:ln>
                <a:noFill/>
              </a:ln>
              <a:solidFill>
                <a:schemeClr val="tx2"/>
              </a:solidFill>
              <a:effectLst/>
              <a:latin typeface="Arial" charset="0"/>
            </a:endParaRPr>
          </a:p>
        </p:txBody>
      </p:sp>
      <p:sp>
        <p:nvSpPr>
          <p:cNvPr id="6" name="Oval Callout 7"/>
          <p:cNvSpPr/>
          <p:nvPr/>
        </p:nvSpPr>
        <p:spPr bwMode="auto">
          <a:xfrm>
            <a:off x="3707904" y="2420888"/>
            <a:ext cx="2952328" cy="1080120"/>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beat</a:t>
            </a:r>
            <a:endParaRPr kumimoji="0" lang="en-US" sz="2000" b="0" i="0" u="none" strike="noStrike" cap="none" normalizeH="0" baseline="0" dirty="0" smtClean="0">
              <a:ln>
                <a:noFill/>
              </a:ln>
              <a:solidFill>
                <a:schemeClr val="tx2"/>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(1)</a:t>
            </a:r>
            <a:endParaRPr lang="el-GR" dirty="0"/>
          </a:p>
        </p:txBody>
      </p:sp>
      <p:sp>
        <p:nvSpPr>
          <p:cNvPr id="3" name="2 - Θέση περιεχομένου"/>
          <p:cNvSpPr>
            <a:spLocks noGrp="1"/>
          </p:cNvSpPr>
          <p:nvPr>
            <p:ph idx="1"/>
          </p:nvPr>
        </p:nvSpPr>
        <p:spPr>
          <a:xfrm>
            <a:off x="457200" y="1412776"/>
            <a:ext cx="8229600" cy="4525963"/>
          </a:xfrm>
        </p:spPr>
        <p:txBody>
          <a:bodyPr/>
          <a:lstStyle/>
          <a:p>
            <a:pPr lvl="0"/>
            <a:r>
              <a:rPr lang="el-GR" sz="2000" dirty="0" smtClean="0"/>
              <a:t>Εισαγωγή</a:t>
            </a:r>
          </a:p>
          <a:p>
            <a:pPr lvl="1"/>
            <a:r>
              <a:rPr lang="el-GR" sz="1800" dirty="0" smtClean="0"/>
              <a:t>Αρχιτεκτονικά μοντέλα</a:t>
            </a:r>
          </a:p>
          <a:p>
            <a:pPr lvl="1">
              <a:buNone/>
            </a:pPr>
            <a:endParaRPr lang="el-GR" sz="2000" dirty="0" smtClean="0"/>
          </a:p>
          <a:p>
            <a:pPr lvl="0"/>
            <a:r>
              <a:rPr lang="el-GR" sz="2000" dirty="0" smtClean="0"/>
              <a:t>Συγχρονισμός</a:t>
            </a:r>
          </a:p>
          <a:p>
            <a:pPr lvl="1"/>
            <a:r>
              <a:rPr lang="el-GR" sz="1800" dirty="0" smtClean="0"/>
              <a:t>Φυσικά Ρολόγια</a:t>
            </a:r>
          </a:p>
          <a:p>
            <a:pPr lvl="1"/>
            <a:r>
              <a:rPr lang="el-GR" sz="1800" dirty="0" smtClean="0"/>
              <a:t>Λογικά Ρολόγια</a:t>
            </a:r>
          </a:p>
          <a:p>
            <a:pPr lvl="1"/>
            <a:r>
              <a:rPr lang="el-GR" sz="1800" dirty="0" smtClean="0"/>
              <a:t>Συγχρονισμός φυσικών και λογικών ρολογιών</a:t>
            </a:r>
          </a:p>
          <a:p>
            <a:pPr lvl="1"/>
            <a:r>
              <a:rPr lang="el-GR" sz="1800" dirty="0" smtClean="0"/>
              <a:t>Καθολικές Καταστάσεις</a:t>
            </a:r>
          </a:p>
          <a:p>
            <a:pPr>
              <a:buNone/>
            </a:pPr>
            <a:endParaRPr lang="el-GR" sz="2000" dirty="0" smtClean="0"/>
          </a:p>
          <a:p>
            <a:pPr lvl="0"/>
            <a:r>
              <a:rPr lang="el-GR" sz="2000" dirty="0" smtClean="0"/>
              <a:t>Κατανεμημένος Συντονισμός</a:t>
            </a:r>
          </a:p>
          <a:p>
            <a:pPr lvl="1"/>
            <a:r>
              <a:rPr lang="el-GR" sz="1800" dirty="0" smtClean="0"/>
              <a:t>Ομαδική επικοινωνία</a:t>
            </a:r>
            <a:r>
              <a:rPr lang="en-US" sz="1800" dirty="0" smtClean="0"/>
              <a:t>	</a:t>
            </a:r>
            <a:endParaRPr lang="el-GR" sz="1800" dirty="0" smtClean="0"/>
          </a:p>
          <a:p>
            <a:pPr lvl="1"/>
            <a:r>
              <a:rPr lang="el-GR" sz="1800" dirty="0" smtClean="0"/>
              <a:t>Αλγόριθμοι Εκλογής Αρχηγού</a:t>
            </a:r>
          </a:p>
          <a:p>
            <a:pPr lvl="1"/>
            <a:r>
              <a:rPr lang="el-GR" sz="1800" dirty="0" smtClean="0"/>
              <a:t>Αλγόριθμοι Αμοιβαίου Αποκλεισμού</a:t>
            </a:r>
          </a:p>
          <a:p>
            <a:pPr lvl="1"/>
            <a:r>
              <a:rPr lang="el-GR" sz="1800" dirty="0" smtClean="0"/>
              <a:t>Κατανεμημένος αλγόριθμος ομοφωνίας </a:t>
            </a:r>
            <a:r>
              <a:rPr lang="en-US" sz="1800" dirty="0" err="1" smtClean="0"/>
              <a:t>Paxos</a:t>
            </a:r>
            <a:endParaRPr lang="el-GR" sz="1800" dirty="0" smtClean="0"/>
          </a:p>
          <a:p>
            <a:pPr>
              <a:buNone/>
            </a:pPr>
            <a:r>
              <a:rPr lang="el-GR" sz="2000" dirty="0" smtClean="0"/>
              <a:t> </a:t>
            </a:r>
          </a:p>
          <a:p>
            <a:pPr lvl="0"/>
            <a:endParaRPr lang="el-GR" sz="1800" dirty="0" smtClean="0"/>
          </a:p>
          <a:p>
            <a:pPr>
              <a:buNone/>
            </a:pPr>
            <a:endParaRPr lang="el-GR" sz="20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(2)</a:t>
            </a:r>
            <a:endParaRPr lang="el-GR" dirty="0"/>
          </a:p>
        </p:txBody>
      </p:sp>
      <p:sp>
        <p:nvSpPr>
          <p:cNvPr id="3" name="2 - Θέση περιεχομένου"/>
          <p:cNvSpPr>
            <a:spLocks noGrp="1"/>
          </p:cNvSpPr>
          <p:nvPr>
            <p:ph idx="1"/>
          </p:nvPr>
        </p:nvSpPr>
        <p:spPr/>
        <p:txBody>
          <a:bodyPr/>
          <a:lstStyle/>
          <a:p>
            <a:pPr lvl="0"/>
            <a:r>
              <a:rPr lang="el-GR" sz="2000" dirty="0" smtClean="0"/>
              <a:t>Δοσοληψίες</a:t>
            </a:r>
          </a:p>
          <a:p>
            <a:pPr lvl="1"/>
            <a:r>
              <a:rPr lang="el-GR" sz="1800" dirty="0" smtClean="0"/>
              <a:t>Ιδιότητες </a:t>
            </a:r>
            <a:r>
              <a:rPr lang="en-US" sz="1800" dirty="0" smtClean="0"/>
              <a:t>ACID</a:t>
            </a:r>
            <a:endParaRPr lang="el-GR" sz="1800" dirty="0" smtClean="0"/>
          </a:p>
          <a:p>
            <a:pPr lvl="1"/>
            <a:r>
              <a:rPr lang="el-GR" sz="1800" dirty="0" smtClean="0"/>
              <a:t>Έλεγχος ταυτοχρονισμού</a:t>
            </a:r>
          </a:p>
          <a:p>
            <a:pPr lvl="2"/>
            <a:r>
              <a:rPr lang="el-GR" sz="1600" dirty="0" smtClean="0"/>
              <a:t>Κλείδωμα 2 φάσεων</a:t>
            </a:r>
          </a:p>
          <a:p>
            <a:pPr lvl="2"/>
            <a:r>
              <a:rPr lang="el-GR" sz="1600" dirty="0" smtClean="0"/>
              <a:t>Διάταξη </a:t>
            </a:r>
            <a:r>
              <a:rPr lang="el-GR" sz="1600" dirty="0" err="1" smtClean="0"/>
              <a:t>χρονοσφραγίδων</a:t>
            </a:r>
            <a:endParaRPr lang="el-GR" sz="1600" dirty="0" smtClean="0"/>
          </a:p>
          <a:p>
            <a:pPr lvl="2"/>
            <a:r>
              <a:rPr lang="el-GR" sz="1600" dirty="0" smtClean="0"/>
              <a:t>Αισιόδοξος έλεγχος ταυτοχρονισμού</a:t>
            </a:r>
          </a:p>
          <a:p>
            <a:pPr>
              <a:buNone/>
            </a:pPr>
            <a:r>
              <a:rPr lang="el-GR" sz="2000" dirty="0" smtClean="0"/>
              <a:t> </a:t>
            </a:r>
          </a:p>
          <a:p>
            <a:pPr lvl="0"/>
            <a:r>
              <a:rPr lang="el-GR" sz="2000" dirty="0" smtClean="0"/>
              <a:t>Κατανεμημένες Δοσοληψίες</a:t>
            </a:r>
          </a:p>
          <a:p>
            <a:pPr lvl="1"/>
            <a:r>
              <a:rPr lang="el-GR" sz="1800" dirty="0" smtClean="0"/>
              <a:t>Ατομικές δοσοληψίες</a:t>
            </a:r>
          </a:p>
          <a:p>
            <a:pPr lvl="2"/>
            <a:r>
              <a:rPr lang="el-GR" sz="1600" dirty="0" smtClean="0"/>
              <a:t>2</a:t>
            </a:r>
            <a:r>
              <a:rPr lang="en-US" sz="1600" dirty="0" smtClean="0"/>
              <a:t> phase commit</a:t>
            </a:r>
            <a:endParaRPr lang="el-GR" sz="1600" dirty="0" smtClean="0"/>
          </a:p>
          <a:p>
            <a:pPr lvl="2"/>
            <a:r>
              <a:rPr lang="en-US" sz="1600" dirty="0" smtClean="0"/>
              <a:t>3 phase commit</a:t>
            </a:r>
            <a:endParaRPr lang="el-GR" sz="1600" dirty="0" smtClean="0"/>
          </a:p>
          <a:p>
            <a:pPr lvl="1"/>
            <a:r>
              <a:rPr lang="el-GR" sz="1800" dirty="0" smtClean="0"/>
              <a:t>Έλεγχος ταυτοχρονισμού κατανεμημένων δοσοληψιών</a:t>
            </a:r>
          </a:p>
          <a:p>
            <a:pPr lvl="1"/>
            <a:r>
              <a:rPr lang="el-GR" sz="1800" dirty="0" smtClean="0"/>
              <a:t>Αλγόριθμοι εντοπισμού αδιεξόδων</a:t>
            </a:r>
          </a:p>
          <a:p>
            <a:pPr lvl="1"/>
            <a:r>
              <a:rPr lang="el-GR" sz="1800" dirty="0" smtClean="0"/>
              <a:t>Ανάνηψη από σφάλματα</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(3)</a:t>
            </a:r>
            <a:endParaRPr lang="el-GR" dirty="0"/>
          </a:p>
        </p:txBody>
      </p:sp>
      <p:sp>
        <p:nvSpPr>
          <p:cNvPr id="3" name="2 - Θέση περιεχομένου"/>
          <p:cNvSpPr>
            <a:spLocks noGrp="1"/>
          </p:cNvSpPr>
          <p:nvPr>
            <p:ph idx="1"/>
          </p:nvPr>
        </p:nvSpPr>
        <p:spPr/>
        <p:txBody>
          <a:bodyPr/>
          <a:lstStyle/>
          <a:p>
            <a:pPr lvl="0"/>
            <a:r>
              <a:rPr lang="el-GR" sz="2000" dirty="0" smtClean="0"/>
              <a:t>Αντίγραφα δεδομένων και διαχείρισή τους</a:t>
            </a:r>
          </a:p>
          <a:p>
            <a:pPr lvl="1"/>
            <a:r>
              <a:rPr lang="el-GR" sz="1800" dirty="0" smtClean="0"/>
              <a:t>Το θεώρημα </a:t>
            </a:r>
            <a:r>
              <a:rPr lang="en-US" sz="1800" dirty="0" smtClean="0"/>
              <a:t>CAP</a:t>
            </a:r>
            <a:endParaRPr lang="el-GR" sz="1800" dirty="0" smtClean="0"/>
          </a:p>
          <a:p>
            <a:pPr lvl="1"/>
            <a:r>
              <a:rPr lang="el-GR" sz="1800" dirty="0" smtClean="0"/>
              <a:t>Μοντέλα συνέπειας</a:t>
            </a:r>
          </a:p>
          <a:p>
            <a:pPr lvl="1"/>
            <a:r>
              <a:rPr lang="el-GR" sz="1800" dirty="0" smtClean="0"/>
              <a:t>Πρωτόκολλο </a:t>
            </a:r>
            <a:r>
              <a:rPr lang="en-US" sz="1800" dirty="0" smtClean="0"/>
              <a:t>gossip</a:t>
            </a:r>
            <a:endParaRPr lang="el-GR" sz="1800" dirty="0" smtClean="0"/>
          </a:p>
          <a:p>
            <a:pPr>
              <a:buNone/>
            </a:pPr>
            <a:endParaRPr lang="el-GR" sz="2000" dirty="0" smtClean="0"/>
          </a:p>
          <a:p>
            <a:pPr lvl="0"/>
            <a:r>
              <a:rPr lang="el-GR" sz="2000" dirty="0" smtClean="0"/>
              <a:t>Δίκτυα Ομότιμων Κόμβων</a:t>
            </a:r>
            <a:r>
              <a:rPr lang="en-US" sz="2000" dirty="0" smtClean="0"/>
              <a:t> (P2P)</a:t>
            </a:r>
            <a:endParaRPr lang="el-GR" sz="2000" dirty="0" smtClean="0"/>
          </a:p>
          <a:p>
            <a:pPr lvl="1"/>
            <a:r>
              <a:rPr lang="el-GR" sz="1800" dirty="0" smtClean="0"/>
              <a:t>Κατηγορίες Δικτύων </a:t>
            </a:r>
            <a:r>
              <a:rPr lang="en-US" sz="1800" dirty="0" smtClean="0"/>
              <a:t>P2P</a:t>
            </a:r>
            <a:endParaRPr lang="el-GR" sz="1800" dirty="0" smtClean="0"/>
          </a:p>
          <a:p>
            <a:pPr lvl="1"/>
            <a:r>
              <a:rPr lang="el-GR" sz="1800" dirty="0" smtClean="0"/>
              <a:t>Κατανεμημένοι Πίνακες Κατακερματισμού (</a:t>
            </a:r>
            <a:r>
              <a:rPr lang="en-US" sz="1800" dirty="0" smtClean="0"/>
              <a:t>DHT)</a:t>
            </a:r>
            <a:endParaRPr lang="el-GR" sz="1800" dirty="0" smtClean="0"/>
          </a:p>
          <a:p>
            <a:pPr lvl="1"/>
            <a:r>
              <a:rPr lang="el-GR" sz="1800" dirty="0" smtClean="0"/>
              <a:t>Βασικές λειτουργίες </a:t>
            </a:r>
            <a:r>
              <a:rPr lang="en-US" sz="1800" dirty="0" smtClean="0"/>
              <a:t>DHT</a:t>
            </a:r>
            <a:endParaRPr lang="el-GR" sz="1800" dirty="0" smtClean="0"/>
          </a:p>
          <a:p>
            <a:pPr lvl="1"/>
            <a:r>
              <a:rPr lang="el-GR" sz="1800" dirty="0" smtClean="0"/>
              <a:t>Παράδειγμα: το σύστημα </a:t>
            </a:r>
            <a:r>
              <a:rPr lang="en-US" sz="1800" dirty="0" smtClean="0"/>
              <a:t>Chord</a:t>
            </a:r>
            <a:r>
              <a:rPr lang="el-GR" sz="2000" dirty="0" smtClean="0"/>
              <a:t> </a:t>
            </a:r>
          </a:p>
          <a:p>
            <a:endParaRPr lang="el-GR" sz="2000" dirty="0" smtClean="0"/>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Ύλη Μαθήματος (4)</a:t>
            </a:r>
            <a:endParaRPr lang="el-GR" dirty="0"/>
          </a:p>
        </p:txBody>
      </p:sp>
      <p:sp>
        <p:nvSpPr>
          <p:cNvPr id="3" name="2 - Θέση περιεχομένου"/>
          <p:cNvSpPr>
            <a:spLocks noGrp="1"/>
          </p:cNvSpPr>
          <p:nvPr>
            <p:ph idx="1"/>
          </p:nvPr>
        </p:nvSpPr>
        <p:spPr/>
        <p:txBody>
          <a:bodyPr/>
          <a:lstStyle/>
          <a:p>
            <a:pPr lvl="0"/>
            <a:r>
              <a:rPr lang="el-GR" sz="2000" dirty="0" smtClean="0"/>
              <a:t>Κατανεμημένα </a:t>
            </a:r>
            <a:r>
              <a:rPr lang="en-US" sz="2000" dirty="0" smtClean="0"/>
              <a:t>File Systems</a:t>
            </a:r>
            <a:endParaRPr lang="el-GR" sz="2000" dirty="0" smtClean="0"/>
          </a:p>
          <a:p>
            <a:pPr lvl="1"/>
            <a:r>
              <a:rPr lang="en-US" sz="1800" dirty="0" err="1" smtClean="0"/>
              <a:t>Dropbox</a:t>
            </a:r>
            <a:r>
              <a:rPr lang="en-US" sz="1800" dirty="0" smtClean="0"/>
              <a:t>, Chubby, Google FS, HDFS</a:t>
            </a:r>
            <a:endParaRPr lang="el-GR" sz="1800" dirty="0" smtClean="0"/>
          </a:p>
          <a:p>
            <a:pPr>
              <a:buNone/>
            </a:pPr>
            <a:r>
              <a:rPr lang="el-GR" sz="2000" dirty="0" smtClean="0"/>
              <a:t> </a:t>
            </a:r>
          </a:p>
          <a:p>
            <a:pPr lvl="0"/>
            <a:r>
              <a:rPr lang="el-GR" sz="2000" dirty="0" smtClean="0"/>
              <a:t>Μοντέλα Κατανεμημένης Επεξεργασίας</a:t>
            </a:r>
          </a:p>
          <a:p>
            <a:pPr lvl="1"/>
            <a:r>
              <a:rPr lang="el-GR" sz="1800" dirty="0" smtClean="0"/>
              <a:t>Προγραμματιστικό Μοντέλο </a:t>
            </a:r>
            <a:r>
              <a:rPr lang="en-US" sz="1800" dirty="0" smtClean="0"/>
              <a:t>Map-Reduce</a:t>
            </a:r>
            <a:endParaRPr lang="el-GR" sz="1800" dirty="0" smtClean="0"/>
          </a:p>
          <a:p>
            <a:pPr lvl="1"/>
            <a:r>
              <a:rPr lang="el-GR" sz="1800" dirty="0" smtClean="0"/>
              <a:t>Προγραμματιστικό μοντέλο </a:t>
            </a:r>
            <a:r>
              <a:rPr lang="en-US" sz="1800" dirty="0" smtClean="0"/>
              <a:t>Bulk Synchronous Parallel</a:t>
            </a:r>
            <a:r>
              <a:rPr lang="el-GR" sz="1800" dirty="0" smtClean="0"/>
              <a:t> (</a:t>
            </a:r>
            <a:r>
              <a:rPr lang="en-US" sz="1800" dirty="0" smtClean="0"/>
              <a:t>BSP</a:t>
            </a:r>
            <a:r>
              <a:rPr lang="el-GR" sz="1800" dirty="0" smtClean="0"/>
              <a:t>)</a:t>
            </a:r>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Κεντρικό μοντέλο</a:t>
            </a:r>
            <a:endParaRPr lang="el-GR" dirty="0"/>
          </a:p>
        </p:txBody>
      </p:sp>
      <p:sp>
        <p:nvSpPr>
          <p:cNvPr id="3" name="2 - Θέση περιεχομένου"/>
          <p:cNvSpPr>
            <a:spLocks noGrp="1"/>
          </p:cNvSpPr>
          <p:nvPr>
            <p:ph idx="1"/>
          </p:nvPr>
        </p:nvSpPr>
        <p:spPr/>
        <p:txBody>
          <a:bodyPr/>
          <a:lstStyle/>
          <a:p>
            <a:r>
              <a:rPr lang="el-GR" dirty="0" smtClean="0"/>
              <a:t>Παραδοσιακό σύστημα </a:t>
            </a:r>
            <a:r>
              <a:rPr lang="en-US" dirty="0" smtClean="0"/>
              <a:t>time-sharing</a:t>
            </a:r>
          </a:p>
          <a:p>
            <a:r>
              <a:rPr lang="el-GR" dirty="0" smtClean="0"/>
              <a:t>Η επικοινωνία δεν γίνεται μέσω δικτύου</a:t>
            </a:r>
          </a:p>
          <a:p>
            <a:r>
              <a:rPr lang="el-GR" dirty="0" smtClean="0"/>
              <a:t>Δεν κλιμακώνεται εύκολα</a:t>
            </a:r>
          </a:p>
          <a:p>
            <a:pPr lvl="1"/>
            <a:r>
              <a:rPr lang="el-GR" dirty="0" smtClean="0"/>
              <a:t>Όριο στον αριθμό </a:t>
            </a:r>
            <a:r>
              <a:rPr lang="en-US" dirty="0" smtClean="0"/>
              <a:t>CPUs </a:t>
            </a:r>
            <a:r>
              <a:rPr lang="el-GR" dirty="0" smtClean="0"/>
              <a:t>ανά </a:t>
            </a:r>
            <a:r>
              <a:rPr lang="en-US" dirty="0" smtClean="0"/>
              <a:t>system bus</a:t>
            </a:r>
          </a:p>
          <a:p>
            <a:pPr lvl="1"/>
            <a:r>
              <a:rPr lang="el-GR" dirty="0" smtClean="0"/>
              <a:t>Μεγάλο</a:t>
            </a:r>
            <a:r>
              <a:rPr lang="en-US" dirty="0" smtClean="0"/>
              <a:t> contention </a:t>
            </a:r>
            <a:r>
              <a:rPr lang="el-GR" dirty="0" smtClean="0"/>
              <a:t>για κοινόχρηστους πόρους</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Μοντέλο πελάτη-εξυπηρετητή</a:t>
            </a:r>
            <a:endParaRPr lang="el-GR" dirty="0"/>
          </a:p>
        </p:txBody>
      </p:sp>
      <p:sp>
        <p:nvSpPr>
          <p:cNvPr id="3" name="2 - Θέση περιεχομένου"/>
          <p:cNvSpPr>
            <a:spLocks noGrp="1"/>
          </p:cNvSpPr>
          <p:nvPr>
            <p:ph idx="1"/>
          </p:nvPr>
        </p:nvSpPr>
        <p:spPr>
          <a:xfrm>
            <a:off x="457200" y="3861048"/>
            <a:ext cx="8229600" cy="1617043"/>
          </a:xfrm>
        </p:spPr>
        <p:txBody>
          <a:bodyPr/>
          <a:lstStyle/>
          <a:p>
            <a:r>
              <a:rPr lang="el-GR" sz="2400" dirty="0" smtClean="0"/>
              <a:t>Ο πελάτης στέλνει αιτήματα στον εξυπηρετητή</a:t>
            </a:r>
          </a:p>
          <a:p>
            <a:r>
              <a:rPr lang="el-GR" sz="2400" dirty="0" smtClean="0"/>
              <a:t>Ο εξυπηρετητής παρέχει πόρους ή υπηρεσίες στους πελάτες</a:t>
            </a:r>
          </a:p>
          <a:p>
            <a:r>
              <a:rPr lang="el-GR" sz="2400" dirty="0" smtClean="0"/>
              <a:t>Οι πελάτες δεν έχουν καμία μεταξύ τους επικοινωνία</a:t>
            </a:r>
            <a:endParaRPr lang="en-US" sz="2400" dirty="0" smtClean="0"/>
          </a:p>
          <a:p>
            <a:pPr>
              <a:buNone/>
            </a:pPr>
            <a:r>
              <a:rPr lang="en-US" sz="2400" b="1" dirty="0" smtClean="0">
                <a:solidFill>
                  <a:srgbClr val="00B050"/>
                </a:solidFill>
              </a:rPr>
              <a:t>+  </a:t>
            </a:r>
            <a:r>
              <a:rPr lang="el-GR" sz="2400" b="1" dirty="0" smtClean="0">
                <a:solidFill>
                  <a:srgbClr val="00B050"/>
                </a:solidFill>
              </a:rPr>
              <a:t>Εύκολη υλοποίηση και διαχείριση</a:t>
            </a:r>
          </a:p>
          <a:p>
            <a:pPr>
              <a:buNone/>
            </a:pPr>
            <a:r>
              <a:rPr lang="el-GR" sz="2400" b="1" dirty="0" smtClean="0">
                <a:solidFill>
                  <a:srgbClr val="C00000"/>
                </a:solidFill>
              </a:rPr>
              <a:t>-   </a:t>
            </a:r>
            <a:r>
              <a:rPr lang="en-US" sz="2400" b="1" dirty="0" smtClean="0">
                <a:solidFill>
                  <a:srgbClr val="C00000"/>
                </a:solidFill>
              </a:rPr>
              <a:t>Single point of failure</a:t>
            </a:r>
            <a:r>
              <a:rPr lang="el-GR" sz="2400" b="1" dirty="0" smtClean="0">
                <a:solidFill>
                  <a:srgbClr val="C00000"/>
                </a:solidFill>
              </a:rPr>
              <a:t>, δεν κλιμακώνεται εύκολα</a:t>
            </a:r>
            <a:endParaRPr lang="en-US" sz="2400" b="1" dirty="0" smtClean="0">
              <a:solidFill>
                <a:srgbClr val="C00000"/>
              </a:solidFill>
            </a:endParaRPr>
          </a:p>
          <a:p>
            <a:r>
              <a:rPr lang="en-US" sz="2400" dirty="0" smtClean="0"/>
              <a:t>E-mail, www</a:t>
            </a:r>
            <a:r>
              <a:rPr lang="el-GR" sz="2400" dirty="0" smtClean="0"/>
              <a:t>, </a:t>
            </a:r>
            <a:r>
              <a:rPr lang="en-US" sz="2400" dirty="0" smtClean="0"/>
              <a:t>ftp, DNS, </a:t>
            </a:r>
            <a:r>
              <a:rPr lang="el-GR" sz="2400" dirty="0" smtClean="0"/>
              <a:t>κλπ.</a:t>
            </a:r>
            <a:endParaRPr lang="el-GR" sz="2400" dirty="0"/>
          </a:p>
        </p:txBody>
      </p:sp>
      <p:pic>
        <p:nvPicPr>
          <p:cNvPr id="11268" name="Picture 4" descr="https://upload.wikimedia.org/wikipedia/commons/thumb/c/c9/Client-server-model.svg/250px-Client-server-model.svg.png"/>
          <p:cNvPicPr>
            <a:picLocks noChangeAspect="1" noChangeArrowheads="1"/>
          </p:cNvPicPr>
          <p:nvPr/>
        </p:nvPicPr>
        <p:blipFill>
          <a:blip r:embed="rId2" cstate="print"/>
          <a:srcRect/>
          <a:stretch>
            <a:fillRect/>
          </a:stretch>
        </p:blipFill>
        <p:spPr bwMode="auto">
          <a:xfrm>
            <a:off x="2195736" y="1268760"/>
            <a:ext cx="3960440" cy="237626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Thick </a:t>
            </a:r>
            <a:r>
              <a:rPr lang="el-GR" dirty="0" smtClean="0"/>
              <a:t>και </a:t>
            </a:r>
            <a:r>
              <a:rPr lang="en-US" dirty="0" smtClean="0"/>
              <a:t>thin clients</a:t>
            </a:r>
            <a:endParaRPr lang="el-GR" dirty="0"/>
          </a:p>
        </p:txBody>
      </p:sp>
      <p:sp>
        <p:nvSpPr>
          <p:cNvPr id="3" name="2 - Θέση περιεχομένου"/>
          <p:cNvSpPr>
            <a:spLocks noGrp="1"/>
          </p:cNvSpPr>
          <p:nvPr>
            <p:ph idx="1"/>
          </p:nvPr>
        </p:nvSpPr>
        <p:spPr/>
        <p:txBody>
          <a:bodyPr/>
          <a:lstStyle/>
          <a:p>
            <a:r>
              <a:rPr lang="el-GR" sz="2400" dirty="0" smtClean="0"/>
              <a:t>Δύο σχολές για τον διαχωρισμό του λογισμικού μεταξύ πελάτη και εξυπηρετητή</a:t>
            </a:r>
          </a:p>
          <a:p>
            <a:r>
              <a:rPr lang="en-US" sz="2400" dirty="0" smtClean="0"/>
              <a:t>Thin client: O </a:t>
            </a:r>
            <a:r>
              <a:rPr lang="el-GR" sz="2400" dirty="0" smtClean="0"/>
              <a:t>πελάτης εκτελεί το λιγότερο δυνατό </a:t>
            </a:r>
            <a:r>
              <a:rPr lang="en-US" sz="2400" dirty="0" smtClean="0"/>
              <a:t>processing. To </a:t>
            </a:r>
            <a:r>
              <a:rPr lang="el-GR" sz="2400" dirty="0" smtClean="0"/>
              <a:t>βαρύ </a:t>
            </a:r>
            <a:r>
              <a:rPr lang="en-US" sz="2400" dirty="0" smtClean="0"/>
              <a:t>processing </a:t>
            </a:r>
            <a:r>
              <a:rPr lang="el-GR" sz="2400" dirty="0" smtClean="0"/>
              <a:t>εκτελείται στον εξυπηρετητή</a:t>
            </a:r>
            <a:endParaRPr lang="el-GR" sz="2000" dirty="0" smtClean="0"/>
          </a:p>
          <a:p>
            <a:pPr lvl="1">
              <a:buNone/>
            </a:pPr>
            <a:r>
              <a:rPr lang="en-US" sz="2000" b="1" dirty="0" smtClean="0">
                <a:solidFill>
                  <a:srgbClr val="00B050"/>
                </a:solidFill>
              </a:rPr>
              <a:t>+ </a:t>
            </a:r>
            <a:r>
              <a:rPr lang="el-GR" sz="2000" dirty="0" smtClean="0"/>
              <a:t>Λιγότερες απαιτήσεις σε </a:t>
            </a:r>
            <a:r>
              <a:rPr lang="en-US" sz="2000" dirty="0" smtClean="0"/>
              <a:t>hardware</a:t>
            </a:r>
            <a:r>
              <a:rPr lang="el-GR" sz="2000" dirty="0" smtClean="0"/>
              <a:t> και τεχνολογία</a:t>
            </a:r>
            <a:endParaRPr lang="en-US" sz="2000" dirty="0" smtClean="0"/>
          </a:p>
          <a:p>
            <a:pPr lvl="1">
              <a:buNone/>
            </a:pPr>
            <a:r>
              <a:rPr lang="en-US" sz="2000" b="1" dirty="0" smtClean="0">
                <a:solidFill>
                  <a:srgbClr val="00B050"/>
                </a:solidFill>
              </a:rPr>
              <a:t>+</a:t>
            </a:r>
            <a:r>
              <a:rPr lang="el-GR" sz="2000" dirty="0" smtClean="0">
                <a:solidFill>
                  <a:srgbClr val="00B050"/>
                </a:solidFill>
              </a:rPr>
              <a:t> </a:t>
            </a:r>
            <a:r>
              <a:rPr lang="el-GR" sz="2000" dirty="0" smtClean="0"/>
              <a:t>Καθόλου διαχειριστικό κόστος</a:t>
            </a:r>
          </a:p>
          <a:p>
            <a:pPr lvl="1">
              <a:buNone/>
            </a:pPr>
            <a:r>
              <a:rPr lang="el-GR" sz="2000" b="1" dirty="0" smtClean="0">
                <a:solidFill>
                  <a:srgbClr val="C00000"/>
                </a:solidFill>
              </a:rPr>
              <a:t>-</a:t>
            </a:r>
            <a:r>
              <a:rPr lang="el-GR" sz="2000" dirty="0" smtClean="0"/>
              <a:t> </a:t>
            </a:r>
            <a:r>
              <a:rPr lang="en-US" sz="2000" dirty="0" smtClean="0"/>
              <a:t>Latency </a:t>
            </a:r>
            <a:r>
              <a:rPr lang="el-GR" sz="2000" dirty="0" smtClean="0"/>
              <a:t>δικτύου</a:t>
            </a:r>
            <a:endParaRPr lang="en-US" sz="2000" dirty="0" smtClean="0"/>
          </a:p>
          <a:p>
            <a:r>
              <a:rPr lang="en-US" sz="2400" dirty="0" smtClean="0"/>
              <a:t>Thick client</a:t>
            </a:r>
            <a:r>
              <a:rPr lang="el-GR" sz="2400" dirty="0" smtClean="0"/>
              <a:t>: Το μεγαλύτερο μέρος του </a:t>
            </a:r>
            <a:r>
              <a:rPr lang="en-US" sz="2400" dirty="0" smtClean="0"/>
              <a:t>processing </a:t>
            </a:r>
            <a:r>
              <a:rPr lang="el-GR" sz="2400" dirty="0" smtClean="0"/>
              <a:t>στον πελάτη</a:t>
            </a:r>
          </a:p>
          <a:p>
            <a:pPr lvl="1">
              <a:buNone/>
            </a:pPr>
            <a:r>
              <a:rPr lang="el-GR" sz="2000" b="1" dirty="0" smtClean="0">
                <a:solidFill>
                  <a:srgbClr val="00B050"/>
                </a:solidFill>
              </a:rPr>
              <a:t>+</a:t>
            </a:r>
            <a:r>
              <a:rPr lang="el-GR" sz="2000" dirty="0" smtClean="0"/>
              <a:t>Υψηλές δυνατότητες-χαμηλό κόστος υπολογιστών</a:t>
            </a:r>
            <a:endParaRPr lang="el-G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Το μοντέλο ομότιμων κόμβων (</a:t>
            </a:r>
            <a:r>
              <a:rPr lang="en-US" sz="4000" dirty="0" smtClean="0"/>
              <a:t>P2P)</a:t>
            </a:r>
            <a:endParaRPr lang="el-GR" sz="4000" dirty="0"/>
          </a:p>
        </p:txBody>
      </p:sp>
      <p:sp>
        <p:nvSpPr>
          <p:cNvPr id="3" name="2 - Θέση περιεχομένου"/>
          <p:cNvSpPr>
            <a:spLocks noGrp="1"/>
          </p:cNvSpPr>
          <p:nvPr>
            <p:ph idx="1"/>
          </p:nvPr>
        </p:nvSpPr>
        <p:spPr>
          <a:xfrm>
            <a:off x="457200" y="4005064"/>
            <a:ext cx="8229600" cy="1905075"/>
          </a:xfrm>
        </p:spPr>
        <p:txBody>
          <a:bodyPr/>
          <a:lstStyle/>
          <a:p>
            <a:r>
              <a:rPr lang="el-GR" sz="2400" dirty="0" smtClean="0"/>
              <a:t>Όλοι οι κόμβοι είναι ισότιμοι (και πελάτες και εξυπηρετητές)</a:t>
            </a:r>
          </a:p>
          <a:p>
            <a:r>
              <a:rPr lang="el-GR" sz="2400" dirty="0" smtClean="0"/>
              <a:t>Επικοινωνούν μεταξύ τους </a:t>
            </a:r>
          </a:p>
          <a:p>
            <a:pPr>
              <a:buNone/>
            </a:pPr>
            <a:r>
              <a:rPr lang="en-US" sz="2400" b="1" dirty="0" smtClean="0">
                <a:solidFill>
                  <a:srgbClr val="00B050"/>
                </a:solidFill>
              </a:rPr>
              <a:t>+ Robustness, scalability</a:t>
            </a:r>
            <a:r>
              <a:rPr lang="el-GR" sz="2400" b="1" dirty="0" smtClean="0">
                <a:solidFill>
                  <a:srgbClr val="00B050"/>
                </a:solidFill>
              </a:rPr>
              <a:t>, αυτό-οργάνωση</a:t>
            </a:r>
          </a:p>
          <a:p>
            <a:pPr>
              <a:buNone/>
            </a:pPr>
            <a:r>
              <a:rPr lang="el-GR" sz="2400" b="1" dirty="0" smtClean="0">
                <a:solidFill>
                  <a:srgbClr val="C00000"/>
                </a:solidFill>
              </a:rPr>
              <a:t>- Δύσκολη διαχείριση, ασφάλεια</a:t>
            </a:r>
          </a:p>
          <a:p>
            <a:r>
              <a:rPr lang="en-US" sz="2400" dirty="0" err="1" smtClean="0"/>
              <a:t>BitTorrent</a:t>
            </a:r>
            <a:r>
              <a:rPr lang="en-US" sz="2400" dirty="0" smtClean="0"/>
              <a:t>, </a:t>
            </a:r>
            <a:r>
              <a:rPr lang="en-US" sz="2400" dirty="0" err="1" smtClean="0"/>
              <a:t>skype</a:t>
            </a:r>
            <a:r>
              <a:rPr lang="en-US" sz="2400" dirty="0" smtClean="0"/>
              <a:t>, </a:t>
            </a:r>
            <a:r>
              <a:rPr lang="el-GR" sz="2400" dirty="0" smtClean="0"/>
              <a:t>κλπ.</a:t>
            </a:r>
            <a:endParaRPr lang="el-GR" sz="2400" dirty="0"/>
          </a:p>
        </p:txBody>
      </p:sp>
      <p:pic>
        <p:nvPicPr>
          <p:cNvPr id="7170" name="Picture 2" descr="https://upload.wikimedia.org/wikipedia/commons/thumb/3/3f/P2P-network.svg/200px-P2P-network.svg.png"/>
          <p:cNvPicPr>
            <a:picLocks noChangeAspect="1" noChangeArrowheads="1"/>
          </p:cNvPicPr>
          <p:nvPr/>
        </p:nvPicPr>
        <p:blipFill>
          <a:blip r:embed="rId3" cstate="print"/>
          <a:srcRect/>
          <a:stretch>
            <a:fillRect/>
          </a:stretch>
        </p:blipFill>
        <p:spPr bwMode="auto">
          <a:xfrm>
            <a:off x="2699792" y="980728"/>
            <a:ext cx="3024336" cy="313018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υβριδικό μοντέλο</a:t>
            </a:r>
            <a:endParaRPr lang="el-GR" dirty="0"/>
          </a:p>
        </p:txBody>
      </p:sp>
      <p:sp>
        <p:nvSpPr>
          <p:cNvPr id="3" name="2 - Θέση περιεχομένου"/>
          <p:cNvSpPr>
            <a:spLocks noGrp="1"/>
          </p:cNvSpPr>
          <p:nvPr>
            <p:ph idx="1"/>
          </p:nvPr>
        </p:nvSpPr>
        <p:spPr>
          <a:xfrm>
            <a:off x="395536" y="1844824"/>
            <a:ext cx="5112568" cy="2520280"/>
          </a:xfrm>
        </p:spPr>
        <p:txBody>
          <a:bodyPr/>
          <a:lstStyle/>
          <a:p>
            <a:r>
              <a:rPr lang="el-GR" sz="2400" dirty="0" smtClean="0"/>
              <a:t>Συνδυασμός </a:t>
            </a:r>
            <a:r>
              <a:rPr lang="en-US" sz="2400" dirty="0" smtClean="0"/>
              <a:t>client-server </a:t>
            </a:r>
            <a:r>
              <a:rPr lang="el-GR" sz="2400" dirty="0" smtClean="0"/>
              <a:t>και </a:t>
            </a:r>
            <a:r>
              <a:rPr lang="en-US" sz="2400" dirty="0" smtClean="0"/>
              <a:t>P2P</a:t>
            </a:r>
          </a:p>
          <a:p>
            <a:r>
              <a:rPr lang="el-GR" sz="2400" dirty="0" smtClean="0"/>
              <a:t>Κεντρικός εξυπηρετητής για</a:t>
            </a:r>
          </a:p>
          <a:p>
            <a:pPr lvl="1"/>
            <a:r>
              <a:rPr lang="el-GR" sz="2000" dirty="0" smtClean="0"/>
              <a:t>Εντοπισμό κόμβων</a:t>
            </a:r>
          </a:p>
          <a:p>
            <a:pPr lvl="1"/>
            <a:r>
              <a:rPr lang="el-GR" sz="2000" dirty="0" smtClean="0"/>
              <a:t>Εντοπισμό περιεχομένων</a:t>
            </a:r>
          </a:p>
          <a:p>
            <a:pPr lvl="1"/>
            <a:r>
              <a:rPr lang="el-GR" sz="2000" dirty="0" smtClean="0"/>
              <a:t>Συντονισμό προσπέλασης</a:t>
            </a:r>
          </a:p>
          <a:p>
            <a:endParaRPr lang="el-GR" sz="2400" dirty="0"/>
          </a:p>
        </p:txBody>
      </p:sp>
      <p:sp>
        <p:nvSpPr>
          <p:cNvPr id="6146" name="AutoShape 2" descr="Αποτέλεσμα εικόνας για hybrid p2p ser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8" name="Picture 4" descr="https://i-msdn.sec.s-msft.com/dynimg/IC3792.gif"/>
          <p:cNvPicPr>
            <a:picLocks noChangeAspect="1" noChangeArrowheads="1"/>
          </p:cNvPicPr>
          <p:nvPr/>
        </p:nvPicPr>
        <p:blipFill>
          <a:blip r:embed="rId2" cstate="print"/>
          <a:srcRect/>
          <a:stretch>
            <a:fillRect/>
          </a:stretch>
        </p:blipFill>
        <p:spPr bwMode="auto">
          <a:xfrm>
            <a:off x="5076056" y="1772816"/>
            <a:ext cx="3528392" cy="39400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Απορίες</a:t>
            </a:r>
            <a:endParaRPr lang="el-GR" dirty="0"/>
          </a:p>
        </p:txBody>
      </p:sp>
      <p:sp>
        <p:nvSpPr>
          <p:cNvPr id="3" name="2 - Θέση περιεχομένου"/>
          <p:cNvSpPr>
            <a:spLocks noGrp="1"/>
          </p:cNvSpPr>
          <p:nvPr>
            <p:ph idx="1"/>
          </p:nvPr>
        </p:nvSpPr>
        <p:spPr/>
        <p:txBody>
          <a:bodyPr/>
          <a:lstStyle/>
          <a:p>
            <a:r>
              <a:rPr lang="el-GR" dirty="0" smtClean="0"/>
              <a:t>Για οποιαδήποτε απορία ή διευκρίνιση </a:t>
            </a:r>
          </a:p>
          <a:p>
            <a:pPr lvl="1">
              <a:buNone/>
            </a:pPr>
            <a:r>
              <a:rPr lang="el-GR" dirty="0" smtClean="0"/>
              <a:t>Δρ. Κατερίνα </a:t>
            </a:r>
            <a:r>
              <a:rPr lang="el-GR" dirty="0" err="1" smtClean="0"/>
              <a:t>Δόκα</a:t>
            </a:r>
            <a:r>
              <a:rPr lang="el-GR" dirty="0" smtClean="0"/>
              <a:t> </a:t>
            </a:r>
            <a:endParaRPr lang="en-US" dirty="0" smtClean="0"/>
          </a:p>
          <a:p>
            <a:pPr lvl="1">
              <a:buNone/>
            </a:pPr>
            <a:r>
              <a:rPr lang="el-GR" dirty="0" smtClean="0"/>
              <a:t>Παλιό Κτίριο </a:t>
            </a:r>
            <a:r>
              <a:rPr lang="el-GR" dirty="0" err="1" smtClean="0"/>
              <a:t>Ηλ</a:t>
            </a:r>
            <a:r>
              <a:rPr lang="el-GR" dirty="0" smtClean="0"/>
              <a:t>. </a:t>
            </a:r>
            <a:r>
              <a:rPr lang="el-GR" dirty="0" smtClean="0"/>
              <a:t>2.1.</a:t>
            </a:r>
            <a:r>
              <a:rPr lang="en-US" dirty="0" smtClean="0"/>
              <a:t>6</a:t>
            </a:r>
            <a:endParaRPr lang="el-GR" dirty="0" smtClean="0"/>
          </a:p>
          <a:p>
            <a:pPr lvl="1">
              <a:buNone/>
            </a:pPr>
            <a:r>
              <a:rPr lang="en-US" dirty="0" smtClean="0">
                <a:hlinkClick r:id="rId2"/>
              </a:rPr>
              <a:t>katerina@cslab.ece.ntua.gr</a:t>
            </a:r>
            <a:endParaRPr lang="en-US" dirty="0" smtClean="0"/>
          </a:p>
          <a:p>
            <a:pPr lvl="1">
              <a:buNone/>
            </a:pPr>
            <a:endParaRPr lang="en-US" dirty="0" smtClean="0"/>
          </a:p>
          <a:p>
            <a:r>
              <a:rPr lang="el-GR" sz="2800" dirty="0" smtClean="0"/>
              <a:t>Γραφτείτε στη λίστα του μαθήματος!!</a:t>
            </a:r>
          </a:p>
          <a:p>
            <a:pPr>
              <a:buNone/>
            </a:pPr>
            <a:r>
              <a:rPr lang="el-GR" sz="2800" dirty="0" smtClean="0"/>
              <a:t>	</a:t>
            </a:r>
            <a:r>
              <a:rPr lang="en-US" sz="2400" dirty="0" smtClean="0"/>
              <a:t> </a:t>
            </a:r>
            <a:r>
              <a:rPr lang="en-US" sz="2400" b="1" dirty="0" smtClean="0">
                <a:hlinkClick r:id="rId3"/>
              </a:rPr>
              <a:t>http://lists.cslab.ece.ntua.gr/mailman/listinfo/distrib</a:t>
            </a:r>
            <a:endParaRPr lang="el-GR" dirty="0" smtClean="0"/>
          </a:p>
          <a:p>
            <a:pPr lvl="1"/>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Layered </a:t>
            </a:r>
            <a:r>
              <a:rPr lang="el-GR" dirty="0" smtClean="0"/>
              <a:t>αρχιτεκτονικές</a:t>
            </a:r>
            <a:endParaRPr lang="el-GR" dirty="0"/>
          </a:p>
        </p:txBody>
      </p:sp>
      <p:sp>
        <p:nvSpPr>
          <p:cNvPr id="3" name="2 - Θέση περιεχομένου"/>
          <p:cNvSpPr>
            <a:spLocks noGrp="1"/>
          </p:cNvSpPr>
          <p:nvPr>
            <p:ph idx="1"/>
          </p:nvPr>
        </p:nvSpPr>
        <p:spPr>
          <a:xfrm>
            <a:off x="457200" y="1379909"/>
            <a:ext cx="8229600" cy="1329011"/>
          </a:xfrm>
        </p:spPr>
        <p:txBody>
          <a:bodyPr/>
          <a:lstStyle/>
          <a:p>
            <a:r>
              <a:rPr lang="el-GR" sz="2400" dirty="0" smtClean="0"/>
              <a:t>Πολλά επίπεδα αφαίρεσης</a:t>
            </a:r>
          </a:p>
          <a:p>
            <a:r>
              <a:rPr lang="el-GR" sz="2400" dirty="0" smtClean="0"/>
              <a:t>Κάθε επίπεδο χρησιμοποιεί υπηρεσίες του κατώτερου επιπέδου</a:t>
            </a:r>
            <a:endParaRPr lang="en-US" sz="2000" dirty="0" smtClean="0"/>
          </a:p>
          <a:p>
            <a:endParaRPr lang="el-GR" sz="2400" dirty="0"/>
          </a:p>
        </p:txBody>
      </p:sp>
      <p:pic>
        <p:nvPicPr>
          <p:cNvPr id="10241" name="Picture 1"/>
          <p:cNvPicPr>
            <a:picLocks noChangeAspect="1" noChangeArrowheads="1"/>
          </p:cNvPicPr>
          <p:nvPr/>
        </p:nvPicPr>
        <p:blipFill>
          <a:blip r:embed="rId3" cstate="print"/>
          <a:srcRect/>
          <a:stretch>
            <a:fillRect/>
          </a:stretch>
        </p:blipFill>
        <p:spPr bwMode="auto">
          <a:xfrm>
            <a:off x="395536" y="2924944"/>
            <a:ext cx="3314700" cy="3457575"/>
          </a:xfrm>
          <a:prstGeom prst="rect">
            <a:avLst/>
          </a:prstGeom>
          <a:noFill/>
          <a:ln w="9525">
            <a:noFill/>
            <a:miter lim="800000"/>
            <a:headEnd/>
            <a:tailEnd/>
          </a:ln>
        </p:spPr>
      </p:pic>
      <p:sp>
        <p:nvSpPr>
          <p:cNvPr id="5" name="2 - Θέση περιεχομένου"/>
          <p:cNvSpPr txBox="1">
            <a:spLocks/>
          </p:cNvSpPr>
          <p:nvPr/>
        </p:nvSpPr>
        <p:spPr bwMode="auto">
          <a:xfrm>
            <a:off x="3563888" y="3789040"/>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Κρύβει ετερογένεια</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l-GR" sz="1600" dirty="0" smtClean="0">
                <a:solidFill>
                  <a:schemeClr val="tx1"/>
                </a:solidFill>
                <a:latin typeface="+mn-lt"/>
              </a:rPr>
              <a:t>Παρέχει προγραμματιστικό μοντέλο</a:t>
            </a:r>
            <a:endParaRPr lang="en-US" sz="1600" dirty="0" smtClean="0">
              <a:solidFill>
                <a:schemeClr val="tx1"/>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Naming, security, persistence, remote</a:t>
            </a:r>
            <a:r>
              <a:rPr kumimoji="0" lang="en-US" sz="1600" b="0" i="0" u="none" strike="noStrike" kern="1200" cap="none" spc="0" normalizeH="0" noProof="0" dirty="0" smtClean="0">
                <a:ln>
                  <a:noFill/>
                </a:ln>
                <a:solidFill>
                  <a:schemeClr val="tx1"/>
                </a:solidFill>
                <a:effectLst/>
                <a:uLnTx/>
                <a:uFillTx/>
                <a:latin typeface="+mn-lt"/>
                <a:ea typeface="+mn-ea"/>
                <a:cs typeface="+mn-cs"/>
              </a:rPr>
              <a:t> procedures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2 - Θέση περιεχομένου"/>
          <p:cNvSpPr txBox="1">
            <a:spLocks/>
          </p:cNvSpPr>
          <p:nvPr/>
        </p:nvSpPr>
        <p:spPr bwMode="auto">
          <a:xfrm>
            <a:off x="3707904" y="4725144"/>
            <a:ext cx="506124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en-US" dirty="0" smtClean="0">
                <a:solidFill>
                  <a:schemeClr val="tx1"/>
                </a:solidFill>
                <a:latin typeface="+mn-lt"/>
              </a:rPr>
              <a:t>File system, networking, devices, memory</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Tiered </a:t>
            </a:r>
            <a:r>
              <a:rPr lang="el-GR" dirty="0" smtClean="0"/>
              <a:t>αρχιτεκτονικές</a:t>
            </a:r>
            <a:endParaRPr lang="el-GR" dirty="0"/>
          </a:p>
        </p:txBody>
      </p:sp>
      <p:sp>
        <p:nvSpPr>
          <p:cNvPr id="3" name="2 - Θέση περιεχομένου"/>
          <p:cNvSpPr>
            <a:spLocks noGrp="1"/>
          </p:cNvSpPr>
          <p:nvPr>
            <p:ph idx="1"/>
          </p:nvPr>
        </p:nvSpPr>
        <p:spPr>
          <a:xfrm>
            <a:off x="457200" y="1484784"/>
            <a:ext cx="8229600" cy="4525963"/>
          </a:xfrm>
        </p:spPr>
        <p:txBody>
          <a:bodyPr/>
          <a:lstStyle/>
          <a:p>
            <a:r>
              <a:rPr lang="el-GR" sz="2800" dirty="0" smtClean="0"/>
              <a:t>Ο διαχωρισμός των λειτουργιών ενός επιπέδου και η κατανομή τους σε </a:t>
            </a:r>
            <a:r>
              <a:rPr lang="en-US" sz="2800" dirty="0" smtClean="0"/>
              <a:t>servers/</a:t>
            </a:r>
            <a:r>
              <a:rPr lang="el-GR" sz="2800" dirty="0" smtClean="0"/>
              <a:t>κόμβους</a:t>
            </a:r>
          </a:p>
          <a:p>
            <a:endParaRPr lang="el-GR" sz="2800" dirty="0" smtClean="0"/>
          </a:p>
          <a:p>
            <a:r>
              <a:rPr lang="el-GR" sz="2800" dirty="0" smtClean="0"/>
              <a:t>Κάθε </a:t>
            </a:r>
            <a:r>
              <a:rPr lang="en-US" sz="2800" dirty="0" smtClean="0"/>
              <a:t>tier </a:t>
            </a:r>
          </a:p>
          <a:p>
            <a:pPr lvl="1"/>
            <a:r>
              <a:rPr lang="el-GR" sz="2400" dirty="0" smtClean="0"/>
              <a:t>Ξεχωριστή δικτυακή υπηρεσία</a:t>
            </a:r>
          </a:p>
          <a:p>
            <a:pPr lvl="1"/>
            <a:r>
              <a:rPr lang="el-GR" sz="2400" dirty="0" smtClean="0"/>
              <a:t>Προσπελάζεται από τα γειτονικά </a:t>
            </a:r>
            <a:r>
              <a:rPr lang="en-US" sz="2400" dirty="0" smtClean="0"/>
              <a:t>tiers</a:t>
            </a:r>
            <a:endParaRPr lang="el-GR" sz="2400" dirty="0" smtClean="0"/>
          </a:p>
          <a:p>
            <a:pPr lvl="1"/>
            <a:endParaRPr lang="el-GR" sz="2400" dirty="0" smtClean="0"/>
          </a:p>
          <a:p>
            <a:r>
              <a:rPr lang="el-GR" sz="2800" dirty="0" smtClean="0"/>
              <a:t>Το  μοντέλο πελάτη εξυπηρετητή είναι μοντέλο 2-</a:t>
            </a:r>
            <a:r>
              <a:rPr lang="en-US" sz="2800" dirty="0" smtClean="0"/>
              <a:t>tier</a:t>
            </a:r>
          </a:p>
          <a:p>
            <a:pPr lvl="1"/>
            <a:r>
              <a:rPr lang="en-US" sz="2400" dirty="0" smtClean="0"/>
              <a:t>Server: </a:t>
            </a:r>
            <a:r>
              <a:rPr lang="el-GR" sz="2400" dirty="0" smtClean="0"/>
              <a:t>Υπεύθυνος για </a:t>
            </a:r>
            <a:r>
              <a:rPr lang="en-US" sz="2400" dirty="0" smtClean="0"/>
              <a:t>backend </a:t>
            </a:r>
            <a:r>
              <a:rPr lang="el-GR" sz="2400" dirty="0" smtClean="0"/>
              <a:t>υπηρεσίες</a:t>
            </a:r>
            <a:endParaRPr lang="en-US" sz="2400" dirty="0" smtClean="0"/>
          </a:p>
          <a:p>
            <a:pPr lvl="1"/>
            <a:r>
              <a:rPr lang="en-US" sz="2400" dirty="0" smtClean="0"/>
              <a:t>Client:</a:t>
            </a:r>
            <a:r>
              <a:rPr lang="el-GR" sz="2400" dirty="0" smtClean="0"/>
              <a:t> Υπεύθυνος για </a:t>
            </a:r>
            <a:r>
              <a:rPr lang="el-GR" sz="2400" dirty="0" err="1" smtClean="0"/>
              <a:t>διάδραση</a:t>
            </a:r>
            <a:r>
              <a:rPr lang="el-GR" sz="2400" dirty="0" smtClean="0"/>
              <a:t> με χρήστη</a:t>
            </a:r>
            <a:endParaRPr lang="el-G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755576" y="3396133"/>
            <a:ext cx="2664296" cy="2337123"/>
          </a:xfrm>
        </p:spPr>
        <p:txBody>
          <a:bodyPr/>
          <a:lstStyle/>
          <a:p>
            <a:pPr>
              <a:buNone/>
            </a:pPr>
            <a:r>
              <a:rPr lang="en-US" sz="2000" dirty="0" smtClean="0"/>
              <a:t>User interface</a:t>
            </a:r>
            <a:endParaRPr lang="el-GR" sz="2000" dirty="0"/>
          </a:p>
        </p:txBody>
      </p:sp>
      <p:pic>
        <p:nvPicPr>
          <p:cNvPr id="62468" name="Picture 4"/>
          <p:cNvPicPr>
            <a:picLocks noChangeAspect="1" noChangeArrowheads="1"/>
          </p:cNvPicPr>
          <p:nvPr/>
        </p:nvPicPr>
        <p:blipFill>
          <a:blip r:embed="rId2" cstate="print"/>
          <a:srcRect/>
          <a:stretch>
            <a:fillRect/>
          </a:stretch>
        </p:blipFill>
        <p:spPr bwMode="auto">
          <a:xfrm>
            <a:off x="611560" y="1844824"/>
            <a:ext cx="7915275" cy="1476375"/>
          </a:xfrm>
          <a:prstGeom prst="rect">
            <a:avLst/>
          </a:prstGeom>
          <a:noFill/>
          <a:ln w="9525">
            <a:noFill/>
            <a:miter lim="800000"/>
            <a:headEnd/>
            <a:tailEnd/>
          </a:ln>
        </p:spPr>
      </p:pic>
      <p:sp>
        <p:nvSpPr>
          <p:cNvPr id="9" name="2 - Θέση περιεχομένου"/>
          <p:cNvSpPr txBox="1">
            <a:spLocks/>
          </p:cNvSpPr>
          <p:nvPr/>
        </p:nvSpPr>
        <p:spPr bwMode="auto">
          <a:xfrm>
            <a:off x="3347864"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Queuing requests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Coordinating transactions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Managing connections</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dirty="0" smtClean="0">
                <a:solidFill>
                  <a:schemeClr val="tx1"/>
                </a:solidFill>
                <a:latin typeface="+mn-lt"/>
              </a:rPr>
              <a:t>Formatting data</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2 - Θέση περιεχομένου"/>
          <p:cNvSpPr txBox="1">
            <a:spLocks/>
          </p:cNvSpPr>
          <p:nvPr/>
        </p:nvSpPr>
        <p:spPr bwMode="auto">
          <a:xfrm>
            <a:off x="6084168" y="3396133"/>
            <a:ext cx="2664296" cy="2337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Database system</a:t>
            </a: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r>
              <a:rPr lang="en-US" sz="2000" noProof="0" dirty="0" smtClean="0">
                <a:solidFill>
                  <a:schemeClr val="tx1"/>
                </a:solidFill>
                <a:latin typeface="+mn-lt"/>
              </a:rPr>
              <a:t>Legacy software</a:t>
            </a:r>
            <a:endParaRPr kumimoji="0" lang="el-G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Multi-tier </a:t>
            </a:r>
            <a:r>
              <a:rPr lang="el-GR" dirty="0" smtClean="0"/>
              <a:t>παράδειγμα</a:t>
            </a:r>
            <a:endParaRPr lang="el-GR" dirty="0"/>
          </a:p>
        </p:txBody>
      </p:sp>
      <p:sp>
        <p:nvSpPr>
          <p:cNvPr id="3" name="2 - Θέση περιεχομένου"/>
          <p:cNvSpPr>
            <a:spLocks noGrp="1"/>
          </p:cNvSpPr>
          <p:nvPr>
            <p:ph idx="1"/>
          </p:nvPr>
        </p:nvSpPr>
        <p:spPr>
          <a:xfrm>
            <a:off x="457200" y="5517232"/>
            <a:ext cx="8229600" cy="608931"/>
          </a:xfrm>
        </p:spPr>
        <p:txBody>
          <a:bodyPr/>
          <a:lstStyle/>
          <a:p>
            <a:endParaRPr lang="el-GR" dirty="0"/>
          </a:p>
        </p:txBody>
      </p:sp>
      <p:pic>
        <p:nvPicPr>
          <p:cNvPr id="8193" name="Picture 1"/>
          <p:cNvPicPr>
            <a:picLocks noChangeAspect="1" noChangeArrowheads="1"/>
          </p:cNvPicPr>
          <p:nvPr/>
        </p:nvPicPr>
        <p:blipFill>
          <a:blip r:embed="rId2" cstate="print"/>
          <a:srcRect/>
          <a:stretch>
            <a:fillRect/>
          </a:stretch>
        </p:blipFill>
        <p:spPr bwMode="auto">
          <a:xfrm>
            <a:off x="539552" y="1484784"/>
            <a:ext cx="8134350" cy="2105025"/>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395536" y="3933056"/>
            <a:ext cx="8601075"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Cloud</a:t>
            </a:r>
            <a:endParaRPr lang="el-GR" dirty="0"/>
          </a:p>
        </p:txBody>
      </p:sp>
      <p:sp>
        <p:nvSpPr>
          <p:cNvPr id="3" name="2 - Θέση περιεχομένου"/>
          <p:cNvSpPr>
            <a:spLocks noGrp="1"/>
          </p:cNvSpPr>
          <p:nvPr>
            <p:ph idx="1"/>
          </p:nvPr>
        </p:nvSpPr>
        <p:spPr>
          <a:xfrm>
            <a:off x="457200" y="1268760"/>
            <a:ext cx="8229600" cy="4525963"/>
          </a:xfrm>
        </p:spPr>
        <p:txBody>
          <a:bodyPr/>
          <a:lstStyle/>
          <a:p>
            <a:pPr>
              <a:buNone/>
            </a:pPr>
            <a:r>
              <a:rPr lang="el-GR" sz="2400" dirty="0" smtClean="0"/>
              <a:t>Ο πόροι διατίθενται ως υπηρεσίες</a:t>
            </a:r>
          </a:p>
          <a:p>
            <a:r>
              <a:rPr lang="en-US" sz="2000" dirty="0" smtClean="0"/>
              <a:t>Software as a Service (SaaS)</a:t>
            </a:r>
          </a:p>
          <a:p>
            <a:pPr>
              <a:buNone/>
            </a:pPr>
            <a:r>
              <a:rPr lang="en-US" sz="2000" dirty="0" smtClean="0"/>
              <a:t>	Remotely hosted software</a:t>
            </a:r>
          </a:p>
          <a:p>
            <a:pPr lvl="1"/>
            <a:r>
              <a:rPr lang="en-US" sz="1800" dirty="0" smtClean="0"/>
              <a:t>Salesforce.com, Google Apps, Microsoft Office 365 </a:t>
            </a:r>
          </a:p>
          <a:p>
            <a:pPr lvl="1"/>
            <a:endParaRPr lang="el-GR" sz="1800" dirty="0" smtClean="0"/>
          </a:p>
          <a:p>
            <a:r>
              <a:rPr lang="en-US" sz="2000" dirty="0" smtClean="0"/>
              <a:t>Infrastructure as a Service (</a:t>
            </a:r>
            <a:r>
              <a:rPr lang="en-US" sz="2000" dirty="0" err="1" smtClean="0"/>
              <a:t>IaaS</a:t>
            </a:r>
            <a:r>
              <a:rPr lang="en-US" sz="2000" dirty="0" smtClean="0"/>
              <a:t>) </a:t>
            </a:r>
          </a:p>
          <a:p>
            <a:pPr>
              <a:buNone/>
            </a:pPr>
            <a:r>
              <a:rPr lang="en-US" sz="2000" dirty="0" smtClean="0"/>
              <a:t>	Compute + storage + networking</a:t>
            </a:r>
          </a:p>
          <a:p>
            <a:pPr lvl="1"/>
            <a:r>
              <a:rPr lang="en-US" sz="1800" dirty="0" smtClean="0"/>
              <a:t>Microsoft Azure, Google Compute Engine, Amazon Web Services </a:t>
            </a:r>
          </a:p>
          <a:p>
            <a:pPr lvl="1">
              <a:buNone/>
            </a:pPr>
            <a:r>
              <a:rPr lang="en-US" sz="1800" dirty="0" smtClean="0"/>
              <a:t> </a:t>
            </a:r>
            <a:endParaRPr lang="el-GR" sz="1800" dirty="0" smtClean="0"/>
          </a:p>
          <a:p>
            <a:r>
              <a:rPr lang="en-US" sz="2000" dirty="0" smtClean="0"/>
              <a:t>Platform as a Service (PaaS) Deploy &amp; run web applications without setting up the infrastructure </a:t>
            </a:r>
          </a:p>
          <a:p>
            <a:pPr lvl="1"/>
            <a:r>
              <a:rPr lang="en-US" sz="1800" dirty="0" smtClean="0"/>
              <a:t>Google App Engine, AWS Elastic Beanstalk</a:t>
            </a:r>
          </a:p>
          <a:p>
            <a:pPr lvl="1"/>
            <a:endParaRPr lang="el-GR" sz="1800" dirty="0" smtClean="0"/>
          </a:p>
          <a:p>
            <a:r>
              <a:rPr lang="en-US" sz="2000" dirty="0" smtClean="0"/>
              <a:t>Storage Remote file storage </a:t>
            </a:r>
          </a:p>
          <a:p>
            <a:pPr lvl="1"/>
            <a:r>
              <a:rPr lang="en-US" sz="1800" dirty="0" err="1" smtClean="0"/>
              <a:t>Dropbox</a:t>
            </a:r>
            <a:r>
              <a:rPr lang="en-US" sz="1800" dirty="0" smtClean="0"/>
              <a:t>, Box, Google Drive, </a:t>
            </a:r>
            <a:r>
              <a:rPr lang="en-US" sz="1800" dirty="0" err="1" smtClean="0"/>
              <a:t>OneDrive</a:t>
            </a:r>
            <a:r>
              <a:rPr lang="en-US" sz="1800" dirty="0" smtClean="0"/>
              <a:t>, …</a:t>
            </a:r>
            <a:endParaRPr lang="el-G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Τι είναι ένα κατανεμημένο σύστημα;</a:t>
            </a:r>
            <a:endParaRPr lang="el-GR" sz="4000" dirty="0"/>
          </a:p>
        </p:txBody>
      </p:sp>
      <p:pic>
        <p:nvPicPr>
          <p:cNvPr id="5" name="Picture 7"/>
          <p:cNvPicPr>
            <a:picLocks noChangeAspect="1"/>
          </p:cNvPicPr>
          <p:nvPr/>
        </p:nvPicPr>
        <p:blipFill>
          <a:blip r:embed="rId2" cstate="print"/>
          <a:stretch>
            <a:fillRect/>
          </a:stretch>
        </p:blipFill>
        <p:spPr>
          <a:xfrm>
            <a:off x="1043608" y="1340768"/>
            <a:ext cx="7010400" cy="48120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idx="1"/>
          </p:nvPr>
        </p:nvSpPr>
        <p:spPr/>
        <p:txBody>
          <a:bodyPr/>
          <a:lstStyle/>
          <a:p>
            <a:r>
              <a:rPr lang="el-GR" sz="2400" dirty="0" smtClean="0"/>
              <a:t>«Το κατανεμημένο σύστημα είναι μια συλλογή από αυτόνομους υπολογιστές που συνδέονται μεταξύ τους μέσω ενός δικτύου και χρησιμοποιούν ειδικά σχεδιασμένο λογισμικό για την παροχή ενοποιημένων υπολογιστικών υπηρεσιών .» (</a:t>
            </a:r>
            <a:r>
              <a:rPr lang="en-US" sz="2400" dirty="0" smtClean="0"/>
              <a:t>G. </a:t>
            </a:r>
            <a:r>
              <a:rPr lang="en-US" sz="2400" dirty="0" err="1" smtClean="0"/>
              <a:t>Coulouris</a:t>
            </a:r>
            <a:r>
              <a:rPr lang="en-US" sz="2400" dirty="0" smtClean="0"/>
              <a:t>)</a:t>
            </a:r>
            <a:endParaRPr lang="el-GR" sz="2400" dirty="0" smtClean="0"/>
          </a:p>
          <a:p>
            <a:endParaRPr lang="en-US" sz="2400" dirty="0" smtClean="0"/>
          </a:p>
          <a:p>
            <a:r>
              <a:rPr lang="el-GR" sz="2400" dirty="0" smtClean="0"/>
              <a:t>«Σε ένα τέτοιο σύστημα οι διεργασίες που εκτελούνται από τους δικτυωμένους υπολογιστές επικοινωνούν μεταξύ τους και συντονίζουν τις κινήσεις τους μόνο μέσω ανταλλαγής μηνυμάτων.» (</a:t>
            </a:r>
            <a:r>
              <a:rPr lang="en-US" sz="2400" dirty="0" smtClean="0"/>
              <a:t>G. </a:t>
            </a:r>
            <a:r>
              <a:rPr lang="en-US" sz="2400" dirty="0" err="1" smtClean="0"/>
              <a:t>Coulouris</a:t>
            </a:r>
            <a:r>
              <a:rPr lang="en-US" sz="2400" dirty="0" smtClean="0"/>
              <a:t>)</a:t>
            </a:r>
            <a:endParaRPr lang="el-GR" sz="2400" dirty="0" smtClean="0"/>
          </a:p>
          <a:p>
            <a:endParaRPr lang="el-G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Κίνητρο</a:t>
            </a:r>
            <a:endParaRPr lang="el-GR" dirty="0"/>
          </a:p>
        </p:txBody>
      </p:sp>
      <p:sp>
        <p:nvSpPr>
          <p:cNvPr id="3" name="2 - Θέση περιεχομένου"/>
          <p:cNvSpPr>
            <a:spLocks noGrp="1"/>
          </p:cNvSpPr>
          <p:nvPr>
            <p:ph idx="1"/>
          </p:nvPr>
        </p:nvSpPr>
        <p:spPr/>
        <p:txBody>
          <a:bodyPr/>
          <a:lstStyle/>
          <a:p>
            <a:r>
              <a:rPr lang="el-GR" dirty="0" smtClean="0"/>
              <a:t>Διαμοιρασμός πόρων</a:t>
            </a:r>
          </a:p>
          <a:p>
            <a:pPr lvl="1"/>
            <a:r>
              <a:rPr lang="el-GR" dirty="0" smtClean="0"/>
              <a:t>Υλικό</a:t>
            </a:r>
          </a:p>
          <a:p>
            <a:pPr lvl="1"/>
            <a:r>
              <a:rPr lang="el-GR" dirty="0" smtClean="0"/>
              <a:t>Λογισμικό</a:t>
            </a:r>
          </a:p>
          <a:p>
            <a:pPr lvl="1"/>
            <a:r>
              <a:rPr lang="el-GR" dirty="0" smtClean="0"/>
              <a:t>Δεδομένα</a:t>
            </a:r>
          </a:p>
          <a:p>
            <a:pPr lvl="1"/>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Διαμοιρασμός Υλικού</a:t>
            </a:r>
            <a:endParaRPr lang="el-GR" dirty="0"/>
          </a:p>
        </p:txBody>
      </p:sp>
      <p:sp>
        <p:nvSpPr>
          <p:cNvPr id="3" name="2 - Θέση περιεχομένου"/>
          <p:cNvSpPr>
            <a:spLocks noGrp="1"/>
          </p:cNvSpPr>
          <p:nvPr>
            <p:ph idx="1"/>
          </p:nvPr>
        </p:nvSpPr>
        <p:spPr/>
        <p:txBody>
          <a:bodyPr/>
          <a:lstStyle/>
          <a:p>
            <a:r>
              <a:rPr lang="el-GR" sz="2400" dirty="0" smtClean="0"/>
              <a:t>Υπολογιστική ισχύς (CPU): Κάθε είδους εξυπηρετητής, εξυπηρετητές υπολογισμών σε αρχιτεκτονικές </a:t>
            </a:r>
            <a:r>
              <a:rPr lang="el-GR" sz="2400" dirty="0" err="1" smtClean="0"/>
              <a:t>thin</a:t>
            </a:r>
            <a:r>
              <a:rPr lang="el-GR" sz="2400" dirty="0" smtClean="0"/>
              <a:t> </a:t>
            </a:r>
            <a:r>
              <a:rPr lang="el-GR" sz="2400" dirty="0" err="1" smtClean="0"/>
              <a:t>client</a:t>
            </a:r>
            <a:r>
              <a:rPr lang="el-GR" sz="2400" dirty="0" smtClean="0"/>
              <a:t>, εφαρμογές τύπου </a:t>
            </a:r>
            <a:r>
              <a:rPr lang="el-GR" sz="2400" dirty="0" err="1" smtClean="0"/>
              <a:t>SETI@home</a:t>
            </a:r>
            <a:endParaRPr lang="el-GR" sz="2400" dirty="0" smtClean="0"/>
          </a:p>
          <a:p>
            <a:r>
              <a:rPr lang="el-GR" sz="2400" dirty="0" smtClean="0"/>
              <a:t>Περιφερειακά : εκτυπωτές, </a:t>
            </a:r>
            <a:r>
              <a:rPr lang="el-GR" sz="2400" dirty="0" err="1" smtClean="0"/>
              <a:t>scanners</a:t>
            </a:r>
            <a:r>
              <a:rPr lang="el-GR" sz="2400" dirty="0" smtClean="0"/>
              <a:t>, επιστημονικά όργανα</a:t>
            </a:r>
          </a:p>
          <a:p>
            <a:r>
              <a:rPr lang="el-GR" sz="2400" dirty="0" smtClean="0"/>
              <a:t>Αποθηκευτικός χώρος: μνήμη (</a:t>
            </a:r>
            <a:r>
              <a:rPr lang="el-GR" sz="2400" dirty="0" err="1" smtClean="0"/>
              <a:t>proxy</a:t>
            </a:r>
            <a:r>
              <a:rPr lang="el-GR" sz="2400" dirty="0" smtClean="0"/>
              <a:t> </a:t>
            </a:r>
            <a:r>
              <a:rPr lang="el-GR" sz="2400" dirty="0" err="1" smtClean="0"/>
              <a:t>server</a:t>
            </a:r>
            <a:r>
              <a:rPr lang="el-GR" sz="2400" dirty="0" smtClean="0"/>
              <a:t>), δίσκος (</a:t>
            </a:r>
            <a:r>
              <a:rPr lang="el-GR" sz="2400" dirty="0" err="1" smtClean="0"/>
              <a:t>file</a:t>
            </a:r>
            <a:r>
              <a:rPr lang="el-GR" sz="2400" dirty="0" smtClean="0"/>
              <a:t>/DB </a:t>
            </a:r>
            <a:r>
              <a:rPr lang="el-GR" sz="2400" dirty="0" err="1" smtClean="0"/>
              <a:t>server</a:t>
            </a:r>
            <a:r>
              <a:rPr lang="el-GR" sz="2400" dirty="0" smtClean="0"/>
              <a:t>)</a:t>
            </a:r>
          </a:p>
          <a:p>
            <a:r>
              <a:rPr lang="el-GR" sz="2400" dirty="0" smtClean="0"/>
              <a:t>Μέσο μετάδοσης: Ασύρματα ή ενσύρματα φυσικά δίκτυα</a:t>
            </a: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smtClean="0"/>
              <a:t>Διαμοιρασμός λογισμικού/δεδομένων</a:t>
            </a:r>
            <a:endParaRPr lang="el-GR" sz="4000" dirty="0"/>
          </a:p>
        </p:txBody>
      </p:sp>
      <p:sp>
        <p:nvSpPr>
          <p:cNvPr id="3" name="2 - Θέση περιεχομένου"/>
          <p:cNvSpPr>
            <a:spLocks noGrp="1"/>
          </p:cNvSpPr>
          <p:nvPr>
            <p:ph idx="1"/>
          </p:nvPr>
        </p:nvSpPr>
        <p:spPr/>
        <p:txBody>
          <a:bodyPr/>
          <a:lstStyle/>
          <a:p>
            <a:r>
              <a:rPr lang="el-GR" sz="2400" dirty="0" smtClean="0"/>
              <a:t>Ιστοσελίδες, είτε στατικές (π.χ. το υλικό μιας διάλεξης), είτε δυναμικές (π.χ. για την υποστήριξη </a:t>
            </a:r>
            <a:r>
              <a:rPr lang="el-GR" sz="2400" dirty="0" err="1" smtClean="0"/>
              <a:t>web</a:t>
            </a:r>
            <a:r>
              <a:rPr lang="el-GR" sz="2400" dirty="0" smtClean="0"/>
              <a:t>-</a:t>
            </a:r>
            <a:r>
              <a:rPr lang="el-GR" sz="2400" dirty="0" err="1" smtClean="0"/>
              <a:t>banking</a:t>
            </a:r>
            <a:r>
              <a:rPr lang="el-GR" sz="2400" dirty="0" smtClean="0"/>
              <a:t>)</a:t>
            </a:r>
          </a:p>
          <a:p>
            <a:r>
              <a:rPr lang="el-GR" sz="2400" dirty="0" smtClean="0"/>
              <a:t>Εφαρμογές, π.χ. μια μηχανή αναζήτησης στο Διαδίκτυο </a:t>
            </a:r>
          </a:p>
          <a:p>
            <a:r>
              <a:rPr lang="el-GR" sz="2400" dirty="0" smtClean="0"/>
              <a:t>Βάσεις Δεδομένων, π.χ. Γεωγραφικές ΒΔ για συστήματα εντοπισμού θέσης, μουσική στο </a:t>
            </a:r>
            <a:r>
              <a:rPr lang="el-GR" sz="2400" dirty="0" err="1" smtClean="0"/>
              <a:t>iTunes</a:t>
            </a:r>
            <a:r>
              <a:rPr lang="el-GR" sz="2400" dirty="0" smtClean="0"/>
              <a:t>, επεισόδια του </a:t>
            </a:r>
            <a:r>
              <a:rPr lang="en-US" sz="2400" dirty="0" smtClean="0"/>
              <a:t>Game of Thrones</a:t>
            </a:r>
          </a:p>
          <a:p>
            <a:r>
              <a:rPr lang="el-GR" sz="2400" dirty="0" smtClean="0"/>
              <a:t>Αρχεία, σε έναν </a:t>
            </a:r>
            <a:r>
              <a:rPr lang="el-GR" sz="2400" dirty="0" err="1" smtClean="0"/>
              <a:t>file</a:t>
            </a:r>
            <a:r>
              <a:rPr lang="el-GR" sz="2400" dirty="0" smtClean="0"/>
              <a:t> </a:t>
            </a:r>
            <a:r>
              <a:rPr lang="el-GR" sz="2400" dirty="0" err="1" smtClean="0"/>
              <a:t>server</a:t>
            </a:r>
            <a:endParaRPr lang="el-GR" sz="2400"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Cslab_presentation_template (1)</Template>
  <TotalTime>15156</TotalTime>
  <Words>2477</Words>
  <Application>Microsoft Office PowerPoint</Application>
  <PresentationFormat>Προβολή στην οθόνη (4:3)</PresentationFormat>
  <Paragraphs>349</Paragraphs>
  <Slides>44</Slides>
  <Notes>15</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Διαφάνεια 1</vt:lpstr>
      <vt:lpstr>Διαδικαστικά</vt:lpstr>
      <vt:lpstr>Βιβλία και Υλικό μαθήματος</vt:lpstr>
      <vt:lpstr>Απορίες</vt:lpstr>
      <vt:lpstr>Τι είναι ένα κατανεμημένο σύστημα;</vt:lpstr>
      <vt:lpstr>Ορισμός</vt:lpstr>
      <vt:lpstr>Κίνητρο</vt:lpstr>
      <vt:lpstr>Διαμοιρασμός Υλικού</vt:lpstr>
      <vt:lpstr>Διαμοιρασμός λογισμικού/δεδομένων</vt:lpstr>
      <vt:lpstr>Βασικά Χαρακτηριστικά</vt:lpstr>
      <vt:lpstr>Γιατί είναι hot τώρα;</vt:lpstr>
      <vt:lpstr>To Internet - 1969</vt:lpstr>
      <vt:lpstr>Το Ιnternet - σήμερα </vt:lpstr>
      <vt:lpstr>Επεξεργασία</vt:lpstr>
      <vt:lpstr>Μνήμη</vt:lpstr>
      <vt:lpstr>Αποθηκευτικός χώρος</vt:lpstr>
      <vt:lpstr>Γιατί τα θέλουμε;</vt:lpstr>
      <vt:lpstr>Trivia</vt:lpstr>
      <vt:lpstr>Προκλήσεις</vt:lpstr>
      <vt:lpstr>Και εμένα τι με νοιάζει;</vt:lpstr>
      <vt:lpstr>Google Web Search</vt:lpstr>
      <vt:lpstr>ebay</vt:lpstr>
      <vt:lpstr>Τι πρέπει να ξέρω;</vt:lpstr>
      <vt:lpstr>Τι θα μάθω;</vt:lpstr>
      <vt:lpstr>Επικοινωνία</vt:lpstr>
      <vt:lpstr>Ταυτοχρονισμός</vt:lpstr>
      <vt:lpstr>Ομοφωνία</vt:lpstr>
      <vt:lpstr>Ανίχνευση Σφαλμάτων</vt:lpstr>
      <vt:lpstr>Αποθήκευση δεδομένων</vt:lpstr>
      <vt:lpstr>Διαχείριση αντιγράφων</vt:lpstr>
      <vt:lpstr>Ύλη Μαθήματος (1)</vt:lpstr>
      <vt:lpstr>Ύλη Μαθήματος (2)</vt:lpstr>
      <vt:lpstr>Ύλη Μαθήματος (3)</vt:lpstr>
      <vt:lpstr>Ύλη Μαθήματος (4)</vt:lpstr>
      <vt:lpstr>Κεντρικό μοντέλο</vt:lpstr>
      <vt:lpstr>Μοντέλο πελάτη-εξυπηρετητή</vt:lpstr>
      <vt:lpstr>Thick και thin clients</vt:lpstr>
      <vt:lpstr>Το μοντέλο ομότιμων κόμβων (P2P)</vt:lpstr>
      <vt:lpstr>Το υβριδικό μοντέλο</vt:lpstr>
      <vt:lpstr>Layered αρχιτεκτονικές</vt:lpstr>
      <vt:lpstr>Tiered αρχιτεκτονικές</vt:lpstr>
      <vt:lpstr>Multi-tier παράδειγμα</vt:lpstr>
      <vt:lpstr>Multi-tier παράδειγμα</vt:lpstr>
      <vt:lpstr>Cloud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 Scale Distributed Data Management for Analytical Processing Applications</dc:title>
  <dc:creator>Katerina Doka</dc:creator>
  <cp:lastModifiedBy>doka</cp:lastModifiedBy>
  <cp:revision>617</cp:revision>
  <cp:lastPrinted>1601-01-01T00:00:00Z</cp:lastPrinted>
  <dcterms:created xsi:type="dcterms:W3CDTF">2010-01-28T11:06:47Z</dcterms:created>
  <dcterms:modified xsi:type="dcterms:W3CDTF">2017-10-04T11:07:31Z</dcterms:modified>
</cp:coreProperties>
</file>