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78"/>
  </p:notesMasterIdLst>
  <p:sldIdLst>
    <p:sldId id="256" r:id="rId2"/>
    <p:sldId id="291" r:id="rId3"/>
    <p:sldId id="292" r:id="rId4"/>
    <p:sldId id="317" r:id="rId5"/>
    <p:sldId id="293" r:id="rId6"/>
    <p:sldId id="294" r:id="rId7"/>
    <p:sldId id="295" r:id="rId8"/>
    <p:sldId id="303" r:id="rId9"/>
    <p:sldId id="296" r:id="rId10"/>
    <p:sldId id="304" r:id="rId11"/>
    <p:sldId id="341" r:id="rId12"/>
    <p:sldId id="342" r:id="rId13"/>
    <p:sldId id="302" r:id="rId14"/>
    <p:sldId id="343" r:id="rId15"/>
    <p:sldId id="344" r:id="rId16"/>
    <p:sldId id="297" r:id="rId17"/>
    <p:sldId id="345" r:id="rId18"/>
    <p:sldId id="298" r:id="rId19"/>
    <p:sldId id="308" r:id="rId20"/>
    <p:sldId id="299" r:id="rId21"/>
    <p:sldId id="300" r:id="rId22"/>
    <p:sldId id="346" r:id="rId23"/>
    <p:sldId id="305" r:id="rId24"/>
    <p:sldId id="309" r:id="rId25"/>
    <p:sldId id="306" r:id="rId26"/>
    <p:sldId id="311" r:id="rId27"/>
    <p:sldId id="312" r:id="rId28"/>
    <p:sldId id="314" r:id="rId29"/>
    <p:sldId id="315" r:id="rId30"/>
    <p:sldId id="347" r:id="rId31"/>
    <p:sldId id="348" r:id="rId32"/>
    <p:sldId id="332" r:id="rId33"/>
    <p:sldId id="316" r:id="rId34"/>
    <p:sldId id="319" r:id="rId35"/>
    <p:sldId id="333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18" r:id="rId47"/>
    <p:sldId id="334" r:id="rId48"/>
    <p:sldId id="320" r:id="rId49"/>
    <p:sldId id="321" r:id="rId50"/>
    <p:sldId id="335" r:id="rId51"/>
    <p:sldId id="323" r:id="rId52"/>
    <p:sldId id="372" r:id="rId53"/>
    <p:sldId id="324" r:id="rId54"/>
    <p:sldId id="322" r:id="rId55"/>
    <p:sldId id="325" r:id="rId56"/>
    <p:sldId id="359" r:id="rId57"/>
    <p:sldId id="326" r:id="rId58"/>
    <p:sldId id="360" r:id="rId59"/>
    <p:sldId id="361" r:id="rId60"/>
    <p:sldId id="362" r:id="rId61"/>
    <p:sldId id="363" r:id="rId62"/>
    <p:sldId id="339" r:id="rId63"/>
    <p:sldId id="327" r:id="rId64"/>
    <p:sldId id="328" r:id="rId65"/>
    <p:sldId id="329" r:id="rId66"/>
    <p:sldId id="331" r:id="rId67"/>
    <p:sldId id="336" r:id="rId68"/>
    <p:sldId id="337" r:id="rId69"/>
    <p:sldId id="338" r:id="rId70"/>
    <p:sldId id="365" r:id="rId71"/>
    <p:sldId id="366" r:id="rId72"/>
    <p:sldId id="367" r:id="rId73"/>
    <p:sldId id="368" r:id="rId74"/>
    <p:sldId id="369" r:id="rId75"/>
    <p:sldId id="371" r:id="rId76"/>
    <p:sldId id="340" r:id="rId77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072" autoAdjust="0"/>
  </p:normalViewPr>
  <p:slideViewPr>
    <p:cSldViewPr>
      <p:cViewPr>
        <p:scale>
          <a:sx n="90" d="100"/>
          <a:sy n="90" d="100"/>
        </p:scale>
        <p:origin x="-1404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4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Ρολόγια και Συγχρονισμός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8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Η ακρίβεια είναι +-(</a:t>
            </a:r>
            <a:r>
              <a:rPr lang="en-US" sz="2000" dirty="0" smtClean="0"/>
              <a:t>RTT/2-min)</a:t>
            </a:r>
          </a:p>
          <a:p>
            <a:endParaRPr lang="en-US" sz="2000" dirty="0" smtClean="0"/>
          </a:p>
          <a:p>
            <a:r>
              <a:rPr lang="el-GR" sz="2000" dirty="0" smtClean="0"/>
              <a:t>Τελικά ο αλγόριθμος έχει ως εξής:</a:t>
            </a:r>
          </a:p>
          <a:p>
            <a:pPr lvl="1"/>
            <a:r>
              <a:rPr lang="el-GR" sz="1600" dirty="0" smtClean="0"/>
              <a:t>Ο </a:t>
            </a:r>
            <a:r>
              <a:rPr lang="en-US" sz="1600" dirty="0" smtClean="0"/>
              <a:t>client </a:t>
            </a:r>
            <a:r>
              <a:rPr lang="el-GR" sz="1600" dirty="0" smtClean="0"/>
              <a:t>ρωτά τον </a:t>
            </a:r>
            <a:r>
              <a:rPr lang="en-US" sz="1600" dirty="0" smtClean="0"/>
              <a:t>time server</a:t>
            </a:r>
          </a:p>
          <a:p>
            <a:pPr lvl="1"/>
            <a:r>
              <a:rPr lang="en-US" sz="1600" dirty="0" smtClean="0"/>
              <a:t>O time server </a:t>
            </a:r>
            <a:r>
              <a:rPr lang="el-GR" sz="1600" dirty="0" smtClean="0"/>
              <a:t>στέλνει την ώρα Τ</a:t>
            </a:r>
          </a:p>
          <a:p>
            <a:pPr lvl="1"/>
            <a:r>
              <a:rPr lang="el-GR" sz="1600" dirty="0" smtClean="0"/>
              <a:t>Ο </a:t>
            </a:r>
            <a:r>
              <a:rPr lang="en-US" sz="1600" dirty="0" smtClean="0"/>
              <a:t>client </a:t>
            </a:r>
            <a:r>
              <a:rPr lang="el-GR" sz="1600" dirty="0" smtClean="0"/>
              <a:t>βάζει το ρολόι του στην ώρα Τ+</a:t>
            </a:r>
            <a:r>
              <a:rPr lang="en-US" sz="1600" dirty="0" smtClean="0"/>
              <a:t>RTT/2</a:t>
            </a:r>
          </a:p>
          <a:p>
            <a:pPr lvl="1"/>
            <a:endParaRPr lang="en-US" sz="1600" dirty="0" smtClean="0"/>
          </a:p>
          <a:p>
            <a:r>
              <a:rPr lang="el-GR" sz="2000" dirty="0" smtClean="0"/>
              <a:t>Πώς μπορούμε να βελτιώσουμε την ακρίβεια;</a:t>
            </a:r>
          </a:p>
          <a:p>
            <a:pPr lvl="1"/>
            <a:r>
              <a:rPr lang="el-GR" sz="1600" dirty="0" smtClean="0"/>
              <a:t>Μέτρηση του </a:t>
            </a:r>
            <a:r>
              <a:rPr lang="en-US" sz="1600" dirty="0" smtClean="0"/>
              <a:t>RTT </a:t>
            </a:r>
            <a:r>
              <a:rPr lang="el-GR" sz="1600" dirty="0" smtClean="0"/>
              <a:t>πολλές φορές για καλύτερη εκτίμηση του ελάχιστου -&gt; μειώνουμε το σφάλμα</a:t>
            </a:r>
          </a:p>
          <a:p>
            <a:pPr lvl="1"/>
            <a:r>
              <a:rPr lang="el-GR" sz="1600" dirty="0" smtClean="0"/>
              <a:t>Για ασυνήθιστα μεγάλα </a:t>
            </a:r>
            <a:r>
              <a:rPr lang="en-US" sz="1600" dirty="0" smtClean="0"/>
              <a:t>RTT</a:t>
            </a:r>
            <a:r>
              <a:rPr lang="el-GR" sz="1600" dirty="0" smtClean="0"/>
              <a:t>, τα αγνοούμε και επαναλαμβάνουμε -&gt; απαλείφουμε τους </a:t>
            </a:r>
            <a:r>
              <a:rPr lang="en-US" sz="1600" dirty="0" smtClean="0"/>
              <a:t>outliers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l-GR" sz="1800" dirty="0" smtClean="0"/>
              <a:t>Αποστολή αιτήματος στις </a:t>
            </a:r>
            <a:r>
              <a:rPr lang="en-US" sz="1800" dirty="0" smtClean="0"/>
              <a:t>5:08:15.100 (T0)</a:t>
            </a:r>
          </a:p>
          <a:p>
            <a:r>
              <a:rPr lang="el-GR" sz="1800" dirty="0" smtClean="0"/>
              <a:t>Λήψη απάντησης στις </a:t>
            </a:r>
            <a:r>
              <a:rPr lang="en-US" sz="1800" dirty="0" smtClean="0"/>
              <a:t>5:08:15.900 (T1)</a:t>
            </a:r>
          </a:p>
          <a:p>
            <a:r>
              <a:rPr lang="el-GR" sz="1800" dirty="0" smtClean="0"/>
              <a:t>Η απάντηση είναι </a:t>
            </a:r>
            <a:r>
              <a:rPr lang="en-US" sz="1800" dirty="0" smtClean="0"/>
              <a:t>5:09:25.300 (T)</a:t>
            </a:r>
          </a:p>
          <a:p>
            <a:endParaRPr lang="el-GR" sz="1800" dirty="0" smtClean="0"/>
          </a:p>
          <a:p>
            <a:r>
              <a:rPr lang="en-US" sz="1800" dirty="0" smtClean="0"/>
              <a:t>RTT = T1 -T0</a:t>
            </a:r>
            <a:r>
              <a:rPr lang="el-GR" sz="1800" dirty="0" smtClean="0"/>
              <a:t> = </a:t>
            </a:r>
            <a:r>
              <a:rPr lang="en-US" sz="1800" dirty="0" smtClean="0"/>
              <a:t>5:08:15.900 - 5:08:15.100 = 800 ms</a:t>
            </a:r>
          </a:p>
          <a:p>
            <a:r>
              <a:rPr lang="el-GR" sz="1800" dirty="0" smtClean="0"/>
              <a:t>Υποθέτουμε ότι ο χρόνος που πέρασε μέχρι να λάβουμε απάντηση είναι </a:t>
            </a:r>
            <a:r>
              <a:rPr lang="en-US" sz="1800" dirty="0" smtClean="0"/>
              <a:t>400 ms</a:t>
            </a:r>
          </a:p>
          <a:p>
            <a:r>
              <a:rPr lang="el-GR" sz="1800" dirty="0" smtClean="0"/>
              <a:t>Θέτουμε την ώρα </a:t>
            </a:r>
            <a:r>
              <a:rPr lang="en-US" sz="1800" dirty="0" smtClean="0"/>
              <a:t>T+ RTT/2</a:t>
            </a:r>
          </a:p>
          <a:p>
            <a:r>
              <a:rPr lang="en-US" sz="1800" dirty="0" smtClean="0"/>
              <a:t>5:09:25.300 + 400 = 5:09.25.700</a:t>
            </a:r>
            <a:endParaRPr lang="el-GR" sz="1800" dirty="0" smtClean="0"/>
          </a:p>
          <a:p>
            <a:pPr>
              <a:buNone/>
            </a:pPr>
            <a:endParaRPr lang="el-GR" sz="1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184576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l-GR" sz="1800" dirty="0" smtClean="0"/>
              <a:t>Αν γνωρίζαμε ότι </a:t>
            </a:r>
            <a:r>
              <a:rPr lang="en-US" sz="1800" dirty="0" smtClean="0"/>
              <a:t>min </a:t>
            </a:r>
            <a:r>
              <a:rPr lang="el-GR" sz="1800" dirty="0" smtClean="0"/>
              <a:t>χρόνος είναι 200</a:t>
            </a:r>
            <a:r>
              <a:rPr lang="en-US" sz="1800" dirty="0" smtClean="0"/>
              <a:t>ms</a:t>
            </a:r>
            <a:r>
              <a:rPr lang="el-GR" sz="1800" dirty="0" smtClean="0"/>
              <a:t> τότε</a:t>
            </a:r>
          </a:p>
          <a:p>
            <a:endParaRPr lang="el-GR" sz="1800" dirty="0" smtClean="0"/>
          </a:p>
          <a:p>
            <a:r>
              <a:rPr lang="el-GR" sz="1800" dirty="0" smtClean="0"/>
              <a:t> </a:t>
            </a:r>
            <a:r>
              <a:rPr lang="en-US" sz="1800" dirty="0" smtClean="0"/>
              <a:t>Error =       (900-100)/2-200 =     200 ms</a:t>
            </a:r>
            <a:endParaRPr lang="el-GR" sz="18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184576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72816"/>
            <a:ext cx="1981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4365105"/>
            <a:ext cx="216024" cy="2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216024" cy="2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Berkeley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Εσωτερικός συγχρονισμός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1 Μ</a:t>
            </a:r>
            <a:r>
              <a:rPr lang="en-US" sz="2000" dirty="0" smtClean="0"/>
              <a:t>aster-</a:t>
            </a:r>
            <a:r>
              <a:rPr lang="el-GR" sz="2000" dirty="0" smtClean="0"/>
              <a:t> οι υπόλοιποι </a:t>
            </a:r>
            <a:r>
              <a:rPr lang="en-US" sz="2000" dirty="0" smtClean="0"/>
              <a:t>slaves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 Master </a:t>
            </a:r>
            <a:r>
              <a:rPr lang="el-GR" sz="2000" dirty="0" smtClean="0"/>
              <a:t>ρωτάει την ώρα από τους </a:t>
            </a:r>
            <a:r>
              <a:rPr lang="en-US" sz="2000" dirty="0" smtClean="0"/>
              <a:t>slaves </a:t>
            </a:r>
            <a:r>
              <a:rPr lang="el-GR" sz="2000" dirty="0" smtClean="0"/>
              <a:t>και υπολογίζει την τοπική τους ώρα με βάση το </a:t>
            </a:r>
            <a:r>
              <a:rPr lang="en-US" sz="2000" dirty="0" smtClean="0"/>
              <a:t>RTT</a:t>
            </a:r>
            <a:r>
              <a:rPr lang="el-GR" sz="2000" dirty="0" smtClean="0"/>
              <a:t> (όπως στον αλγόριθμο του </a:t>
            </a:r>
            <a:r>
              <a:rPr lang="en-US" sz="2000" dirty="0" err="1" smtClean="0"/>
              <a:t>Cristian</a:t>
            </a:r>
            <a:r>
              <a:rPr lang="en-US" sz="2000" dirty="0" smtClean="0"/>
              <a:t>)</a:t>
            </a:r>
          </a:p>
          <a:p>
            <a:endParaRPr lang="el-GR" sz="2000" dirty="0" smtClean="0"/>
          </a:p>
          <a:p>
            <a:r>
              <a:rPr lang="el-GR" sz="2000" dirty="0" smtClean="0"/>
              <a:t>Υπολογίζει τον μέσο όρο</a:t>
            </a:r>
            <a:r>
              <a:rPr lang="en-US" sz="2000" dirty="0" smtClean="0"/>
              <a:t> (</a:t>
            </a:r>
            <a:r>
              <a:rPr lang="el-GR" sz="2000" dirty="0" smtClean="0"/>
              <a:t>συμπεριλαμβάνει και τη δική του ώρα)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Στέλνει στον κάθε </a:t>
            </a:r>
            <a:r>
              <a:rPr lang="en-US" sz="2000" dirty="0" smtClean="0"/>
              <a:t>slave </a:t>
            </a:r>
            <a:r>
              <a:rPr lang="el-GR" sz="2000" dirty="0" smtClean="0"/>
              <a:t>τη διαφορά </a:t>
            </a:r>
            <a:r>
              <a:rPr lang="en-US" sz="2000" dirty="0" smtClean="0"/>
              <a:t>(offset) </a:t>
            </a:r>
            <a:r>
              <a:rPr lang="el-GR" sz="2000" dirty="0" smtClean="0"/>
              <a:t>από τον μέσο όρο (θετική ή αρνητική)</a:t>
            </a:r>
            <a:endParaRPr lang="en-US" sz="2000" dirty="0" smtClean="0"/>
          </a:p>
          <a:p>
            <a:pPr lvl="1"/>
            <a:r>
              <a:rPr lang="el-GR" sz="1600" dirty="0" smtClean="0"/>
              <a:t>Γιατί </a:t>
            </a:r>
            <a:r>
              <a:rPr lang="en-US" sz="1600" dirty="0" smtClean="0"/>
              <a:t>offset </a:t>
            </a:r>
            <a:r>
              <a:rPr lang="el-GR" sz="1600" dirty="0" smtClean="0"/>
              <a:t>και όχι ώρα;</a:t>
            </a:r>
          </a:p>
          <a:p>
            <a:r>
              <a:rPr lang="el-GR" sz="2000" dirty="0" smtClean="0"/>
              <a:t>Δεν δουλεύει καλά όταν τα ρολόγια έχουν μεγάλες διαφορές</a:t>
            </a:r>
          </a:p>
          <a:p>
            <a:pPr lvl="1"/>
            <a:r>
              <a:rPr lang="el-GR" sz="1600" dirty="0" smtClean="0"/>
              <a:t>Απαλοιφή </a:t>
            </a:r>
            <a:r>
              <a:rPr lang="en-US" sz="1600" dirty="0" smtClean="0"/>
              <a:t>outliers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Ζητάει ώρα από κάθε </a:t>
            </a:r>
            <a:r>
              <a:rPr lang="en-US" sz="2000" dirty="0" smtClean="0"/>
              <a:t>slave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Αγνοεί τους </a:t>
            </a:r>
            <a:r>
              <a:rPr lang="en-US" sz="2000" dirty="0" smtClean="0"/>
              <a:t>outliers</a:t>
            </a:r>
            <a:r>
              <a:rPr lang="el-GR" sz="2000" dirty="0" smtClean="0"/>
              <a:t> </a:t>
            </a:r>
            <a:r>
              <a:rPr lang="en-US" sz="2000" dirty="0" smtClean="0"/>
              <a:t>(9:10)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Υπολογίζει μέσο όρο </a:t>
            </a:r>
            <a:endParaRPr lang="el-GR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215036" cy="21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4200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4. Στέλνει </a:t>
            </a:r>
            <a:r>
              <a:rPr lang="en-US" sz="2000" dirty="0" smtClean="0"/>
              <a:t>offset </a:t>
            </a:r>
            <a:r>
              <a:rPr lang="el-GR" sz="2000" dirty="0" smtClean="0"/>
              <a:t>σε κάθε </a:t>
            </a:r>
            <a:r>
              <a:rPr lang="en-US" sz="2000" dirty="0" smtClean="0"/>
              <a:t>slave</a:t>
            </a:r>
            <a:endParaRPr lang="el-GR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91733" cy="23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smtClean="0"/>
              <a:t>πρωτόκολλο </a:t>
            </a:r>
            <a:r>
              <a:rPr lang="en-US" dirty="0" smtClean="0"/>
              <a:t>NTP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Χρησιμοποιεί δίκτυο από </a:t>
            </a:r>
            <a:r>
              <a:rPr lang="en-US" sz="2400" dirty="0" smtClean="0"/>
              <a:t>time servers </a:t>
            </a:r>
            <a:r>
              <a:rPr lang="el-GR" sz="2400" dirty="0" smtClean="0"/>
              <a:t>για τον συγχρονισμό</a:t>
            </a:r>
          </a:p>
          <a:p>
            <a:r>
              <a:rPr lang="el-GR" sz="2400" dirty="0" smtClean="0"/>
              <a:t>‘</a:t>
            </a:r>
            <a:r>
              <a:rPr lang="el-GR" sz="2400" dirty="0" err="1" smtClean="0"/>
              <a:t>Εχει</a:t>
            </a:r>
            <a:r>
              <a:rPr lang="el-GR" sz="2400" dirty="0" smtClean="0"/>
              <a:t> σχεδιαστεί για το διαδίκτυο</a:t>
            </a:r>
          </a:p>
          <a:p>
            <a:pPr lvl="1"/>
            <a:r>
              <a:rPr lang="el-GR" sz="2000" dirty="0" err="1" smtClean="0"/>
              <a:t>Γιατι</a:t>
            </a:r>
            <a:r>
              <a:rPr lang="el-GR" sz="2000" dirty="0" smtClean="0"/>
              <a:t> όχι ο </a:t>
            </a:r>
            <a:r>
              <a:rPr lang="en-US" sz="2000" dirty="0" err="1" smtClean="0"/>
              <a:t>Cristian</a:t>
            </a:r>
            <a:r>
              <a:rPr lang="en-US" sz="2000" dirty="0" smtClean="0"/>
              <a:t>;</a:t>
            </a:r>
          </a:p>
          <a:p>
            <a:r>
              <a:rPr lang="el-GR" sz="2400" dirty="0" smtClean="0"/>
              <a:t>Οι </a:t>
            </a:r>
            <a:r>
              <a:rPr lang="en-US" sz="2400" dirty="0" smtClean="0"/>
              <a:t>time servers </a:t>
            </a:r>
            <a:r>
              <a:rPr lang="el-GR" sz="2400" dirty="0" smtClean="0"/>
              <a:t>είναι συνδεδεμένοι σε ένα δέντρο συγχρονισμού </a:t>
            </a:r>
          </a:p>
          <a:p>
            <a:pPr lvl="1"/>
            <a:r>
              <a:rPr lang="el-GR" sz="2000" dirty="0" smtClean="0"/>
              <a:t>Η ρίζα είναι σε επαφή με το </a:t>
            </a:r>
            <a:r>
              <a:rPr lang="en-US" sz="2000" dirty="0" smtClean="0"/>
              <a:t>UTC </a:t>
            </a:r>
          </a:p>
          <a:p>
            <a:pPr lvl="1"/>
            <a:r>
              <a:rPr lang="el-GR" sz="2000" dirty="0" smtClean="0"/>
              <a:t>Κάθε κόμβος συγχρονίζει τα παιδιά του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81025" y="4953000"/>
            <a:ext cx="5845175" cy="876300"/>
          </a:xfrm>
          <a:custGeom>
            <a:avLst/>
            <a:gdLst>
              <a:gd name="T0" fmla="*/ 3658 w 3682"/>
              <a:gd name="T1" fmla="*/ 344 h 552"/>
              <a:gd name="T2" fmla="*/ 3586 w 3682"/>
              <a:gd name="T3" fmla="*/ 368 h 552"/>
              <a:gd name="T4" fmla="*/ 3562 w 3682"/>
              <a:gd name="T5" fmla="*/ 376 h 552"/>
              <a:gd name="T6" fmla="*/ 3514 w 3682"/>
              <a:gd name="T7" fmla="*/ 424 h 552"/>
              <a:gd name="T8" fmla="*/ 3466 w 3682"/>
              <a:gd name="T9" fmla="*/ 440 h 552"/>
              <a:gd name="T10" fmla="*/ 3442 w 3682"/>
              <a:gd name="T11" fmla="*/ 448 h 552"/>
              <a:gd name="T12" fmla="*/ 3258 w 3682"/>
              <a:gd name="T13" fmla="*/ 416 h 552"/>
              <a:gd name="T14" fmla="*/ 3034 w 3682"/>
              <a:gd name="T15" fmla="*/ 408 h 552"/>
              <a:gd name="T16" fmla="*/ 2914 w 3682"/>
              <a:gd name="T17" fmla="*/ 384 h 552"/>
              <a:gd name="T18" fmla="*/ 2506 w 3682"/>
              <a:gd name="T19" fmla="*/ 392 h 552"/>
              <a:gd name="T20" fmla="*/ 2434 w 3682"/>
              <a:gd name="T21" fmla="*/ 416 h 552"/>
              <a:gd name="T22" fmla="*/ 2410 w 3682"/>
              <a:gd name="T23" fmla="*/ 424 h 552"/>
              <a:gd name="T24" fmla="*/ 2290 w 3682"/>
              <a:gd name="T25" fmla="*/ 408 h 552"/>
              <a:gd name="T26" fmla="*/ 2178 w 3682"/>
              <a:gd name="T27" fmla="*/ 376 h 552"/>
              <a:gd name="T28" fmla="*/ 2034 w 3682"/>
              <a:gd name="T29" fmla="*/ 368 h 552"/>
              <a:gd name="T30" fmla="*/ 1762 w 3682"/>
              <a:gd name="T31" fmla="*/ 376 h 552"/>
              <a:gd name="T32" fmla="*/ 1666 w 3682"/>
              <a:gd name="T33" fmla="*/ 416 h 552"/>
              <a:gd name="T34" fmla="*/ 1618 w 3682"/>
              <a:gd name="T35" fmla="*/ 432 h 552"/>
              <a:gd name="T36" fmla="*/ 1354 w 3682"/>
              <a:gd name="T37" fmla="*/ 392 h 552"/>
              <a:gd name="T38" fmla="*/ 1154 w 3682"/>
              <a:gd name="T39" fmla="*/ 408 h 552"/>
              <a:gd name="T40" fmla="*/ 922 w 3682"/>
              <a:gd name="T41" fmla="*/ 544 h 552"/>
              <a:gd name="T42" fmla="*/ 306 w 3682"/>
              <a:gd name="T43" fmla="*/ 552 h 552"/>
              <a:gd name="T44" fmla="*/ 82 w 3682"/>
              <a:gd name="T45" fmla="*/ 544 h 552"/>
              <a:gd name="T46" fmla="*/ 34 w 3682"/>
              <a:gd name="T47" fmla="*/ 528 h 552"/>
              <a:gd name="T48" fmla="*/ 10 w 3682"/>
              <a:gd name="T49" fmla="*/ 240 h 552"/>
              <a:gd name="T50" fmla="*/ 42 w 3682"/>
              <a:gd name="T51" fmla="*/ 56 h 552"/>
              <a:gd name="T52" fmla="*/ 114 w 3682"/>
              <a:gd name="T53" fmla="*/ 16 h 552"/>
              <a:gd name="T54" fmla="*/ 162 w 3682"/>
              <a:gd name="T55" fmla="*/ 0 h 552"/>
              <a:gd name="T56" fmla="*/ 738 w 3682"/>
              <a:gd name="T57" fmla="*/ 32 h 552"/>
              <a:gd name="T58" fmla="*/ 1322 w 3682"/>
              <a:gd name="T59" fmla="*/ 64 h 552"/>
              <a:gd name="T60" fmla="*/ 1626 w 3682"/>
              <a:gd name="T61" fmla="*/ 96 h 552"/>
              <a:gd name="T62" fmla="*/ 1778 w 3682"/>
              <a:gd name="T63" fmla="*/ 120 h 552"/>
              <a:gd name="T64" fmla="*/ 2002 w 3682"/>
              <a:gd name="T65" fmla="*/ 128 h 552"/>
              <a:gd name="T66" fmla="*/ 2122 w 3682"/>
              <a:gd name="T67" fmla="*/ 136 h 552"/>
              <a:gd name="T68" fmla="*/ 2370 w 3682"/>
              <a:gd name="T69" fmla="*/ 96 h 552"/>
              <a:gd name="T70" fmla="*/ 2858 w 3682"/>
              <a:gd name="T71" fmla="*/ 136 h 552"/>
              <a:gd name="T72" fmla="*/ 3330 w 3682"/>
              <a:gd name="T73" fmla="*/ 112 h 552"/>
              <a:gd name="T74" fmla="*/ 3586 w 3682"/>
              <a:gd name="T75" fmla="*/ 104 h 552"/>
              <a:gd name="T76" fmla="*/ 3658 w 3682"/>
              <a:gd name="T77" fmla="*/ 184 h 552"/>
              <a:gd name="T78" fmla="*/ 3674 w 3682"/>
              <a:gd name="T79" fmla="*/ 232 h 552"/>
              <a:gd name="T80" fmla="*/ 3682 w 3682"/>
              <a:gd name="T81" fmla="*/ 256 h 552"/>
              <a:gd name="T82" fmla="*/ 3674 w 3682"/>
              <a:gd name="T83" fmla="*/ 320 h 552"/>
              <a:gd name="T84" fmla="*/ 3658 w 3682"/>
              <a:gd name="T85" fmla="*/ 344 h 5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682"/>
              <a:gd name="T130" fmla="*/ 0 h 552"/>
              <a:gd name="T131" fmla="*/ 3682 w 3682"/>
              <a:gd name="T132" fmla="*/ 552 h 5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682" h="552">
                <a:moveTo>
                  <a:pt x="3658" y="344"/>
                </a:moveTo>
                <a:cubicBezTo>
                  <a:pt x="3635" y="352"/>
                  <a:pt x="3599" y="364"/>
                  <a:pt x="3586" y="368"/>
                </a:cubicBezTo>
                <a:cubicBezTo>
                  <a:pt x="3578" y="371"/>
                  <a:pt x="3562" y="376"/>
                  <a:pt x="3562" y="376"/>
                </a:cubicBezTo>
                <a:cubicBezTo>
                  <a:pt x="3546" y="392"/>
                  <a:pt x="3530" y="408"/>
                  <a:pt x="3514" y="424"/>
                </a:cubicBezTo>
                <a:cubicBezTo>
                  <a:pt x="3502" y="436"/>
                  <a:pt x="3482" y="435"/>
                  <a:pt x="3466" y="440"/>
                </a:cubicBezTo>
                <a:cubicBezTo>
                  <a:pt x="3458" y="443"/>
                  <a:pt x="3442" y="448"/>
                  <a:pt x="3442" y="448"/>
                </a:cubicBezTo>
                <a:cubicBezTo>
                  <a:pt x="3382" y="443"/>
                  <a:pt x="3317" y="420"/>
                  <a:pt x="3258" y="416"/>
                </a:cubicBezTo>
                <a:cubicBezTo>
                  <a:pt x="3183" y="411"/>
                  <a:pt x="3109" y="411"/>
                  <a:pt x="3034" y="408"/>
                </a:cubicBezTo>
                <a:cubicBezTo>
                  <a:pt x="2994" y="400"/>
                  <a:pt x="2954" y="394"/>
                  <a:pt x="2914" y="384"/>
                </a:cubicBezTo>
                <a:cubicBezTo>
                  <a:pt x="2778" y="387"/>
                  <a:pt x="2642" y="385"/>
                  <a:pt x="2506" y="392"/>
                </a:cubicBezTo>
                <a:cubicBezTo>
                  <a:pt x="2506" y="392"/>
                  <a:pt x="2446" y="412"/>
                  <a:pt x="2434" y="416"/>
                </a:cubicBezTo>
                <a:cubicBezTo>
                  <a:pt x="2426" y="419"/>
                  <a:pt x="2410" y="424"/>
                  <a:pt x="2410" y="424"/>
                </a:cubicBezTo>
                <a:cubicBezTo>
                  <a:pt x="2386" y="421"/>
                  <a:pt x="2319" y="415"/>
                  <a:pt x="2290" y="408"/>
                </a:cubicBezTo>
                <a:cubicBezTo>
                  <a:pt x="2252" y="398"/>
                  <a:pt x="2218" y="379"/>
                  <a:pt x="2178" y="376"/>
                </a:cubicBezTo>
                <a:cubicBezTo>
                  <a:pt x="2130" y="372"/>
                  <a:pt x="2082" y="371"/>
                  <a:pt x="2034" y="368"/>
                </a:cubicBezTo>
                <a:cubicBezTo>
                  <a:pt x="1943" y="371"/>
                  <a:pt x="1852" y="369"/>
                  <a:pt x="1762" y="376"/>
                </a:cubicBezTo>
                <a:cubicBezTo>
                  <a:pt x="1755" y="377"/>
                  <a:pt x="1684" y="410"/>
                  <a:pt x="1666" y="416"/>
                </a:cubicBezTo>
                <a:cubicBezTo>
                  <a:pt x="1650" y="421"/>
                  <a:pt x="1618" y="432"/>
                  <a:pt x="1618" y="432"/>
                </a:cubicBezTo>
                <a:cubicBezTo>
                  <a:pt x="1514" y="427"/>
                  <a:pt x="1446" y="423"/>
                  <a:pt x="1354" y="392"/>
                </a:cubicBezTo>
                <a:cubicBezTo>
                  <a:pt x="1287" y="395"/>
                  <a:pt x="1214" y="378"/>
                  <a:pt x="1154" y="408"/>
                </a:cubicBezTo>
                <a:cubicBezTo>
                  <a:pt x="1082" y="444"/>
                  <a:pt x="1021" y="542"/>
                  <a:pt x="922" y="544"/>
                </a:cubicBezTo>
                <a:cubicBezTo>
                  <a:pt x="717" y="549"/>
                  <a:pt x="511" y="549"/>
                  <a:pt x="306" y="552"/>
                </a:cubicBezTo>
                <a:cubicBezTo>
                  <a:pt x="231" y="549"/>
                  <a:pt x="156" y="551"/>
                  <a:pt x="82" y="544"/>
                </a:cubicBezTo>
                <a:cubicBezTo>
                  <a:pt x="65" y="543"/>
                  <a:pt x="34" y="528"/>
                  <a:pt x="34" y="528"/>
                </a:cubicBezTo>
                <a:cubicBezTo>
                  <a:pt x="5" y="441"/>
                  <a:pt x="18" y="333"/>
                  <a:pt x="10" y="240"/>
                </a:cubicBezTo>
                <a:cubicBezTo>
                  <a:pt x="14" y="180"/>
                  <a:pt x="0" y="107"/>
                  <a:pt x="42" y="56"/>
                </a:cubicBezTo>
                <a:cubicBezTo>
                  <a:pt x="70" y="23"/>
                  <a:pt x="68" y="31"/>
                  <a:pt x="114" y="16"/>
                </a:cubicBezTo>
                <a:cubicBezTo>
                  <a:pt x="130" y="11"/>
                  <a:pt x="162" y="0"/>
                  <a:pt x="162" y="0"/>
                </a:cubicBezTo>
                <a:cubicBezTo>
                  <a:pt x="356" y="8"/>
                  <a:pt x="546" y="15"/>
                  <a:pt x="738" y="32"/>
                </a:cubicBezTo>
                <a:cubicBezTo>
                  <a:pt x="897" y="85"/>
                  <a:pt x="1190" y="61"/>
                  <a:pt x="1322" y="64"/>
                </a:cubicBezTo>
                <a:cubicBezTo>
                  <a:pt x="1423" y="77"/>
                  <a:pt x="1525" y="85"/>
                  <a:pt x="1626" y="96"/>
                </a:cubicBezTo>
                <a:cubicBezTo>
                  <a:pt x="1676" y="102"/>
                  <a:pt x="1728" y="117"/>
                  <a:pt x="1778" y="120"/>
                </a:cubicBezTo>
                <a:cubicBezTo>
                  <a:pt x="1853" y="125"/>
                  <a:pt x="1927" y="125"/>
                  <a:pt x="2002" y="128"/>
                </a:cubicBezTo>
                <a:cubicBezTo>
                  <a:pt x="2042" y="130"/>
                  <a:pt x="2082" y="133"/>
                  <a:pt x="2122" y="136"/>
                </a:cubicBezTo>
                <a:cubicBezTo>
                  <a:pt x="2210" y="132"/>
                  <a:pt x="2296" y="145"/>
                  <a:pt x="2370" y="96"/>
                </a:cubicBezTo>
                <a:cubicBezTo>
                  <a:pt x="2551" y="101"/>
                  <a:pt x="2690" y="102"/>
                  <a:pt x="2858" y="136"/>
                </a:cubicBezTo>
                <a:cubicBezTo>
                  <a:pt x="3017" y="131"/>
                  <a:pt x="3172" y="120"/>
                  <a:pt x="3330" y="112"/>
                </a:cubicBezTo>
                <a:cubicBezTo>
                  <a:pt x="3441" y="93"/>
                  <a:pt x="3420" y="97"/>
                  <a:pt x="3586" y="104"/>
                </a:cubicBezTo>
                <a:cubicBezTo>
                  <a:pt x="3620" y="115"/>
                  <a:pt x="3647" y="150"/>
                  <a:pt x="3658" y="184"/>
                </a:cubicBezTo>
                <a:cubicBezTo>
                  <a:pt x="3663" y="200"/>
                  <a:pt x="3669" y="216"/>
                  <a:pt x="3674" y="232"/>
                </a:cubicBezTo>
                <a:cubicBezTo>
                  <a:pt x="3677" y="240"/>
                  <a:pt x="3682" y="256"/>
                  <a:pt x="3682" y="256"/>
                </a:cubicBezTo>
                <a:cubicBezTo>
                  <a:pt x="3679" y="277"/>
                  <a:pt x="3680" y="299"/>
                  <a:pt x="3674" y="320"/>
                </a:cubicBezTo>
                <a:cubicBezTo>
                  <a:pt x="3671" y="329"/>
                  <a:pt x="3658" y="344"/>
                  <a:pt x="3658" y="344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EFF72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2209800" y="5397500"/>
            <a:ext cx="6253163" cy="1079500"/>
          </a:xfrm>
          <a:custGeom>
            <a:avLst/>
            <a:gdLst>
              <a:gd name="T0" fmla="*/ 3424 w 3899"/>
              <a:gd name="T1" fmla="*/ 792 h 824"/>
              <a:gd name="T2" fmla="*/ 3592 w 3899"/>
              <a:gd name="T3" fmla="*/ 744 h 824"/>
              <a:gd name="T4" fmla="*/ 3640 w 3899"/>
              <a:gd name="T5" fmla="*/ 720 h 824"/>
              <a:gd name="T6" fmla="*/ 3656 w 3899"/>
              <a:gd name="T7" fmla="*/ 696 h 824"/>
              <a:gd name="T8" fmla="*/ 3680 w 3899"/>
              <a:gd name="T9" fmla="*/ 688 h 824"/>
              <a:gd name="T10" fmla="*/ 3704 w 3899"/>
              <a:gd name="T11" fmla="*/ 672 h 824"/>
              <a:gd name="T12" fmla="*/ 3808 w 3899"/>
              <a:gd name="T13" fmla="*/ 560 h 824"/>
              <a:gd name="T14" fmla="*/ 3880 w 3899"/>
              <a:gd name="T15" fmla="*/ 440 h 824"/>
              <a:gd name="T16" fmla="*/ 3896 w 3899"/>
              <a:gd name="T17" fmla="*/ 392 h 824"/>
              <a:gd name="T18" fmla="*/ 3880 w 3899"/>
              <a:gd name="T19" fmla="*/ 288 h 824"/>
              <a:gd name="T20" fmla="*/ 3808 w 3899"/>
              <a:gd name="T21" fmla="*/ 240 h 824"/>
              <a:gd name="T22" fmla="*/ 3736 w 3899"/>
              <a:gd name="T23" fmla="*/ 200 h 824"/>
              <a:gd name="T24" fmla="*/ 3656 w 3899"/>
              <a:gd name="T25" fmla="*/ 176 h 824"/>
              <a:gd name="T26" fmla="*/ 3352 w 3899"/>
              <a:gd name="T27" fmla="*/ 56 h 824"/>
              <a:gd name="T28" fmla="*/ 3280 w 3899"/>
              <a:gd name="T29" fmla="*/ 24 h 824"/>
              <a:gd name="T30" fmla="*/ 3160 w 3899"/>
              <a:gd name="T31" fmla="*/ 0 h 824"/>
              <a:gd name="T32" fmla="*/ 2936 w 3899"/>
              <a:gd name="T33" fmla="*/ 8 h 824"/>
              <a:gd name="T34" fmla="*/ 2888 w 3899"/>
              <a:gd name="T35" fmla="*/ 24 h 824"/>
              <a:gd name="T36" fmla="*/ 2800 w 3899"/>
              <a:gd name="T37" fmla="*/ 216 h 824"/>
              <a:gd name="T38" fmla="*/ 2752 w 3899"/>
              <a:gd name="T39" fmla="*/ 312 h 824"/>
              <a:gd name="T40" fmla="*/ 2240 w 3899"/>
              <a:gd name="T41" fmla="*/ 272 h 824"/>
              <a:gd name="T42" fmla="*/ 1888 w 3899"/>
              <a:gd name="T43" fmla="*/ 296 h 824"/>
              <a:gd name="T44" fmla="*/ 1408 w 3899"/>
              <a:gd name="T45" fmla="*/ 272 h 824"/>
              <a:gd name="T46" fmla="*/ 1064 w 3899"/>
              <a:gd name="T47" fmla="*/ 304 h 824"/>
              <a:gd name="T48" fmla="*/ 248 w 3899"/>
              <a:gd name="T49" fmla="*/ 296 h 824"/>
              <a:gd name="T50" fmla="*/ 104 w 3899"/>
              <a:gd name="T51" fmla="*/ 368 h 824"/>
              <a:gd name="T52" fmla="*/ 56 w 3899"/>
              <a:gd name="T53" fmla="*/ 384 h 824"/>
              <a:gd name="T54" fmla="*/ 16 w 3899"/>
              <a:gd name="T55" fmla="*/ 432 h 824"/>
              <a:gd name="T56" fmla="*/ 0 w 3899"/>
              <a:gd name="T57" fmla="*/ 480 h 824"/>
              <a:gd name="T58" fmla="*/ 8 w 3899"/>
              <a:gd name="T59" fmla="*/ 744 h 824"/>
              <a:gd name="T60" fmla="*/ 56 w 3899"/>
              <a:gd name="T61" fmla="*/ 784 h 824"/>
              <a:gd name="T62" fmla="*/ 208 w 3899"/>
              <a:gd name="T63" fmla="*/ 824 h 824"/>
              <a:gd name="T64" fmla="*/ 464 w 3899"/>
              <a:gd name="T65" fmla="*/ 792 h 824"/>
              <a:gd name="T66" fmla="*/ 1024 w 3899"/>
              <a:gd name="T67" fmla="*/ 776 h 824"/>
              <a:gd name="T68" fmla="*/ 1544 w 3899"/>
              <a:gd name="T69" fmla="*/ 776 h 824"/>
              <a:gd name="T70" fmla="*/ 2408 w 3899"/>
              <a:gd name="T71" fmla="*/ 768 h 824"/>
              <a:gd name="T72" fmla="*/ 3064 w 3899"/>
              <a:gd name="T73" fmla="*/ 760 h 824"/>
              <a:gd name="T74" fmla="*/ 3352 w 3899"/>
              <a:gd name="T75" fmla="*/ 800 h 824"/>
              <a:gd name="T76" fmla="*/ 3424 w 3899"/>
              <a:gd name="T77" fmla="*/ 792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99"/>
              <a:gd name="T118" fmla="*/ 0 h 824"/>
              <a:gd name="T119" fmla="*/ 3899 w 3899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99" h="824">
                <a:moveTo>
                  <a:pt x="3424" y="792"/>
                </a:moveTo>
                <a:cubicBezTo>
                  <a:pt x="3484" y="782"/>
                  <a:pt x="3534" y="759"/>
                  <a:pt x="3592" y="744"/>
                </a:cubicBezTo>
                <a:cubicBezTo>
                  <a:pt x="3607" y="734"/>
                  <a:pt x="3626" y="731"/>
                  <a:pt x="3640" y="720"/>
                </a:cubicBezTo>
                <a:cubicBezTo>
                  <a:pt x="3648" y="714"/>
                  <a:pt x="3648" y="702"/>
                  <a:pt x="3656" y="696"/>
                </a:cubicBezTo>
                <a:cubicBezTo>
                  <a:pt x="3663" y="691"/>
                  <a:pt x="3672" y="692"/>
                  <a:pt x="3680" y="688"/>
                </a:cubicBezTo>
                <a:cubicBezTo>
                  <a:pt x="3689" y="684"/>
                  <a:pt x="3697" y="678"/>
                  <a:pt x="3704" y="672"/>
                </a:cubicBezTo>
                <a:cubicBezTo>
                  <a:pt x="3744" y="639"/>
                  <a:pt x="3765" y="589"/>
                  <a:pt x="3808" y="560"/>
                </a:cubicBezTo>
                <a:cubicBezTo>
                  <a:pt x="3823" y="515"/>
                  <a:pt x="3866" y="483"/>
                  <a:pt x="3880" y="440"/>
                </a:cubicBezTo>
                <a:cubicBezTo>
                  <a:pt x="3885" y="424"/>
                  <a:pt x="3896" y="392"/>
                  <a:pt x="3896" y="392"/>
                </a:cubicBezTo>
                <a:cubicBezTo>
                  <a:pt x="3893" y="357"/>
                  <a:pt x="3899" y="317"/>
                  <a:pt x="3880" y="288"/>
                </a:cubicBezTo>
                <a:cubicBezTo>
                  <a:pt x="3861" y="260"/>
                  <a:pt x="3836" y="254"/>
                  <a:pt x="3808" y="240"/>
                </a:cubicBezTo>
                <a:cubicBezTo>
                  <a:pt x="3783" y="228"/>
                  <a:pt x="3761" y="212"/>
                  <a:pt x="3736" y="200"/>
                </a:cubicBezTo>
                <a:cubicBezTo>
                  <a:pt x="3711" y="187"/>
                  <a:pt x="3681" y="189"/>
                  <a:pt x="3656" y="176"/>
                </a:cubicBezTo>
                <a:cubicBezTo>
                  <a:pt x="3558" y="127"/>
                  <a:pt x="3457" y="91"/>
                  <a:pt x="3352" y="56"/>
                </a:cubicBezTo>
                <a:cubicBezTo>
                  <a:pt x="3326" y="47"/>
                  <a:pt x="3306" y="31"/>
                  <a:pt x="3280" y="24"/>
                </a:cubicBezTo>
                <a:cubicBezTo>
                  <a:pt x="3240" y="14"/>
                  <a:pt x="3200" y="10"/>
                  <a:pt x="3160" y="0"/>
                </a:cubicBezTo>
                <a:cubicBezTo>
                  <a:pt x="3085" y="3"/>
                  <a:pt x="3010" y="1"/>
                  <a:pt x="2936" y="8"/>
                </a:cubicBezTo>
                <a:cubicBezTo>
                  <a:pt x="2919" y="9"/>
                  <a:pt x="2888" y="24"/>
                  <a:pt x="2888" y="24"/>
                </a:cubicBezTo>
                <a:cubicBezTo>
                  <a:pt x="2847" y="86"/>
                  <a:pt x="2818" y="143"/>
                  <a:pt x="2800" y="216"/>
                </a:cubicBezTo>
                <a:cubicBezTo>
                  <a:pt x="2789" y="258"/>
                  <a:pt x="2788" y="288"/>
                  <a:pt x="2752" y="312"/>
                </a:cubicBezTo>
                <a:cubicBezTo>
                  <a:pt x="2572" y="307"/>
                  <a:pt x="2415" y="294"/>
                  <a:pt x="2240" y="272"/>
                </a:cubicBezTo>
                <a:cubicBezTo>
                  <a:pt x="2107" y="276"/>
                  <a:pt x="2010" y="276"/>
                  <a:pt x="1888" y="296"/>
                </a:cubicBezTo>
                <a:cubicBezTo>
                  <a:pt x="1456" y="279"/>
                  <a:pt x="1615" y="295"/>
                  <a:pt x="1408" y="272"/>
                </a:cubicBezTo>
                <a:cubicBezTo>
                  <a:pt x="1250" y="277"/>
                  <a:pt x="1189" y="273"/>
                  <a:pt x="1064" y="304"/>
                </a:cubicBezTo>
                <a:cubicBezTo>
                  <a:pt x="767" y="300"/>
                  <a:pt x="531" y="286"/>
                  <a:pt x="248" y="296"/>
                </a:cubicBezTo>
                <a:cubicBezTo>
                  <a:pt x="201" y="327"/>
                  <a:pt x="158" y="350"/>
                  <a:pt x="104" y="368"/>
                </a:cubicBezTo>
                <a:cubicBezTo>
                  <a:pt x="88" y="373"/>
                  <a:pt x="56" y="384"/>
                  <a:pt x="56" y="384"/>
                </a:cubicBezTo>
                <a:cubicBezTo>
                  <a:pt x="41" y="399"/>
                  <a:pt x="25" y="412"/>
                  <a:pt x="16" y="432"/>
                </a:cubicBezTo>
                <a:cubicBezTo>
                  <a:pt x="9" y="447"/>
                  <a:pt x="0" y="480"/>
                  <a:pt x="0" y="480"/>
                </a:cubicBezTo>
                <a:cubicBezTo>
                  <a:pt x="3" y="568"/>
                  <a:pt x="1" y="656"/>
                  <a:pt x="8" y="744"/>
                </a:cubicBezTo>
                <a:cubicBezTo>
                  <a:pt x="10" y="769"/>
                  <a:pt x="41" y="775"/>
                  <a:pt x="56" y="784"/>
                </a:cubicBezTo>
                <a:cubicBezTo>
                  <a:pt x="103" y="811"/>
                  <a:pt x="155" y="815"/>
                  <a:pt x="208" y="824"/>
                </a:cubicBezTo>
                <a:cubicBezTo>
                  <a:pt x="302" y="819"/>
                  <a:pt x="375" y="798"/>
                  <a:pt x="464" y="792"/>
                </a:cubicBezTo>
                <a:cubicBezTo>
                  <a:pt x="627" y="781"/>
                  <a:pt x="888" y="779"/>
                  <a:pt x="1024" y="776"/>
                </a:cubicBezTo>
                <a:cubicBezTo>
                  <a:pt x="1216" y="728"/>
                  <a:pt x="1012" y="776"/>
                  <a:pt x="1544" y="776"/>
                </a:cubicBezTo>
                <a:cubicBezTo>
                  <a:pt x="1832" y="776"/>
                  <a:pt x="2120" y="771"/>
                  <a:pt x="2408" y="768"/>
                </a:cubicBezTo>
                <a:cubicBezTo>
                  <a:pt x="2638" y="757"/>
                  <a:pt x="2822" y="755"/>
                  <a:pt x="3064" y="760"/>
                </a:cubicBezTo>
                <a:cubicBezTo>
                  <a:pt x="3161" y="771"/>
                  <a:pt x="3256" y="789"/>
                  <a:pt x="3352" y="800"/>
                </a:cubicBezTo>
                <a:cubicBezTo>
                  <a:pt x="3413" y="807"/>
                  <a:pt x="3384" y="818"/>
                  <a:pt x="3424" y="792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EFF72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500" y="5066600"/>
            <a:ext cx="22225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Δευτερεύοντες </a:t>
            </a:r>
            <a:r>
              <a:rPr lang="en-US" sz="1400" dirty="0" smtClean="0">
                <a:solidFill>
                  <a:schemeClr val="tx1"/>
                </a:solidFill>
              </a:rPr>
              <a:t>servers, </a:t>
            </a:r>
            <a:r>
              <a:rPr lang="el-GR" sz="1400" dirty="0" smtClean="0">
                <a:solidFill>
                  <a:schemeClr val="tx1"/>
                </a:solidFill>
              </a:rPr>
              <a:t>συγχρονίζονται από τον πρωτεύοντα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724400" y="4267200"/>
            <a:ext cx="3808040" cy="55880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52" y="192"/>
              </a:cxn>
              <a:cxn ang="0">
                <a:pos x="200" y="160"/>
              </a:cxn>
              <a:cxn ang="0">
                <a:pos x="496" y="56"/>
              </a:cxn>
              <a:cxn ang="0">
                <a:pos x="664" y="40"/>
              </a:cxn>
              <a:cxn ang="0">
                <a:pos x="1224" y="32"/>
              </a:cxn>
              <a:cxn ang="0">
                <a:pos x="1376" y="0"/>
              </a:cxn>
              <a:cxn ang="0">
                <a:pos x="1584" y="8"/>
              </a:cxn>
              <a:cxn ang="0">
                <a:pos x="1752" y="24"/>
              </a:cxn>
              <a:cxn ang="0">
                <a:pos x="2152" y="64"/>
              </a:cxn>
              <a:cxn ang="0">
                <a:pos x="2168" y="112"/>
              </a:cxn>
              <a:cxn ang="0">
                <a:pos x="2016" y="328"/>
              </a:cxn>
              <a:cxn ang="0">
                <a:pos x="1496" y="264"/>
              </a:cxn>
              <a:cxn ang="0">
                <a:pos x="1248" y="280"/>
              </a:cxn>
              <a:cxn ang="0">
                <a:pos x="1024" y="328"/>
              </a:cxn>
              <a:cxn ang="0">
                <a:pos x="672" y="296"/>
              </a:cxn>
              <a:cxn ang="0">
                <a:pos x="544" y="272"/>
              </a:cxn>
              <a:cxn ang="0">
                <a:pos x="368" y="224"/>
              </a:cxn>
              <a:cxn ang="0">
                <a:pos x="0" y="232"/>
              </a:cxn>
            </a:cxnLst>
            <a:rect l="0" t="0" r="r" b="b"/>
            <a:pathLst>
              <a:path w="2221" h="328">
                <a:moveTo>
                  <a:pt x="0" y="232"/>
                </a:moveTo>
                <a:cubicBezTo>
                  <a:pt x="38" y="224"/>
                  <a:pt x="116" y="216"/>
                  <a:pt x="152" y="192"/>
                </a:cubicBezTo>
                <a:cubicBezTo>
                  <a:pt x="168" y="181"/>
                  <a:pt x="200" y="160"/>
                  <a:pt x="200" y="160"/>
                </a:cubicBezTo>
                <a:cubicBezTo>
                  <a:pt x="259" y="72"/>
                  <a:pt x="402" y="65"/>
                  <a:pt x="496" y="56"/>
                </a:cubicBezTo>
                <a:cubicBezTo>
                  <a:pt x="552" y="50"/>
                  <a:pt x="608" y="41"/>
                  <a:pt x="664" y="40"/>
                </a:cubicBezTo>
                <a:cubicBezTo>
                  <a:pt x="851" y="37"/>
                  <a:pt x="1037" y="35"/>
                  <a:pt x="1224" y="32"/>
                </a:cubicBezTo>
                <a:cubicBezTo>
                  <a:pt x="1275" y="22"/>
                  <a:pt x="1326" y="17"/>
                  <a:pt x="1376" y="0"/>
                </a:cubicBezTo>
                <a:cubicBezTo>
                  <a:pt x="1445" y="3"/>
                  <a:pt x="1515" y="4"/>
                  <a:pt x="1584" y="8"/>
                </a:cubicBezTo>
                <a:cubicBezTo>
                  <a:pt x="1640" y="12"/>
                  <a:pt x="1752" y="24"/>
                  <a:pt x="1752" y="24"/>
                </a:cubicBezTo>
                <a:cubicBezTo>
                  <a:pt x="1930" y="69"/>
                  <a:pt x="1906" y="57"/>
                  <a:pt x="2152" y="64"/>
                </a:cubicBezTo>
                <a:cubicBezTo>
                  <a:pt x="2157" y="80"/>
                  <a:pt x="2163" y="96"/>
                  <a:pt x="2168" y="112"/>
                </a:cubicBezTo>
                <a:cubicBezTo>
                  <a:pt x="2221" y="272"/>
                  <a:pt x="2131" y="312"/>
                  <a:pt x="2016" y="328"/>
                </a:cubicBezTo>
                <a:cubicBezTo>
                  <a:pt x="1840" y="318"/>
                  <a:pt x="1669" y="299"/>
                  <a:pt x="1496" y="264"/>
                </a:cubicBezTo>
                <a:cubicBezTo>
                  <a:pt x="1477" y="265"/>
                  <a:pt x="1308" y="267"/>
                  <a:pt x="1248" y="280"/>
                </a:cubicBezTo>
                <a:cubicBezTo>
                  <a:pt x="1173" y="296"/>
                  <a:pt x="1101" y="317"/>
                  <a:pt x="1024" y="328"/>
                </a:cubicBezTo>
                <a:cubicBezTo>
                  <a:pt x="893" y="323"/>
                  <a:pt x="795" y="311"/>
                  <a:pt x="672" y="296"/>
                </a:cubicBezTo>
                <a:cubicBezTo>
                  <a:pt x="630" y="282"/>
                  <a:pt x="587" y="282"/>
                  <a:pt x="544" y="272"/>
                </a:cubicBezTo>
                <a:cubicBezTo>
                  <a:pt x="487" y="259"/>
                  <a:pt x="423" y="242"/>
                  <a:pt x="368" y="224"/>
                </a:cubicBezTo>
                <a:cubicBezTo>
                  <a:pt x="16" y="232"/>
                  <a:pt x="139" y="232"/>
                  <a:pt x="0" y="232"/>
                </a:cubicBez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FFFFFF"/>
              </a:gs>
              <a:gs pos="100000">
                <a:schemeClr val="tx2"/>
              </a:gs>
            </a:gsLst>
            <a:lin ang="2700000" scaled="1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89400" y="44577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768600" y="51816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40200" y="5130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40400" y="51689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298700" y="59309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48000" y="5892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873500" y="5892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584700" y="58801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397500" y="58420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172200" y="58674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87700" y="4737100"/>
            <a:ext cx="927100" cy="495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394200" y="4876800"/>
            <a:ext cx="0" cy="27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622800" y="4813300"/>
            <a:ext cx="119380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654300" y="5638800"/>
            <a:ext cx="304800" cy="292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124200" y="5575300"/>
            <a:ext cx="21590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584700" y="5511800"/>
            <a:ext cx="228600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5791200" y="5575300"/>
            <a:ext cx="24130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184900" y="5562600"/>
            <a:ext cx="228600" cy="33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076056" y="4417367"/>
            <a:ext cx="352025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Πρωτεύων </a:t>
            </a:r>
            <a:r>
              <a:rPr lang="en-US" sz="1400" dirty="0" smtClean="0">
                <a:solidFill>
                  <a:schemeClr val="tx1"/>
                </a:solidFill>
              </a:rPr>
              <a:t>server, </a:t>
            </a:r>
            <a:r>
              <a:rPr lang="el-GR" sz="1400" dirty="0" smtClean="0">
                <a:solidFill>
                  <a:schemeClr val="tx1"/>
                </a:solidFill>
              </a:rPr>
              <a:t>άμεσος συγχρονισμός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43700" y="5499229"/>
            <a:ext cx="1752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3</a:t>
            </a:r>
            <a:r>
              <a:rPr lang="el-GR" sz="1400" baseline="30000" dirty="0" smtClean="0">
                <a:solidFill>
                  <a:schemeClr val="tx1"/>
                </a:solidFill>
              </a:rPr>
              <a:t>ο</a:t>
            </a:r>
            <a:r>
              <a:rPr lang="el-GR" sz="1400" dirty="0" smtClean="0">
                <a:solidFill>
                  <a:schemeClr val="tx1"/>
                </a:solidFill>
              </a:rPr>
              <a:t> επίπεδο, συγχρονίζεται από τους δευτερεύοντες </a:t>
            </a:r>
            <a:r>
              <a:rPr lang="en-US" sz="1400" dirty="0" smtClean="0">
                <a:solidFill>
                  <a:schemeClr val="tx1"/>
                </a:solidFill>
              </a:rPr>
              <a:t>servers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4216400" y="5524500"/>
            <a:ext cx="165100" cy="368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2349500" y="6362700"/>
            <a:ext cx="22860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717800" y="6337300"/>
            <a:ext cx="1778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3771900" y="6286500"/>
            <a:ext cx="2413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165600" y="6311900"/>
            <a:ext cx="254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343400" y="6273800"/>
            <a:ext cx="2286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4775200" y="6324600"/>
            <a:ext cx="1270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435600" y="6286500"/>
            <a:ext cx="177800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765800" y="6261100"/>
            <a:ext cx="24130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6286500" y="6311900"/>
            <a:ext cx="15240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6553200" y="6286500"/>
            <a:ext cx="1524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3136900" y="6324600"/>
            <a:ext cx="203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454400" y="6299200"/>
            <a:ext cx="762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978400" y="6299200"/>
            <a:ext cx="165100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689600" y="6248400"/>
            <a:ext cx="3810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267200" y="45212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08300" y="52578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292600" y="52197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892800" y="52578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425700" y="60071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3213100" y="59817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4013200" y="59690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4737100" y="59563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5562600" y="59436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337300" y="59436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συγχρονισμού </a:t>
            </a:r>
            <a:r>
              <a:rPr lang="en-US" dirty="0" smtClean="0"/>
              <a:t>NTP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Multicast</a:t>
            </a:r>
          </a:p>
          <a:p>
            <a:pPr lvl="1"/>
            <a:r>
              <a:rPr lang="el-GR" sz="2000" dirty="0" smtClean="0"/>
              <a:t>Για </a:t>
            </a:r>
            <a:r>
              <a:rPr lang="en-US" sz="2000" dirty="0" smtClean="0"/>
              <a:t>LAN</a:t>
            </a:r>
            <a:r>
              <a:rPr lang="el-GR" sz="2000" dirty="0" smtClean="0"/>
              <a:t> υψηλών ταχυτήτων</a:t>
            </a:r>
          </a:p>
          <a:p>
            <a:r>
              <a:rPr lang="en-US" sz="2400" dirty="0" smtClean="0"/>
              <a:t>Procedure call</a:t>
            </a:r>
          </a:p>
          <a:p>
            <a:pPr lvl="1"/>
            <a:r>
              <a:rPr lang="el-GR" sz="2000" dirty="0" smtClean="0"/>
              <a:t>Όπως ο αλγόριθμος </a:t>
            </a:r>
            <a:r>
              <a:rPr lang="en-US" sz="2000" dirty="0" err="1" smtClean="0"/>
              <a:t>Cristian</a:t>
            </a:r>
            <a:endParaRPr lang="en-US" sz="2000" dirty="0" smtClean="0"/>
          </a:p>
          <a:p>
            <a:r>
              <a:rPr lang="en-US" sz="2400" dirty="0" smtClean="0"/>
              <a:t>Symmetric</a:t>
            </a:r>
          </a:p>
          <a:p>
            <a:pPr lvl="1"/>
            <a:r>
              <a:rPr lang="el-GR" sz="2000" dirty="0" smtClean="0"/>
              <a:t>Για </a:t>
            </a:r>
            <a:r>
              <a:rPr lang="en-US" sz="2000" dirty="0" smtClean="0"/>
              <a:t>master servers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Όλα τα μηνύματα μεταδίδονται με </a:t>
            </a:r>
            <a:r>
              <a:rPr lang="en-US" sz="2400" dirty="0" smtClean="0"/>
              <a:t>UDP</a:t>
            </a:r>
            <a:r>
              <a:rPr lang="el-GR" sz="2400" dirty="0" smtClean="0"/>
              <a:t> (αναξιόπιστα)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Ανταλλαγή μηνυμάτων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Κάθε μήνυμα έχει </a:t>
            </a:r>
            <a:r>
              <a:rPr lang="el-GR" sz="2000" dirty="0" err="1" smtClean="0"/>
              <a:t>χρονοσφραγίδες</a:t>
            </a:r>
            <a:r>
              <a:rPr lang="el-GR" sz="2000" dirty="0" smtClean="0"/>
              <a:t> πρόσφατων γεγονότων: </a:t>
            </a:r>
          </a:p>
          <a:p>
            <a:pPr lvl="1"/>
            <a:r>
              <a:rPr lang="el-GR" sz="1800" dirty="0" smtClean="0"/>
              <a:t>Τοπική ώρα αποστολής και παραλαβής προηγούμενου </a:t>
            </a:r>
            <a:r>
              <a:rPr lang="en-US" sz="1800" dirty="0" smtClean="0"/>
              <a:t>NTP</a:t>
            </a:r>
            <a:r>
              <a:rPr lang="el-GR" sz="1800" dirty="0" smtClean="0"/>
              <a:t> μηνύματος</a:t>
            </a:r>
          </a:p>
          <a:p>
            <a:pPr lvl="1"/>
            <a:r>
              <a:rPr lang="el-GR" sz="1800" dirty="0" smtClean="0"/>
              <a:t>Τοπική ώρα αποστολής τρέχοντος μηνύματος</a:t>
            </a:r>
            <a:endParaRPr lang="el-GR" sz="1800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692150" y="1516063"/>
            <a:ext cx="7721600" cy="2684462"/>
            <a:chOff x="579" y="1435"/>
            <a:chExt cx="5269" cy="1691"/>
          </a:xfrm>
        </p:grpSpPr>
        <p:sp>
          <p:nvSpPr>
            <p:cNvPr id="56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720" y="2982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237" y="158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3328" y="1654"/>
              <a:ext cx="1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339" y="158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430" y="1654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2131" y="2982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4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786" y="1586"/>
              <a:ext cx="64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64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5481" y="1735"/>
              <a:ext cx="3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2470" y="2184"/>
              <a:ext cx="1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3667" y="2184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3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Λίγη θεωρία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i="1" dirty="0" err="1" smtClean="0">
                <a:solidFill>
                  <a:srgbClr val="C00000"/>
                </a:solidFill>
              </a:rPr>
              <a:t>o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: </a:t>
            </a:r>
            <a:r>
              <a:rPr lang="el-GR" sz="2400" dirty="0" smtClean="0"/>
              <a:t>εκτίμηση </a:t>
            </a:r>
            <a:r>
              <a:rPr lang="el-GR" sz="2400" dirty="0" smtClean="0">
                <a:solidFill>
                  <a:srgbClr val="000000"/>
                </a:solidFill>
              </a:rPr>
              <a:t>του </a:t>
            </a:r>
            <a:r>
              <a:rPr lang="en-US" sz="2400" dirty="0" smtClean="0">
                <a:solidFill>
                  <a:srgbClr val="C00000"/>
                </a:solidFill>
              </a:rPr>
              <a:t>offset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ανάμεσα σε 2 ρολόγια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i="1" dirty="0" err="1" smtClean="0">
                <a:solidFill>
                  <a:srgbClr val="C00000"/>
                </a:solidFill>
              </a:rPr>
              <a:t>d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: </a:t>
            </a:r>
            <a:r>
              <a:rPr lang="el-GR" sz="2400" dirty="0" smtClean="0"/>
              <a:t>η εκτίμηση για την </a:t>
            </a:r>
            <a:r>
              <a:rPr lang="el-GR" sz="2400" dirty="0" smtClean="0">
                <a:solidFill>
                  <a:srgbClr val="C00000"/>
                </a:solidFill>
              </a:rPr>
              <a:t>καθυστέρηση</a:t>
            </a:r>
            <a:r>
              <a:rPr lang="el-GR" sz="2400" dirty="0" smtClean="0">
                <a:solidFill>
                  <a:srgbClr val="000000"/>
                </a:solidFill>
              </a:rPr>
              <a:t>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Συνολικός χρόνος αποστολής για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και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l-GR" sz="2400" i="1" dirty="0" smtClean="0">
                <a:solidFill>
                  <a:srgbClr val="000000"/>
                </a:solidFill>
              </a:rPr>
              <a:t>’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dirty="0" smtClean="0">
                <a:solidFill>
                  <a:srgbClr val="000000"/>
                </a:solidFill>
              </a:rPr>
              <a:t>Μια εκτίμηση για την καθυστέρηση είναι το ½ της συνολικής καθυστέρησης μείον το χρόνο επεξεργασίας στον απομακρυσμένο </a:t>
            </a:r>
            <a:r>
              <a:rPr lang="en-US" sz="2400" dirty="0" smtClean="0">
                <a:solidFill>
                  <a:srgbClr val="000000"/>
                </a:solidFill>
              </a:rPr>
              <a:t>server</a:t>
            </a:r>
          </a:p>
          <a:p>
            <a:endParaRPr lang="el-GR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4803" y="1412776"/>
            <a:ext cx="6551613" cy="1978025"/>
            <a:chOff x="579" y="1435"/>
            <a:chExt cx="5340" cy="174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 dirty="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 dirty="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Συνοπτικά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000" dirty="0" smtClean="0"/>
              <a:t>Πρέπει να ξέρουμε πότε έγινε τι</a:t>
            </a:r>
          </a:p>
          <a:p>
            <a:pPr lvl="1"/>
            <a:r>
              <a:rPr lang="el-GR" sz="1600" dirty="0" smtClean="0"/>
              <a:t>Ιδανικά </a:t>
            </a:r>
            <a:r>
              <a:rPr lang="el-GR" sz="1600" b="1" dirty="0" smtClean="0"/>
              <a:t>ακριβώς</a:t>
            </a:r>
            <a:r>
              <a:rPr lang="el-GR" sz="1600" dirty="0" smtClean="0"/>
              <a:t> πότε έγινε τι</a:t>
            </a:r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Ή τουλάχιστον να διατάξουμε χρονικά τα γεγονότα σε διαφορετικές διεργασίες που τρέχουν ταυτόχρονα</a:t>
            </a:r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Συγχρονισμός ανάμεσα σε αποστολείς και παραλήπτες μηνυμάτων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l-GR" sz="2000" dirty="0" smtClean="0"/>
              <a:t>Θέματα</a:t>
            </a:r>
          </a:p>
          <a:p>
            <a:pPr lvl="1"/>
            <a:r>
              <a:rPr lang="el-GR" sz="1800" dirty="0" smtClean="0"/>
              <a:t>Φυσικά Ρολόγια</a:t>
            </a:r>
          </a:p>
          <a:p>
            <a:pPr lvl="1"/>
            <a:r>
              <a:rPr lang="el-GR" sz="1800" dirty="0" smtClean="0"/>
              <a:t>Λογικά Ρολόγια</a:t>
            </a:r>
          </a:p>
          <a:p>
            <a:pPr lvl="1"/>
            <a:r>
              <a:rPr lang="el-GR" sz="1800" dirty="0" smtClean="0"/>
              <a:t>Συγχρονισμός φυσικών και λογικών ρολογιών</a:t>
            </a:r>
          </a:p>
          <a:p>
            <a:pPr lvl="1"/>
            <a:r>
              <a:rPr lang="el-GR" sz="1800" dirty="0" smtClean="0"/>
              <a:t>Καθολικές Καταστάσεις</a:t>
            </a:r>
          </a:p>
          <a:p>
            <a:pPr>
              <a:buNone/>
            </a:pPr>
            <a:endParaRPr lang="el-GR" sz="2000" dirty="0" smtClean="0"/>
          </a:p>
          <a:p>
            <a:pPr lvl="0"/>
            <a:endParaRPr lang="el-GR" sz="1800" dirty="0" smtClean="0"/>
          </a:p>
          <a:p>
            <a:pPr>
              <a:buNone/>
            </a:pPr>
            <a:r>
              <a:rPr lang="el-GR" sz="2000" dirty="0" smtClean="0"/>
              <a:t> </a:t>
            </a:r>
          </a:p>
          <a:p>
            <a:pPr lvl="0"/>
            <a:endParaRPr lang="el-GR" sz="18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Υπολογισμός </a:t>
            </a:r>
            <a:r>
              <a:rPr lang="en-US" sz="2400" dirty="0" smtClean="0"/>
              <a:t>RTT: 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i-3</a:t>
            </a:r>
            <a:r>
              <a:rPr lang="en-US" sz="2400" dirty="0" smtClean="0"/>
              <a:t>) – (T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i-2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Υπολογισμός καθυστέρησης για μια διαδρομή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         </a:t>
            </a:r>
            <a:r>
              <a:rPr lang="en-US" sz="2400" dirty="0" smtClean="0"/>
              <a:t>((T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i-3</a:t>
            </a:r>
            <a:r>
              <a:rPr lang="en-US" sz="2400" dirty="0" smtClean="0"/>
              <a:t>) – (T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i-2</a:t>
            </a:r>
            <a:r>
              <a:rPr lang="en-US" sz="2400" dirty="0" smtClean="0"/>
              <a:t>))/2</a:t>
            </a:r>
          </a:p>
          <a:p>
            <a:endParaRPr lang="el-GR" sz="2400" dirty="0"/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259632" y="1628800"/>
            <a:ext cx="6768752" cy="2232248"/>
            <a:chOff x="579" y="1435"/>
            <a:chExt cx="5340" cy="1749"/>
          </a:xfrm>
        </p:grpSpPr>
        <p:sp>
          <p:nvSpPr>
            <p:cNvPr id="3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Υπολογισμός</a:t>
            </a:r>
            <a:r>
              <a:rPr lang="en-US" sz="2000" dirty="0" smtClean="0"/>
              <a:t> offset: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i-1 </a:t>
            </a:r>
            <a:r>
              <a:rPr lang="en-US" sz="2000" dirty="0" smtClean="0"/>
              <a:t>+ (</a:t>
            </a:r>
            <a:r>
              <a:rPr lang="el-GR" sz="2000" dirty="0" smtClean="0"/>
              <a:t>εκτίμηση χρόνου για μια διαδρομή</a:t>
            </a:r>
            <a:r>
              <a:rPr lang="en-US" sz="2000" dirty="0" smtClean="0"/>
              <a:t>) - 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((T</a:t>
            </a:r>
            <a:r>
              <a:rPr lang="en-US" sz="2000" baseline="-25000" dirty="0" smtClean="0"/>
              <a:t>i-2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i-3</a:t>
            </a:r>
            <a:r>
              <a:rPr lang="en-US" sz="2000" dirty="0" smtClean="0"/>
              <a:t>) + (T</a:t>
            </a:r>
            <a:r>
              <a:rPr lang="en-US" sz="2000" baseline="-25000" dirty="0" smtClean="0"/>
              <a:t>i-1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))/2</a:t>
            </a:r>
          </a:p>
          <a:p>
            <a:r>
              <a:rPr lang="el-GR" sz="2000" dirty="0" smtClean="0"/>
              <a:t>Το ίδιο για πολλαπλούς εξυπηρετητές</a:t>
            </a:r>
            <a:endParaRPr lang="en-US" sz="2000" dirty="0" smtClean="0"/>
          </a:p>
          <a:p>
            <a:r>
              <a:rPr lang="el-GR" sz="2000" dirty="0" smtClean="0"/>
              <a:t>Στατιστική ανάλυση, απαλοιφή </a:t>
            </a:r>
            <a:r>
              <a:rPr lang="en-US" sz="2000" dirty="0" smtClean="0"/>
              <a:t>outliers</a:t>
            </a:r>
            <a:r>
              <a:rPr lang="el-GR" sz="2000" dirty="0" smtClean="0"/>
              <a:t>, εφαρμογή αλγορίθμου </a:t>
            </a:r>
            <a:r>
              <a:rPr lang="en-US" sz="2000" dirty="0" smtClean="0"/>
              <a:t>data filtering</a:t>
            </a:r>
            <a:endParaRPr lang="el-GR" sz="1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9632" y="1484784"/>
            <a:ext cx="6768752" cy="2232248"/>
            <a:chOff x="579" y="1435"/>
            <a:chExt cx="5340" cy="174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9246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32979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771800" y="557994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ο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μπορούμε να συγχρονίσουμε ρολόγια τέλεια</a:t>
            </a:r>
          </a:p>
          <a:p>
            <a:r>
              <a:rPr lang="el-GR" sz="2400" dirty="0" smtClean="0"/>
              <a:t>Δεν μπορούμε να βασιστούμε σε φυσικά ρολόγια για διάταξη γεγονότων σε κατανεμημένες διεργασίες</a:t>
            </a:r>
          </a:p>
          <a:p>
            <a:r>
              <a:rPr lang="el-GR" sz="2400" dirty="0" smtClean="0"/>
              <a:t>Λογικά ρολόγια</a:t>
            </a:r>
          </a:p>
          <a:p>
            <a:pPr lvl="1"/>
            <a:r>
              <a:rPr lang="el-GR" sz="2000" dirty="0" smtClean="0"/>
              <a:t>Το πρώτο προτάθηκε από τον </a:t>
            </a:r>
            <a:r>
              <a:rPr lang="en-US" sz="2000" dirty="0" smtClean="0"/>
              <a:t>Leslie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το ‘70</a:t>
            </a:r>
          </a:p>
          <a:p>
            <a:pPr lvl="1"/>
            <a:r>
              <a:rPr lang="el-GR" sz="2000" dirty="0" smtClean="0"/>
              <a:t>Βασίζεται στην αιτιότητα (</a:t>
            </a:r>
            <a:r>
              <a:rPr lang="en-US" sz="2000" dirty="0" smtClean="0"/>
              <a:t>causality) </a:t>
            </a:r>
            <a:r>
              <a:rPr lang="el-GR" sz="2000" dirty="0" smtClean="0"/>
              <a:t>των γεγονότων</a:t>
            </a:r>
          </a:p>
          <a:p>
            <a:pPr lvl="1"/>
            <a:r>
              <a:rPr lang="el-GR" sz="2000" dirty="0" smtClean="0"/>
              <a:t>Ορίζει σχετικό και όχι απόλυτο χρόνο</a:t>
            </a:r>
          </a:p>
          <a:p>
            <a:pPr lvl="1"/>
            <a:r>
              <a:rPr lang="el-GR" sz="2000" dirty="0" smtClean="0"/>
              <a:t>Βασική παρατήρηση: η χρονική διάταξη έχει νόημα μόνο όταν 2 ή περισσότερες διεργασίες επικοινωνούν με μηνύματα.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el-GR" sz="2400" dirty="0" smtClean="0"/>
              <a:t>Τι θέλουμε τελικά;</a:t>
            </a:r>
            <a:endParaRPr lang="en-US" sz="2400" dirty="0" smtClean="0"/>
          </a:p>
          <a:p>
            <a:pPr lvl="1"/>
            <a:r>
              <a:rPr lang="el-GR" sz="2000" dirty="0" smtClean="0"/>
              <a:t>Να γνωρίζουμε για δύο </a:t>
            </a:r>
            <a:r>
              <a:rPr lang="en-US" sz="2000" dirty="0" smtClean="0"/>
              <a:t>events </a:t>
            </a:r>
            <a:r>
              <a:rPr lang="el-GR" sz="2000" dirty="0" smtClean="0"/>
              <a:t>ποιο έγινε πριν το άλλο</a:t>
            </a: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2311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el-GR" sz="2400" dirty="0" smtClean="0"/>
              <a:t>Ιδανικά</a:t>
            </a:r>
            <a:endParaRPr lang="en-US" sz="2400" dirty="0" smtClean="0"/>
          </a:p>
          <a:p>
            <a:pPr lvl="1"/>
            <a:r>
              <a:rPr lang="el-GR" sz="2000" dirty="0" smtClean="0"/>
              <a:t>Τέλειος συγχρονισμός φυσικών ρολογιών</a:t>
            </a:r>
            <a:endParaRPr lang="en-US" sz="2000" dirty="0" smtClean="0"/>
          </a:p>
          <a:p>
            <a:r>
              <a:rPr lang="el-GR" sz="2400" dirty="0" smtClean="0"/>
              <a:t>Αξιόπιστα</a:t>
            </a:r>
            <a:endParaRPr lang="en-US" sz="2400" dirty="0" smtClean="0"/>
          </a:p>
          <a:p>
            <a:pPr lvl="1"/>
            <a:r>
              <a:rPr lang="en-US" sz="2000" dirty="0" smtClean="0"/>
              <a:t>Events </a:t>
            </a:r>
            <a:r>
              <a:rPr lang="el-GR" sz="2000" dirty="0" smtClean="0"/>
              <a:t>στην ίδια διεργασία </a:t>
            </a:r>
            <a:r>
              <a:rPr lang="en-US" sz="2000" dirty="0" smtClean="0"/>
              <a:t>p</a:t>
            </a:r>
          </a:p>
          <a:p>
            <a:pPr lvl="1"/>
            <a:r>
              <a:rPr lang="en-US" sz="2000" dirty="0" smtClean="0"/>
              <a:t>Events </a:t>
            </a:r>
            <a:r>
              <a:rPr lang="el-GR" sz="2000" dirty="0" smtClean="0"/>
              <a:t>αποστολής/λήψης μηνυμάτων</a:t>
            </a:r>
            <a:endParaRPr lang="en-US" sz="2000" dirty="0" smtClean="0"/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2311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47565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835696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347864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483768" y="9807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64088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948264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Χρονοσφραγίδες</a:t>
            </a:r>
            <a:r>
              <a:rPr lang="el-GR" dirty="0" smtClean="0"/>
              <a:t>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1843088"/>
            <a:ext cx="80343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Λογικά Ρολόγια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Ο αλγόριθμος του </a:t>
            </a:r>
            <a:r>
              <a:rPr lang="en-US" sz="1800" dirty="0" err="1" smtClean="0">
                <a:latin typeface="Arial" pitchFamily="-1" charset="0"/>
              </a:rPr>
              <a:t>Lamport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αναθέτει </a:t>
            </a:r>
            <a:r>
              <a:rPr lang="el-GR" sz="1800" i="1" dirty="0" smtClean="0">
                <a:latin typeface="Arial" pitchFamily="-1" charset="0"/>
              </a:rPr>
              <a:t>λογικές</a:t>
            </a:r>
            <a:r>
              <a:rPr lang="el-GR" sz="1800" dirty="0" smtClean="0">
                <a:latin typeface="Arial" pitchFamily="-1" charset="0"/>
              </a:rPr>
              <a:t> </a:t>
            </a:r>
            <a:r>
              <a:rPr lang="el-GR" sz="1800" dirty="0" err="1" smtClean="0">
                <a:latin typeface="Arial" pitchFamily="-1" charset="0"/>
              </a:rPr>
              <a:t>χρονοσφραγίδες</a:t>
            </a:r>
            <a:r>
              <a:rPr lang="en-US" sz="1800" dirty="0" smtClean="0">
                <a:latin typeface="Arial" pitchFamily="-1" charset="0"/>
              </a:rPr>
              <a:t>: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Όλες οι διεργασίες έχουν έναν μετρητή </a:t>
            </a:r>
            <a:r>
              <a:rPr lang="en-US" sz="1600" dirty="0" smtClean="0">
                <a:latin typeface="Arial" pitchFamily="-1" charset="0"/>
              </a:rPr>
              <a:t>(</a:t>
            </a:r>
            <a:r>
              <a:rPr lang="el-GR" sz="1600" dirty="0" smtClean="0">
                <a:latin typeface="Arial" pitchFamily="-1" charset="0"/>
              </a:rPr>
              <a:t>ρολόι</a:t>
            </a:r>
            <a:r>
              <a:rPr lang="en-US" sz="1600" dirty="0" smtClean="0">
                <a:latin typeface="Arial" pitchFamily="-1" charset="0"/>
              </a:rPr>
              <a:t>) </a:t>
            </a:r>
            <a:r>
              <a:rPr lang="el-GR" sz="1600" dirty="0" smtClean="0">
                <a:latin typeface="Arial" pitchFamily="-1" charset="0"/>
              </a:rPr>
              <a:t>με αρχική τιμή 0</a:t>
            </a:r>
            <a:endParaRPr lang="en-US" sz="1600" dirty="0" smtClean="0">
              <a:latin typeface="Arial" pitchFamily="-1" charset="0"/>
            </a:endParaRP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Μια διεργασία αυξάνει τον μετρητή της όταν συμβαίνει ένα </a:t>
            </a:r>
            <a:r>
              <a:rPr lang="en-US" sz="1600" dirty="0" smtClean="0">
                <a:latin typeface="Arial" pitchFamily="-1" charset="0"/>
              </a:rPr>
              <a:t>event</a:t>
            </a:r>
            <a:r>
              <a:rPr lang="el-GR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αποστολής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</a:rPr>
              <a:t>ή μια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λειτουργία</a:t>
            </a:r>
            <a:r>
              <a:rPr lang="en-US" sz="1600" dirty="0" smtClean="0">
                <a:latin typeface="Arial" pitchFamily="-1" charset="0"/>
              </a:rPr>
              <a:t>. </a:t>
            </a:r>
            <a:r>
              <a:rPr lang="el-GR" sz="1600" dirty="0" smtClean="0">
                <a:latin typeface="Arial" pitchFamily="-1" charset="0"/>
              </a:rPr>
              <a:t>Η τιμή του μετρητή δίνεται ως </a:t>
            </a:r>
            <a:r>
              <a:rPr lang="el-GR" sz="1600" dirty="0" err="1" smtClean="0">
                <a:latin typeface="Arial" pitchFamily="-1" charset="0"/>
              </a:rPr>
              <a:t>χρονοσφραγίδα</a:t>
            </a:r>
            <a:r>
              <a:rPr lang="el-GR" sz="1600" dirty="0" smtClean="0">
                <a:latin typeface="Arial" pitchFamily="-1" charset="0"/>
              </a:rPr>
              <a:t> του </a:t>
            </a:r>
            <a:r>
              <a:rPr lang="en-US" sz="1600" dirty="0" smtClean="0">
                <a:latin typeface="Arial" pitchFamily="-1" charset="0"/>
              </a:rPr>
              <a:t>event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Ένα μήνυμα φέρει τη </a:t>
            </a:r>
            <a:r>
              <a:rPr lang="el-GR" sz="1600" dirty="0" err="1" smtClean="0">
                <a:latin typeface="Arial" pitchFamily="-1" charset="0"/>
              </a:rPr>
              <a:t>χρονοσφραγίδα</a:t>
            </a:r>
            <a:r>
              <a:rPr lang="el-GR" sz="1600" dirty="0" smtClean="0">
                <a:latin typeface="Arial" pitchFamily="-1" charset="0"/>
              </a:rPr>
              <a:t> του </a:t>
            </a:r>
            <a:r>
              <a:rPr lang="en-US" sz="1600" dirty="0" smtClean="0">
                <a:latin typeface="Arial" pitchFamily="-1" charset="0"/>
              </a:rPr>
              <a:t>event </a:t>
            </a:r>
            <a:r>
              <a:rPr lang="el-GR" sz="1600" dirty="0" smtClean="0">
                <a:latin typeface="Arial" pitchFamily="-1" charset="0"/>
              </a:rPr>
              <a:t>αποστολής</a:t>
            </a:r>
            <a:endParaRPr lang="en-US" sz="1600" dirty="0" smtClean="0">
              <a:latin typeface="Arial" pitchFamily="-1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Για κάθε λήψη μηνύματος η διεργασία ανανεώνει τον μετρητή της δίνοντας τιμή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max(local clock, message timestamp) + 1</a:t>
            </a:r>
            <a:endParaRPr lang="el-GR" sz="1600" dirty="0" smtClean="0">
              <a:solidFill>
                <a:srgbClr val="C00000"/>
              </a:solidFill>
              <a:latin typeface="Arial" pitchFamily="-1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endParaRPr lang="en-US" sz="1600" dirty="0" smtClean="0">
              <a:solidFill>
                <a:srgbClr val="C00000"/>
              </a:solidFill>
              <a:latin typeface="Arial" pitchFamily="-1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Ορισμός της λογικής σχέσης </a:t>
            </a:r>
            <a:r>
              <a:rPr lang="en-US" sz="1800" i="1" dirty="0" smtClean="0">
                <a:solidFill>
                  <a:srgbClr val="C00000"/>
                </a:solidFill>
                <a:latin typeface="Arial" pitchFamily="-1" charset="0"/>
              </a:rPr>
              <a:t>happened-before (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)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ανάμεσα σε </a:t>
            </a:r>
            <a:r>
              <a:rPr lang="en-US" sz="1800" dirty="0" smtClean="0">
                <a:latin typeface="Arial" pitchFamily="-1" charset="0"/>
              </a:rPr>
              <a:t>events: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Για γεγονότα εντός μιας διεργασίας</a:t>
            </a:r>
            <a:r>
              <a:rPr lang="en-US" sz="1600" dirty="0" smtClean="0">
                <a:latin typeface="Arial" pitchFamily="-1" charset="0"/>
              </a:rPr>
              <a:t>: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a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b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,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αν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time(a) &lt; time(b)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Αν η</a:t>
            </a:r>
            <a:r>
              <a:rPr lang="en-US" sz="1600" dirty="0" smtClean="0">
                <a:latin typeface="Arial" pitchFamily="-1" charset="0"/>
              </a:rPr>
              <a:t> p1 </a:t>
            </a:r>
            <a:r>
              <a:rPr lang="el-GR" sz="1600" dirty="0" smtClean="0">
                <a:latin typeface="Arial" pitchFamily="-1" charset="0"/>
              </a:rPr>
              <a:t>στείλει </a:t>
            </a:r>
            <a:r>
              <a:rPr lang="en-US" sz="1600" i="1" dirty="0" smtClean="0">
                <a:latin typeface="Arial" pitchFamily="-1" charset="0"/>
              </a:rPr>
              <a:t>m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</a:rPr>
              <a:t>στο</a:t>
            </a:r>
            <a:r>
              <a:rPr lang="en-US" sz="1600" dirty="0" smtClean="0">
                <a:latin typeface="Arial" pitchFamily="-1" charset="0"/>
              </a:rPr>
              <a:t> p2: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send(m)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receive(m)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(</a:t>
            </a:r>
            <a:r>
              <a:rPr lang="el-GR" sz="1600" dirty="0" smtClean="0">
                <a:latin typeface="Arial" pitchFamily="-1" charset="0"/>
              </a:rPr>
              <a:t>Μεταβατικότητα</a:t>
            </a:r>
            <a:r>
              <a:rPr lang="en-US" sz="1600" dirty="0" smtClean="0">
                <a:latin typeface="Arial" pitchFamily="-1" charset="0"/>
              </a:rPr>
              <a:t>) </a:t>
            </a:r>
            <a:r>
              <a:rPr lang="el-GR" sz="1600" dirty="0" smtClean="0">
                <a:latin typeface="Arial" pitchFamily="-1" charset="0"/>
              </a:rPr>
              <a:t>Αν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a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b </a:t>
            </a:r>
            <a:r>
              <a:rPr lang="el-GR" sz="1600" i="1" dirty="0" smtClean="0">
                <a:solidFill>
                  <a:srgbClr val="C00000"/>
                </a:solidFill>
                <a:latin typeface="Arial" pitchFamily="-1" charset="0"/>
              </a:rPr>
              <a:t>και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b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c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  <a:sym typeface="Symbol" pitchFamily="-1" charset="2"/>
              </a:rPr>
              <a:t>τότε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a  c</a:t>
            </a:r>
            <a:endParaRPr lang="en-US" sz="1100" dirty="0" smtClean="0">
              <a:solidFill>
                <a:srgbClr val="C00000"/>
              </a:solidFill>
              <a:sym typeface="Symbol" pitchFamily="-1" charset="2"/>
            </a:endParaRP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  <a:sym typeface="Symbol" pitchFamily="-1" charset="2"/>
              </a:rPr>
              <a:t>Δείχνει αιτιότητα γεγονότων</a:t>
            </a:r>
            <a:endParaRPr lang="en-US" sz="1600" dirty="0" smtClean="0">
              <a:latin typeface="Arial" pitchFamily="-1" charset="0"/>
            </a:endParaRPr>
          </a:p>
          <a:p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Παράδειγμα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7848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0796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613025" y="29845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654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6925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327525" y="2832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7593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124325" y="3505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5815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257800" y="2336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029200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5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530850" y="2197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423025" y="36449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9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6702425" y="3606800"/>
            <a:ext cx="4508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51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64992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3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5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2171700" y="25781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3149600" y="30353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4152900" y="39116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318000" y="31750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5334000" y="32766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6794500" y="39878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1155700" y="57023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1435100" y="5422900"/>
            <a:ext cx="13589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timestamp</a:t>
            </a:r>
          </a:p>
        </p:txBody>
      </p:sp>
      <p:sp>
        <p:nvSpPr>
          <p:cNvPr id="74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6019800" y="27432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Ένα </a:t>
            </a:r>
            <a:r>
              <a:rPr lang="el-GR" sz="4000" dirty="0" err="1" smtClean="0"/>
              <a:t>θεματάκι</a:t>
            </a:r>
            <a:endParaRPr lang="el-G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7848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  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3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4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0796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613025" y="29845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654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6925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327525" y="2832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7593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124325" y="3505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45815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5257800" y="2336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5029200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5530850" y="2197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423025" y="36449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702425" y="3606800"/>
            <a:ext cx="4508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4992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4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6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2171700" y="25781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3149600" y="30353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4152900" y="3911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4318000" y="31750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5334000" y="3276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794500" y="39878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1155700" y="57023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1435100" y="5422900"/>
            <a:ext cx="13589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</a:rPr>
              <a:t>timestamp</a:t>
            </a:r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6019800" y="27432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4884738" y="3073401"/>
            <a:ext cx="2747962" cy="2959101"/>
            <a:chOff x="3077" y="1936"/>
            <a:chExt cx="1731" cy="1864"/>
          </a:xfrm>
        </p:grpSpPr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3314" y="3160"/>
              <a:ext cx="1494" cy="64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3 and 7 are logically </a:t>
              </a:r>
              <a:r>
                <a:rPr lang="en-US" sz="2000" i="1" u="sng" dirty="0">
                  <a:solidFill>
                    <a:schemeClr val="tx2">
                      <a:lumMod val="75000"/>
                    </a:schemeClr>
                  </a:solidFill>
                </a:rPr>
                <a:t>concurrent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events</a:t>
              </a: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H="1" flipV="1">
              <a:off x="3077" y="1936"/>
              <a:ext cx="277" cy="1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Oval 71"/>
          <p:cNvSpPr>
            <a:spLocks noChangeArrowheads="1"/>
          </p:cNvSpPr>
          <p:nvPr/>
        </p:nvSpPr>
        <p:spPr bwMode="auto">
          <a:xfrm rot="19782274">
            <a:off x="4037145" y="2436347"/>
            <a:ext cx="1654175" cy="61118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Αγορά αεροπορικών εισιτηρίων </a:t>
            </a:r>
            <a:r>
              <a:rPr lang="en-US" sz="2400" dirty="0" smtClean="0"/>
              <a:t>online</a:t>
            </a:r>
          </a:p>
          <a:p>
            <a:r>
              <a:rPr lang="el-GR" sz="2400" dirty="0" smtClean="0"/>
              <a:t>Το σύστημα έχει 2 εξυπηρετητές, Α και Β</a:t>
            </a:r>
          </a:p>
          <a:p>
            <a:r>
              <a:rPr lang="el-GR" sz="2400" dirty="0" smtClean="0"/>
              <a:t>Γιατί να μη χρησιμοποιήσουμε απλώς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;</a:t>
            </a:r>
          </a:p>
          <a:p>
            <a:pPr lvl="1"/>
            <a:r>
              <a:rPr lang="el-GR" sz="2000" dirty="0" smtClean="0"/>
              <a:t>Κάνεις κράτηση για το τελευταίο εισιτήριο</a:t>
            </a:r>
          </a:p>
          <a:p>
            <a:pPr lvl="1"/>
            <a:r>
              <a:rPr lang="el-GR" sz="1800" dirty="0" smtClean="0">
                <a:latin typeface="+mj-lt"/>
              </a:rPr>
              <a:t>Ο Α σου δίνει </a:t>
            </a:r>
            <a:r>
              <a:rPr lang="el-GR" sz="1800" dirty="0" err="1" smtClean="0">
                <a:latin typeface="+mj-lt"/>
              </a:rPr>
              <a:t>χρονοσφραγίδα</a:t>
            </a:r>
            <a:r>
              <a:rPr lang="el-GR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9h:15m:32.45s </a:t>
            </a:r>
            <a:endParaRPr lang="el-GR" sz="1800" dirty="0" smtClean="0">
              <a:latin typeface="+mj-lt"/>
            </a:endParaRPr>
          </a:p>
          <a:p>
            <a:pPr lvl="1"/>
            <a:r>
              <a:rPr lang="el-GR" sz="1800" dirty="0" smtClean="0">
                <a:latin typeface="+mj-lt"/>
              </a:rPr>
              <a:t>Κάποιος άλλος έκανε κράτηση μέσω του Β στις</a:t>
            </a:r>
            <a:r>
              <a:rPr lang="en-US" sz="1800" dirty="0" smtClean="0">
                <a:latin typeface="+mj-lt"/>
              </a:rPr>
              <a:t> 9h:20m:22.76s?</a:t>
            </a:r>
          </a:p>
          <a:p>
            <a:pPr lvl="1"/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Αν το ρολόι του Α πηγαίνει 1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λεπτά μπροστά από αυτό του Β; Πίσω;</a:t>
            </a:r>
            <a:endParaRPr lang="en-US" sz="1800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l-GR" sz="1800" dirty="0" smtClean="0">
                <a:latin typeface="+mj-lt"/>
              </a:rPr>
              <a:t>Σε ποιόν θα πουληθεί τελικά το τελευταίο εισιτήριο;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Ολική διάταξη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400" dirty="0" smtClean="0"/>
              <a:t>Λογικά ταυτόχρονα </a:t>
            </a:r>
            <a:r>
              <a:rPr lang="en-US" sz="2400" dirty="0" smtClean="0"/>
              <a:t>events</a:t>
            </a:r>
            <a:r>
              <a:rPr lang="el-GR" sz="2400" dirty="0" smtClean="0"/>
              <a:t> μπορεί να έχουν ίδιες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… ή και όχι</a:t>
            </a:r>
          </a:p>
          <a:p>
            <a:r>
              <a:rPr lang="el-GR" sz="2400" dirty="0" smtClean="0"/>
              <a:t>Μπορούμε να επιβάλλουμε καθολικά μοναδικές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 (Τ</a:t>
            </a:r>
            <a:r>
              <a:rPr lang="en-US" sz="18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/>
            <a:r>
              <a:rPr lang="en-US" sz="2000" dirty="0" err="1" smtClean="0"/>
              <a:t>Lamport</a:t>
            </a:r>
            <a:r>
              <a:rPr lang="en-US" sz="2000" dirty="0" smtClean="0"/>
              <a:t> timestamp</a:t>
            </a:r>
            <a:r>
              <a:rPr lang="el-GR" sz="2000" dirty="0" smtClean="0"/>
              <a:t> της διεργασίας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pPr lvl="1"/>
            <a:r>
              <a:rPr lang="el-GR" sz="2000" dirty="0" smtClean="0"/>
              <a:t>Μοναδικό </a:t>
            </a:r>
            <a:r>
              <a:rPr lang="en-US" sz="2000" dirty="0" smtClean="0"/>
              <a:t>id </a:t>
            </a:r>
            <a:r>
              <a:rPr lang="el-GR" sz="2000" dirty="0" smtClean="0"/>
              <a:t>της διεργασίας</a:t>
            </a:r>
            <a:r>
              <a:rPr lang="en-US" sz="2000" dirty="0" smtClean="0"/>
              <a:t> I (</a:t>
            </a:r>
            <a:r>
              <a:rPr lang="el-GR" sz="2000" dirty="0" smtClean="0"/>
              <a:t>π.χ. </a:t>
            </a:r>
            <a:r>
              <a:rPr lang="en-US" sz="2000" dirty="0" smtClean="0"/>
              <a:t>Host address, process id)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Σύγκριση </a:t>
            </a:r>
            <a:r>
              <a:rPr lang="el-GR" sz="2400" dirty="0" err="1" smtClean="0"/>
              <a:t>χρονοσφραγίδων</a:t>
            </a:r>
            <a:endParaRPr lang="el-GR" sz="2400" dirty="0" smtClean="0"/>
          </a:p>
          <a:p>
            <a:pPr lvl="1"/>
            <a:r>
              <a:rPr lang="el-GR" sz="2000" dirty="0" smtClean="0"/>
              <a:t>(Τ</a:t>
            </a:r>
            <a:r>
              <a:rPr lang="en-US" sz="16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l-GR" sz="2000" dirty="0" smtClean="0"/>
              <a:t> &lt; (Τ</a:t>
            </a:r>
            <a:r>
              <a:rPr lang="en-US" sz="1600" dirty="0" smtClean="0"/>
              <a:t>j</a:t>
            </a:r>
            <a:r>
              <a:rPr lang="en-US" sz="2000" dirty="0" smtClean="0"/>
              <a:t>, j) </a:t>
            </a:r>
            <a:r>
              <a:rPr lang="el-GR" sz="2000" dirty="0" smtClean="0"/>
              <a:t>όταν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Τ</a:t>
            </a:r>
            <a:r>
              <a:rPr lang="en-US" sz="1600" dirty="0" err="1" smtClean="0"/>
              <a:t>i</a:t>
            </a:r>
            <a:r>
              <a:rPr lang="el-GR" sz="1600" dirty="0" smtClean="0"/>
              <a:t> &lt; </a:t>
            </a:r>
            <a:r>
              <a:rPr lang="el-GR" sz="2000" dirty="0" smtClean="0"/>
              <a:t>Τ</a:t>
            </a:r>
            <a:r>
              <a:rPr lang="en-US" sz="1600" dirty="0" smtClean="0"/>
              <a:t>j </a:t>
            </a:r>
            <a:r>
              <a:rPr lang="el-GR" sz="1600" dirty="0" smtClean="0"/>
              <a:t> </a:t>
            </a:r>
            <a:r>
              <a:rPr lang="el-GR" sz="2000" dirty="0" smtClean="0"/>
              <a:t>ή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Τ</a:t>
            </a:r>
            <a:r>
              <a:rPr lang="en-US" sz="2000" dirty="0" err="1" smtClean="0"/>
              <a:t>i</a:t>
            </a:r>
            <a:r>
              <a:rPr lang="el-GR" sz="2000" dirty="0" smtClean="0"/>
              <a:t> = Τ</a:t>
            </a:r>
            <a:r>
              <a:rPr lang="en-US" sz="2000" dirty="0" smtClean="0"/>
              <a:t>j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i</a:t>
            </a:r>
            <a:r>
              <a:rPr lang="en-US" sz="2000" dirty="0" smtClean="0"/>
              <a:t>&lt;j</a:t>
            </a:r>
          </a:p>
          <a:p>
            <a:r>
              <a:rPr lang="el-GR" sz="2400" dirty="0" smtClean="0"/>
              <a:t>Δεν αντιστοιχεί απαραίτητα σε πραγματική διάταξη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007617" y="2184400"/>
            <a:ext cx="40414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555776" y="3031068"/>
            <a:ext cx="374799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.2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635896" y="3671446"/>
            <a:ext cx="44742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283968" y="2887052"/>
            <a:ext cx="388491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.2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716016" y="3671446"/>
            <a:ext cx="46074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067944" y="3527430"/>
            <a:ext cx="44767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499992" y="4391526"/>
            <a:ext cx="566539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220072" y="2406080"/>
            <a:ext cx="466328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5004048" y="4391526"/>
            <a:ext cx="55091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436096" y="2197100"/>
            <a:ext cx="48131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372200" y="3671446"/>
            <a:ext cx="381223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702424" y="3606800"/>
            <a:ext cx="533871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44208" y="4391526"/>
            <a:ext cx="52104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727697" y="2215897"/>
            <a:ext cx="40414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2.1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Διανυσματικές </a:t>
            </a:r>
            <a:r>
              <a:rPr lang="el-GR" dirty="0" err="1" smtClean="0"/>
              <a:t>χρονοσφραγίδες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Με τα ρολόγια </a:t>
            </a:r>
            <a:r>
              <a:rPr lang="en-US" sz="2000" dirty="0" err="1" smtClean="0">
                <a:latin typeface="Arial" pitchFamily="-1" charset="0"/>
              </a:rPr>
              <a:t>Lamport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</a:rPr>
              <a:t>e “happened-before” f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  timestamp(e) &lt; timestamp (f),  </a:t>
            </a:r>
            <a:r>
              <a:rPr lang="el-GR" sz="1800" dirty="0" smtClean="0">
                <a:latin typeface="Arial" pitchFamily="-1" charset="0"/>
                <a:sym typeface="Symbol" pitchFamily="-1" charset="2"/>
              </a:rPr>
              <a:t>αλλά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  <a:sym typeface="Symbol" pitchFamily="-1" charset="2"/>
              </a:rPr>
              <a:t>timestamp(e) &lt; timestamp (f)    </a:t>
            </a:r>
            <a:r>
              <a:rPr lang="en-US" sz="1800" dirty="0" smtClean="0">
                <a:latin typeface="Arial" pitchFamily="-1" charset="0"/>
              </a:rPr>
              <a:t>e “happened-before” f 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3138488"/>
            <a:ext cx="79851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3968" y="2276872"/>
            <a:ext cx="38985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Λογικά διανυσματικά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dirty="0" smtClean="0">
                <a:latin typeface="Arial" pitchFamily="-1" charset="0"/>
              </a:rPr>
              <a:t>Ο διανυσματικός λογικός χρόνος</a:t>
            </a:r>
            <a:r>
              <a:rPr lang="en-US" sz="2400" dirty="0" smtClean="0">
                <a:latin typeface="Arial" pitchFamily="-1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Όλες οι διεργασίες χρησιμοποιούν διανύσματα μετρητών</a:t>
            </a:r>
            <a:r>
              <a:rPr lang="en-US" sz="2000" dirty="0" smtClean="0">
                <a:latin typeface="Arial" pitchFamily="-1" charset="0"/>
              </a:rPr>
              <a:t> (</a:t>
            </a:r>
            <a:r>
              <a:rPr lang="el-GR" sz="2000" dirty="0" smtClean="0">
                <a:latin typeface="Arial" pitchFamily="-1" charset="0"/>
              </a:rPr>
              <a:t>λογικά ρολόγια</a:t>
            </a:r>
            <a:r>
              <a:rPr lang="en-US" sz="2000" dirty="0" smtClean="0">
                <a:latin typeface="Arial" pitchFamily="-1" charset="0"/>
              </a:rPr>
              <a:t>), </a:t>
            </a:r>
            <a:r>
              <a:rPr lang="el-GR" sz="2000" dirty="0" smtClean="0">
                <a:latin typeface="Arial" pitchFamily="-1" charset="0"/>
              </a:rPr>
              <a:t> το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</a:t>
            </a:r>
            <a:r>
              <a:rPr lang="el-GR" sz="2000" dirty="0" smtClean="0">
                <a:latin typeface="Arial" pitchFamily="-1" charset="0"/>
              </a:rPr>
              <a:t>στοιχείο του ρολογιού είναι ο μετρητής της διεργασίας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, </a:t>
            </a:r>
            <a:r>
              <a:rPr lang="el-GR" sz="2000" dirty="0" smtClean="0">
                <a:latin typeface="Arial" pitchFamily="-1" charset="0"/>
              </a:rPr>
              <a:t>αρχικά όλα 0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Κάθε διεργασία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</a:t>
            </a:r>
            <a:r>
              <a:rPr lang="el-GR" sz="2000" dirty="0" smtClean="0">
                <a:latin typeface="Arial" pitchFamily="-1" charset="0"/>
              </a:rPr>
              <a:t>αυξάνει το στοιχείο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l-GR" sz="2000" dirty="0" smtClean="0">
                <a:latin typeface="Arial" pitchFamily="-1" charset="0"/>
              </a:rPr>
              <a:t> του διανύσματος σε κάθε </a:t>
            </a:r>
            <a:r>
              <a:rPr lang="en-US" sz="2000" dirty="0" smtClean="0">
                <a:latin typeface="Arial" pitchFamily="-1" charset="0"/>
              </a:rPr>
              <a:t>event</a:t>
            </a:r>
            <a:r>
              <a:rPr lang="el-GR" sz="2000" dirty="0" smtClean="0">
                <a:latin typeface="Arial" pitchFamily="-1" charset="0"/>
              </a:rPr>
              <a:t> λειτουργίας ή αποστολής</a:t>
            </a:r>
            <a:r>
              <a:rPr lang="en-US" sz="2000" dirty="0" smtClean="0">
                <a:latin typeface="Arial" pitchFamily="-1" charset="0"/>
              </a:rPr>
              <a:t>. </a:t>
            </a:r>
            <a:r>
              <a:rPr lang="el-GR" sz="2000" dirty="0" smtClean="0">
                <a:latin typeface="Arial" pitchFamily="-1" charset="0"/>
              </a:rPr>
              <a:t>Η τιμή του διανύσματος είναι το</a:t>
            </a:r>
            <a:r>
              <a:rPr lang="en-US" sz="2000" dirty="0" smtClean="0">
                <a:latin typeface="Arial" pitchFamily="-1" charset="0"/>
              </a:rPr>
              <a:t> timestamp </a:t>
            </a:r>
            <a:r>
              <a:rPr lang="el-GR" sz="2000" dirty="0" smtClean="0">
                <a:latin typeface="Arial" pitchFamily="-1" charset="0"/>
              </a:rPr>
              <a:t>του </a:t>
            </a:r>
            <a:r>
              <a:rPr lang="en-US" sz="2000" dirty="0" smtClean="0">
                <a:latin typeface="Arial" pitchFamily="-1" charset="0"/>
              </a:rPr>
              <a:t>event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Ένα μήνυμα αποστέλλεται με το</a:t>
            </a:r>
            <a:r>
              <a:rPr lang="en-US" sz="2000" dirty="0" smtClean="0">
                <a:latin typeface="Arial" pitchFamily="-1" charset="0"/>
              </a:rPr>
              <a:t> vector timestamp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Για ένα </a:t>
            </a:r>
            <a:r>
              <a:rPr lang="en-US" sz="2000" dirty="0" smtClean="0">
                <a:latin typeface="Arial" pitchFamily="-1" charset="0"/>
              </a:rPr>
              <a:t>event </a:t>
            </a:r>
            <a:r>
              <a:rPr lang="el-GR" sz="2000" dirty="0" smtClean="0">
                <a:latin typeface="Arial" pitchFamily="-1" charset="0"/>
              </a:rPr>
              <a:t>παραλαβής μηνύματος</a:t>
            </a:r>
          </a:p>
          <a:p>
            <a:pPr lvl="2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8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18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</a:rPr>
              <a:t>[j] =</a:t>
            </a:r>
            <a:r>
              <a:rPr lang="el-GR" sz="18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Max(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[j] , t[j]),   </a:t>
            </a:r>
            <a:r>
              <a:rPr lang="el-GR" sz="2000" dirty="0" smtClean="0">
                <a:solidFill>
                  <a:srgbClr val="C00000"/>
                </a:solidFill>
                <a:latin typeface="Arial" pitchFamily="-1" charset="0"/>
              </a:rPr>
              <a:t>για 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j=1, 2, ..., N</a:t>
            </a:r>
          </a:p>
          <a:p>
            <a:pPr lvl="2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8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18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</a:rPr>
              <a:t>[j] + 1, j=receiver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Σύγκριση διανυσματικών </a:t>
            </a:r>
            <a:r>
              <a:rPr lang="el-GR" sz="3600" dirty="0" err="1" smtClean="0"/>
              <a:t>χρονοσφραγίδων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=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 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], for all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= 1, … , 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&lt;=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], for all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= 1, … , 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&lt;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&amp; 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 j (1 &lt;= j &lt;= n &amp; VT</a:t>
            </a:r>
            <a:r>
              <a:rPr lang="en-US" sz="2000" baseline="-25000" dirty="0" smtClean="0">
                <a:latin typeface="Arial" pitchFamily="-1" charset="0"/>
                <a:sym typeface="Symbol" pitchFamily="-1" charset="2"/>
              </a:rPr>
              <a:t>1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[j] &lt; VT</a:t>
            </a:r>
            <a:r>
              <a:rPr lang="en-US" sz="2000" baseline="-25000" dirty="0" smtClean="0">
                <a:latin typeface="Arial" pitchFamily="-1" charset="0"/>
                <a:sym typeface="Symbol" pitchFamily="-1" charset="2"/>
              </a:rPr>
              <a:t>2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 [j])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is concurrent with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(not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 AND not 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268760"/>
            <a:ext cx="8029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268760"/>
            <a:ext cx="8162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68760"/>
            <a:ext cx="8305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314450"/>
            <a:ext cx="8505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73088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Κάποιοι ορισμοί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Κατανεμημένο σύστημα</a:t>
            </a:r>
          </a:p>
          <a:p>
            <a:pPr lvl="1"/>
            <a:r>
              <a:rPr lang="el-GR" sz="2000" dirty="0" smtClean="0"/>
              <a:t>Σύνολο από Ν </a:t>
            </a:r>
            <a:r>
              <a:rPr lang="en-US" sz="2000" dirty="0" smtClean="0"/>
              <a:t>processes p</a:t>
            </a:r>
            <a:r>
              <a:rPr lang="en-US" sz="1400" dirty="0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 = 1, 2, ...N</a:t>
            </a:r>
            <a:endParaRPr lang="el-GR" sz="2000" dirty="0" smtClean="0"/>
          </a:p>
          <a:p>
            <a:pPr lvl="1"/>
            <a:r>
              <a:rPr lang="el-GR" sz="2000" dirty="0" smtClean="0"/>
              <a:t>Επικοινωνούν μόνο μέσω μηνυμάτων</a:t>
            </a:r>
          </a:p>
          <a:p>
            <a:endParaRPr lang="en-US" sz="2400" dirty="0" smtClean="0"/>
          </a:p>
          <a:p>
            <a:r>
              <a:rPr lang="en-US" sz="2400" dirty="0" smtClean="0"/>
              <a:t>Event</a:t>
            </a:r>
          </a:p>
          <a:p>
            <a:pPr lvl="1"/>
            <a:r>
              <a:rPr lang="el-GR" sz="2000" dirty="0" smtClean="0"/>
              <a:t>Επικοινωνία (αποστολή ή λήψη μηνύματος)</a:t>
            </a:r>
          </a:p>
          <a:p>
            <a:pPr lvl="1"/>
            <a:r>
              <a:rPr lang="el-GR" sz="2000" dirty="0" smtClean="0"/>
              <a:t>Λειτουργία που αλλάζει την κατάσταση της </a:t>
            </a:r>
            <a:r>
              <a:rPr lang="en-US" sz="2000" dirty="0" smtClean="0"/>
              <a:t>p</a:t>
            </a:r>
            <a:r>
              <a:rPr lang="en-US" sz="1200" dirty="0" smtClean="0"/>
              <a:t>i</a:t>
            </a:r>
          </a:p>
          <a:p>
            <a:pPr lvl="1"/>
            <a:endParaRPr lang="en-US" sz="1200" dirty="0" smtClean="0"/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7637"/>
            <a:ext cx="84296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03920"/>
            <a:ext cx="8220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196752"/>
            <a:ext cx="91249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247353"/>
            <a:ext cx="8905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68760"/>
            <a:ext cx="8648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240879"/>
            <a:ext cx="8448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1280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590800" y="23749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3100" y="2806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" y="3441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8500" y="41402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2603500" y="30099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603500" y="3683000"/>
            <a:ext cx="54229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654300" y="4394200"/>
            <a:ext cx="53340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638300" y="22860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35125" y="22606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511800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981200" y="4940300"/>
            <a:ext cx="2374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Vector logical clock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1104900" y="57658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977900" y="5397500"/>
            <a:ext cx="2908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(vector timestamp)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1676400" y="28575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673225" y="28321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676400" y="35052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673225" y="34798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1727200" y="42164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724025" y="41910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grpSp>
        <p:nvGrpSpPr>
          <p:cNvPr id="31" name="Group 81"/>
          <p:cNvGrpSpPr>
            <a:grpSpLocks/>
          </p:cNvGrpSpPr>
          <p:nvPr/>
        </p:nvGrpSpPr>
        <p:grpSpPr bwMode="auto">
          <a:xfrm>
            <a:off x="2266951" y="2108199"/>
            <a:ext cx="1393826" cy="1209675"/>
            <a:chOff x="1428" y="1328"/>
            <a:chExt cx="878" cy="762"/>
          </a:xfrm>
        </p:grpSpPr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1792" y="1496"/>
              <a:ext cx="240" cy="4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1428" y="1328"/>
              <a:ext cx="878" cy="762"/>
              <a:chOff x="1428" y="1328"/>
              <a:chExt cx="878" cy="762"/>
            </a:xfrm>
          </p:grpSpPr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1428" y="1603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(1,0,0,0)</a:t>
                </a:r>
              </a:p>
            </p:txBody>
          </p:sp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1512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 Box 37"/>
              <p:cNvSpPr txBox="1">
                <a:spLocks noChangeArrowheads="1"/>
              </p:cNvSpPr>
              <p:nvPr/>
            </p:nvSpPr>
            <p:spPr bwMode="auto">
              <a:xfrm>
                <a:off x="1510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1,0,0,0</a:t>
                </a:r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auto">
              <a:xfrm>
                <a:off x="1760" y="191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1758" y="189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1,1,0,0</a:t>
                </a:r>
              </a:p>
            </p:txBody>
          </p:sp>
        </p:grpSp>
      </p:grp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3235326" y="2108199"/>
            <a:ext cx="1481138" cy="1857375"/>
            <a:chOff x="2038" y="1328"/>
            <a:chExt cx="933" cy="117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2304" y="1496"/>
              <a:ext cx="384" cy="84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2038" y="1328"/>
              <a:ext cx="933" cy="1170"/>
              <a:chOff x="2038" y="1328"/>
              <a:chExt cx="933" cy="1170"/>
            </a:xfrm>
          </p:grpSpPr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040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 Box 42"/>
              <p:cNvSpPr txBox="1">
                <a:spLocks noChangeArrowheads="1"/>
              </p:cNvSpPr>
              <p:nvPr/>
            </p:nvSpPr>
            <p:spPr bwMode="auto">
              <a:xfrm>
                <a:off x="2038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2,0,0,0</a:t>
                </a: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408" y="232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Text Box 44"/>
              <p:cNvSpPr txBox="1">
                <a:spLocks noChangeArrowheads="1"/>
              </p:cNvSpPr>
              <p:nvPr/>
            </p:nvSpPr>
            <p:spPr bwMode="auto">
              <a:xfrm>
                <a:off x="2406" y="230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2,0,1,0</a:t>
                </a:r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363" y="157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(2,0,0,0)</a:t>
                </a:r>
              </a:p>
            </p:txBody>
          </p:sp>
        </p:grpSp>
      </p:grpSp>
      <p:grpSp>
        <p:nvGrpSpPr>
          <p:cNvPr id="47" name="Group 83"/>
          <p:cNvGrpSpPr>
            <a:grpSpLocks/>
          </p:cNvGrpSpPr>
          <p:nvPr/>
        </p:nvGrpSpPr>
        <p:grpSpPr bwMode="auto">
          <a:xfrm>
            <a:off x="4254504" y="3416299"/>
            <a:ext cx="1263651" cy="1273175"/>
            <a:chOff x="2680" y="2152"/>
            <a:chExt cx="796" cy="802"/>
          </a:xfrm>
        </p:grpSpPr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3072" y="2312"/>
              <a:ext cx="144" cy="42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 79"/>
            <p:cNvGrpSpPr>
              <a:grpSpLocks/>
            </p:cNvGrpSpPr>
            <p:nvPr/>
          </p:nvGrpSpPr>
          <p:grpSpPr bwMode="auto">
            <a:xfrm>
              <a:off x="2680" y="2152"/>
              <a:ext cx="796" cy="802"/>
              <a:chOff x="2680" y="2152"/>
              <a:chExt cx="796" cy="802"/>
            </a:xfrm>
          </p:grpSpPr>
          <p:sp>
            <p:nvSpPr>
              <p:cNvPr id="50" name="Oval 47"/>
              <p:cNvSpPr>
                <a:spLocks noChangeArrowheads="1"/>
              </p:cNvSpPr>
              <p:nvPr/>
            </p:nvSpPr>
            <p:spPr bwMode="auto">
              <a:xfrm>
                <a:off x="2824" y="2168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>
                <a:off x="2822" y="2152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2,0,2,0</a:t>
                </a:r>
              </a:p>
            </p:txBody>
          </p:sp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2930" y="2776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2928" y="2760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2,0,2,1</a:t>
                </a:r>
              </a:p>
            </p:txBody>
          </p:sp>
          <p:sp>
            <p:nvSpPr>
              <p:cNvPr id="54" name="Text Box 51"/>
              <p:cNvSpPr txBox="1">
                <a:spLocks noChangeArrowheads="1"/>
              </p:cNvSpPr>
              <p:nvPr/>
            </p:nvSpPr>
            <p:spPr bwMode="auto">
              <a:xfrm>
                <a:off x="2680" y="251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(2,0,2,0)</a:t>
                </a:r>
              </a:p>
            </p:txBody>
          </p:sp>
        </p:grpSp>
      </p:grpSp>
      <p:grpSp>
        <p:nvGrpSpPr>
          <p:cNvPr id="55" name="Group 84"/>
          <p:cNvGrpSpPr>
            <a:grpSpLocks/>
          </p:cNvGrpSpPr>
          <p:nvPr/>
        </p:nvGrpSpPr>
        <p:grpSpPr bwMode="auto">
          <a:xfrm>
            <a:off x="4556125" y="2755899"/>
            <a:ext cx="1492250" cy="1222375"/>
            <a:chOff x="2870" y="1736"/>
            <a:chExt cx="940" cy="770"/>
          </a:xfrm>
        </p:grpSpPr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216" y="1896"/>
              <a:ext cx="256" cy="4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57" name="Group 52"/>
            <p:cNvGrpSpPr>
              <a:grpSpLocks/>
            </p:cNvGrpSpPr>
            <p:nvPr/>
          </p:nvGrpSpPr>
          <p:grpSpPr bwMode="auto">
            <a:xfrm>
              <a:off x="2870" y="1736"/>
              <a:ext cx="940" cy="770"/>
              <a:chOff x="2870" y="1736"/>
              <a:chExt cx="940" cy="770"/>
            </a:xfrm>
          </p:grpSpPr>
          <p:sp>
            <p:nvSpPr>
              <p:cNvPr id="58" name="Oval 53"/>
              <p:cNvSpPr>
                <a:spLocks noChangeArrowheads="1"/>
              </p:cNvSpPr>
              <p:nvPr/>
            </p:nvSpPr>
            <p:spPr bwMode="auto">
              <a:xfrm>
                <a:off x="2872" y="175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Text Box 54"/>
              <p:cNvSpPr txBox="1">
                <a:spLocks noChangeArrowheads="1"/>
              </p:cNvSpPr>
              <p:nvPr/>
            </p:nvSpPr>
            <p:spPr bwMode="auto">
              <a:xfrm>
                <a:off x="2870" y="173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1,2,0,0</a:t>
                </a:r>
              </a:p>
            </p:txBody>
          </p:sp>
          <p:sp>
            <p:nvSpPr>
              <p:cNvPr id="60" name="Oval 55"/>
              <p:cNvSpPr>
                <a:spLocks noChangeArrowheads="1"/>
              </p:cNvSpPr>
              <p:nvPr/>
            </p:nvSpPr>
            <p:spPr bwMode="auto">
              <a:xfrm>
                <a:off x="3264" y="2328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Text Box 56"/>
              <p:cNvSpPr txBox="1">
                <a:spLocks noChangeArrowheads="1"/>
              </p:cNvSpPr>
              <p:nvPr/>
            </p:nvSpPr>
            <p:spPr bwMode="auto">
              <a:xfrm>
                <a:off x="3262" y="2312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2,2,3,0</a:t>
                </a:r>
              </a:p>
            </p:txBody>
          </p:sp>
          <p:sp>
            <p:nvSpPr>
              <p:cNvPr id="62" name="Text Box 57"/>
              <p:cNvSpPr txBox="1">
                <a:spLocks noChangeArrowheads="1"/>
              </p:cNvSpPr>
              <p:nvPr/>
            </p:nvSpPr>
            <p:spPr bwMode="auto">
              <a:xfrm>
                <a:off x="2960" y="1944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(1,2,0,0)</a:t>
                </a:r>
              </a:p>
            </p:txBody>
          </p:sp>
        </p:grpSp>
      </p:grp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5715000" y="2108199"/>
            <a:ext cx="1631950" cy="1844675"/>
            <a:chOff x="3600" y="1328"/>
            <a:chExt cx="1028" cy="1162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3936" y="1504"/>
              <a:ext cx="480" cy="8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65" name="Group 58"/>
            <p:cNvGrpSpPr>
              <a:grpSpLocks/>
            </p:cNvGrpSpPr>
            <p:nvPr/>
          </p:nvGrpSpPr>
          <p:grpSpPr bwMode="auto">
            <a:xfrm>
              <a:off x="3600" y="1328"/>
              <a:ext cx="1028" cy="1162"/>
              <a:chOff x="3550" y="1328"/>
              <a:chExt cx="1028" cy="1162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3552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3550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4,0,2,2</a:t>
                </a:r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4032" y="231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4030" y="229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4,2,4,2</a:t>
                </a:r>
              </a:p>
            </p:txBody>
          </p:sp>
          <p:sp>
            <p:nvSpPr>
              <p:cNvPr id="70" name="Text Box 63"/>
              <p:cNvSpPr txBox="1">
                <a:spLocks noChangeArrowheads="1"/>
              </p:cNvSpPr>
              <p:nvPr/>
            </p:nvSpPr>
            <p:spPr bwMode="auto">
              <a:xfrm>
                <a:off x="3736" y="1688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(4,0,2,2)</a:t>
                </a:r>
              </a:p>
            </p:txBody>
          </p:sp>
        </p:grpSp>
      </p:grpSp>
      <p:grpSp>
        <p:nvGrpSpPr>
          <p:cNvPr id="71" name="Group 87"/>
          <p:cNvGrpSpPr>
            <a:grpSpLocks/>
          </p:cNvGrpSpPr>
          <p:nvPr/>
        </p:nvGrpSpPr>
        <p:grpSpPr bwMode="auto">
          <a:xfrm>
            <a:off x="5334000" y="2311399"/>
            <a:ext cx="1282700" cy="2225675"/>
            <a:chOff x="3360" y="1456"/>
            <a:chExt cx="808" cy="1402"/>
          </a:xfrm>
        </p:grpSpPr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V="1">
              <a:off x="3600" y="1632"/>
              <a:ext cx="48" cy="105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3" name="Group 80"/>
            <p:cNvGrpSpPr>
              <a:grpSpLocks/>
            </p:cNvGrpSpPr>
            <p:nvPr/>
          </p:nvGrpSpPr>
          <p:grpSpPr bwMode="auto">
            <a:xfrm>
              <a:off x="3360" y="1456"/>
              <a:ext cx="808" cy="1402"/>
              <a:chOff x="3360" y="1456"/>
              <a:chExt cx="808" cy="1402"/>
            </a:xfrm>
          </p:grpSpPr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3418" y="268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Text Box 66"/>
              <p:cNvSpPr txBox="1">
                <a:spLocks noChangeArrowheads="1"/>
              </p:cNvSpPr>
              <p:nvPr/>
            </p:nvSpPr>
            <p:spPr bwMode="auto">
              <a:xfrm>
                <a:off x="3408" y="266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2,0,2,2</a:t>
                </a: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3362" y="147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Text Box 68"/>
              <p:cNvSpPr txBox="1">
                <a:spLocks noChangeArrowheads="1"/>
              </p:cNvSpPr>
              <p:nvPr/>
            </p:nvSpPr>
            <p:spPr bwMode="auto">
              <a:xfrm>
                <a:off x="3360" y="145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3,0,2,2</a:t>
                </a:r>
              </a:p>
            </p:txBody>
          </p:sp>
          <p:sp>
            <p:nvSpPr>
              <p:cNvPr id="78" name="Text Box 69"/>
              <p:cNvSpPr txBox="1">
                <a:spLocks noChangeArrowheads="1"/>
              </p:cNvSpPr>
              <p:nvPr/>
            </p:nvSpPr>
            <p:spPr bwMode="auto">
              <a:xfrm>
                <a:off x="3560" y="204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(2,0,2,2)</a:t>
                </a:r>
              </a:p>
            </p:txBody>
          </p:sp>
        </p:grpSp>
      </p:grpSp>
      <p:grpSp>
        <p:nvGrpSpPr>
          <p:cNvPr id="79" name="Group 86"/>
          <p:cNvGrpSpPr>
            <a:grpSpLocks/>
          </p:cNvGrpSpPr>
          <p:nvPr/>
        </p:nvGrpSpPr>
        <p:grpSpPr bwMode="auto">
          <a:xfrm>
            <a:off x="7086600" y="3555998"/>
            <a:ext cx="1282700" cy="1108075"/>
            <a:chOff x="4464" y="2240"/>
            <a:chExt cx="808" cy="698"/>
          </a:xfrm>
        </p:grpSpPr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V="1">
              <a:off x="4624" y="2392"/>
              <a:ext cx="80" cy="39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81" name="Group 78"/>
            <p:cNvGrpSpPr>
              <a:grpSpLocks/>
            </p:cNvGrpSpPr>
            <p:nvPr/>
          </p:nvGrpSpPr>
          <p:grpSpPr bwMode="auto">
            <a:xfrm>
              <a:off x="4464" y="2240"/>
              <a:ext cx="808" cy="698"/>
              <a:chOff x="4464" y="2240"/>
              <a:chExt cx="808" cy="698"/>
            </a:xfrm>
          </p:grpSpPr>
          <p:sp>
            <p:nvSpPr>
              <p:cNvPr id="82" name="Oval 71"/>
              <p:cNvSpPr>
                <a:spLocks noChangeArrowheads="1"/>
              </p:cNvSpPr>
              <p:nvPr/>
            </p:nvSpPr>
            <p:spPr bwMode="auto">
              <a:xfrm>
                <a:off x="4466" y="276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Text Box 72"/>
              <p:cNvSpPr txBox="1">
                <a:spLocks noChangeArrowheads="1"/>
              </p:cNvSpPr>
              <p:nvPr/>
            </p:nvSpPr>
            <p:spPr bwMode="auto">
              <a:xfrm>
                <a:off x="4464" y="274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2,0,2,3</a:t>
                </a:r>
              </a:p>
            </p:txBody>
          </p:sp>
          <p:sp>
            <p:nvSpPr>
              <p:cNvPr id="84" name="Oval 73"/>
              <p:cNvSpPr>
                <a:spLocks noChangeArrowheads="1"/>
              </p:cNvSpPr>
              <p:nvPr/>
            </p:nvSpPr>
            <p:spPr bwMode="auto">
              <a:xfrm>
                <a:off x="4568" y="2256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Text Box 74"/>
              <p:cNvSpPr txBox="1">
                <a:spLocks noChangeArrowheads="1"/>
              </p:cNvSpPr>
              <p:nvPr/>
            </p:nvSpPr>
            <p:spPr bwMode="auto">
              <a:xfrm>
                <a:off x="4566" y="2240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4,2,5,3</a:t>
                </a:r>
              </a:p>
            </p:txBody>
          </p:sp>
          <p:sp>
            <p:nvSpPr>
              <p:cNvPr id="86" name="Text Box 75"/>
              <p:cNvSpPr txBox="1">
                <a:spLocks noChangeArrowheads="1"/>
              </p:cNvSpPr>
              <p:nvPr/>
            </p:nvSpPr>
            <p:spPr bwMode="auto">
              <a:xfrm>
                <a:off x="4664" y="2528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(2,0,2,3)</a:t>
                </a:r>
              </a:p>
            </p:txBody>
          </p:sp>
        </p:grpSp>
      </p:grpSp>
      <p:sp>
        <p:nvSpPr>
          <p:cNvPr id="87" name="Oval 76"/>
          <p:cNvSpPr>
            <a:spLocks noChangeArrowheads="1"/>
          </p:cNvSpPr>
          <p:nvPr/>
        </p:nvSpPr>
        <p:spPr bwMode="auto">
          <a:xfrm>
            <a:off x="965200" y="5016500"/>
            <a:ext cx="838200" cy="292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 Box 77"/>
          <p:cNvSpPr txBox="1">
            <a:spLocks noChangeArrowheads="1"/>
          </p:cNvSpPr>
          <p:nvPr/>
        </p:nvSpPr>
        <p:spPr bwMode="auto">
          <a:xfrm>
            <a:off x="923925" y="4991100"/>
            <a:ext cx="9588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n,m,p,q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Διανυσματικά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 τα διανυσματικά ρολόγια</a:t>
            </a:r>
          </a:p>
          <a:p>
            <a:pPr lvl="1"/>
            <a:r>
              <a:rPr lang="en-US" sz="1800" dirty="0" smtClean="0">
                <a:latin typeface="Arial" pitchFamily="-1" charset="0"/>
              </a:rPr>
              <a:t>e “happened-before” f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  V(e) &lt; V(f) </a:t>
            </a:r>
            <a:r>
              <a:rPr lang="el-GR" sz="1800" dirty="0" smtClean="0">
                <a:latin typeface="Arial" pitchFamily="-1" charset="0"/>
                <a:sym typeface="Symbol" pitchFamily="-1" charset="2"/>
              </a:rPr>
              <a:t>και </a:t>
            </a:r>
          </a:p>
          <a:p>
            <a:pPr lvl="1"/>
            <a:r>
              <a:rPr lang="en-US" sz="1800" dirty="0" smtClean="0">
                <a:latin typeface="Arial" pitchFamily="-1" charset="0"/>
                <a:sym typeface="Symbol" pitchFamily="-1" charset="2"/>
              </a:rPr>
              <a:t>V(e)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&lt;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V(f)    </a:t>
            </a:r>
            <a:r>
              <a:rPr lang="en-US" sz="1800" dirty="0" smtClean="0">
                <a:latin typeface="Arial" pitchFamily="-1" charset="0"/>
              </a:rPr>
              <a:t>e “happened-before” f </a:t>
            </a:r>
          </a:p>
          <a:p>
            <a:pPr lvl="1"/>
            <a:endParaRPr lang="en-US" sz="1800" dirty="0" smtClean="0">
              <a:latin typeface="Arial" pitchFamily="-1" charset="0"/>
            </a:endParaRPr>
          </a:p>
          <a:p>
            <a:r>
              <a:rPr lang="el-GR" sz="2200" dirty="0" smtClean="0">
                <a:latin typeface="Arial" pitchFamily="-1" charset="0"/>
              </a:rPr>
              <a:t>Έχει αποδειχθεί ότι οι Ν διαστάσεις είναι αναπόφευκτες</a:t>
            </a:r>
          </a:p>
          <a:p>
            <a:endParaRPr lang="el-GR" sz="2200" dirty="0" smtClean="0">
              <a:latin typeface="Arial" pitchFamily="-1" charset="0"/>
            </a:endParaRPr>
          </a:p>
          <a:p>
            <a:r>
              <a:rPr lang="el-GR" sz="2200" dirty="0" smtClean="0">
                <a:latin typeface="Arial" pitchFamily="-1" charset="0"/>
              </a:rPr>
              <a:t>Μειονέκτημα σε σχέση με τα ρολόγια </a:t>
            </a:r>
            <a:r>
              <a:rPr lang="en-US" sz="2200" dirty="0" err="1" smtClean="0">
                <a:latin typeface="Arial" pitchFamily="-1" charset="0"/>
              </a:rPr>
              <a:t>Lamport</a:t>
            </a:r>
            <a:r>
              <a:rPr lang="el-GR" sz="2200" dirty="0" smtClean="0">
                <a:latin typeface="Arial" pitchFamily="-1" charset="0"/>
              </a:rPr>
              <a:t>;;</a:t>
            </a:r>
            <a:endParaRPr lang="en-US" sz="2200" dirty="0" smtClean="0">
              <a:latin typeface="Arial" pitchFamily="-1" charset="0"/>
            </a:endParaRPr>
          </a:p>
          <a:p>
            <a:pPr lvl="1"/>
            <a:endParaRPr lang="en-US" sz="1800" dirty="0" smtClean="0">
              <a:latin typeface="Arial" pitchFamily="-1" charset="0"/>
            </a:endParaRP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χρήση λογικών ρολογιών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Είναι απόφαση σχεδιασμού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NTP error bound</a:t>
            </a:r>
          </a:p>
          <a:p>
            <a:pPr lvl="1"/>
            <a:r>
              <a:rPr lang="el-GR" sz="2400" dirty="0" smtClean="0"/>
              <a:t>Τοπικά</a:t>
            </a:r>
            <a:r>
              <a:rPr lang="en-US" sz="2400" dirty="0" smtClean="0"/>
              <a:t>: </a:t>
            </a:r>
            <a:r>
              <a:rPr lang="el-GR" sz="2400" dirty="0" smtClean="0"/>
              <a:t>λίγα </a:t>
            </a:r>
            <a:r>
              <a:rPr lang="en-US" sz="2400" dirty="0" smtClean="0"/>
              <a:t>ms</a:t>
            </a:r>
          </a:p>
          <a:p>
            <a:pPr lvl="1"/>
            <a:r>
              <a:rPr lang="en-US" sz="2400" dirty="0" smtClean="0"/>
              <a:t>Wide-area: </a:t>
            </a:r>
            <a:r>
              <a:rPr lang="el-GR" sz="2400" dirty="0" smtClean="0"/>
              <a:t>δεκάδες </a:t>
            </a:r>
            <a:r>
              <a:rPr lang="en-US" sz="2400" dirty="0" smtClean="0"/>
              <a:t>ms</a:t>
            </a:r>
          </a:p>
          <a:p>
            <a:r>
              <a:rPr lang="el-GR" sz="2800" dirty="0" smtClean="0"/>
              <a:t>Αν το σύστημα δεν επηρεάζεται από αυτήν την ανακρίβεια -&gt; </a:t>
            </a:r>
            <a:r>
              <a:rPr lang="en-US" sz="2800" dirty="0" smtClean="0"/>
              <a:t>NTP </a:t>
            </a:r>
          </a:p>
          <a:p>
            <a:r>
              <a:rPr lang="el-GR" sz="2800" dirty="0" smtClean="0"/>
              <a:t>Τα λογικά ρολόγια επιβάλλουν τυχαία διάταξη σε ταυτόχρονα</a:t>
            </a:r>
            <a:r>
              <a:rPr lang="en-US" sz="2800" dirty="0" smtClean="0"/>
              <a:t> events </a:t>
            </a:r>
          </a:p>
          <a:p>
            <a:pPr lvl="1"/>
            <a:r>
              <a:rPr lang="en-US" sz="2400" dirty="0" smtClean="0"/>
              <a:t>Breaking ties: process IDs, </a:t>
            </a:r>
            <a:r>
              <a:rPr lang="el-GR" sz="2400" dirty="0" smtClean="0"/>
              <a:t>κλπ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Καθολικές Καταστάσεις</a:t>
            </a:r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68400"/>
            <a:ext cx="7856538" cy="5118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el-GR" sz="2400" dirty="0" smtClean="0"/>
          </a:p>
          <a:p>
            <a:r>
              <a:rPr lang="el-GR" sz="2400" dirty="0" smtClean="0"/>
              <a:t>Κάθε υπολογιστής έχει το δικό του φυσικό ρολόι</a:t>
            </a:r>
          </a:p>
          <a:p>
            <a:endParaRPr lang="en-US" sz="2400" dirty="0" smtClean="0"/>
          </a:p>
          <a:p>
            <a:r>
              <a:rPr lang="en-US" sz="2400" dirty="0" smtClean="0"/>
              <a:t>Skew: </a:t>
            </a:r>
            <a:r>
              <a:rPr lang="el-GR" sz="2400" dirty="0" smtClean="0"/>
              <a:t>Διαφορά στο χρόνο μεταξύ 2 ρολογιών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Drift:</a:t>
            </a:r>
            <a:r>
              <a:rPr lang="el-GR" sz="2400" dirty="0" smtClean="0"/>
              <a:t> Διαφορά στη συχνότητα μεταξύ 2 ρολογιών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Μη μηδενικό </a:t>
            </a:r>
            <a:r>
              <a:rPr lang="en-US" sz="2400" dirty="0" smtClean="0"/>
              <a:t>drift -&gt; </a:t>
            </a:r>
            <a:r>
              <a:rPr lang="el-GR" sz="2400" dirty="0" smtClean="0"/>
              <a:t>συνεχής αύξηση του </a:t>
            </a:r>
            <a:r>
              <a:rPr lang="en-US" sz="2400" dirty="0" smtClean="0"/>
              <a:t>skew</a:t>
            </a:r>
          </a:p>
          <a:p>
            <a:endParaRPr lang="en-US" sz="2400" dirty="0" smtClean="0"/>
          </a:p>
          <a:p>
            <a:r>
              <a:rPr lang="en-US" sz="2400" dirty="0" smtClean="0"/>
              <a:t>UTC : Coordinated Universal Time</a:t>
            </a:r>
            <a:r>
              <a:rPr lang="el-GR" sz="2400" dirty="0" smtClean="0"/>
              <a:t> </a:t>
            </a:r>
            <a:r>
              <a:rPr lang="en-US" sz="2400" dirty="0" smtClean="0"/>
              <a:t>standard</a:t>
            </a:r>
          </a:p>
          <a:p>
            <a:pPr lvl="1"/>
            <a:r>
              <a:rPr lang="en-US" sz="2000" dirty="0" smtClean="0"/>
              <a:t>broadcast </a:t>
            </a:r>
            <a:r>
              <a:rPr lang="el-GR" sz="2000" dirty="0" smtClean="0"/>
              <a:t>από εξωτερική πηγή μεγάλης ακρίβειας</a:t>
            </a:r>
            <a:endParaRPr lang="en-US" sz="2000" dirty="0" smtClean="0"/>
          </a:p>
          <a:p>
            <a:endParaRPr lang="el-GR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Distributed debugging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Πώς γίνεται </a:t>
            </a:r>
            <a:r>
              <a:rPr lang="en-US" sz="2000" dirty="0" smtClean="0"/>
              <a:t>debugging;</a:t>
            </a:r>
          </a:p>
          <a:p>
            <a:pPr lvl="1"/>
            <a:r>
              <a:rPr lang="el-GR" sz="1800" dirty="0" smtClean="0"/>
              <a:t>Βρίσκοντας το ολικό </a:t>
            </a:r>
            <a:r>
              <a:rPr lang="en-US" sz="1800" dirty="0" smtClean="0"/>
              <a:t>snapshot!</a:t>
            </a:r>
            <a:endParaRPr lang="el-GR" sz="1800" dirty="0" smtClean="0"/>
          </a:p>
          <a:p>
            <a:pPr lvl="1"/>
            <a:endParaRPr lang="el-GR" sz="1800" dirty="0" smtClean="0"/>
          </a:p>
          <a:p>
            <a:r>
              <a:rPr lang="el-GR" sz="2000" dirty="0" smtClean="0"/>
              <a:t>Θέλουμε 3 πράγματα</a:t>
            </a:r>
            <a:endParaRPr lang="en-US" sz="2000" dirty="0" smtClean="0"/>
          </a:p>
          <a:p>
            <a:pPr lvl="1"/>
            <a:r>
              <a:rPr lang="el-GR" sz="1800" dirty="0" smtClean="0"/>
              <a:t>Κατάσταση ανά </a:t>
            </a:r>
            <a:r>
              <a:rPr lang="en-US" sz="1800" dirty="0" smtClean="0"/>
              <a:t>process </a:t>
            </a:r>
          </a:p>
          <a:p>
            <a:pPr lvl="1"/>
            <a:r>
              <a:rPr lang="el-GR" sz="1800" dirty="0" smtClean="0"/>
              <a:t>Μηνύματα στο δίκτυο</a:t>
            </a:r>
            <a:endParaRPr lang="en-US" sz="1800" dirty="0" smtClean="0"/>
          </a:p>
          <a:p>
            <a:pPr lvl="1"/>
            <a:r>
              <a:rPr lang="el-GR" sz="1800" dirty="0" smtClean="0"/>
              <a:t>Όλα τα </a:t>
            </a:r>
            <a:r>
              <a:rPr lang="en-US" sz="1800" dirty="0" smtClean="0"/>
              <a:t>events </a:t>
            </a:r>
            <a:r>
              <a:rPr lang="el-GR" sz="1800" dirty="0" smtClean="0"/>
              <a:t>που έγιναν πριν από κάθε </a:t>
            </a:r>
            <a:r>
              <a:rPr lang="en-US" sz="1800" dirty="0" smtClean="0"/>
              <a:t>event </a:t>
            </a:r>
            <a:r>
              <a:rPr lang="el-GR" sz="1800" dirty="0" smtClean="0"/>
              <a:t>στο </a:t>
            </a:r>
            <a:r>
              <a:rPr lang="en-US" sz="1800" dirty="0" smtClean="0"/>
              <a:t>snapshot</a:t>
            </a:r>
            <a:endParaRPr lang="el-GR" sz="1800" dirty="0" smtClean="0"/>
          </a:p>
          <a:p>
            <a:endParaRPr lang="en-US" sz="2000" dirty="0" smtClean="0"/>
          </a:p>
          <a:p>
            <a:endParaRPr lang="el-GR" sz="2000" dirty="0"/>
          </a:p>
        </p:txBody>
      </p:sp>
      <p:sp>
        <p:nvSpPr>
          <p:cNvPr id="4" name="Oval 4"/>
          <p:cNvSpPr/>
          <p:nvPr/>
        </p:nvSpPr>
        <p:spPr bwMode="auto">
          <a:xfrm>
            <a:off x="11361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5" name="Straight Arrow Connector 5"/>
          <p:cNvCxnSpPr>
            <a:stCxn id="4" idx="6"/>
            <a:endCxn id="6" idx="2"/>
          </p:cNvCxnSpPr>
          <p:nvPr/>
        </p:nvCxnSpPr>
        <p:spPr bwMode="auto">
          <a:xfrm>
            <a:off x="1898104" y="2859722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Oval 8"/>
          <p:cNvSpPr/>
          <p:nvPr/>
        </p:nvSpPr>
        <p:spPr bwMode="auto">
          <a:xfrm>
            <a:off x="38793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10"/>
          <p:cNvSpPr/>
          <p:nvPr/>
        </p:nvSpPr>
        <p:spPr bwMode="auto">
          <a:xfrm>
            <a:off x="65463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23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5593804" y="1526222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26"/>
          <p:cNvCxnSpPr>
            <a:stCxn id="7" idx="3"/>
            <a:endCxn id="6" idx="5"/>
          </p:cNvCxnSpPr>
          <p:nvPr/>
        </p:nvCxnSpPr>
        <p:spPr bwMode="auto">
          <a:xfrm rot="5400000">
            <a:off x="5593804" y="2065038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Box 29"/>
          <p:cNvSpPr txBox="1"/>
          <p:nvPr/>
        </p:nvSpPr>
        <p:spPr>
          <a:xfrm>
            <a:off x="4412704" y="331692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399611" y="265731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απόπειρα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Συγχρονίζουμε τα ρολόγια όλων των διεργασιών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Όλες οι διεργασίες καταγράφουν την κατάστασή τους τη στιγμή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t</a:t>
            </a:r>
            <a:endParaRPr lang="en-US" sz="18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Προβλήματα</a:t>
            </a:r>
            <a:r>
              <a:rPr lang="en-US" sz="2000" dirty="0" smtClean="0">
                <a:latin typeface="Arial" pitchFamily="-1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Ο συγχρονισμός των ρολογιών γίνεται μόνο κατά προσέγγιση</a:t>
            </a:r>
            <a:endParaRPr lang="en-US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Δεν καταγράφονται τα μηνύματα στο δίκτυο</a:t>
            </a: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l-GR" sz="20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Η διάταξη των γεγονότων είναι αρκετή</a:t>
            </a:r>
            <a:endParaRPr lang="en-US" sz="2000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Χρειαζόμαστε ένα λογικό ολικό </a:t>
            </a:r>
            <a:r>
              <a:rPr lang="en-US" sz="2000" dirty="0" smtClean="0">
                <a:latin typeface="Arial" pitchFamily="-1" charset="0"/>
              </a:rPr>
              <a:t>snapshot</a:t>
            </a:r>
          </a:p>
          <a:p>
            <a:pPr lvl="1"/>
            <a:r>
              <a:rPr lang="el-GR" sz="1800" dirty="0" smtClean="0"/>
              <a:t>Κατάσταση κάθε διεργασίας</a:t>
            </a:r>
            <a:endParaRPr lang="en-US" sz="1800" dirty="0" smtClean="0"/>
          </a:p>
          <a:p>
            <a:pPr lvl="1"/>
            <a:r>
              <a:rPr lang="el-GR" sz="1800" dirty="0" smtClean="0"/>
              <a:t>Μηνύματα καθ’ </a:t>
            </a:r>
            <a:r>
              <a:rPr lang="el-GR" sz="1800" dirty="0" err="1" smtClean="0"/>
              <a:t>οδόν</a:t>
            </a:r>
            <a:r>
              <a:rPr lang="el-GR" sz="1800" dirty="0" smtClean="0"/>
              <a:t> σε όλα τα κανάλια επικοινωνίας</a:t>
            </a:r>
            <a:endParaRPr lang="en-US" sz="1800" dirty="0" smtClean="0"/>
          </a:p>
          <a:p>
            <a:endParaRPr lang="el-GR" sz="2000" dirty="0"/>
          </a:p>
        </p:txBody>
      </p:sp>
      <p:sp>
        <p:nvSpPr>
          <p:cNvPr id="4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5" name="Straight Arrow Connector 5"/>
          <p:cNvCxnSpPr>
            <a:stCxn id="4" idx="6"/>
            <a:endCxn id="6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8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9"/>
          <p:cNvCxnSpPr>
            <a:stCxn id="7" idx="3"/>
            <a:endCxn id="6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Πώς;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Μπορούμε από τα </a:t>
            </a:r>
            <a:r>
              <a:rPr lang="en-US" dirty="0" smtClean="0"/>
              <a:t>local states</a:t>
            </a:r>
            <a:r>
              <a:rPr lang="el-GR" dirty="0" smtClean="0"/>
              <a:t> των διεργασιών να εξάγουμε ένα </a:t>
            </a:r>
            <a:r>
              <a:rPr lang="en-US" dirty="0" smtClean="0"/>
              <a:t>global state</a:t>
            </a:r>
            <a:r>
              <a:rPr lang="el-GR" dirty="0" smtClean="0"/>
              <a:t> που να έχει νόημα;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	Ναι! </a:t>
            </a:r>
          </a:p>
          <a:p>
            <a:pPr>
              <a:buNone/>
            </a:pPr>
            <a:r>
              <a:rPr lang="el-GR" dirty="0" smtClean="0"/>
              <a:t>	Πρώτα όμως μερικοί ορισμοί…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95232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l-GR" sz="1800" dirty="0" smtClean="0">
                <a:latin typeface="Arial" pitchFamily="-1" charset="0"/>
              </a:rPr>
              <a:t>Για μια διεργασία 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18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1800" i="1" baseline="-25000" dirty="0" smtClean="0">
                <a:latin typeface="Arial" pitchFamily="-1" charset="0"/>
              </a:rPr>
              <a:t> </a:t>
            </a:r>
            <a:r>
              <a:rPr lang="en-US" sz="1800" dirty="0" smtClean="0">
                <a:latin typeface="Arial" pitchFamily="-1" charset="0"/>
              </a:rPr>
              <a:t>, </a:t>
            </a:r>
            <a:r>
              <a:rPr lang="el-GR" sz="1800" dirty="0" smtClean="0">
                <a:latin typeface="Arial" pitchFamily="-1" charset="0"/>
              </a:rPr>
              <a:t>όπου συμβαίνουν τα </a:t>
            </a:r>
            <a:r>
              <a:rPr lang="en-US" sz="1800" i="1" dirty="0" smtClean="0">
                <a:latin typeface="Arial" pitchFamily="-1" charset="0"/>
              </a:rPr>
              <a:t>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history(P</a:t>
            </a:r>
            <a:r>
              <a:rPr lang="en-US" sz="1600" i="1" baseline="-25000" dirty="0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) </a:t>
            </a:r>
            <a:r>
              <a:rPr lang="en-US" sz="1600" i="1" dirty="0" smtClean="0">
                <a:latin typeface="Arial" pitchFamily="-1" charset="0"/>
              </a:rPr>
              <a:t>=  h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dirty="0" smtClean="0">
                <a:latin typeface="Arial" pitchFamily="-1" charset="0"/>
              </a:rPr>
              <a:t> = &lt;e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0</a:t>
            </a:r>
            <a:r>
              <a:rPr lang="en-US" sz="1600" i="1" dirty="0" smtClean="0">
                <a:latin typeface="Arial" pitchFamily="-1" charset="0"/>
              </a:rPr>
              <a:t>, 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1</a:t>
            </a:r>
            <a:r>
              <a:rPr lang="en-US" sz="16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prefix history(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-1" charset="0"/>
              </a:rPr>
              <a:t>P</a:t>
            </a:r>
            <a:r>
              <a:rPr lang="en-US" sz="1600" i="1" baseline="-25000" dirty="0" err="1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solidFill>
                  <a:srgbClr val="C00000"/>
                </a:solidFill>
                <a:latin typeface="Arial" pitchFamily="-1" charset="0"/>
              </a:rPr>
              <a:t>k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) </a:t>
            </a:r>
            <a:r>
              <a:rPr lang="en-US" sz="1600" i="1" dirty="0" smtClean="0">
                <a:latin typeface="Arial" pitchFamily="-1" charset="0"/>
              </a:rPr>
              <a:t>=  </a:t>
            </a:r>
            <a:r>
              <a:rPr lang="en-US" sz="1600" i="1" dirty="0" err="1" smtClean="0">
                <a:latin typeface="Arial" pitchFamily="-1" charset="0"/>
              </a:rPr>
              <a:t>h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latin typeface="Arial" pitchFamily="-1" charset="0"/>
              </a:rPr>
              <a:t>k</a:t>
            </a:r>
            <a:r>
              <a:rPr lang="en-US" sz="1600" i="1" dirty="0" smtClean="0">
                <a:latin typeface="Arial" pitchFamily="-1" charset="0"/>
              </a:rPr>
              <a:t> = &lt;e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0</a:t>
            </a:r>
            <a:r>
              <a:rPr lang="en-US" sz="1600" i="1" dirty="0" smtClean="0">
                <a:latin typeface="Arial" pitchFamily="-1" charset="0"/>
              </a:rPr>
              <a:t>, 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1</a:t>
            </a:r>
            <a:r>
              <a:rPr lang="en-US" sz="1600" i="1" dirty="0" smtClean="0">
                <a:latin typeface="Arial" pitchFamily="-1" charset="0"/>
              </a:rPr>
              <a:t>, …,</a:t>
            </a:r>
            <a:r>
              <a:rPr lang="en-US" sz="1600" i="1" dirty="0" err="1" smtClean="0">
                <a:latin typeface="Arial" pitchFamily="-1" charset="0"/>
              </a:rPr>
              <a:t>e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latin typeface="Arial" pitchFamily="-1" charset="0"/>
              </a:rPr>
              <a:t>k</a:t>
            </a:r>
            <a:r>
              <a:rPr lang="en-US" sz="16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err="1" smtClean="0">
                <a:solidFill>
                  <a:srgbClr val="C00000"/>
                </a:solidFill>
                <a:latin typeface="Arial" pitchFamily="-1" charset="0"/>
              </a:rPr>
              <a:t>S</a:t>
            </a:r>
            <a:r>
              <a:rPr lang="en-US" sz="1600" i="1" baseline="-25000" dirty="0" err="1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solidFill>
                  <a:srgbClr val="C00000"/>
                </a:solidFill>
                <a:latin typeface="Arial" pitchFamily="-1" charset="0"/>
              </a:rPr>
              <a:t>k</a:t>
            </a:r>
            <a:r>
              <a:rPr lang="en-US" sz="16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6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l-GR" sz="1600" i="1" dirty="0" smtClean="0">
                <a:latin typeface="Arial" pitchFamily="-1" charset="0"/>
              </a:rPr>
              <a:t>η κατάσταση του </a:t>
            </a:r>
            <a:r>
              <a:rPr lang="en-US" sz="1600" i="1" dirty="0" smtClean="0">
                <a:latin typeface="Arial" pitchFamily="-1" charset="0"/>
              </a:rPr>
              <a:t>P</a:t>
            </a:r>
            <a:r>
              <a:rPr lang="en-US" sz="1600" i="1" baseline="-25000" dirty="0" smtClean="0">
                <a:latin typeface="Arial" pitchFamily="-1" charset="0"/>
              </a:rPr>
              <a:t>i </a:t>
            </a:r>
            <a:r>
              <a:rPr lang="el-GR" sz="1600" dirty="0" smtClean="0">
                <a:latin typeface="Arial" pitchFamily="-1" charset="0"/>
              </a:rPr>
              <a:t> αμέσως πριν το </a:t>
            </a:r>
            <a:r>
              <a:rPr lang="en-US" sz="1600" dirty="0" smtClean="0">
                <a:latin typeface="Arial" pitchFamily="-1" charset="0"/>
              </a:rPr>
              <a:t>event k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Για ένα σύνολο διεργασιών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1 </a:t>
            </a:r>
            <a:r>
              <a:rPr lang="en-US" sz="1800" dirty="0" smtClean="0">
                <a:latin typeface="Arial" pitchFamily="-1" charset="0"/>
              </a:rPr>
              <a:t>, …,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Global history</a:t>
            </a:r>
            <a:r>
              <a:rPr lang="en-US" sz="1600" dirty="0" smtClean="0">
                <a:solidFill>
                  <a:srgbClr val="0000FF"/>
                </a:solidFill>
                <a:latin typeface="Arial" pitchFamily="-1" charset="0"/>
              </a:rPr>
              <a:t>: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H =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6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6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Global state</a:t>
            </a:r>
            <a:r>
              <a:rPr lang="en-US" sz="1600" dirty="0" smtClean="0">
                <a:solidFill>
                  <a:srgbClr val="0000FF"/>
                </a:solidFill>
                <a:latin typeface="Arial" pitchFamily="-1" charset="0"/>
              </a:rPr>
              <a:t>: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S =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6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6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A </a:t>
            </a:r>
            <a:r>
              <a:rPr lang="en-US" sz="1600" u="sng" dirty="0" smtClean="0">
                <a:solidFill>
                  <a:srgbClr val="C00000"/>
                </a:solidFill>
                <a:latin typeface="Arial" pitchFamily="-1" charset="0"/>
              </a:rPr>
              <a:t>cut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C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 H </a:t>
            </a:r>
            <a:r>
              <a:rPr lang="en-US" sz="1600" i="1" dirty="0" smtClean="0">
                <a:latin typeface="Arial" pitchFamily="-1" charset="0"/>
              </a:rPr>
              <a:t>= h</a:t>
            </a:r>
            <a:r>
              <a:rPr lang="en-US" sz="1600" i="1" baseline="-25000" dirty="0" smtClean="0">
                <a:latin typeface="Arial" pitchFamily="-1" charset="0"/>
              </a:rPr>
              <a:t>1</a:t>
            </a:r>
            <a:r>
              <a:rPr lang="en-US" sz="1600" i="1" baseline="30000" dirty="0" smtClean="0">
                <a:latin typeface="Arial" pitchFamily="-1" charset="0"/>
              </a:rPr>
              <a:t>c1</a:t>
            </a:r>
            <a:r>
              <a:rPr lang="en-US" sz="1600" i="1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dirty="0" smtClean="0">
                <a:latin typeface="Arial" pitchFamily="-1" charset="0"/>
              </a:rPr>
              <a:t> h</a:t>
            </a:r>
            <a:r>
              <a:rPr lang="en-US" sz="1600" i="1" baseline="-25000" dirty="0" smtClean="0">
                <a:latin typeface="Arial" pitchFamily="-1" charset="0"/>
              </a:rPr>
              <a:t>2</a:t>
            </a:r>
            <a:r>
              <a:rPr lang="en-US" sz="1600" i="1" baseline="30000" dirty="0" smtClean="0">
                <a:latin typeface="Arial" pitchFamily="-1" charset="0"/>
              </a:rPr>
              <a:t>c2</a:t>
            </a:r>
            <a:r>
              <a:rPr lang="en-US" sz="1600" i="1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 …  </a:t>
            </a:r>
            <a:r>
              <a:rPr lang="en-US" sz="16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6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6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The frontier of </a:t>
            </a:r>
            <a:r>
              <a:rPr lang="en-US" sz="1600" i="1" dirty="0" smtClean="0">
                <a:latin typeface="Arial" pitchFamily="-1" charset="0"/>
              </a:rPr>
              <a:t>C = {</a:t>
            </a:r>
            <a:r>
              <a:rPr lang="en-US" sz="1600" i="1" dirty="0" err="1" smtClean="0">
                <a:latin typeface="Arial" pitchFamily="-1" charset="0"/>
              </a:rPr>
              <a:t>e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30000" dirty="0" err="1" smtClean="0">
                <a:latin typeface="Arial" pitchFamily="-1" charset="0"/>
              </a:rPr>
              <a:t>ci</a:t>
            </a:r>
            <a:r>
              <a:rPr lang="en-US" sz="1600" i="1" dirty="0" smtClean="0">
                <a:latin typeface="Arial" pitchFamily="-1" charset="0"/>
              </a:rPr>
              <a:t>, </a:t>
            </a:r>
            <a:r>
              <a:rPr lang="en-US" sz="1600" i="1" dirty="0" err="1" smtClean="0">
                <a:latin typeface="Arial" pitchFamily="-1" charset="0"/>
              </a:rPr>
              <a:t>i</a:t>
            </a:r>
            <a:r>
              <a:rPr lang="en-US" sz="1600" i="1" dirty="0" smtClean="0">
                <a:latin typeface="Arial" pitchFamily="-1" charset="0"/>
              </a:rPr>
              <a:t> = 1,2, … n}</a:t>
            </a:r>
            <a:endParaRPr lang="en-US" sz="1600" dirty="0" smtClean="0">
              <a:latin typeface="Arial" pitchFamily="-1" charset="0"/>
            </a:endParaRPr>
          </a:p>
          <a:p>
            <a:endParaRPr lang="el-GR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279104" y="1633091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0404" y="14552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0404" y="22299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266404" y="2433191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469604" y="1569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028404" y="1569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00004" y="23823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498304" y="23950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342604" y="3169791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01204" y="29919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409404" y="3106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45804" y="1671191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091904" y="1645791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46004" y="31189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234904" y="2471291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123904" y="15949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012904" y="2344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82804" y="1582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6076404" y="1709291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025604" y="3093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225504" y="1696591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253704" y="12393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825204" y="12393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31804" y="1331466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317704" y="12520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345904" y="24839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171404" y="2039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025604" y="2420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142704" y="32078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031704" y="3182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644604" y="32332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Τι θέλουμε;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2337123"/>
          </a:xfrm>
        </p:spPr>
        <p:txBody>
          <a:bodyPr/>
          <a:lstStyle/>
          <a:p>
            <a:r>
              <a:rPr lang="el-GR" sz="2000" dirty="0" smtClean="0"/>
              <a:t>Είναι καλό αυτό το </a:t>
            </a:r>
            <a:r>
              <a:rPr lang="en-US" sz="2000" dirty="0" smtClean="0"/>
              <a:t>snapshot?</a:t>
            </a:r>
          </a:p>
          <a:p>
            <a:pPr lvl="1"/>
            <a:r>
              <a:rPr lang="el-GR" sz="1800" dirty="0" smtClean="0"/>
              <a:t>Όχι γιατί το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2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el-GR" sz="1800" dirty="0" smtClean="0"/>
              <a:t>προκλήθηκε από το</a:t>
            </a:r>
            <a:r>
              <a:rPr lang="en-US" sz="1800" dirty="0" smtClean="0"/>
              <a:t> e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133600" y="17827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04900" y="16049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04900" y="23796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120900" y="25828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241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8829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254500" y="25320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352800" y="25447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197100" y="33194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55700" y="31416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63900" y="3255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400300" y="18208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946400" y="17954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000500" y="3268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89400" y="26209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978400" y="1744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867400" y="2493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337300" y="1731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930900" y="18589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80100" y="3243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080000" y="18462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108200" y="13890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79700" y="13890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86300" y="1481137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172200" y="14017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200400" y="26336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25900" y="2189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80100" y="2570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997200" y="33575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886200" y="3332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499100" y="33829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5029200" y="7620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“cut”</a:t>
            </a:r>
          </a:p>
        </p:txBody>
      </p:sp>
      <p:cxnSp>
        <p:nvCxnSpPr>
          <p:cNvPr id="36" name="Straight Arrow Connector 40"/>
          <p:cNvCxnSpPr>
            <a:stCxn id="35" idx="1"/>
          </p:cNvCxnSpPr>
          <p:nvPr/>
        </p:nvCxnSpPr>
        <p:spPr bwMode="auto">
          <a:xfrm flipH="1">
            <a:off x="4644474" y="9928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Freeform 36"/>
          <p:cNvSpPr>
            <a:spLocks/>
          </p:cNvSpPr>
          <p:nvPr/>
        </p:nvSpPr>
        <p:spPr bwMode="auto">
          <a:xfrm>
            <a:off x="3500438" y="1541462"/>
            <a:ext cx="1484313" cy="2349500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Συνεπείς 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Ένα</a:t>
            </a:r>
            <a:r>
              <a:rPr lang="en-US" sz="2000" dirty="0" smtClean="0">
                <a:latin typeface="Arial" pitchFamily="-1" charset="0"/>
              </a:rPr>
              <a:t> cut C </a:t>
            </a:r>
            <a:r>
              <a:rPr lang="el-GR" sz="2000" dirty="0" smtClean="0">
                <a:latin typeface="Arial" pitchFamily="-1" charset="0"/>
              </a:rPr>
              <a:t>είναι συνεπές </a:t>
            </a:r>
            <a:r>
              <a:rPr lang="en-US" sz="2000" dirty="0" smtClean="0">
                <a:latin typeface="Arial" pitchFamily="-1" charset="0"/>
              </a:rPr>
              <a:t>(consistent cut) </a:t>
            </a:r>
            <a:r>
              <a:rPr lang="el-GR" sz="2000" dirty="0" smtClean="0">
                <a:latin typeface="Arial" pitchFamily="-1" charset="0"/>
              </a:rPr>
              <a:t>αν 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e  C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(</a:t>
            </a:r>
            <a:r>
              <a:rPr lang="el-GR" sz="1800" i="1" dirty="0" smtClean="0">
                <a:latin typeface="Arial" pitchFamily="-1" charset="0"/>
                <a:sym typeface="Symbol" pitchFamily="-1" charset="2"/>
              </a:rPr>
              <a:t>αν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f  e </a:t>
            </a:r>
            <a:r>
              <a:rPr lang="el-GR" sz="1800" i="1" dirty="0" smtClean="0">
                <a:latin typeface="Arial" pitchFamily="-1" charset="0"/>
                <a:sym typeface="Symbol" pitchFamily="-1" charset="2"/>
              </a:rPr>
              <a:t>τότε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f  C)</a:t>
            </a:r>
            <a:endParaRPr lang="en-US" sz="1800" i="1" dirty="0" smtClean="0">
              <a:latin typeface="Arial" pitchFamily="-1" charset="0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Μια καθολική κατάσταση </a:t>
            </a:r>
            <a:r>
              <a:rPr lang="en-US" sz="2000" dirty="0" smtClean="0">
                <a:latin typeface="Arial" pitchFamily="-1" charset="0"/>
              </a:rPr>
              <a:t>S </a:t>
            </a:r>
            <a:r>
              <a:rPr lang="el-GR" sz="2000" dirty="0" smtClean="0">
                <a:latin typeface="Arial" pitchFamily="-1" charset="0"/>
              </a:rPr>
              <a:t>είναι συνεπής όταν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Αντιστοιχεί σε</a:t>
            </a:r>
            <a:r>
              <a:rPr lang="en-US" sz="1800" dirty="0" smtClean="0">
                <a:latin typeface="Arial" pitchFamily="-1" charset="0"/>
              </a:rPr>
              <a:t> consistent cut</a:t>
            </a:r>
          </a:p>
          <a:p>
            <a:endParaRPr lang="el-GR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Inconsistent cut</a:t>
            </a:r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Consistent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</a:t>
            </a:r>
            <a:r>
              <a:rPr lang="en-US" dirty="0" smtClean="0"/>
              <a:t> consistent cut </a:t>
            </a:r>
            <a:r>
              <a:rPr lang="el-GR" dirty="0" smtClean="0"/>
              <a:t>αντιστοιχεί σε ένα </a:t>
            </a:r>
            <a:r>
              <a:rPr lang="en-US" dirty="0" smtClean="0"/>
              <a:t>consistent global state.</a:t>
            </a:r>
          </a:p>
          <a:p>
            <a:pPr lvl="1"/>
            <a:r>
              <a:rPr lang="el-GR" dirty="0" smtClean="0"/>
              <a:t>Είναι ένα πιθανό </a:t>
            </a:r>
            <a:r>
              <a:rPr lang="en-US" dirty="0" smtClean="0"/>
              <a:t>state </a:t>
            </a:r>
            <a:r>
              <a:rPr lang="el-GR" dirty="0" smtClean="0"/>
              <a:t>του συστήματος</a:t>
            </a:r>
            <a:endParaRPr lang="en-US" dirty="0" smtClean="0"/>
          </a:p>
          <a:p>
            <a:pPr lvl="1"/>
            <a:r>
              <a:rPr lang="el-GR" dirty="0" smtClean="0"/>
              <a:t>Ίσως όμως η πραγματική εκτέλεση να μην πέρασε τελικά από αυτό το </a:t>
            </a:r>
            <a:r>
              <a:rPr lang="en-US" dirty="0" smtClean="0"/>
              <a:t>state</a:t>
            </a:r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συνεπείς καταστάσεις;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#1: </a:t>
            </a:r>
            <a:r>
              <a:rPr lang="el-GR" sz="2400" dirty="0" smtClean="0"/>
              <a:t>Για κάθε </a:t>
            </a:r>
            <a:r>
              <a:rPr lang="en-US" sz="2400" dirty="0" smtClean="0"/>
              <a:t>event, </a:t>
            </a:r>
            <a:r>
              <a:rPr lang="el-GR" sz="2400" dirty="0" smtClean="0"/>
              <a:t>μπορείς να βρεις την αιτιότητα (</a:t>
            </a:r>
            <a:r>
              <a:rPr lang="en-US" sz="2400" dirty="0" smtClean="0"/>
              <a:t>trace back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#2: </a:t>
            </a:r>
            <a:r>
              <a:rPr lang="el-GR" sz="2400" dirty="0" smtClean="0"/>
              <a:t>Μηχανή καταστάσεων (</a:t>
            </a:r>
            <a:r>
              <a:rPr lang="en-US" sz="2400" dirty="0" smtClean="0"/>
              <a:t>state machine)</a:t>
            </a:r>
          </a:p>
          <a:p>
            <a:pPr lvl="1"/>
            <a:r>
              <a:rPr lang="el-GR" sz="2000" dirty="0" smtClean="0"/>
              <a:t>Η εκτέλεση ενός κατανεμημένου αλγορίθμου είναι μια αλληλουχία από </a:t>
            </a:r>
            <a:r>
              <a:rPr lang="en-US" sz="2000" dirty="0" smtClean="0"/>
              <a:t>transitions </a:t>
            </a:r>
            <a:r>
              <a:rPr lang="el-GR" sz="2000" dirty="0" smtClean="0"/>
              <a:t>ανάμεσα σε καθολικές καταστάσεις </a:t>
            </a:r>
            <a:r>
              <a:rPr lang="en-US" sz="2000" dirty="0" smtClean="0"/>
              <a:t>: S0 </a:t>
            </a:r>
            <a:r>
              <a:rPr lang="en-US" sz="2000" dirty="0" smtClean="0">
                <a:sym typeface="Wingdings"/>
              </a:rPr>
              <a:t> S1  S2  …</a:t>
            </a:r>
          </a:p>
          <a:p>
            <a:pPr lvl="1"/>
            <a:r>
              <a:rPr lang="en-US" sz="2000" dirty="0" smtClean="0"/>
              <a:t>…</a:t>
            </a:r>
            <a:r>
              <a:rPr lang="el-GR" sz="2000" dirty="0" smtClean="0"/>
              <a:t>όπου κάθε </a:t>
            </a:r>
            <a:r>
              <a:rPr lang="en-US" sz="2000" dirty="0" smtClean="0"/>
              <a:t>transition </a:t>
            </a:r>
            <a:r>
              <a:rPr lang="el-GR" sz="2000" dirty="0" smtClean="0"/>
              <a:t>γίνεται με μια μοναδική πράξη μιας διεργασία </a:t>
            </a:r>
            <a:r>
              <a:rPr lang="en-US" sz="2000" dirty="0" smtClean="0"/>
              <a:t> (i.e., </a:t>
            </a:r>
            <a:r>
              <a:rPr lang="el-GR" sz="2000" dirty="0" smtClean="0"/>
              <a:t>τοπικό </a:t>
            </a:r>
            <a:r>
              <a:rPr lang="en-US" sz="2000" dirty="0" smtClean="0"/>
              <a:t>event, </a:t>
            </a:r>
            <a:r>
              <a:rPr lang="el-GR" sz="2000" dirty="0" smtClean="0"/>
              <a:t>αποστολή</a:t>
            </a:r>
            <a:r>
              <a:rPr lang="en-US" sz="2000" dirty="0" smtClean="0"/>
              <a:t>, </a:t>
            </a:r>
            <a:r>
              <a:rPr lang="el-GR" sz="2000" dirty="0" smtClean="0"/>
              <a:t>λήψη μηνύματος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Κάθε κατάσταση </a:t>
            </a:r>
            <a:r>
              <a:rPr lang="en-US" sz="2000" dirty="0" smtClean="0"/>
              <a:t>(S0, S1, S2, …) </a:t>
            </a:r>
            <a:r>
              <a:rPr lang="el-GR" sz="2000" dirty="0" smtClean="0"/>
              <a:t>είναι συνεπής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Σειριοποίηση</a:t>
            </a:r>
            <a:r>
              <a:rPr lang="el-GR" dirty="0" smtClean="0"/>
              <a:t> - </a:t>
            </a:r>
            <a:r>
              <a:rPr lang="en-US" dirty="0" smtClean="0"/>
              <a:t>Linearization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Μια εκτέλεση (</a:t>
            </a:r>
            <a:r>
              <a:rPr lang="en-US" sz="2400" dirty="0" smtClean="0"/>
              <a:t>run) </a:t>
            </a:r>
            <a:r>
              <a:rPr lang="el-GR" sz="2400" dirty="0" smtClean="0"/>
              <a:t>είναι μια ολική διάταξη</a:t>
            </a:r>
            <a:r>
              <a:rPr lang="en-US" sz="2400" i="1" dirty="0" smtClean="0"/>
              <a:t> </a:t>
            </a:r>
            <a:r>
              <a:rPr lang="el-GR" sz="2400" i="1" dirty="0" smtClean="0"/>
              <a:t>(</a:t>
            </a:r>
            <a:r>
              <a:rPr lang="en-US" sz="2400" i="1" dirty="0" smtClean="0"/>
              <a:t>total ordering</a:t>
            </a:r>
            <a:r>
              <a:rPr lang="el-GR" sz="2400" i="1" dirty="0" smtClean="0"/>
              <a:t>) </a:t>
            </a:r>
            <a:r>
              <a:rPr lang="el-GR" sz="2400" dirty="0" smtClean="0"/>
              <a:t>όλων των γεγονότων σε</a:t>
            </a:r>
            <a:r>
              <a:rPr lang="en-US" sz="2400" i="1" dirty="0" smtClean="0"/>
              <a:t> </a:t>
            </a:r>
            <a:r>
              <a:rPr lang="el-GR" sz="2400" dirty="0" smtClean="0"/>
              <a:t>ένα</a:t>
            </a:r>
            <a:r>
              <a:rPr lang="en-US" sz="2400" i="1" dirty="0" smtClean="0"/>
              <a:t> </a:t>
            </a:r>
            <a:r>
              <a:rPr lang="en-US" sz="2400" dirty="0" smtClean="0"/>
              <a:t>global history </a:t>
            </a:r>
            <a:r>
              <a:rPr lang="el-GR" sz="2400" dirty="0" smtClean="0"/>
              <a:t>που είναι συνεπής με κάθε </a:t>
            </a:r>
            <a:r>
              <a:rPr lang="en-US" sz="2400" dirty="0" smtClean="0"/>
              <a:t>local history.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err="1" smtClean="0"/>
              <a:t>Σειριοποίηση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i="1" dirty="0" smtClean="0"/>
              <a:t>linearization</a:t>
            </a:r>
            <a:r>
              <a:rPr lang="el-GR" sz="2400" i="1" dirty="0" smtClean="0"/>
              <a:t>) ή συνεπής εκτέλεση</a:t>
            </a:r>
            <a:r>
              <a:rPr lang="en-US" sz="2400" i="1" dirty="0" smtClean="0"/>
              <a:t> </a:t>
            </a:r>
            <a:r>
              <a:rPr lang="el-GR" sz="2400" i="1" dirty="0" smtClean="0"/>
              <a:t>(</a:t>
            </a:r>
            <a:r>
              <a:rPr lang="en-US" sz="2400" i="1" dirty="0" smtClean="0"/>
              <a:t>consistent run</a:t>
            </a:r>
            <a:r>
              <a:rPr lang="el-GR" sz="2400" i="1" dirty="0" smtClean="0"/>
              <a:t>) </a:t>
            </a:r>
            <a:r>
              <a:rPr lang="el-GR" sz="2400" dirty="0" smtClean="0"/>
              <a:t>είναι μια εκτέλεση που περιγράφει μεταβάσεις ανάμεσα σε </a:t>
            </a:r>
            <a:r>
              <a:rPr lang="en-US" sz="2400" dirty="0" smtClean="0"/>
              <a:t>consistent global states.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Ένα </a:t>
            </a:r>
            <a:r>
              <a:rPr lang="en-US" sz="2400" dirty="0" smtClean="0"/>
              <a:t>state S' </a:t>
            </a:r>
            <a:r>
              <a:rPr lang="el-GR" sz="2400" dirty="0" smtClean="0"/>
              <a:t>είναι </a:t>
            </a:r>
            <a:r>
              <a:rPr lang="el-GR" sz="2400" dirty="0" err="1" smtClean="0"/>
              <a:t>προσβάσιμο</a:t>
            </a:r>
            <a:r>
              <a:rPr lang="el-GR" sz="2400" dirty="0" smtClean="0"/>
              <a:t> </a:t>
            </a:r>
            <a:r>
              <a:rPr lang="en-US" sz="2400" dirty="0" smtClean="0"/>
              <a:t>(reachable) </a:t>
            </a:r>
            <a:r>
              <a:rPr lang="el-GR" sz="2400" dirty="0" smtClean="0"/>
              <a:t>από το </a:t>
            </a:r>
            <a:r>
              <a:rPr lang="en-US" sz="2400" dirty="0" smtClean="0"/>
              <a:t>state S </a:t>
            </a:r>
            <a:r>
              <a:rPr lang="el-GR" sz="2400" dirty="0" smtClean="0"/>
              <a:t>αν υπάρχει</a:t>
            </a:r>
            <a:r>
              <a:rPr lang="en-US" sz="2400" dirty="0" smtClean="0"/>
              <a:t> linearization </a:t>
            </a:r>
            <a:r>
              <a:rPr lang="el-GR" sz="2400" dirty="0" smtClean="0"/>
              <a:t>από το </a:t>
            </a:r>
            <a:r>
              <a:rPr lang="en-US" sz="2400" dirty="0" smtClean="0"/>
              <a:t>S </a:t>
            </a:r>
            <a:r>
              <a:rPr lang="el-GR" sz="2400" dirty="0" smtClean="0"/>
              <a:t>στο</a:t>
            </a:r>
            <a:r>
              <a:rPr lang="en-US" sz="2400" dirty="0" smtClean="0"/>
              <a:t>S'.</a:t>
            </a:r>
            <a:endParaRPr lang="el-G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</a:t>
            </a: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762919"/>
            <a:ext cx="7629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Συγχρονισμός φυσικών ρολογιών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i="1" dirty="0" smtClean="0">
                <a:latin typeface="+mj-lt"/>
              </a:rPr>
              <a:t>(t):</a:t>
            </a:r>
            <a:r>
              <a:rPr lang="en-US" sz="2000" dirty="0" smtClean="0">
                <a:latin typeface="+mj-lt"/>
              </a:rPr>
              <a:t> H </a:t>
            </a:r>
            <a:r>
              <a:rPr lang="el-GR" sz="2000" dirty="0" smtClean="0">
                <a:latin typeface="+mj-lt"/>
              </a:rPr>
              <a:t>τιμή ενός </a:t>
            </a:r>
            <a:r>
              <a:rPr lang="en-US" sz="2000" dirty="0" smtClean="0">
                <a:latin typeface="+mj-lt"/>
              </a:rPr>
              <a:t>software clock </a:t>
            </a:r>
            <a:r>
              <a:rPr lang="el-GR" sz="2000" dirty="0" smtClean="0">
                <a:latin typeface="+mj-lt"/>
              </a:rPr>
              <a:t>του </a:t>
            </a:r>
            <a:r>
              <a:rPr lang="en-US" sz="2000" dirty="0" smtClean="0">
                <a:latin typeface="+mj-lt"/>
              </a:rPr>
              <a:t>process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όταν ο πραγματικό χρόνος είναι </a:t>
            </a:r>
            <a:r>
              <a:rPr lang="en-US" sz="2000" i="1" dirty="0" smtClean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Εξωτερικός συγχρονισμός</a:t>
            </a:r>
            <a:r>
              <a:rPr lang="en-US" sz="2000" dirty="0" smtClean="0">
                <a:latin typeface="+mj-lt"/>
              </a:rPr>
              <a:t>: S </a:t>
            </a:r>
            <a:r>
              <a:rPr lang="el-GR" sz="2000" dirty="0" smtClean="0">
                <a:latin typeface="+mj-lt"/>
              </a:rPr>
              <a:t>η πηγή </a:t>
            </a:r>
            <a:r>
              <a:rPr lang="en-US" sz="2000" dirty="0" smtClean="0">
                <a:latin typeface="+mj-lt"/>
              </a:rPr>
              <a:t>UTC</a:t>
            </a:r>
            <a:r>
              <a:rPr lang="el-GR" sz="2000" dirty="0" smtClean="0">
                <a:latin typeface="+mj-lt"/>
              </a:rPr>
              <a:t> χρόνου και </a:t>
            </a:r>
            <a:r>
              <a:rPr lang="en-US" sz="2000" i="1" dirty="0" smtClean="0">
                <a:latin typeface="+mj-lt"/>
              </a:rPr>
              <a:t>D&gt;0</a:t>
            </a:r>
            <a:r>
              <a:rPr lang="el-GR" sz="2000" dirty="0" smtClean="0">
                <a:latin typeface="+mj-lt"/>
              </a:rPr>
              <a:t> θετικό όριο τότε αν</a:t>
            </a:r>
            <a:endParaRPr lang="en-US" sz="2000" dirty="0" smtClean="0"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  <a:r>
              <a:rPr lang="el-GR" sz="2000" dirty="0" smtClean="0">
                <a:latin typeface="+mj-lt"/>
              </a:rPr>
              <a:t>  για όλες τις τιμές του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και του </a:t>
            </a:r>
            <a:r>
              <a:rPr lang="en-US" sz="2000" dirty="0" smtClean="0">
                <a:latin typeface="+mj-lt"/>
              </a:rPr>
              <a:t>t</a:t>
            </a:r>
            <a:r>
              <a:rPr lang="el-GR" sz="2000" dirty="0" smtClean="0">
                <a:latin typeface="+mj-lt"/>
              </a:rPr>
              <a:t> τότε τα ρολόγια </a:t>
            </a:r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είναι ακριβή με όριο </a:t>
            </a:r>
            <a:r>
              <a:rPr lang="en-US" sz="2000" i="1" dirty="0" smtClean="0">
                <a:latin typeface="+mj-lt"/>
              </a:rPr>
              <a:t>D</a:t>
            </a:r>
            <a:endParaRPr lang="en-US" sz="2000" dirty="0" smtClean="0">
              <a:latin typeface="+mj-lt"/>
            </a:endParaRPr>
          </a:p>
          <a:p>
            <a:endParaRPr lang="el-GR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Εσωτερικός συγχρονισμός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Για θετικό όριο </a:t>
            </a:r>
            <a:r>
              <a:rPr lang="en-US" sz="2000" i="1" dirty="0" smtClean="0">
                <a:latin typeface="+mj-lt"/>
              </a:rPr>
              <a:t>D&gt;0</a:t>
            </a:r>
            <a:r>
              <a:rPr lang="en-US" sz="2000" dirty="0" smtClean="0">
                <a:latin typeface="+mj-lt"/>
              </a:rPr>
              <a:t>,</a:t>
            </a:r>
            <a:r>
              <a:rPr lang="el-GR" sz="2000" dirty="0" smtClean="0">
                <a:latin typeface="+mj-lt"/>
              </a:rPr>
              <a:t> αν</a:t>
            </a:r>
            <a:endParaRPr lang="en-US" sz="2000" dirty="0" smtClean="0"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		</a:t>
            </a:r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  <a:r>
              <a:rPr lang="el-GR" sz="2000" dirty="0" smtClean="0">
                <a:latin typeface="+mj-lt"/>
              </a:rPr>
              <a:t>  για όλα τα ζευγάρια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, j </a:t>
            </a:r>
            <a:r>
              <a:rPr lang="el-GR" sz="2000" dirty="0" smtClean="0">
                <a:latin typeface="+mj-lt"/>
              </a:rPr>
              <a:t>και τιμές του χρόνου </a:t>
            </a:r>
            <a:r>
              <a:rPr lang="en-US" sz="2000" i="1" dirty="0" smtClean="0">
                <a:latin typeface="+mj-lt"/>
              </a:rPr>
              <a:t>t</a:t>
            </a:r>
            <a:r>
              <a:rPr lang="el-GR" sz="2000" i="1" dirty="0" smtClean="0">
                <a:latin typeface="+mj-lt"/>
              </a:rPr>
              <a:t>, </a:t>
            </a:r>
            <a:r>
              <a:rPr lang="el-GR" sz="2000" dirty="0" smtClean="0">
                <a:latin typeface="+mj-lt"/>
              </a:rPr>
              <a:t>τότε τα ρολόγια </a:t>
            </a:r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i="1" baseline="-25000" dirty="0" smtClean="0">
                <a:latin typeface="+mj-lt"/>
              </a:rPr>
              <a:t>,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j</a:t>
            </a:r>
            <a:r>
              <a:rPr lang="en-US" sz="2000" i="1" baseline="-25000" dirty="0" smtClean="0"/>
              <a:t> </a:t>
            </a:r>
            <a:r>
              <a:rPr lang="el-GR" sz="2000" dirty="0" smtClean="0">
                <a:latin typeface="+mj-lt"/>
              </a:rPr>
              <a:t>συμφωνούν μέσα στο όριο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buFontTx/>
              <a:buNone/>
            </a:pP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Εξωτερικός συγχρονισμός με </a:t>
            </a:r>
            <a:r>
              <a:rPr lang="en-US" sz="2000" i="1" dirty="0" smtClean="0">
                <a:latin typeface="+mj-lt"/>
              </a:rPr>
              <a:t>D </a:t>
            </a:r>
            <a:r>
              <a:rPr lang="en-US" sz="2000" dirty="0" smtClean="0">
                <a:solidFill>
                  <a:schemeClr val="hlink"/>
                </a:solidFill>
                <a:latin typeface="+mj-lt"/>
                <a:sym typeface="Symbol" pitchFamily="-1" charset="2"/>
              </a:rPr>
              <a:t> </a:t>
            </a:r>
            <a:r>
              <a:rPr lang="el-GR" sz="2000" dirty="0" smtClean="0">
                <a:latin typeface="+mj-lt"/>
              </a:rPr>
              <a:t>Εσωτερικός συγχρονισμός με </a:t>
            </a:r>
            <a:r>
              <a:rPr lang="en-US" sz="2000" i="1" dirty="0" smtClean="0">
                <a:latin typeface="+mj-lt"/>
              </a:rPr>
              <a:t>2D</a:t>
            </a:r>
          </a:p>
          <a:p>
            <a:endParaRPr lang="el-GR" sz="2000" dirty="0"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63688" y="2708920"/>
          <a:ext cx="2160240" cy="502630"/>
        </p:xfrm>
        <a:graphic>
          <a:graphicData uri="http://schemas.openxmlformats.org/presentationml/2006/ole">
            <p:oleObj spid="_x0000_s1027" name="Equation" r:id="rId3" imgW="1079201" imgH="254092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35696" y="4437112"/>
          <a:ext cx="2069232" cy="462062"/>
        </p:xfrm>
        <a:graphic>
          <a:graphicData uri="http://schemas.openxmlformats.org/presentationml/2006/ole">
            <p:oleObj spid="_x0000_s1028" name="Equation" r:id="rId4" imgW="1129910" imgH="25409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σημαντικό;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 συγκεντρώσουμε όλα τα </a:t>
            </a:r>
            <a:r>
              <a:rPr lang="en-US" sz="2400" dirty="0" smtClean="0"/>
              <a:t>events </a:t>
            </a:r>
            <a:r>
              <a:rPr lang="el-GR" sz="2400" dirty="0" smtClean="0"/>
              <a:t>και γνωρίζουμε τις σχέσεις </a:t>
            </a:r>
            <a:r>
              <a:rPr lang="en-US" sz="2400" i="1" dirty="0" smtClean="0"/>
              <a:t>happened before, </a:t>
            </a:r>
            <a:r>
              <a:rPr lang="el-GR" sz="2400" dirty="0" smtClean="0"/>
              <a:t>τότε μπορούμε να κατασκευάσουμε όλα τα πιθανά </a:t>
            </a:r>
            <a:r>
              <a:rPr lang="en-US" sz="2400" dirty="0" err="1" smtClean="0"/>
              <a:t>linearizations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Γνωρίσουμε ότι η πραγματική εκτέλεση πήρε ένα από αυτά τα μονοπάτια</a:t>
            </a:r>
          </a:p>
          <a:p>
            <a:endParaRPr lang="el-GR" sz="2400" dirty="0" smtClean="0"/>
          </a:p>
          <a:p>
            <a:r>
              <a:rPr lang="el-GR" sz="2400" dirty="0" smtClean="0"/>
              <a:t>Μπορούμε να εξάγουμε πληροφορία για την εκτέλεση ακόμα κι αν δεν ξέρουμε ποιο ακριβώς μονοπάτι </a:t>
            </a:r>
            <a:r>
              <a:rPr lang="el-GR" sz="2400" dirty="0" smtClean="0"/>
              <a:t>ακολουθήθηκε</a:t>
            </a:r>
            <a:endParaRPr lang="el-G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predicates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Predicate: </a:t>
            </a:r>
            <a:r>
              <a:rPr lang="el-GR" sz="2200" dirty="0" smtClean="0"/>
              <a:t>μια συνάρτηση</a:t>
            </a:r>
            <a:r>
              <a:rPr lang="en-US" sz="2200" dirty="0" smtClean="0"/>
              <a:t> </a:t>
            </a:r>
            <a:r>
              <a:rPr lang="el-GR" sz="2200" dirty="0" smtClean="0"/>
              <a:t>που παίρνει τις τιμές </a:t>
            </a:r>
            <a:r>
              <a:rPr lang="en-US" sz="2200" dirty="0" smtClean="0">
                <a:sym typeface="Wingdings"/>
              </a:rPr>
              <a:t>{true, false}</a:t>
            </a:r>
            <a:r>
              <a:rPr lang="el-GR" sz="2200" dirty="0" smtClean="0">
                <a:sym typeface="Wingdings"/>
              </a:rPr>
              <a:t> για μια καθολική κατάσταση </a:t>
            </a:r>
          </a:p>
          <a:p>
            <a:pPr lvl="1"/>
            <a:r>
              <a:rPr lang="el-GR" sz="2000" dirty="0" smtClean="0">
                <a:sym typeface="Wingdings"/>
              </a:rPr>
              <a:t>Σταθερό - </a:t>
            </a:r>
            <a:r>
              <a:rPr lang="en-US" sz="2000" dirty="0" smtClean="0">
                <a:sym typeface="Wingdings"/>
              </a:rPr>
              <a:t>stable: </a:t>
            </a:r>
            <a:r>
              <a:rPr lang="el-GR" sz="2000" dirty="0" smtClean="0">
                <a:sym typeface="Wingdings"/>
              </a:rPr>
              <a:t>άπαξ και γίνει </a:t>
            </a:r>
            <a:r>
              <a:rPr lang="en-US" sz="2000" dirty="0" smtClean="0">
                <a:sym typeface="Wingdings"/>
              </a:rPr>
              <a:t>true</a:t>
            </a:r>
            <a:r>
              <a:rPr lang="el-GR" sz="2000" dirty="0" smtClean="0">
                <a:sym typeface="Wingdings"/>
              </a:rPr>
              <a:t>, παραμένει για το υπόλοιπο της εκτέλεσης, π.χ.</a:t>
            </a:r>
            <a:r>
              <a:rPr lang="en-US" sz="2000" dirty="0" smtClean="0">
                <a:sym typeface="Wingdings"/>
              </a:rPr>
              <a:t> deadlock.</a:t>
            </a:r>
            <a:endParaRPr lang="el-GR" sz="2000" dirty="0" smtClean="0">
              <a:sym typeface="Wingdings"/>
            </a:endParaRPr>
          </a:p>
          <a:p>
            <a:pPr lvl="1"/>
            <a:r>
              <a:rPr lang="el-GR" sz="2000" dirty="0" smtClean="0">
                <a:sym typeface="Wingdings"/>
              </a:rPr>
              <a:t>Ασταθές </a:t>
            </a:r>
            <a:r>
              <a:rPr lang="en-US" sz="2000" dirty="0" smtClean="0">
                <a:sym typeface="Wingdings"/>
              </a:rPr>
              <a:t>non-stable: </a:t>
            </a:r>
            <a:r>
              <a:rPr lang="el-GR" sz="2000" dirty="0" smtClean="0">
                <a:sym typeface="Wingdings"/>
              </a:rPr>
              <a:t>μπορεί να γίνει </a:t>
            </a:r>
            <a:r>
              <a:rPr lang="en-US" sz="2000" dirty="0" smtClean="0">
                <a:sym typeface="Wingdings"/>
              </a:rPr>
              <a:t>true</a:t>
            </a:r>
            <a:r>
              <a:rPr lang="el-GR" sz="2000" dirty="0" smtClean="0">
                <a:sym typeface="Wingdings"/>
              </a:rPr>
              <a:t> και μετά </a:t>
            </a:r>
            <a:r>
              <a:rPr lang="en-US" sz="2000" dirty="0" smtClean="0">
                <a:sym typeface="Wingdings"/>
              </a:rPr>
              <a:t>false</a:t>
            </a:r>
            <a:r>
              <a:rPr lang="el-GR" sz="2000" dirty="0" smtClean="0">
                <a:sym typeface="Wingdings"/>
              </a:rPr>
              <a:t>, π.χ., αν οι τιμές 2 αντιγράφων είναι συνεπείς</a:t>
            </a:r>
            <a:endParaRPr lang="el-GR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ενός </a:t>
            </a:r>
            <a:r>
              <a:rPr lang="en-US" dirty="0" smtClean="0"/>
              <a:t>predicate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Liveness</a:t>
            </a:r>
            <a:r>
              <a:rPr lang="en-US" sz="2400" dirty="0" smtClean="0"/>
              <a:t> (of a predicate): </a:t>
            </a:r>
            <a:r>
              <a:rPr lang="el-GR" sz="2400" dirty="0" smtClean="0"/>
              <a:t>η εγγύηση ότι κάτι καλό θα συμβεί τελικά</a:t>
            </a:r>
            <a:endParaRPr lang="en-US" sz="2400" dirty="0" smtClean="0"/>
          </a:p>
          <a:p>
            <a:pPr lvl="1"/>
            <a:r>
              <a:rPr lang="el-GR" sz="2000" dirty="0" smtClean="0"/>
              <a:t>Για κάθε </a:t>
            </a:r>
            <a:r>
              <a:rPr lang="el-GR" sz="2000" dirty="0" err="1" smtClean="0"/>
              <a:t>σειριοποίηση</a:t>
            </a:r>
            <a:r>
              <a:rPr lang="el-GR" sz="2000" dirty="0" smtClean="0"/>
              <a:t> ξεκινώντας από την αρχική κατάσταση, υπάρχει μια προσπελάσιμη κατάσταση όπου το </a:t>
            </a:r>
            <a:r>
              <a:rPr lang="en-US" sz="2000" dirty="0" smtClean="0"/>
              <a:t>predicate </a:t>
            </a:r>
            <a:r>
              <a:rPr lang="el-GR" sz="2000" dirty="0" smtClean="0"/>
              <a:t>γίνεται</a:t>
            </a:r>
            <a:r>
              <a:rPr lang="en-US" sz="2000" dirty="0" smtClean="0"/>
              <a:t> true.</a:t>
            </a:r>
          </a:p>
          <a:p>
            <a:pPr lvl="1"/>
            <a:r>
              <a:rPr lang="el-GR" sz="2000" dirty="0" smtClean="0"/>
              <a:t>Η εγγύηση τερματισμού προσφέρει </a:t>
            </a:r>
            <a:r>
              <a:rPr lang="en-US" sz="2000" dirty="0" err="1" smtClean="0"/>
              <a:t>liveness</a:t>
            </a:r>
            <a:endParaRPr lang="el-GR" sz="20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Safety (of a predicate): </a:t>
            </a:r>
            <a:r>
              <a:rPr lang="el-GR" sz="2400" dirty="0" smtClean="0"/>
              <a:t>η εγγύηση ότι κάτι κακό δε θα συμβεί ποτέ</a:t>
            </a:r>
            <a:endParaRPr lang="en-US" sz="2400" dirty="0" smtClean="0"/>
          </a:p>
          <a:p>
            <a:pPr lvl="1"/>
            <a:r>
              <a:rPr lang="el-GR" sz="2000" dirty="0" smtClean="0"/>
              <a:t>Για κάθε κατάσταση προσπελάσιμη από την αρχική</a:t>
            </a:r>
            <a:r>
              <a:rPr lang="en-US" sz="2000" dirty="0" smtClean="0"/>
              <a:t>,</a:t>
            </a:r>
            <a:r>
              <a:rPr lang="el-GR" sz="2000" dirty="0" smtClean="0"/>
              <a:t> το</a:t>
            </a:r>
            <a:r>
              <a:rPr lang="en-US" sz="2000" dirty="0" smtClean="0"/>
              <a:t> predicate </a:t>
            </a:r>
            <a:r>
              <a:rPr lang="el-GR" sz="2000" dirty="0" smtClean="0"/>
              <a:t>είναι </a:t>
            </a:r>
            <a:r>
              <a:rPr lang="en-US" sz="2000" dirty="0" smtClean="0"/>
              <a:t>false.</a:t>
            </a:r>
          </a:p>
          <a:p>
            <a:pPr lvl="1"/>
            <a:r>
              <a:rPr lang="el-GR" sz="2000" dirty="0" smtClean="0"/>
              <a:t>Οι αλγόριθμοι αποφυγής αδιεξόδου </a:t>
            </a:r>
            <a:r>
              <a:rPr lang="en-US" sz="2000" dirty="0" smtClean="0"/>
              <a:t>Deadlock </a:t>
            </a:r>
            <a:r>
              <a:rPr lang="el-GR" sz="2000" dirty="0" smtClean="0"/>
              <a:t>προσφέρουν ασφάλεια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Ο Αλγόριθμος </a:t>
            </a:r>
            <a:r>
              <a:rPr lang="en-US" sz="4000" dirty="0" smtClean="0"/>
              <a:t>Snapshot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i="1" dirty="0" smtClean="0">
                <a:latin typeface="+mj-lt"/>
              </a:rPr>
              <a:t>Υποθέσεις</a:t>
            </a:r>
            <a:r>
              <a:rPr lang="en-US" sz="2400" i="1" dirty="0" smtClean="0">
                <a:latin typeface="+mj-lt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Υπάρχει δίαυλος επικοινωνίας ανάμεσα σε κάθε ζεύγος διεργασιών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Οι δίαυλοι επικοινωνίας είναι αμφίδρομοι και </a:t>
            </a:r>
            <a:r>
              <a:rPr lang="en-US" sz="2000" dirty="0" smtClean="0">
                <a:latin typeface="+mj-lt"/>
              </a:rPr>
              <a:t>FIFO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Όλα τα μηνύματα φτάνουν ακέραια, ακριβώς μια φορά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Οποιαδήποτε διεργασία μπορεί να ξεκινήσει τον αλγόριθμο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 αλγόριθμος δεν παρεμβαίνει στην κανονική λειτουργία του συστήματος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Κάθε διεργασία μπορεί να καταγράφει την κατάστασή της και την κατάσταση των εισερχόμενων διαύλων της</a:t>
            </a:r>
            <a:endParaRPr lang="en-US" sz="2000" dirty="0" smtClean="0">
              <a:latin typeface="+mj-lt"/>
            </a:endParaRPr>
          </a:p>
          <a:p>
            <a:endParaRPr lang="el-G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Snapshot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l-GR" sz="2000" dirty="0" smtClean="0"/>
              <a:t>Σκοπός</a:t>
            </a:r>
            <a:r>
              <a:rPr lang="en-US" sz="2000" dirty="0" smtClean="0"/>
              <a:t>: </a:t>
            </a:r>
            <a:r>
              <a:rPr lang="el-GR" sz="2000" dirty="0" smtClean="0"/>
              <a:t>Η καταγραφή των διεργασιών και των καταστάσεων των διαύλων επικοινωνίας ώστε ο συνδυασμός αυτός να αποτελεί μια συνεπή ολική κατάσταση</a:t>
            </a:r>
            <a:endParaRPr lang="en-US" sz="2000" dirty="0" smtClean="0"/>
          </a:p>
          <a:p>
            <a:r>
              <a:rPr lang="el-GR" sz="2000" dirty="0" smtClean="0"/>
              <a:t>2 θέματα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#1: </a:t>
            </a:r>
            <a:r>
              <a:rPr lang="el-GR" sz="1800" dirty="0" smtClean="0"/>
              <a:t>Πότε να καταγράψει κάθε διεργασία τοπικό</a:t>
            </a:r>
            <a:r>
              <a:rPr lang="en-US" sz="1800" dirty="0" smtClean="0"/>
              <a:t> snapshot </a:t>
            </a:r>
            <a:r>
              <a:rPr lang="el-GR" sz="1800" dirty="0" smtClean="0"/>
              <a:t>ώστε το σύνολό τους να αποτελέσει συνεπή ολική κατάσταση;</a:t>
            </a:r>
            <a:endParaRPr lang="en-US" sz="1800" dirty="0" smtClean="0"/>
          </a:p>
          <a:p>
            <a:pPr lvl="1"/>
            <a:r>
              <a:rPr lang="en-US" sz="1800" dirty="0" smtClean="0"/>
              <a:t>#2: </a:t>
            </a:r>
            <a:r>
              <a:rPr lang="el-GR" sz="1800" dirty="0" smtClean="0"/>
              <a:t>Πώς καταγράφονται τα μηνύματα που ήταν εν κινήσει πριν κάθε τοπικό </a:t>
            </a:r>
            <a:r>
              <a:rPr lang="en-US" sz="1800" dirty="0" smtClean="0"/>
              <a:t>snapshot?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Snapshot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/>
              <a:t>Βασική ιδέα</a:t>
            </a:r>
            <a:r>
              <a:rPr lang="en-US" sz="2000" dirty="0" smtClean="0"/>
              <a:t>: broadcast </a:t>
            </a:r>
            <a:r>
              <a:rPr lang="el-GR" sz="2000" dirty="0" smtClean="0"/>
              <a:t>ενός </a:t>
            </a:r>
            <a:r>
              <a:rPr lang="en-US" sz="2000" dirty="0" smtClean="0"/>
              <a:t>marker </a:t>
            </a:r>
            <a:r>
              <a:rPr lang="el-GR" sz="2000" dirty="0" smtClean="0"/>
              <a:t>και καταγραφή</a:t>
            </a:r>
            <a:endParaRPr lang="en-US" sz="2000" dirty="0" smtClean="0"/>
          </a:p>
          <a:p>
            <a:pPr lvl="1"/>
            <a:r>
              <a:rPr lang="el-GR" sz="1800" dirty="0" smtClean="0"/>
              <a:t>Η διεργασία που ξεκινά τον αλγόριθμο στέλνει με </a:t>
            </a:r>
            <a:r>
              <a:rPr lang="en-US" sz="1800" dirty="0" smtClean="0"/>
              <a:t>broadcasts </a:t>
            </a:r>
            <a:r>
              <a:rPr lang="el-GR" sz="1800" dirty="0" smtClean="0"/>
              <a:t>ένα μήνυμα</a:t>
            </a:r>
            <a:r>
              <a:rPr lang="en-US" sz="1800" dirty="0" smtClean="0"/>
              <a:t> “marker” </a:t>
            </a:r>
            <a:r>
              <a:rPr lang="el-GR" sz="1800" dirty="0" smtClean="0"/>
              <a:t>σε όλους («Καταγράψτε ένα τοπικό </a:t>
            </a:r>
            <a:r>
              <a:rPr lang="en-US" sz="1800" dirty="0" smtClean="0"/>
              <a:t>snapshot</a:t>
            </a:r>
            <a:r>
              <a:rPr lang="el-GR" sz="1800" dirty="0" smtClean="0"/>
              <a:t>»)</a:t>
            </a:r>
            <a:endParaRPr lang="en-US" sz="1800" dirty="0" smtClean="0"/>
          </a:p>
          <a:p>
            <a:pPr lvl="1"/>
            <a:r>
              <a:rPr lang="el-GR" sz="1800" dirty="0" smtClean="0"/>
              <a:t>Αν μια διεργασία λάβει </a:t>
            </a:r>
            <a:r>
              <a:rPr lang="en-US" sz="1800" dirty="0" smtClean="0"/>
              <a:t> marker </a:t>
            </a:r>
            <a:r>
              <a:rPr lang="el-GR" sz="1800" dirty="0" smtClean="0"/>
              <a:t>για πρώτη φορά, καταγράφει το τοπικό </a:t>
            </a:r>
            <a:r>
              <a:rPr lang="en-US" sz="1800" dirty="0" smtClean="0"/>
              <a:t>snapshot,</a:t>
            </a:r>
            <a:r>
              <a:rPr lang="el-GR" sz="1800" dirty="0" smtClean="0"/>
              <a:t> αρχίζει να καταγράφει όλα τα εισερχόμενα μηνύματα και στέλνει με</a:t>
            </a:r>
            <a:r>
              <a:rPr lang="en-US" sz="1800" dirty="0" smtClean="0"/>
              <a:t> broadcast</a:t>
            </a:r>
            <a:r>
              <a:rPr lang="el-GR" sz="1800" dirty="0" smtClean="0"/>
              <a:t> έναν </a:t>
            </a:r>
            <a:r>
              <a:rPr lang="en-US" sz="1800" dirty="0" smtClean="0"/>
              <a:t>marker </a:t>
            </a:r>
            <a:r>
              <a:rPr lang="el-GR" sz="1800" dirty="0" smtClean="0"/>
              <a:t>πάλι σε όλους </a:t>
            </a:r>
            <a:r>
              <a:rPr lang="en-US" sz="1800" dirty="0" smtClean="0"/>
              <a:t>(“</a:t>
            </a:r>
            <a:r>
              <a:rPr lang="el-GR" sz="1800" dirty="0" smtClean="0"/>
              <a:t>Έστειλα όλα τα μηνύματα σε εσάς πριν καταγράψω την κατάστασή μου, οπότε σταματήστε να καταγράφετε τα μηνύματά μου</a:t>
            </a:r>
            <a:r>
              <a:rPr lang="en-US" sz="1800" dirty="0" smtClean="0"/>
              <a:t>”)</a:t>
            </a:r>
          </a:p>
          <a:p>
            <a:pPr lvl="1"/>
            <a:r>
              <a:rPr lang="el-GR" sz="1800" dirty="0" smtClean="0"/>
              <a:t>Μια διεργασία σταματάει να καταγράφει όταν λάβει ένα </a:t>
            </a:r>
            <a:r>
              <a:rPr lang="en-US" sz="1800" dirty="0" smtClean="0"/>
              <a:t>marker </a:t>
            </a:r>
            <a:r>
              <a:rPr lang="el-GR" sz="1800" dirty="0" smtClean="0"/>
              <a:t>για κάθε δίαυλο επικοινωνίας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err="1" smtClean="0"/>
              <a:t>Chandy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i="1" dirty="0" smtClean="0"/>
              <a:t>Marker receiving rule for process p</a:t>
            </a:r>
            <a:r>
              <a:rPr lang="en-GB" sz="1800" i="1" baseline="-25000" dirty="0" smtClean="0"/>
              <a:t>i</a:t>
            </a:r>
            <a:r>
              <a:rPr lang="en-GB" sz="1800" baseline="-25000" dirty="0" smtClean="0"/>
              <a:t> </a:t>
            </a:r>
            <a:endParaRPr lang="en-GB" sz="1800" dirty="0" smtClean="0"/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On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’s receipt of a </a:t>
            </a:r>
            <a:r>
              <a:rPr lang="en-GB" sz="1800" i="1" dirty="0" smtClean="0"/>
              <a:t>marker</a:t>
            </a:r>
            <a:r>
              <a:rPr lang="en-GB" sz="1800" dirty="0" smtClean="0"/>
              <a:t> message over channel </a:t>
            </a:r>
            <a:r>
              <a:rPr lang="en-GB" sz="1800" i="1" dirty="0" smtClean="0"/>
              <a:t>c</a:t>
            </a:r>
            <a:r>
              <a:rPr lang="en-GB" sz="1800" dirty="0" smtClean="0"/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if</a:t>
            </a:r>
            <a:r>
              <a:rPr lang="en-GB" sz="1800" dirty="0" smtClean="0"/>
              <a:t> (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records the state of </a:t>
            </a:r>
            <a:r>
              <a:rPr lang="en-GB" sz="1800" i="1" dirty="0" smtClean="0"/>
              <a:t>c</a:t>
            </a:r>
            <a:r>
              <a:rPr lang="en-GB" sz="1800" dirty="0" smtClean="0"/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else</a:t>
            </a:r>
            <a:r>
              <a:rPr lang="en-GB" sz="1800" dirty="0" smtClean="0"/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records the state of </a:t>
            </a:r>
            <a:r>
              <a:rPr lang="en-GB" sz="1800" i="1" dirty="0" smtClean="0"/>
              <a:t>c</a:t>
            </a:r>
            <a:r>
              <a:rPr lang="en-GB" sz="1800" dirty="0" smtClean="0"/>
              <a:t> as the set of messages it has received over </a:t>
            </a:r>
            <a:r>
              <a:rPr lang="en-GB" sz="1800" i="1" dirty="0" smtClean="0"/>
              <a:t>c</a:t>
            </a:r>
            <a:r>
              <a:rPr lang="en-GB" sz="1800" dirty="0" smtClean="0"/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i="1" dirty="0" smtClean="0"/>
              <a:t>Marker sending rule for process p</a:t>
            </a:r>
            <a:r>
              <a:rPr lang="en-GB" sz="1800" i="1" baseline="-25000" dirty="0" smtClean="0"/>
              <a:t>i</a:t>
            </a:r>
            <a:endParaRPr lang="en-GB" sz="1800" i="1" dirty="0" smtClean="0"/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After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has recorded its state, for each outgoing channel </a:t>
            </a:r>
            <a:r>
              <a:rPr lang="en-GB" sz="1800" i="1" dirty="0" smtClean="0"/>
              <a:t>c</a:t>
            </a:r>
            <a:r>
              <a:rPr lang="en-GB" sz="1800" dirty="0" smtClean="0"/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sends one marker message over </a:t>
            </a:r>
            <a:r>
              <a:rPr lang="en-GB" sz="1800" i="1" dirty="0" smtClean="0"/>
              <a:t>c</a:t>
            </a:r>
            <a:r>
              <a:rPr lang="en-GB" sz="1800" dirty="0" smtClean="0"/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(before it sends any other message over </a:t>
            </a:r>
            <a:r>
              <a:rPr lang="en-GB" sz="1800" i="1" dirty="0" smtClean="0"/>
              <a:t>c</a:t>
            </a:r>
            <a:r>
              <a:rPr lang="en-GB" sz="1800" dirty="0" smtClean="0"/>
              <a:t>).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6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9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54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8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9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6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7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168" name="Group 26"/>
          <p:cNvGrpSpPr>
            <a:grpSpLocks/>
          </p:cNvGrpSpPr>
          <p:nvPr/>
        </p:nvGrpSpPr>
        <p:grpSpPr bwMode="auto">
          <a:xfrm>
            <a:off x="1092200" y="1219200"/>
            <a:ext cx="6870700" cy="2870200"/>
            <a:chOff x="688" y="608"/>
            <a:chExt cx="4328" cy="1808"/>
          </a:xfrm>
        </p:grpSpPr>
        <p:sp>
          <p:nvSpPr>
            <p:cNvPr id="169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grpSp>
          <p:nvGrpSpPr>
            <p:cNvPr id="170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808"/>
              <a:chOff x="688" y="608"/>
              <a:chExt cx="4328" cy="1808"/>
            </a:xfrm>
          </p:grpSpPr>
          <p:sp>
            <p:nvSpPr>
              <p:cNvPr id="171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1</a:t>
                </a:r>
                <a:r>
                  <a:rPr lang="en-US" sz="1800" baseline="30000">
                    <a:solidFill>
                      <a:schemeClr val="tx1"/>
                    </a:solidFill>
                  </a:rPr>
                  <a:t>1,2</a:t>
                </a:r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177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178" name="Group 36"/>
          <p:cNvGrpSpPr>
            <a:grpSpLocks/>
          </p:cNvGrpSpPr>
          <p:nvPr/>
        </p:nvGrpSpPr>
        <p:grpSpPr bwMode="auto">
          <a:xfrm>
            <a:off x="1117600" y="1600200"/>
            <a:ext cx="6997700" cy="3035300"/>
            <a:chOff x="704" y="848"/>
            <a:chExt cx="4408" cy="1912"/>
          </a:xfrm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2</a:t>
              </a:r>
              <a:r>
                <a:rPr lang="en-US" sz="1800" baseline="30000" dirty="0">
                  <a:solidFill>
                    <a:schemeClr val="tx1"/>
                  </a:solidFill>
                </a:rPr>
                <a:t>1,2,3</a:t>
              </a: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2200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85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86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187" name="Group 45"/>
          <p:cNvGrpSpPr>
            <a:grpSpLocks/>
          </p:cNvGrpSpPr>
          <p:nvPr/>
        </p:nvGrpSpPr>
        <p:grpSpPr bwMode="auto">
          <a:xfrm>
            <a:off x="1117600" y="1219200"/>
            <a:ext cx="6997700" cy="3716338"/>
            <a:chOff x="704" y="608"/>
            <a:chExt cx="4408" cy="2341"/>
          </a:xfrm>
        </p:grpSpPr>
        <p:sp>
          <p:nvSpPr>
            <p:cNvPr id="188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0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191" name="Group 49"/>
          <p:cNvGrpSpPr>
            <a:grpSpLocks/>
          </p:cNvGrpSpPr>
          <p:nvPr/>
        </p:nvGrpSpPr>
        <p:grpSpPr bwMode="auto">
          <a:xfrm>
            <a:off x="1130300" y="1625600"/>
            <a:ext cx="6997700" cy="3873500"/>
            <a:chOff x="712" y="864"/>
            <a:chExt cx="4408" cy="2440"/>
          </a:xfrm>
        </p:grpSpPr>
        <p:sp>
          <p:nvSpPr>
            <p:cNvPr id="192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  <a:r>
                <a:rPr lang="en-US" sz="1800" baseline="30000">
                  <a:solidFill>
                    <a:schemeClr val="tx1"/>
                  </a:solidFill>
                </a:rPr>
                <a:t>2,3,4</a:t>
              </a:r>
            </a:p>
          </p:txBody>
        </p:sp>
        <p:sp>
          <p:nvSpPr>
            <p:cNvPr id="195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98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99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200" name="Group 58"/>
          <p:cNvGrpSpPr>
            <a:grpSpLocks/>
          </p:cNvGrpSpPr>
          <p:nvPr/>
        </p:nvGrpSpPr>
        <p:grpSpPr bwMode="auto">
          <a:xfrm>
            <a:off x="1130300" y="2032000"/>
            <a:ext cx="6997700" cy="3716338"/>
            <a:chOff x="712" y="1120"/>
            <a:chExt cx="4408" cy="2341"/>
          </a:xfrm>
        </p:grpSpPr>
        <p:sp>
          <p:nvSpPr>
            <p:cNvPr id="201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3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204" name="Group 62"/>
          <p:cNvGrpSpPr>
            <a:grpSpLocks/>
          </p:cNvGrpSpPr>
          <p:nvPr/>
        </p:nvGrpSpPr>
        <p:grpSpPr bwMode="auto">
          <a:xfrm>
            <a:off x="1130300" y="3111500"/>
            <a:ext cx="6997700" cy="2954338"/>
            <a:chOff x="712" y="1800"/>
            <a:chExt cx="4408" cy="1861"/>
          </a:xfrm>
        </p:grpSpPr>
        <p:sp>
          <p:nvSpPr>
            <p:cNvPr id="205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3</a:t>
              </a:r>
              <a:r>
                <a:rPr lang="en-US" sz="1800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208" name="Group 66"/>
          <p:cNvGrpSpPr>
            <a:grpSpLocks/>
          </p:cNvGrpSpPr>
          <p:nvPr/>
        </p:nvGrpSpPr>
        <p:grpSpPr bwMode="auto">
          <a:xfrm>
            <a:off x="1155700" y="1231900"/>
            <a:ext cx="6997700" cy="5151438"/>
            <a:chOff x="728" y="616"/>
            <a:chExt cx="4408" cy="3245"/>
          </a:xfrm>
        </p:grpSpPr>
        <p:sp>
          <p:nvSpPr>
            <p:cNvPr id="209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1</a:t>
              </a:r>
              <a:r>
                <a:rPr lang="en-US" sz="1800" baseline="30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1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212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2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O </a:t>
            </a:r>
            <a:r>
              <a:rPr lang="el-GR" sz="2400" dirty="0" smtClean="0"/>
              <a:t>αλγόριθμος</a:t>
            </a:r>
            <a:r>
              <a:rPr lang="en-US" sz="2400" dirty="0" smtClean="0"/>
              <a:t> snapshot </a:t>
            </a:r>
            <a:r>
              <a:rPr lang="el-GR" sz="2400" dirty="0" smtClean="0"/>
              <a:t>δίνει </a:t>
            </a:r>
            <a:r>
              <a:rPr lang="en-US" sz="2400" dirty="0" smtClean="0"/>
              <a:t>consistent cut</a:t>
            </a:r>
          </a:p>
          <a:p>
            <a:pPr marL="457200" indent="-457200"/>
            <a:r>
              <a:rPr lang="el-GR" sz="2400" dirty="0" smtClean="0"/>
              <a:t>Δηλαδή</a:t>
            </a:r>
            <a:r>
              <a:rPr lang="en-US" sz="2400" dirty="0" smtClean="0"/>
              <a:t>,</a:t>
            </a:r>
          </a:p>
          <a:p>
            <a:pPr marL="857250" lvl="1" indent="-457200"/>
            <a:r>
              <a:rPr lang="el-GR" sz="2000" dirty="0" smtClean="0"/>
              <a:t>Αν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είναι ένα </a:t>
            </a:r>
            <a:r>
              <a:rPr lang="en-US" sz="2000" dirty="0" smtClean="0"/>
              <a:t>event </a:t>
            </a:r>
            <a:r>
              <a:rPr lang="el-GR" sz="2000" dirty="0" smtClean="0"/>
              <a:t>στο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l-GR" sz="2000" dirty="0" smtClean="0"/>
              <a:t>είναι ένα </a:t>
            </a:r>
            <a:r>
              <a:rPr lang="en-US" sz="2000" dirty="0" smtClean="0"/>
              <a:t>event </a:t>
            </a:r>
            <a:r>
              <a:rPr lang="el-GR" sz="2000" dirty="0" smtClean="0"/>
              <a:t>στο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endParaRPr lang="en-US" sz="2000" baseline="-25000" dirty="0" smtClean="0"/>
          </a:p>
          <a:p>
            <a:pPr marL="857250" lvl="1" indent="-457200"/>
            <a:r>
              <a:rPr lang="el-GR" sz="2000" dirty="0" smtClean="0"/>
              <a:t>Αν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, </a:t>
            </a:r>
            <a:r>
              <a:rPr lang="el-GR" sz="2000" dirty="0" smtClean="0">
                <a:sym typeface="Wingdings"/>
              </a:rPr>
              <a:t>και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είναι στο </a:t>
            </a:r>
            <a:r>
              <a:rPr lang="en-US" sz="2000" dirty="0" smtClean="0">
                <a:sym typeface="Wingdings"/>
              </a:rPr>
              <a:t>cut, </a:t>
            </a:r>
            <a:r>
              <a:rPr lang="el-GR" sz="2000" dirty="0" smtClean="0">
                <a:sym typeface="Wingdings"/>
              </a:rPr>
              <a:t>τότε και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θα είναι στο </a:t>
            </a:r>
            <a:r>
              <a:rPr lang="en-US" sz="2000" dirty="0" smtClean="0">
                <a:sym typeface="Wingdings"/>
              </a:rPr>
              <a:t>cut. </a:t>
            </a:r>
          </a:p>
          <a:p>
            <a:pPr marL="457200" indent="-457200"/>
            <a:r>
              <a:rPr lang="el-GR" sz="2400" dirty="0" smtClean="0">
                <a:sym typeface="Wingdings"/>
              </a:rPr>
              <a:t>Απόδειξη </a:t>
            </a:r>
            <a:endParaRPr lang="en-US" sz="24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Ας υποθέσουμε ότι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ανήκει στο </a:t>
            </a:r>
            <a:r>
              <a:rPr lang="en-US" sz="2000" dirty="0" smtClean="0">
                <a:sym typeface="Wingdings"/>
              </a:rPr>
              <a:t>cut, </a:t>
            </a:r>
            <a:r>
              <a:rPr lang="el-GR" sz="2000" dirty="0" smtClean="0">
                <a:sym typeface="Wingdings"/>
              </a:rPr>
              <a:t>αλλά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όχι</a:t>
            </a:r>
            <a:endParaRPr lang="en-US" sz="20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Επειδή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baseline="-25000" dirty="0" smtClean="0">
                <a:sym typeface="Wingdings"/>
              </a:rPr>
              <a:t>,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πρέπει να υπάρχει αλληλουχία μηνυμάτων </a:t>
            </a:r>
            <a:r>
              <a:rPr lang="en-US" sz="2000" dirty="0" smtClean="0">
                <a:sym typeface="Wingdings"/>
              </a:rPr>
              <a:t>M </a:t>
            </a:r>
            <a:r>
              <a:rPr lang="el-GR" sz="2000" dirty="0" smtClean="0">
                <a:sym typeface="Wingdings"/>
              </a:rPr>
              <a:t>που οδηγεί στη σχέση αυτή</a:t>
            </a:r>
            <a:endParaRPr lang="en-US" sz="20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Επειδή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δεν είναι στο </a:t>
            </a:r>
            <a:r>
              <a:rPr lang="en-US" sz="2000" dirty="0" smtClean="0">
                <a:sym typeface="Wingdings"/>
              </a:rPr>
              <a:t>cut (</a:t>
            </a:r>
            <a:r>
              <a:rPr lang="el-GR" sz="2000" dirty="0" smtClean="0">
                <a:sym typeface="Wingdings"/>
              </a:rPr>
              <a:t>από την υπόθεση</a:t>
            </a:r>
            <a:r>
              <a:rPr lang="en-US" sz="2000" dirty="0" smtClean="0">
                <a:sym typeface="Wingdings"/>
              </a:rPr>
              <a:t>), </a:t>
            </a:r>
            <a:r>
              <a:rPr lang="el-GR" sz="2000" dirty="0" smtClean="0">
                <a:sym typeface="Wingdings"/>
              </a:rPr>
              <a:t>θα πρέπει να έχει σταλεί </a:t>
            </a:r>
            <a:r>
              <a:rPr lang="en-US" sz="2000" dirty="0" smtClean="0">
                <a:sym typeface="Wingdings"/>
              </a:rPr>
              <a:t>marker </a:t>
            </a:r>
            <a:r>
              <a:rPr lang="el-GR" sz="2000" dirty="0" smtClean="0">
                <a:sym typeface="Wingdings"/>
              </a:rPr>
              <a:t>πριν το 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l-GR" sz="2000" dirty="0" smtClean="0">
                <a:sym typeface="Wingdings"/>
              </a:rPr>
              <a:t> και πριν από όλα τα </a:t>
            </a:r>
            <a:r>
              <a:rPr lang="en-US" sz="2000" dirty="0" smtClean="0">
                <a:sym typeface="Wingdings"/>
              </a:rPr>
              <a:t>M.</a:t>
            </a:r>
          </a:p>
          <a:p>
            <a:pPr marL="857250" lvl="1" indent="-457200"/>
            <a:r>
              <a:rPr lang="el-GR" sz="2000" dirty="0" smtClean="0">
                <a:sym typeface="Wingdings"/>
              </a:rPr>
              <a:t>Τότε το </a:t>
            </a:r>
            <a:r>
              <a:rPr lang="en-US" sz="2000" dirty="0" err="1" smtClean="0">
                <a:sym typeface="Wingdings"/>
              </a:rPr>
              <a:t>P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θα πρέπει να έχει καταγράψει την κατάστασή του πριν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, </a:t>
            </a:r>
            <a:r>
              <a:rPr lang="el-GR" sz="2000" dirty="0" smtClean="0">
                <a:sym typeface="Wingdings"/>
              </a:rPr>
              <a:t>δηλ το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δεν ανήκει στο</a:t>
            </a:r>
            <a:r>
              <a:rPr lang="en-US" sz="2000" dirty="0" smtClean="0">
                <a:sym typeface="Wingdings"/>
              </a:rPr>
              <a:t> cut. 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Ιδιότητα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l-GR" sz="2400" dirty="0" smtClean="0"/>
              <a:t>Ένα </a:t>
            </a:r>
            <a:r>
              <a:rPr lang="en-US" sz="2400" dirty="0" smtClean="0"/>
              <a:t>stable predicate </a:t>
            </a:r>
            <a:r>
              <a:rPr lang="el-GR" sz="2400" dirty="0" smtClean="0"/>
              <a:t>που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σε κάποιο </a:t>
            </a:r>
            <a:r>
              <a:rPr lang="en-US" sz="2400" dirty="0" smtClean="0"/>
              <a:t>snapshot S-snap </a:t>
            </a:r>
            <a:r>
              <a:rPr lang="el-GR" sz="2400" dirty="0" smtClean="0"/>
              <a:t>πρέπει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και στο τελικό </a:t>
            </a:r>
            <a:r>
              <a:rPr lang="en-US" sz="2400" dirty="0" smtClean="0"/>
              <a:t>snapshot S-final (</a:t>
            </a:r>
            <a:r>
              <a:rPr lang="en-US" sz="2400" dirty="0" err="1" smtClean="0"/>
              <a:t>reachability</a:t>
            </a:r>
            <a:r>
              <a:rPr lang="en-US" sz="2400" dirty="0" smtClean="0"/>
              <a:t>)</a:t>
            </a:r>
          </a:p>
          <a:p>
            <a:pPr marL="857250" lvl="1" indent="-457200"/>
            <a:r>
              <a:rPr lang="en-US" sz="2000" dirty="0" smtClean="0"/>
              <a:t>S-snap: </a:t>
            </a:r>
            <a:r>
              <a:rPr lang="el-GR" sz="2000" dirty="0" smtClean="0"/>
              <a:t>η καταγεγραμμένη καθολική κατάσταση</a:t>
            </a:r>
            <a:endParaRPr lang="en-US" sz="2000" dirty="0" smtClean="0"/>
          </a:p>
          <a:p>
            <a:pPr marL="857250" lvl="1" indent="-457200"/>
            <a:r>
              <a:rPr lang="en-US" sz="2000" dirty="0" smtClean="0"/>
              <a:t>S-final: </a:t>
            </a:r>
            <a:r>
              <a:rPr lang="el-GR" sz="2000" dirty="0" smtClean="0"/>
              <a:t>Η καθολική κατάσταση αμέσως μετά την καταγραφή της τελικής</a:t>
            </a:r>
            <a:endParaRPr lang="en-US" sz="2000" dirty="0" smtClean="0"/>
          </a:p>
          <a:p>
            <a:pPr marL="1257300" lvl="2" indent="-457200"/>
            <a:r>
              <a:rPr lang="en-US" sz="1800" dirty="0" smtClean="0"/>
              <a:t>garbage collection</a:t>
            </a:r>
          </a:p>
          <a:p>
            <a:pPr marL="1257300" lvl="2" indent="-457200"/>
            <a:r>
              <a:rPr lang="en-US" sz="1800" dirty="0" smtClean="0"/>
              <a:t>dead-lock detection</a:t>
            </a:r>
            <a:endParaRPr lang="el-GR" sz="1800" dirty="0" smtClean="0"/>
          </a:p>
          <a:p>
            <a:pPr marL="1257300" lvl="2" indent="-457200"/>
            <a:endParaRPr lang="en-US" sz="1600" dirty="0" smtClean="0"/>
          </a:p>
          <a:p>
            <a:pPr marL="457200" indent="-457200"/>
            <a:r>
              <a:rPr lang="el-GR" sz="2400" dirty="0" smtClean="0"/>
              <a:t>Ένα </a:t>
            </a:r>
            <a:r>
              <a:rPr lang="en-US" sz="2400" dirty="0" smtClean="0"/>
              <a:t>non-stable predicate </a:t>
            </a:r>
            <a:r>
              <a:rPr lang="el-GR" sz="2400" dirty="0" smtClean="0"/>
              <a:t>μπορεί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σε ένα </a:t>
            </a:r>
            <a:r>
              <a:rPr lang="en-US" sz="2400" dirty="0" smtClean="0"/>
              <a:t>snapshot </a:t>
            </a:r>
            <a:r>
              <a:rPr lang="el-GR" sz="2400" dirty="0" smtClean="0"/>
              <a:t>αλλά όχι απαραίτητα κατά τη διάρκεια της πραγματικής εκτέλεσης</a:t>
            </a:r>
            <a:endParaRPr lang="en-US" sz="2400" dirty="0" smtClean="0"/>
          </a:p>
          <a:p>
            <a:pPr marL="457200" indent="-457200"/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Χρησιμοποιώντας </a:t>
            </a:r>
            <a:r>
              <a:rPr lang="en-US" dirty="0" smtClean="0"/>
              <a:t>time server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2938" y="2387600"/>
            <a:ext cx="7670800" cy="2005013"/>
            <a:chOff x="439" y="1504"/>
            <a:chExt cx="5234" cy="126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>
                <a:gd name="T0" fmla="*/ 155 w 155"/>
                <a:gd name="T1" fmla="*/ 58 h 135"/>
                <a:gd name="T2" fmla="*/ 0 w 155"/>
                <a:gd name="T3" fmla="*/ 135 h 135"/>
                <a:gd name="T4" fmla="*/ 0 w 155"/>
                <a:gd name="T5" fmla="*/ 58 h 135"/>
                <a:gd name="T6" fmla="*/ 0 w 155"/>
                <a:gd name="T7" fmla="*/ 0 h 135"/>
                <a:gd name="T8" fmla="*/ 155 w 155"/>
                <a:gd name="T9" fmla="*/ 5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35"/>
                <a:gd name="T17" fmla="*/ 155 w 15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>
                <a:gd name="T0" fmla="*/ 155 w 155"/>
                <a:gd name="T1" fmla="*/ 58 h 135"/>
                <a:gd name="T2" fmla="*/ 0 w 155"/>
                <a:gd name="T3" fmla="*/ 135 h 135"/>
                <a:gd name="T4" fmla="*/ 0 w 155"/>
                <a:gd name="T5" fmla="*/ 58 h 135"/>
                <a:gd name="T6" fmla="*/ 0 w 155"/>
                <a:gd name="T7" fmla="*/ 0 h 135"/>
                <a:gd name="T8" fmla="*/ 155 w 155"/>
                <a:gd name="T9" fmla="*/ 5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35"/>
                <a:gd name="T17" fmla="*/ 155 w 15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>
                <a:gd name="T0" fmla="*/ 0 w 155"/>
                <a:gd name="T1" fmla="*/ 77 h 155"/>
                <a:gd name="T2" fmla="*/ 155 w 155"/>
                <a:gd name="T3" fmla="*/ 0 h 155"/>
                <a:gd name="T4" fmla="*/ 155 w 155"/>
                <a:gd name="T5" fmla="*/ 77 h 155"/>
                <a:gd name="T6" fmla="*/ 155 w 155"/>
                <a:gd name="T7" fmla="*/ 155 h 155"/>
                <a:gd name="T8" fmla="*/ 0 w 155"/>
                <a:gd name="T9" fmla="*/ 7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5"/>
                <a:gd name="T17" fmla="*/ 155 w 15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>
                <a:gd name="T0" fmla="*/ 0 w 155"/>
                <a:gd name="T1" fmla="*/ 77 h 155"/>
                <a:gd name="T2" fmla="*/ 155 w 155"/>
                <a:gd name="T3" fmla="*/ 0 h 155"/>
                <a:gd name="T4" fmla="*/ 155 w 155"/>
                <a:gd name="T5" fmla="*/ 77 h 155"/>
                <a:gd name="T6" fmla="*/ 155 w 155"/>
                <a:gd name="T7" fmla="*/ 155 h 155"/>
                <a:gd name="T8" fmla="*/ 0 w 155"/>
                <a:gd name="T9" fmla="*/ 7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5"/>
                <a:gd name="T17" fmla="*/ 155 w 15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865" y="1513"/>
              <a:ext cx="1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93" y="1584"/>
              <a:ext cx="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rgbClr val="000000"/>
                  </a:solidFill>
                  <a:latin typeface="Arial" pitchFamily="-1" charset="0"/>
                </a:rPr>
                <a:t>r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92" y="2324"/>
              <a:ext cx="1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021" y="2395"/>
              <a:ext cx="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57" y="2536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p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506" y="2575"/>
              <a:ext cx="9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Time server,S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and definitely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γνωρίζουμε αν ένα </a:t>
            </a:r>
            <a:r>
              <a:rPr lang="en-US" sz="2400" dirty="0" smtClean="0"/>
              <a:t>non-stable predicate</a:t>
            </a:r>
            <a:r>
              <a:rPr lang="el-GR" sz="2400" dirty="0" smtClean="0"/>
              <a:t> ενδεχομένως συνέβη (</a:t>
            </a:r>
            <a:r>
              <a:rPr lang="en-US" sz="2400" dirty="0" smtClean="0"/>
              <a:t>possibly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ή σίγουρα συνέβη (</a:t>
            </a:r>
            <a:r>
              <a:rPr lang="en-US" sz="2400" dirty="0" smtClean="0"/>
              <a:t>definitely</a:t>
            </a:r>
            <a:r>
              <a:rPr lang="el-GR" sz="2400" dirty="0" smtClean="0"/>
              <a:t>)</a:t>
            </a:r>
          </a:p>
          <a:p>
            <a:r>
              <a:rPr lang="en-US" sz="2400" dirty="0" smtClean="0"/>
              <a:t>Possibly: </a:t>
            </a:r>
            <a:r>
              <a:rPr lang="el-GR" sz="2400" dirty="0" smtClean="0"/>
              <a:t>Υπάρχει </a:t>
            </a:r>
            <a:r>
              <a:rPr lang="en-US" sz="2400" dirty="0" smtClean="0"/>
              <a:t>consistent global state S </a:t>
            </a:r>
            <a:r>
              <a:rPr lang="el-GR" sz="2400" dirty="0" smtClean="0"/>
              <a:t>από το οποίο περνάει ένα </a:t>
            </a:r>
            <a:r>
              <a:rPr lang="en-US" sz="2400" dirty="0" smtClean="0"/>
              <a:t>linearization</a:t>
            </a:r>
            <a:r>
              <a:rPr lang="el-GR" sz="2400" dirty="0" smtClean="0"/>
              <a:t> και για το οποίο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φ </a:t>
            </a:r>
          </a:p>
          <a:p>
            <a:r>
              <a:rPr lang="en-US" sz="2400" dirty="0" smtClean="0"/>
              <a:t>Definitely: </a:t>
            </a:r>
            <a:r>
              <a:rPr lang="el-GR" sz="2400" dirty="0" smtClean="0"/>
              <a:t>Για όλα τα </a:t>
            </a:r>
            <a:r>
              <a:rPr lang="en-US" sz="2400" dirty="0" err="1" smtClean="0"/>
              <a:t>linearizations</a:t>
            </a:r>
            <a:r>
              <a:rPr lang="en-US" sz="2400" dirty="0" smtClean="0"/>
              <a:t> </a:t>
            </a:r>
            <a:r>
              <a:rPr lang="el-GR" sz="2400" dirty="0" smtClean="0"/>
              <a:t>υπάρχει </a:t>
            </a:r>
            <a:r>
              <a:rPr lang="en-US" sz="2400" dirty="0" smtClean="0"/>
              <a:t>consistent global state S </a:t>
            </a:r>
            <a:r>
              <a:rPr lang="el-GR" sz="2400" dirty="0" smtClean="0"/>
              <a:t>από το οποίο περνάνε και </a:t>
            </a:r>
            <a:r>
              <a:rPr lang="el-GR" sz="2400" dirty="0" err="1" smtClean="0"/>
              <a:t>και</a:t>
            </a:r>
            <a:r>
              <a:rPr lang="el-GR" sz="2400" dirty="0" smtClean="0"/>
              <a:t> για το οποίο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φ </a:t>
            </a:r>
            <a:endParaRPr lang="en-US" sz="2400" dirty="0" smtClean="0"/>
          </a:p>
          <a:p>
            <a:r>
              <a:rPr lang="el-GR" sz="2400" dirty="0" smtClean="0"/>
              <a:t>Πρέπει να κοιτάξουμε όλες τις πιθανές καταστάσεις</a:t>
            </a:r>
            <a:endParaRPr lang="en-US" sz="2400" dirty="0" smtClean="0"/>
          </a:p>
          <a:p>
            <a:pPr lvl="1"/>
            <a:r>
              <a:rPr lang="el-GR" sz="2000" dirty="0" smtClean="0"/>
              <a:t>Πώς τις κατασκευάζουμε;</a:t>
            </a:r>
            <a:endParaRPr lang="en-US" sz="2000" dirty="0" smtClean="0"/>
          </a:p>
          <a:p>
            <a:pPr lvl="1"/>
            <a:r>
              <a:rPr lang="el-GR" sz="2000" dirty="0" smtClean="0"/>
              <a:t>Είναι αρκετό το απλό</a:t>
            </a:r>
            <a:r>
              <a:rPr lang="en-US" sz="2000" dirty="0" smtClean="0"/>
              <a:t> snapshot</a:t>
            </a:r>
            <a:r>
              <a:rPr lang="el-GR" sz="2000" dirty="0" smtClean="0"/>
              <a:t>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err="1" smtClean="0"/>
              <a:t>timestamped</a:t>
            </a:r>
            <a:r>
              <a:rPr lang="en-US" dirty="0" smtClean="0"/>
              <a:t> state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Όταν μια διεργασία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καταγράφει και στέλνει την κατάστασή της</a:t>
            </a:r>
            <a:r>
              <a:rPr lang="en-US" sz="2400" dirty="0" smtClean="0"/>
              <a:t>, </a:t>
            </a:r>
            <a:r>
              <a:rPr lang="en-US" sz="2400" dirty="0" err="1" smtClean="0"/>
              <a:t>si</a:t>
            </a:r>
            <a:r>
              <a:rPr lang="en-US" sz="2400" dirty="0" smtClean="0"/>
              <a:t>, </a:t>
            </a:r>
            <a:r>
              <a:rPr lang="el-GR" sz="2400" dirty="0" smtClean="0"/>
              <a:t>στέλνει και το </a:t>
            </a:r>
            <a:r>
              <a:rPr lang="en-US" sz="2400" dirty="0" smtClean="0"/>
              <a:t>vector timestamp</a:t>
            </a:r>
            <a:r>
              <a:rPr lang="el-GR" sz="2400" dirty="0" smtClean="0"/>
              <a:t> αυτής </a:t>
            </a:r>
            <a:r>
              <a:rPr lang="en-US" sz="2400" dirty="0" smtClean="0"/>
              <a:t>, V(</a:t>
            </a:r>
            <a:r>
              <a:rPr lang="en-US" sz="2400" dirty="0" err="1" smtClean="0"/>
              <a:t>si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Οι καταστάσεις συλλέγονται και ομαδοποιούνται σε </a:t>
            </a:r>
            <a:r>
              <a:rPr lang="en-US" sz="2400" dirty="0" smtClean="0"/>
              <a:t>global states S = {s0,... </a:t>
            </a:r>
            <a:r>
              <a:rPr lang="en-US" sz="2400" dirty="0" err="1" smtClean="0"/>
              <a:t>sn</a:t>
            </a:r>
            <a:r>
              <a:rPr lang="en-US" sz="2400" dirty="0" smtClean="0"/>
              <a:t>}.</a:t>
            </a:r>
          </a:p>
          <a:p>
            <a:r>
              <a:rPr lang="el-GR" sz="2400" dirty="0" smtClean="0"/>
              <a:t>Ένα</a:t>
            </a:r>
            <a:r>
              <a:rPr lang="en-US" sz="2400" dirty="0" smtClean="0"/>
              <a:t> global state </a:t>
            </a:r>
            <a:r>
              <a:rPr lang="el-GR" sz="2400" dirty="0" smtClean="0"/>
              <a:t>είναι</a:t>
            </a:r>
            <a:r>
              <a:rPr lang="en-US" sz="2400" dirty="0" smtClean="0"/>
              <a:t> consistent </a:t>
            </a:r>
            <a:r>
              <a:rPr lang="en-US" sz="2400" dirty="0" err="1" smtClean="0"/>
              <a:t>iff</a:t>
            </a:r>
            <a:endParaRPr lang="en-US" sz="2400" dirty="0" smtClean="0"/>
          </a:p>
          <a:p>
            <a:pPr lvl="1"/>
            <a:r>
              <a:rPr lang="en-US" sz="2000" dirty="0" smtClean="0"/>
              <a:t>V(</a:t>
            </a:r>
            <a:r>
              <a:rPr lang="en-US" sz="2000" dirty="0" err="1" smtClean="0"/>
              <a:t>si</a:t>
            </a:r>
            <a:r>
              <a:rPr lang="en-US" sz="2000" dirty="0" smtClean="0"/>
              <a:t>)[</a:t>
            </a:r>
            <a:r>
              <a:rPr lang="en-US" sz="2000" dirty="0" err="1" smtClean="0"/>
              <a:t>i</a:t>
            </a:r>
            <a:r>
              <a:rPr lang="en-US" sz="2000" dirty="0" smtClean="0"/>
              <a:t>] ≥ V(</a:t>
            </a:r>
            <a:r>
              <a:rPr lang="en-US" sz="2000" dirty="0" err="1" smtClean="0"/>
              <a:t>sj</a:t>
            </a:r>
            <a:r>
              <a:rPr lang="en-US" sz="2000" dirty="0" smtClean="0"/>
              <a:t>)[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endParaRPr lang="el-GR" sz="2000" dirty="0" smtClean="0"/>
          </a:p>
          <a:p>
            <a:pPr lvl="1"/>
            <a:r>
              <a:rPr lang="el-GR" sz="2000" dirty="0" smtClean="0"/>
              <a:t>Ο αριθμός των </a:t>
            </a:r>
            <a:r>
              <a:rPr lang="en-US" sz="2000" dirty="0" smtClean="0"/>
              <a:t>events</a:t>
            </a:r>
            <a:r>
              <a:rPr lang="el-GR" sz="2000" dirty="0" smtClean="0"/>
              <a:t> που κατέγραψε η </a:t>
            </a:r>
            <a:r>
              <a:rPr lang="en-US" sz="2000" dirty="0" smtClean="0"/>
              <a:t>pi</a:t>
            </a:r>
            <a:r>
              <a:rPr lang="el-GR" sz="2000" dirty="0" smtClean="0"/>
              <a:t> για τον εαυτό της είναι πάντα μεγαλύτερος ή ίσος από τον αριθμό των </a:t>
            </a:r>
            <a:r>
              <a:rPr lang="en-US" sz="2000" dirty="0" smtClean="0"/>
              <a:t>events</a:t>
            </a:r>
            <a:r>
              <a:rPr lang="el-GR" sz="2000" dirty="0" smtClean="0"/>
              <a:t> που κατέγραψαν οι υπόλοιπες διεργασίες για το </a:t>
            </a:r>
            <a:r>
              <a:rPr lang="en-US" sz="2000" dirty="0" smtClean="0"/>
              <a:t>pi</a:t>
            </a:r>
          </a:p>
          <a:p>
            <a:pPr lvl="1"/>
            <a:r>
              <a:rPr lang="el-GR" sz="2000" dirty="0" smtClean="0"/>
              <a:t>Εξασφαλίζει ότι αν το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l-GR" sz="2000" dirty="0" smtClean="0"/>
              <a:t>εξαρτάται από κάποιο </a:t>
            </a:r>
            <a:r>
              <a:rPr lang="en-US" sz="2000" dirty="0" err="1" smtClean="0"/>
              <a:t>sj</a:t>
            </a:r>
            <a:r>
              <a:rPr lang="el-GR" sz="2000" dirty="0" smtClean="0"/>
              <a:t> τότε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n-US" sz="2000" dirty="0" smtClean="0"/>
              <a:t>global state </a:t>
            </a:r>
            <a:r>
              <a:rPr lang="el-GR" sz="2000" dirty="0" smtClean="0"/>
              <a:t>θα περιέχει το </a:t>
            </a:r>
            <a:r>
              <a:rPr lang="en-US" sz="2000" dirty="0" err="1" smtClean="0"/>
              <a:t>sj</a:t>
            </a:r>
            <a:r>
              <a:rPr lang="en-US" sz="2000" dirty="0" smtClean="0"/>
              <a:t>.</a:t>
            </a:r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lattice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Το σύνολο των </a:t>
            </a:r>
            <a:r>
              <a:rPr lang="en-US" sz="2800" dirty="0" smtClean="0"/>
              <a:t>consistent global states </a:t>
            </a:r>
            <a:r>
              <a:rPr lang="el-GR" sz="2800" dirty="0" smtClean="0"/>
              <a:t>φτιάχνουν ένα πλέγμα όπου κάθε ακμή είναι μια πιθανή μετάβαση</a:t>
            </a:r>
            <a:endParaRPr lang="el-GR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8753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 rot="1457616">
            <a:off x="2015032" y="4607564"/>
            <a:ext cx="16207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 rot="1457616">
            <a:off x="4108835" y="5164139"/>
            <a:ext cx="548295" cy="41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932040" y="5395531"/>
            <a:ext cx="1296144" cy="41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411760" y="4365104"/>
            <a:ext cx="1368152" cy="1296144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endCxn id="7" idx="1"/>
          </p:cNvCxnSpPr>
          <p:nvPr/>
        </p:nvCxnSpPr>
        <p:spPr>
          <a:xfrm flipH="1">
            <a:off x="4932040" y="5373216"/>
            <a:ext cx="1224136" cy="230832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true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7" y="2001044"/>
            <a:ext cx="6029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1115616" y="3212976"/>
            <a:ext cx="3312368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 ένα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predicate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</a:t>
            </a: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οποιαδήποτε</a:t>
            </a:r>
            <a:r>
              <a:rPr kumimoji="0" lang="el-G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</a:t>
            </a: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state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πλέγματος τότε είναι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possibly true </a:t>
            </a:r>
            <a:r>
              <a:rPr kumimoji="0" lang="el-GR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 την εκτέλεση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204864"/>
            <a:ext cx="6124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Definitively true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496" y="1600200"/>
            <a:ext cx="3312368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Αν δεν υπάρχει μονοπάτι από την αρχική στην τελική κατάσταση χωρίς να περνάει από μια κατάσταση που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για 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τότε το </a:t>
            </a:r>
            <a:r>
              <a:rPr lang="en-US" sz="2400" dirty="0" smtClean="0"/>
              <a:t>predicate </a:t>
            </a:r>
            <a:r>
              <a:rPr lang="el-GR" sz="2400" dirty="0" smtClean="0"/>
              <a:t>είναι </a:t>
            </a:r>
            <a:r>
              <a:rPr lang="en-US" sz="2400" i="1" dirty="0" smtClean="0"/>
              <a:t>definitely</a:t>
            </a:r>
            <a:r>
              <a:rPr lang="el-GR" sz="2400" i="1" dirty="0" smtClean="0"/>
              <a:t> </a:t>
            </a:r>
            <a:r>
              <a:rPr lang="en-US" sz="2400" i="1" dirty="0" smtClean="0"/>
              <a:t>true </a:t>
            </a:r>
            <a:r>
              <a:rPr lang="el-GR" sz="2400" dirty="0" smtClean="0"/>
              <a:t>κατά την εκτέλεση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the state of a process?</a:t>
            </a:r>
          </a:p>
          <a:p>
            <a:pPr lvl="1"/>
            <a:r>
              <a:rPr lang="en-US" sz="2400" dirty="0" smtClean="0"/>
              <a:t>depends on the predicates we want to</a:t>
            </a:r>
            <a:r>
              <a:rPr lang="el-GR" sz="2400" dirty="0" smtClean="0"/>
              <a:t> </a:t>
            </a:r>
            <a:r>
              <a:rPr lang="en-US" sz="2400" dirty="0" smtClean="0"/>
              <a:t>evaluate</a:t>
            </a:r>
            <a:endParaRPr lang="el-GR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often do we have to send a state</a:t>
            </a:r>
            <a:r>
              <a:rPr lang="el-GR" sz="2800" dirty="0" smtClean="0"/>
              <a:t> </a:t>
            </a:r>
            <a:r>
              <a:rPr lang="en-US" sz="2800" dirty="0" smtClean="0"/>
              <a:t>report?</a:t>
            </a:r>
          </a:p>
          <a:p>
            <a:pPr lvl="1"/>
            <a:r>
              <a:rPr lang="en-US" sz="2400" dirty="0" smtClean="0"/>
              <a:t>only when the state changes</a:t>
            </a:r>
            <a:endParaRPr lang="el-GR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best construct the lattice and</a:t>
            </a:r>
            <a:r>
              <a:rPr lang="el-GR" sz="2800" dirty="0" smtClean="0"/>
              <a:t> </a:t>
            </a:r>
            <a:r>
              <a:rPr lang="en-US" sz="2800" dirty="0" smtClean="0"/>
              <a:t>can we monitor it during execution?</a:t>
            </a:r>
          </a:p>
          <a:p>
            <a:pPr lvl="1"/>
            <a:r>
              <a:rPr lang="en-US" sz="2400" dirty="0" smtClean="0"/>
              <a:t>yes we can incrementally construct</a:t>
            </a:r>
            <a:r>
              <a:rPr lang="el-GR" sz="2400" dirty="0" smtClean="0"/>
              <a:t> </a:t>
            </a:r>
            <a:r>
              <a:rPr lang="en-US" sz="2400" dirty="0" smtClean="0"/>
              <a:t>global states and build the lattice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είδαμε 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Ο συγχρονισμός απαραίτητος για τα κατανεμημένα συστήματα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Αλγόριθμος </a:t>
            </a:r>
            <a:r>
              <a:rPr lang="en-US" sz="1800" dirty="0" err="1" smtClean="0">
                <a:latin typeface="+mj-lt"/>
                <a:cs typeface="Arial" pitchFamily="34" charset="0"/>
              </a:rPr>
              <a:t>Cristian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Αλγόριθμος </a:t>
            </a:r>
            <a:r>
              <a:rPr lang="en-US" sz="1800" dirty="0" smtClean="0">
                <a:latin typeface="+mj-lt"/>
                <a:cs typeface="Arial" pitchFamily="34" charset="0"/>
              </a:rPr>
              <a:t>Berkeley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+mj-lt"/>
                <a:cs typeface="Arial" pitchFamily="34" charset="0"/>
              </a:rPr>
              <a:t>NTP</a:t>
            </a:r>
            <a:endParaRPr lang="el-GR" sz="12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Σχετική διάταξη των γεγονότων αρκετή πρακτικά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latin typeface="+mj-lt"/>
                <a:cs typeface="Arial" pitchFamily="34" charset="0"/>
              </a:rPr>
              <a:t>Lamport’s</a:t>
            </a:r>
            <a:r>
              <a:rPr lang="en-US" sz="1800" dirty="0" smtClean="0">
                <a:latin typeface="+mj-lt"/>
                <a:cs typeface="Arial" pitchFamily="34" charset="0"/>
              </a:rPr>
              <a:t> logical clocks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+mj-lt"/>
                <a:cs typeface="Arial" pitchFamily="34" charset="0"/>
              </a:rPr>
              <a:t>Vector clocks</a:t>
            </a: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Καθολικές καταστάσεις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Η ένωση των καταστάσεων όλων των διεργασιών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+mj-lt"/>
                <a:cs typeface="Arial" pitchFamily="34" charset="0"/>
              </a:rPr>
              <a:t>Συνεπής ολική κατάσταση </a:t>
            </a:r>
            <a:r>
              <a:rPr lang="en-US" sz="1800" dirty="0" smtClean="0">
                <a:latin typeface="+mj-lt"/>
                <a:cs typeface="Arial" pitchFamily="34" charset="0"/>
              </a:rPr>
              <a:t>vs. </a:t>
            </a:r>
            <a:r>
              <a:rPr lang="el-GR" sz="1800" dirty="0" smtClean="0">
                <a:latin typeface="+mj-lt"/>
                <a:cs typeface="Arial" pitchFamily="34" charset="0"/>
              </a:rPr>
              <a:t>Ασυνεπής ολική κατάσταση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r>
              <a:rPr lang="el-GR" sz="2000" dirty="0" smtClean="0">
                <a:latin typeface="+mj-lt"/>
                <a:cs typeface="Arial" pitchFamily="34" charset="0"/>
              </a:rPr>
              <a:t>Ο αλγόριθμος</a:t>
            </a:r>
            <a:r>
              <a:rPr lang="en-US" sz="2000" dirty="0" smtClean="0">
                <a:latin typeface="+mj-lt"/>
                <a:cs typeface="Arial" pitchFamily="34" charset="0"/>
              </a:rPr>
              <a:t> “snapshot”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Πάρε ένα</a:t>
            </a:r>
            <a:r>
              <a:rPr lang="en-US" sz="1800" dirty="0" smtClean="0">
                <a:latin typeface="+mj-lt"/>
                <a:cs typeface="Arial" pitchFamily="34" charset="0"/>
              </a:rPr>
              <a:t> snapshot</a:t>
            </a:r>
            <a:r>
              <a:rPr lang="el-GR" sz="1800" dirty="0" smtClean="0">
                <a:latin typeface="+mj-lt"/>
                <a:cs typeface="Arial" pitchFamily="34" charset="0"/>
              </a:rPr>
              <a:t> της τοπικής κατάστασης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+mj-lt"/>
                <a:cs typeface="Arial" pitchFamily="34" charset="0"/>
              </a:rPr>
              <a:t>Broadcast </a:t>
            </a:r>
            <a:r>
              <a:rPr lang="el-GR" sz="1800" dirty="0" smtClean="0">
                <a:latin typeface="+mj-lt"/>
                <a:cs typeface="Arial" pitchFamily="34" charset="0"/>
              </a:rPr>
              <a:t>ενός</a:t>
            </a:r>
            <a:r>
              <a:rPr lang="en-US" sz="1800" dirty="0" smtClean="0">
                <a:latin typeface="+mj-lt"/>
                <a:cs typeface="Arial" pitchFamily="34" charset="0"/>
              </a:rPr>
              <a:t> “marker” </a:t>
            </a:r>
            <a:r>
              <a:rPr lang="el-GR" sz="1800" dirty="0" smtClean="0">
                <a:latin typeface="+mj-lt"/>
                <a:cs typeface="Arial" pitchFamily="34" charset="0"/>
              </a:rPr>
              <a:t>μηνύματος για να ξεκινήσουν και οι υπόλοιπες διεργασίες την καταγραφή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Αρχίζει καταγραφή όλων των εισερχόμενων μηνυμάτων από όλα τα κανάλια μιας διεργασίας μέχρι τη λήψη του επόμενου </a:t>
            </a:r>
            <a:r>
              <a:rPr lang="en-US" sz="1800" dirty="0" smtClean="0">
                <a:latin typeface="+mj-lt"/>
                <a:cs typeface="Arial" pitchFamily="34" charset="0"/>
              </a:rPr>
              <a:t>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Το αποτέλεσμα</a:t>
            </a:r>
            <a:r>
              <a:rPr lang="en-US" sz="1800" dirty="0" smtClean="0">
                <a:latin typeface="+mj-lt"/>
                <a:cs typeface="Arial" pitchFamily="34" charset="0"/>
              </a:rPr>
              <a:t>: </a:t>
            </a:r>
            <a:r>
              <a:rPr lang="el-GR" sz="1800" dirty="0" smtClean="0">
                <a:latin typeface="+mj-lt"/>
                <a:cs typeface="Arial" pitchFamily="34" charset="0"/>
              </a:rPr>
              <a:t>συνεπής καθολική κατάσταση</a:t>
            </a:r>
            <a:endParaRPr lang="el-GR" sz="1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Χρησιμοποιεί </a:t>
            </a:r>
            <a:r>
              <a:rPr lang="en-US" sz="2000" dirty="0" smtClean="0"/>
              <a:t>time server</a:t>
            </a:r>
            <a:r>
              <a:rPr lang="el-GR" sz="2000" dirty="0" smtClean="0"/>
              <a:t> για τον συγχρονισμό</a:t>
            </a:r>
          </a:p>
          <a:p>
            <a:r>
              <a:rPr lang="el-GR" sz="2000" dirty="0" smtClean="0"/>
              <a:t>Σχεδιασμένος για </a:t>
            </a:r>
            <a:r>
              <a:rPr lang="en-US" sz="2000" dirty="0" smtClean="0"/>
              <a:t>LAN</a:t>
            </a:r>
          </a:p>
          <a:p>
            <a:r>
              <a:rPr lang="en-US" sz="2000" dirty="0" smtClean="0"/>
              <a:t>O time server </a:t>
            </a:r>
            <a:r>
              <a:rPr lang="el-GR" sz="2000" dirty="0" smtClean="0"/>
              <a:t>κρατά το χρόνο αναφοράς (π.χ. </a:t>
            </a:r>
            <a:r>
              <a:rPr lang="en-US" sz="2000" dirty="0" smtClean="0"/>
              <a:t>UTC)</a:t>
            </a:r>
          </a:p>
          <a:p>
            <a:r>
              <a:rPr lang="el-GR" sz="2000" dirty="0" smtClean="0"/>
              <a:t>Ο </a:t>
            </a:r>
            <a:r>
              <a:rPr lang="en-US" sz="2000" dirty="0" smtClean="0"/>
              <a:t>client </a:t>
            </a:r>
            <a:r>
              <a:rPr lang="el-GR" sz="2000" dirty="0" smtClean="0"/>
              <a:t>ζητά την ώρα, ο </a:t>
            </a:r>
            <a:r>
              <a:rPr lang="en-US" sz="2000" dirty="0" smtClean="0"/>
              <a:t>server </a:t>
            </a:r>
            <a:r>
              <a:rPr lang="el-GR" sz="2000" dirty="0" smtClean="0"/>
              <a:t>απαντά με τη δική του ώρα </a:t>
            </a:r>
            <a:r>
              <a:rPr lang="en-US" sz="2000" dirty="0" smtClean="0"/>
              <a:t>T,</a:t>
            </a:r>
            <a:r>
              <a:rPr lang="el-GR" sz="2000" dirty="0" smtClean="0"/>
              <a:t> ο </a:t>
            </a:r>
            <a:r>
              <a:rPr lang="en-US" sz="2000" dirty="0" smtClean="0"/>
              <a:t>client </a:t>
            </a:r>
            <a:r>
              <a:rPr lang="el-GR" sz="2000" dirty="0" smtClean="0"/>
              <a:t>χρησιμοποιεί το </a:t>
            </a:r>
            <a:r>
              <a:rPr lang="en-US" sz="2000" dirty="0" smtClean="0"/>
              <a:t>T</a:t>
            </a:r>
            <a:r>
              <a:rPr lang="el-GR" sz="2000" dirty="0" smtClean="0"/>
              <a:t> για να </a:t>
            </a:r>
            <a:r>
              <a:rPr lang="el-GR" sz="2000" dirty="0" err="1" smtClean="0"/>
              <a:t>σετάρει</a:t>
            </a:r>
            <a:r>
              <a:rPr lang="el-GR" sz="2000" dirty="0" smtClean="0"/>
              <a:t> το ρολόι του</a:t>
            </a:r>
          </a:p>
          <a:p>
            <a:r>
              <a:rPr lang="el-GR" sz="2000" dirty="0" smtClean="0"/>
              <a:t>Ο χρόνος μετάδοσης μετ’ επιστροφής (</a:t>
            </a:r>
            <a:r>
              <a:rPr lang="en-US" sz="2000" dirty="0" smtClean="0"/>
              <a:t>Round Trip Time – RTT) </a:t>
            </a:r>
            <a:r>
              <a:rPr lang="el-GR" sz="2000" dirty="0" smtClean="0"/>
              <a:t>του δικτύου εισάγει καθυστέρηση</a:t>
            </a:r>
            <a:endParaRPr lang="en-US" sz="2000" dirty="0" smtClean="0"/>
          </a:p>
          <a:p>
            <a:r>
              <a:rPr lang="el-GR" sz="2000" dirty="0" smtClean="0"/>
              <a:t>Τι κάνουμε;</a:t>
            </a:r>
          </a:p>
          <a:p>
            <a:pPr lvl="1"/>
            <a:r>
              <a:rPr lang="el-GR" sz="1800" dirty="0" smtClean="0"/>
              <a:t>Εκτίμηση για την καθυστέρηση μιας διαδρομής</a:t>
            </a:r>
          </a:p>
          <a:p>
            <a:pPr lvl="1"/>
            <a:r>
              <a:rPr lang="el-GR" sz="1800" dirty="0" smtClean="0"/>
              <a:t>Ο </a:t>
            </a:r>
            <a:r>
              <a:rPr lang="en-US" sz="1800" dirty="0" smtClean="0"/>
              <a:t>client </a:t>
            </a:r>
            <a:r>
              <a:rPr lang="el-GR" sz="1800" dirty="0" smtClean="0"/>
              <a:t>μπορεί να θέσει το ρολόι του σε Τ+</a:t>
            </a:r>
            <a:r>
              <a:rPr lang="en-US" sz="1800" dirty="0" smtClean="0"/>
              <a:t>RTT/2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RTT = </a:t>
            </a:r>
            <a:r>
              <a:rPr lang="el-GR" sz="2000" dirty="0" smtClean="0"/>
              <a:t>χρόνος παραλαβής απάντησης – χρόνος αποστολής αιτήματος (υπολογισμένο στον </a:t>
            </a:r>
            <a:r>
              <a:rPr lang="en-US" sz="2000" dirty="0" smtClean="0"/>
              <a:t>client)</a:t>
            </a:r>
          </a:p>
          <a:p>
            <a:endParaRPr lang="en-US" sz="2000" dirty="0" smtClean="0"/>
          </a:p>
          <a:p>
            <a:r>
              <a:rPr lang="el-GR" sz="2000" dirty="0" smtClean="0"/>
              <a:t>Υποθέτουμε ότι ξέρουμε</a:t>
            </a:r>
          </a:p>
          <a:p>
            <a:pPr lvl="1"/>
            <a:r>
              <a:rPr lang="el-GR" sz="1600" dirty="0" smtClean="0"/>
              <a:t>Τον ελάχιστο χρόνο μετάδοσης </a:t>
            </a:r>
            <a:r>
              <a:rPr lang="en-US" sz="1600" dirty="0" smtClean="0"/>
              <a:t>min</a:t>
            </a:r>
            <a:r>
              <a:rPr lang="el-GR" sz="1600" dirty="0" smtClean="0"/>
              <a:t> από τον </a:t>
            </a:r>
            <a:r>
              <a:rPr lang="en-US" sz="1600" dirty="0" smtClean="0"/>
              <a:t>client </a:t>
            </a:r>
            <a:r>
              <a:rPr lang="el-GR" sz="1600" dirty="0" smtClean="0"/>
              <a:t>στον </a:t>
            </a:r>
            <a:r>
              <a:rPr lang="en-US" sz="1600" dirty="0" smtClean="0"/>
              <a:t>server</a:t>
            </a:r>
          </a:p>
          <a:p>
            <a:pPr lvl="1"/>
            <a:r>
              <a:rPr lang="el-GR" sz="1600" dirty="0" smtClean="0"/>
              <a:t>Ότι ο </a:t>
            </a:r>
            <a:r>
              <a:rPr lang="en-US" sz="1600" dirty="0" smtClean="0"/>
              <a:t>server </a:t>
            </a:r>
            <a:r>
              <a:rPr lang="el-GR" sz="1600" dirty="0" smtClean="0"/>
              <a:t>έβαλε </a:t>
            </a:r>
            <a:r>
              <a:rPr lang="el-GR" sz="1600" dirty="0" err="1" smtClean="0"/>
              <a:t>χρονοσφραγίδα</a:t>
            </a:r>
            <a:r>
              <a:rPr lang="el-GR" sz="1600" dirty="0" smtClean="0"/>
              <a:t> στο μήνυμα ακριβώς πριν το στείλει</a:t>
            </a:r>
          </a:p>
          <a:p>
            <a:pPr lvl="1"/>
            <a:endParaRPr lang="el-GR" sz="1600" dirty="0" smtClean="0"/>
          </a:p>
          <a:p>
            <a:r>
              <a:rPr lang="el-GR" sz="2000" dirty="0" smtClean="0"/>
              <a:t>Τότε ο πραγματικός χρόνος είναι ανάμεσα στις τιμές </a:t>
            </a:r>
            <a:endParaRPr lang="el-GR" sz="2000" dirty="0"/>
          </a:p>
          <a:p>
            <a:pPr>
              <a:buNone/>
            </a:pPr>
            <a:r>
              <a:rPr lang="el-GR" sz="2000" dirty="0" smtClean="0"/>
              <a:t>                             [Τ+</a:t>
            </a:r>
            <a:r>
              <a:rPr lang="en-US" sz="2000" dirty="0" smtClean="0"/>
              <a:t>min, T+RTT-min]</a:t>
            </a:r>
            <a:endParaRPr lang="el-GR" sz="2000" dirty="0" smtClean="0"/>
          </a:p>
        </p:txBody>
      </p:sp>
      <p:cxnSp>
        <p:nvCxnSpPr>
          <p:cNvPr id="4" name="Straight Connector 5"/>
          <p:cNvCxnSpPr/>
          <p:nvPr/>
        </p:nvCxnSpPr>
        <p:spPr bwMode="auto">
          <a:xfrm>
            <a:off x="1033117" y="5114528"/>
            <a:ext cx="66294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6"/>
          <p:cNvSpPr txBox="1"/>
          <p:nvPr/>
        </p:nvSpPr>
        <p:spPr>
          <a:xfrm>
            <a:off x="251520" y="5857418"/>
            <a:ext cx="16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Request sent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595717" y="5781218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Response received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004917" y="5571728"/>
            <a:ext cx="67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RTT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900517" y="4581128"/>
            <a:ext cx="59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min</a:t>
            </a:r>
          </a:p>
        </p:txBody>
      </p:sp>
      <p:cxnSp>
        <p:nvCxnSpPr>
          <p:cNvPr id="9" name="Elbow Connector 16"/>
          <p:cNvCxnSpPr/>
          <p:nvPr/>
        </p:nvCxnSpPr>
        <p:spPr bwMode="auto">
          <a:xfrm rot="10800000" flipV="1">
            <a:off x="6748117" y="4809728"/>
            <a:ext cx="15240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19"/>
          <p:cNvCxnSpPr>
            <a:stCxn id="8" idx="3"/>
          </p:cNvCxnSpPr>
          <p:nvPr/>
        </p:nvCxnSpPr>
        <p:spPr bwMode="auto">
          <a:xfrm>
            <a:off x="7498457" y="4781183"/>
            <a:ext cx="16406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22"/>
          <p:cNvCxnSpPr>
            <a:stCxn id="7" idx="1"/>
          </p:cNvCxnSpPr>
          <p:nvPr/>
        </p:nvCxnSpPr>
        <p:spPr bwMode="auto">
          <a:xfrm rot="10800000">
            <a:off x="1033117" y="5114529"/>
            <a:ext cx="2971800" cy="657255"/>
          </a:xfrm>
          <a:prstGeom prst="bentConnector3">
            <a:avLst>
              <a:gd name="adj1" fmla="val 9947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27"/>
          <p:cNvCxnSpPr>
            <a:stCxn id="7" idx="3"/>
          </p:cNvCxnSpPr>
          <p:nvPr/>
        </p:nvCxnSpPr>
        <p:spPr bwMode="auto">
          <a:xfrm flipV="1">
            <a:off x="4678875" y="5114528"/>
            <a:ext cx="2983642" cy="657255"/>
          </a:xfrm>
          <a:prstGeom prst="bentConnector3">
            <a:avLst>
              <a:gd name="adj1" fmla="val 10040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48"/>
          <p:cNvSpPr txBox="1"/>
          <p:nvPr/>
        </p:nvSpPr>
        <p:spPr>
          <a:xfrm>
            <a:off x="1185517" y="4581128"/>
            <a:ext cx="59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min</a:t>
            </a:r>
          </a:p>
        </p:txBody>
      </p:sp>
      <p:cxnSp>
        <p:nvCxnSpPr>
          <p:cNvPr id="14" name="Elbow Connector 49"/>
          <p:cNvCxnSpPr>
            <a:stCxn id="13" idx="1"/>
          </p:cNvCxnSpPr>
          <p:nvPr/>
        </p:nvCxnSpPr>
        <p:spPr bwMode="auto">
          <a:xfrm rot="10800000" flipV="1">
            <a:off x="1033117" y="4781182"/>
            <a:ext cx="15240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lbow Connector 50"/>
          <p:cNvCxnSpPr/>
          <p:nvPr/>
        </p:nvCxnSpPr>
        <p:spPr bwMode="auto">
          <a:xfrm>
            <a:off x="1795117" y="4809728"/>
            <a:ext cx="16406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Δεξιό άγκιστρο"/>
          <p:cNvSpPr/>
          <p:nvPr/>
        </p:nvSpPr>
        <p:spPr>
          <a:xfrm rot="16200000">
            <a:off x="4482420" y="1899260"/>
            <a:ext cx="683216" cy="56886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1835696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588224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812360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T+RTT-min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812360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T+min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3" grpId="1"/>
      <p:bldP spid="17" grpId="0" animBg="1"/>
      <p:bldP spid="17" grpId="1" animBg="1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16011</TotalTime>
  <Words>3536</Words>
  <Application>Microsoft Office PowerPoint</Application>
  <PresentationFormat>Προβολή στην οθόνη (4:3)</PresentationFormat>
  <Paragraphs>784</Paragraphs>
  <Slides>76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78" baseType="lpstr">
      <vt:lpstr>Θέμα του Office</vt:lpstr>
      <vt:lpstr>Equation</vt:lpstr>
      <vt:lpstr>Διαφάνεια 1</vt:lpstr>
      <vt:lpstr>Συνοπτικά</vt:lpstr>
      <vt:lpstr>Παράδειγμα</vt:lpstr>
      <vt:lpstr>Κάποιοι ορισμοί</vt:lpstr>
      <vt:lpstr>Φυσικά Ρολόγια</vt:lpstr>
      <vt:lpstr>Συγχρονισμός φυσικών ρολογιών</vt:lpstr>
      <vt:lpstr>Χρησιμοποιώντας time server</vt:lpstr>
      <vt:lpstr>Αλγόριθμος του Cristian</vt:lpstr>
      <vt:lpstr>Αλγόριθμος του Cristian</vt:lpstr>
      <vt:lpstr>Αλγόριθμος του Cristian</vt:lpstr>
      <vt:lpstr>Παράδειγμα</vt:lpstr>
      <vt:lpstr>Παράδειγμα</vt:lpstr>
      <vt:lpstr>Αλγόριθμος Berkeley</vt:lpstr>
      <vt:lpstr>Παράδειγμα</vt:lpstr>
      <vt:lpstr>Παράδειγμα</vt:lpstr>
      <vt:lpstr>To πρωτόκολλο NTP</vt:lpstr>
      <vt:lpstr>Τρόποι συγχρονισμού NTP</vt:lpstr>
      <vt:lpstr>Ανταλλαγή μηνυμάτων</vt:lpstr>
      <vt:lpstr>Λίγη θεωρία</vt:lpstr>
      <vt:lpstr>Το πρωτόκολλο (1)</vt:lpstr>
      <vt:lpstr>Το πρωτόκολλο (2)</vt:lpstr>
      <vt:lpstr>Παράδειγμα</vt:lpstr>
      <vt:lpstr>Επανάσταση</vt:lpstr>
      <vt:lpstr>Το πρόβλημα</vt:lpstr>
      <vt:lpstr>Διάταξη</vt:lpstr>
      <vt:lpstr>Χρονοσφραγίδες Lamport</vt:lpstr>
      <vt:lpstr>Λογικά Ρολόγια Lamport</vt:lpstr>
      <vt:lpstr>Διαφάνεια 28</vt:lpstr>
      <vt:lpstr>Ένα θεματάκι</vt:lpstr>
      <vt:lpstr>Ολική διάταξη</vt:lpstr>
      <vt:lpstr>Παράδειγμα</vt:lpstr>
      <vt:lpstr>Διανυσματικές χρονοσφραγίδες</vt:lpstr>
      <vt:lpstr>Λογικά διανυσματικά ρολόγια</vt:lpstr>
      <vt:lpstr>Σύγκριση διανυσματικών χρονοσφραγίδων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2</vt:lpstr>
      <vt:lpstr>Διανυσματικά ρολόγια</vt:lpstr>
      <vt:lpstr>Η χρήση λογικών ρολογιών</vt:lpstr>
      <vt:lpstr>Καθολικές Καταστάσεις</vt:lpstr>
      <vt:lpstr>Παράδειγμα</vt:lpstr>
      <vt:lpstr>Πρώτη απόπειρα</vt:lpstr>
      <vt:lpstr>Πώς; </vt:lpstr>
      <vt:lpstr>Ορισμοί</vt:lpstr>
      <vt:lpstr>Τι θέλουμε;</vt:lpstr>
      <vt:lpstr>Συνεπείς Καταστάσεις</vt:lpstr>
      <vt:lpstr>Άρα</vt:lpstr>
      <vt:lpstr>Γιατί συνεπείς καταστάσεις;</vt:lpstr>
      <vt:lpstr>Σειριοποίηση - Linearization</vt:lpstr>
      <vt:lpstr>Linearization</vt:lpstr>
      <vt:lpstr>Γιατί είναι σημαντικό;</vt:lpstr>
      <vt:lpstr>Global state predicates</vt:lpstr>
      <vt:lpstr>Ιδιότητες ενός predicate</vt:lpstr>
      <vt:lpstr>Ο Αλγόριθμος Snapshot</vt:lpstr>
      <vt:lpstr>Ο Αλγόριθμος Snapshot</vt:lpstr>
      <vt:lpstr>Ο Αλγόριθμος Snapshot</vt:lpstr>
      <vt:lpstr>Ο αλγόριθμος Chandy και Lamport</vt:lpstr>
      <vt:lpstr>Άσκηση</vt:lpstr>
      <vt:lpstr>Ιδιότητα 1</vt:lpstr>
      <vt:lpstr>Ιδιότητα 2</vt:lpstr>
      <vt:lpstr>Possibly and definitely</vt:lpstr>
      <vt:lpstr>Vector timestamped state</vt:lpstr>
      <vt:lpstr>Global state lattice</vt:lpstr>
      <vt:lpstr>Possibly true</vt:lpstr>
      <vt:lpstr>Definitively true </vt:lpstr>
      <vt:lpstr>Implementation issues</vt:lpstr>
      <vt:lpstr>Τι είδαμε σήμερα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632</cp:revision>
  <cp:lastPrinted>1601-01-01T00:00:00Z</cp:lastPrinted>
  <dcterms:created xsi:type="dcterms:W3CDTF">2010-01-28T11:06:47Z</dcterms:created>
  <dcterms:modified xsi:type="dcterms:W3CDTF">2017-10-11T19:53:08Z</dcterms:modified>
</cp:coreProperties>
</file>