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61" r:id="rId1"/>
  </p:sldMasterIdLst>
  <p:notesMasterIdLst>
    <p:notesMasterId r:id="rId67"/>
  </p:notesMasterIdLst>
  <p:sldIdLst>
    <p:sldId id="256" r:id="rId2"/>
    <p:sldId id="379" r:id="rId3"/>
    <p:sldId id="381" r:id="rId4"/>
    <p:sldId id="382" r:id="rId5"/>
    <p:sldId id="383" r:id="rId6"/>
    <p:sldId id="411" r:id="rId7"/>
    <p:sldId id="384" r:id="rId8"/>
    <p:sldId id="412" r:id="rId9"/>
    <p:sldId id="385" r:id="rId10"/>
    <p:sldId id="386" r:id="rId11"/>
    <p:sldId id="387" r:id="rId12"/>
    <p:sldId id="388" r:id="rId13"/>
    <p:sldId id="389" r:id="rId14"/>
    <p:sldId id="390" r:id="rId15"/>
    <p:sldId id="392" r:id="rId16"/>
    <p:sldId id="391" r:id="rId17"/>
    <p:sldId id="394" r:id="rId18"/>
    <p:sldId id="398" r:id="rId19"/>
    <p:sldId id="399" r:id="rId20"/>
    <p:sldId id="395" r:id="rId21"/>
    <p:sldId id="400" r:id="rId22"/>
    <p:sldId id="401" r:id="rId23"/>
    <p:sldId id="396" r:id="rId24"/>
    <p:sldId id="402" r:id="rId25"/>
    <p:sldId id="397" r:id="rId26"/>
    <p:sldId id="409" r:id="rId27"/>
    <p:sldId id="405" r:id="rId28"/>
    <p:sldId id="406" r:id="rId29"/>
    <p:sldId id="407" r:id="rId30"/>
    <p:sldId id="408" r:id="rId31"/>
    <p:sldId id="410" r:id="rId32"/>
    <p:sldId id="326" r:id="rId33"/>
    <p:sldId id="322" r:id="rId34"/>
    <p:sldId id="344" r:id="rId35"/>
    <p:sldId id="323" r:id="rId36"/>
    <p:sldId id="324" r:id="rId37"/>
    <p:sldId id="325" r:id="rId38"/>
    <p:sldId id="327" r:id="rId39"/>
    <p:sldId id="328" r:id="rId40"/>
    <p:sldId id="346" r:id="rId41"/>
    <p:sldId id="329" r:id="rId42"/>
    <p:sldId id="330" r:id="rId43"/>
    <p:sldId id="331" r:id="rId44"/>
    <p:sldId id="332" r:id="rId45"/>
    <p:sldId id="333" r:id="rId46"/>
    <p:sldId id="334" r:id="rId47"/>
    <p:sldId id="338" r:id="rId48"/>
    <p:sldId id="339" r:id="rId49"/>
    <p:sldId id="340" r:id="rId50"/>
    <p:sldId id="341" r:id="rId51"/>
    <p:sldId id="350" r:id="rId52"/>
    <p:sldId id="349" r:id="rId53"/>
    <p:sldId id="348" r:id="rId54"/>
    <p:sldId id="351" r:id="rId55"/>
    <p:sldId id="363" r:id="rId56"/>
    <p:sldId id="364" r:id="rId57"/>
    <p:sldId id="366" r:id="rId58"/>
    <p:sldId id="367" r:id="rId59"/>
    <p:sldId id="368" r:id="rId60"/>
    <p:sldId id="369" r:id="rId61"/>
    <p:sldId id="371" r:id="rId62"/>
    <p:sldId id="372" r:id="rId63"/>
    <p:sldId id="373" r:id="rId64"/>
    <p:sldId id="374" r:id="rId65"/>
    <p:sldId id="378" r:id="rId66"/>
  </p:sldIdLst>
  <p:sldSz cx="9144000" cy="6858000" type="screen4x3"/>
  <p:notesSz cx="10234613" cy="70993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12" autoAdjust="0"/>
  </p:normalViewPr>
  <p:slideViewPr>
    <p:cSldViewPr>
      <p:cViewPr>
        <p:scale>
          <a:sx n="90" d="100"/>
          <a:sy n="90" d="100"/>
        </p:scale>
        <p:origin x="-1404" y="-18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195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AutoShape 1"/>
          <p:cNvSpPr>
            <a:spLocks noChangeArrowheads="1"/>
          </p:cNvSpPr>
          <p:nvPr/>
        </p:nvSpPr>
        <p:spPr bwMode="auto">
          <a:xfrm>
            <a:off x="0" y="0"/>
            <a:ext cx="10234613" cy="70993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l-GR"/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0"/>
            <a:ext cx="4435475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l-G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797550" y="0"/>
            <a:ext cx="4433888" cy="352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320" tIns="47160" rIns="94320" bIns="4716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277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343275" y="533400"/>
            <a:ext cx="3546475" cy="266065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1023938" y="3373438"/>
            <a:ext cx="8185150" cy="3190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320" tIns="47160" rIns="94320" bIns="47160" numCol="1" anchor="t" anchorCtr="0" compatLnSpc="1">
            <a:prstTxWarp prst="textNoShape">
              <a:avLst/>
            </a:prstTxWarp>
          </a:bodyPr>
          <a:lstStyle/>
          <a:p>
            <a:pPr lvl="0"/>
            <a:endParaRPr lang="el-GR" noProof="0" smtClean="0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l-G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5797550" y="6743700"/>
            <a:ext cx="4433888" cy="352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320" tIns="47160" rIns="94320" bIns="4716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1ED60039-CB09-48AF-B49E-9760B370CF0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1ED15A1F-741E-4DF5-B0D0-975EB6BC7808}" type="slidenum">
              <a:rPr lang="el-GR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1</a:t>
            </a:fld>
            <a:endParaRPr lang="el-GR" smtClean="0">
              <a:latin typeface="Times New Roman" pitchFamily="18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3275" y="533400"/>
            <a:ext cx="3548063" cy="2662238"/>
          </a:xfrm>
          <a:solidFill>
            <a:srgbClr val="FFFFFF"/>
          </a:solidFill>
          <a:ln/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23938" y="3373438"/>
            <a:ext cx="8186737" cy="3192462"/>
          </a:xfrm>
          <a:noFill/>
          <a:ln/>
        </p:spPr>
        <p:txBody>
          <a:bodyPr wrap="none" anchor="ctr"/>
          <a:lstStyle/>
          <a:p>
            <a:endParaRPr lang="el-GR" smtClean="0">
              <a:latin typeface="Times New Roman" pitchFamily="18" charset="0"/>
            </a:endParaRPr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320" tIns="47160" rIns="94320" bIns="4716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1E622BF-EA08-44FF-BC0F-571CE05E246E}" type="slidenum">
              <a:rPr lang="el-GR" sz="1300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l-GR" sz="1300">
              <a:solidFill>
                <a:srgbClr val="000000"/>
              </a:solidFill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26C51-1577-4671-8D83-AD05C706E8D9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5D3C3-ECFB-45C5-BB86-A20C182DB34D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2D6F2-249E-4E74-AEF1-357BEB8023C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yrforos_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092825"/>
            <a:ext cx="715963" cy="714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5" name="Straight Connector 12"/>
          <p:cNvCxnSpPr/>
          <p:nvPr/>
        </p:nvCxnSpPr>
        <p:spPr bwMode="auto">
          <a:xfrm>
            <a:off x="8501063" y="6524625"/>
            <a:ext cx="642937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9" descr="cslab_logo_transparen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6235700"/>
            <a:ext cx="1857375" cy="5778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7" name="Straight Connector 14"/>
          <p:cNvCxnSpPr/>
          <p:nvPr/>
        </p:nvCxnSpPr>
        <p:spPr bwMode="auto">
          <a:xfrm>
            <a:off x="0" y="6524625"/>
            <a:ext cx="5572125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7"/>
          <p:cNvSpPr txBox="1">
            <a:spLocks/>
          </p:cNvSpPr>
          <p:nvPr/>
        </p:nvSpPr>
        <p:spPr>
          <a:xfrm>
            <a:off x="107950" y="6569075"/>
            <a:ext cx="1008063" cy="288925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el-GR" sz="1000" b="1" dirty="0">
              <a:latin typeface="Calibri" pitchFamily="34" charset="0"/>
            </a:endParaRPr>
          </a:p>
        </p:txBody>
      </p:sp>
      <p:cxnSp>
        <p:nvCxnSpPr>
          <p:cNvPr id="9" name="Straight Connector 16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A57A4-54FA-46F9-887B-22C630186E54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C919F-1C81-41B9-83F9-9C5D39B42FC7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1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D028B-EF3D-4644-816C-AB9DD45B6050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1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3933B-25A2-4C99-85ED-A365C1510C9E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C141D-612C-4360-A4FA-F82F45D1DDCB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7A1E8-7EAD-4C1D-A739-C4AD93AE6396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F591C-6224-4CC5-8A15-AD631975713D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422E7-D324-4BB8-BD32-28893D8A1CB2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9B093D2-082E-44F1-8B89-B2F25A23D616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pic>
        <p:nvPicPr>
          <p:cNvPr id="1030" name="Picture 4" descr="pyrforos_transparent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15250" y="6092825"/>
            <a:ext cx="715963" cy="714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 bwMode="auto">
          <a:xfrm>
            <a:off x="8501063" y="6524625"/>
            <a:ext cx="642937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19" descr="cslab_logo_transparent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715000" y="6235700"/>
            <a:ext cx="1857375" cy="5778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 bwMode="auto">
          <a:xfrm>
            <a:off x="0" y="6524625"/>
            <a:ext cx="5572125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7"/>
          <p:cNvSpPr txBox="1">
            <a:spLocks/>
          </p:cNvSpPr>
          <p:nvPr/>
        </p:nvSpPr>
        <p:spPr>
          <a:xfrm>
            <a:off x="107950" y="6569075"/>
            <a:ext cx="1008063" cy="288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DF491CB-8FF0-4AD7-BD19-72FD185E7947}" type="datetime1">
              <a:rPr lang="el-GR" sz="1000" b="1">
                <a:latin typeface="Calibri" pitchFamily="34" charset="0"/>
              </a:rPr>
              <a:pPr>
                <a:defRPr/>
              </a:pPr>
              <a:t>31/10/2017</a:t>
            </a:fld>
            <a:endParaRPr lang="el-GR" sz="1000" b="1" dirty="0">
              <a:latin typeface="Calibri" pitchFamily="34" charset="0"/>
            </a:endParaRPr>
          </a:p>
        </p:txBody>
      </p:sp>
      <p:sp>
        <p:nvSpPr>
          <p:cNvPr id="12" name="11 - TextBox"/>
          <p:cNvSpPr txBox="1"/>
          <p:nvPr userDrawn="1"/>
        </p:nvSpPr>
        <p:spPr>
          <a:xfrm>
            <a:off x="466526" y="6556375"/>
            <a:ext cx="4681538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2"/>
                </a:solidFill>
                <a:latin typeface="+mj-lt"/>
              </a:rPr>
              <a:t>Big Data related projects</a:t>
            </a:r>
            <a:endParaRPr lang="el-GR" sz="1200" dirty="0">
              <a:solidFill>
                <a:schemeClr val="bg2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642938" y="1214438"/>
            <a:ext cx="7772400" cy="1681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4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Συντονισμός και συμφωνία</a:t>
            </a:r>
            <a:endParaRPr lang="en-US" sz="4800" dirty="0">
              <a:solidFill>
                <a:srgbClr val="00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457200" y="3260576"/>
            <a:ext cx="8001000" cy="29767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Κατανεμημένα Συστήματα</a:t>
            </a: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201</a:t>
            </a:r>
            <a:r>
              <a:rPr lang="en-US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7</a:t>
            </a:r>
            <a:r>
              <a:rPr lang="el-GR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-201</a:t>
            </a:r>
            <a:r>
              <a:rPr lang="en-US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8</a:t>
            </a:r>
            <a:endParaRPr lang="el-GR" sz="2800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2800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http://www.cslab.ece.ntua.gr/courses/distrib</a:t>
            </a:r>
            <a:endParaRPr lang="en-US" sz="2800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0" y="6092825"/>
            <a:ext cx="715963" cy="71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01" name="Line 4"/>
          <p:cNvSpPr>
            <a:spLocks noChangeShapeType="1"/>
          </p:cNvSpPr>
          <p:nvPr/>
        </p:nvSpPr>
        <p:spPr bwMode="auto">
          <a:xfrm>
            <a:off x="8501063" y="6524625"/>
            <a:ext cx="642937" cy="1588"/>
          </a:xfrm>
          <a:prstGeom prst="line">
            <a:avLst/>
          </a:prstGeom>
          <a:noFill/>
          <a:ln w="38160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pic>
        <p:nvPicPr>
          <p:cNvPr id="410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6235700"/>
            <a:ext cx="1857375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03" name="Line 6"/>
          <p:cNvSpPr>
            <a:spLocks noChangeShapeType="1"/>
          </p:cNvSpPr>
          <p:nvPr/>
        </p:nvSpPr>
        <p:spPr bwMode="auto">
          <a:xfrm>
            <a:off x="0" y="6524625"/>
            <a:ext cx="5572125" cy="1588"/>
          </a:xfrm>
          <a:prstGeom prst="line">
            <a:avLst/>
          </a:prstGeom>
          <a:noFill/>
          <a:ln w="38160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4" name="Text Box 2"/>
          <p:cNvSpPr txBox="1">
            <a:spLocks noChangeArrowheads="1"/>
          </p:cNvSpPr>
          <p:nvPr/>
        </p:nvSpPr>
        <p:spPr bwMode="auto">
          <a:xfrm>
            <a:off x="52388" y="5257800"/>
            <a:ext cx="9039225" cy="979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R-multicast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11560" y="1423317"/>
            <a:ext cx="8064896" cy="4525963"/>
          </a:xfrm>
        </p:spPr>
        <p:txBody>
          <a:bodyPr/>
          <a:lstStyle/>
          <a:p>
            <a:r>
              <a:rPr lang="el-GR" sz="2400" dirty="0" smtClean="0"/>
              <a:t>Διατήρηση ιστορικού μηνυμάτων για εγγύηση παράδοσης το πολύ μια φορά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l-GR" sz="2400" dirty="0" smtClean="0"/>
              <a:t>Φροντίδα να πάρουν όλοι το μήνυμα</a:t>
            </a:r>
          </a:p>
          <a:p>
            <a:endParaRPr lang="en-US" sz="2400" dirty="0" smtClean="0"/>
          </a:p>
          <a:p>
            <a:r>
              <a:rPr lang="el-GR" sz="2400" dirty="0" smtClean="0"/>
              <a:t>Αφού επιβεβαιώσουν όλοι τη λήψη, τότε ενημερώνουμε την εφαρμογή</a:t>
            </a:r>
            <a:endParaRPr lang="en-US" sz="24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</a:t>
            </a:r>
            <a:endParaRPr lang="el-GR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 bwMode="auto">
          <a:xfrm>
            <a:off x="645368" y="1412776"/>
            <a:ext cx="7239000" cy="4623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initialization</a:t>
            </a: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Received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 := {};</a:t>
            </a: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process p to R-multicast message m to group g</a:t>
            </a: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B-multicast(</a:t>
            </a:r>
            <a:r>
              <a:rPr kumimoji="0" 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g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,</a:t>
            </a:r>
            <a:r>
              <a:rPr kumimoji="0" 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m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); </a:t>
            </a: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	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onaco"/>
              </a:rPr>
              <a:t>(p∈ g is included as destination)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Monaco"/>
            </a:endParaRP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onaco"/>
              </a:rPr>
              <a:t>On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B-deliver(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m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)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onaco"/>
              </a:rPr>
              <a:t>at process q with g = group(m)</a:t>
            </a: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onaco"/>
              </a:rPr>
              <a:t>	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if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 (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m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∉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 Received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):</a:t>
            </a: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		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Received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:= 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Received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∪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 {m};</a:t>
            </a: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		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if (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q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≠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 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):</a:t>
            </a: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			B-multicast(</a:t>
            </a:r>
            <a:r>
              <a:rPr kumimoji="0" 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g,m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);</a:t>
            </a: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		R-deliver(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m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)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3608040" y="4075952"/>
            <a:ext cx="1194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Integrity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6" name="TextBox 14"/>
          <p:cNvSpPr txBox="1"/>
          <p:nvPr/>
        </p:nvSpPr>
        <p:spPr>
          <a:xfrm>
            <a:off x="4112096" y="5660128"/>
            <a:ext cx="10810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Validity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7" name="TextBox 15"/>
          <p:cNvSpPr txBox="1"/>
          <p:nvPr/>
        </p:nvSpPr>
        <p:spPr>
          <a:xfrm>
            <a:off x="5480248" y="5300088"/>
            <a:ext cx="1524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Agreement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Διάταξη μηνυμάτων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Σωστή σειρά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sz="2400" dirty="0" smtClean="0"/>
              <a:t>Λάθος σειρά</a:t>
            </a:r>
            <a:endParaRPr lang="el-GR" sz="2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484784"/>
            <a:ext cx="4393109" cy="224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4095727"/>
            <a:ext cx="4787057" cy="2357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Διατεταγμένο</a:t>
            </a:r>
            <a:r>
              <a:rPr lang="en-US" dirty="0" smtClean="0"/>
              <a:t> multicast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Κάθε διεργασία παραδίδει τα μηνύματα που έλαβε ανεξάρτητα από τις άλλες</a:t>
            </a:r>
            <a:endParaRPr lang="en-US" sz="2400" dirty="0" smtClean="0"/>
          </a:p>
          <a:p>
            <a:r>
              <a:rPr lang="el-GR" sz="2400" dirty="0" smtClean="0"/>
              <a:t>Το ερώτημα είναι, τι διάταξη ακολουθεί η κάθε διεργασία</a:t>
            </a:r>
            <a:endParaRPr lang="en-US" sz="2400" dirty="0" smtClean="0"/>
          </a:p>
          <a:p>
            <a:r>
              <a:rPr lang="el-GR" sz="2400" dirty="0" smtClean="0"/>
              <a:t>Τρείς τύποι διάταξης</a:t>
            </a:r>
            <a:endParaRPr lang="en-US" sz="2400" dirty="0" smtClean="0"/>
          </a:p>
          <a:p>
            <a:pPr lvl="1"/>
            <a:r>
              <a:rPr lang="en-US" sz="2000" dirty="0" smtClean="0"/>
              <a:t>FIFO</a:t>
            </a:r>
          </a:p>
          <a:p>
            <a:pPr lvl="1"/>
            <a:r>
              <a:rPr lang="el-GR" sz="2000" dirty="0" smtClean="0"/>
              <a:t>Αιτιώδης</a:t>
            </a:r>
            <a:endParaRPr lang="en-US" sz="2000" dirty="0" smtClean="0"/>
          </a:p>
          <a:p>
            <a:pPr lvl="1"/>
            <a:r>
              <a:rPr lang="el-GR" sz="2000" dirty="0" smtClean="0"/>
              <a:t>Ολική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Διάταξη </a:t>
            </a:r>
            <a:r>
              <a:rPr lang="en-US" dirty="0" smtClean="0"/>
              <a:t>FIFO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Η διάταξη της παράδοσης των μηνυμάτων ακολουθεί τη σειρά αποστολής τους από κάθε διεργασία</a:t>
            </a:r>
          </a:p>
          <a:p>
            <a:endParaRPr lang="el-GR" sz="2000" dirty="0" smtClean="0"/>
          </a:p>
          <a:p>
            <a:r>
              <a:rPr lang="el-GR" sz="2000" dirty="0" smtClean="0"/>
              <a:t>Αν μια σωστή διεργασία στείλει </a:t>
            </a:r>
            <a:r>
              <a:rPr lang="en-US" sz="2000" dirty="0" smtClean="0"/>
              <a:t>multicast(</a:t>
            </a:r>
            <a:r>
              <a:rPr lang="en-US" sz="2000" i="1" dirty="0" err="1" smtClean="0"/>
              <a:t>g</a:t>
            </a:r>
            <a:r>
              <a:rPr lang="en-US" sz="2000" dirty="0" err="1" smtClean="0"/>
              <a:t>,</a:t>
            </a:r>
            <a:r>
              <a:rPr lang="en-US" sz="2000" i="1" dirty="0" err="1" smtClean="0"/>
              <a:t>m</a:t>
            </a:r>
            <a:r>
              <a:rPr lang="en-US" sz="2000" dirty="0" smtClean="0"/>
              <a:t>) </a:t>
            </a:r>
            <a:r>
              <a:rPr lang="el-GR" sz="2000" dirty="0" smtClean="0"/>
              <a:t>και μετά </a:t>
            </a:r>
            <a:r>
              <a:rPr lang="en-US" sz="2000" dirty="0" smtClean="0"/>
              <a:t>multicast(</a:t>
            </a:r>
            <a:r>
              <a:rPr lang="en-US" sz="2000" i="1" dirty="0" err="1" smtClean="0"/>
              <a:t>g</a:t>
            </a:r>
            <a:r>
              <a:rPr lang="en-US" sz="2000" dirty="0" err="1" smtClean="0"/>
              <a:t>,</a:t>
            </a:r>
            <a:r>
              <a:rPr lang="en-US" sz="2000" i="1" dirty="0" err="1" smtClean="0"/>
              <a:t>m</a:t>
            </a:r>
            <a:r>
              <a:rPr lang="en-US" sz="2000" i="1" dirty="0" smtClean="0"/>
              <a:t>’</a:t>
            </a:r>
            <a:r>
              <a:rPr lang="en-US" sz="2000" dirty="0" smtClean="0"/>
              <a:t>), </a:t>
            </a:r>
            <a:r>
              <a:rPr lang="el-GR" sz="2000" dirty="0" smtClean="0"/>
              <a:t>τότε κάθε σωστή διεργασία που παραδίδει το</a:t>
            </a:r>
            <a:r>
              <a:rPr lang="en-US" sz="2000" dirty="0" smtClean="0"/>
              <a:t> </a:t>
            </a:r>
            <a:r>
              <a:rPr lang="en-US" sz="2000" i="1" dirty="0" smtClean="0"/>
              <a:t>m’</a:t>
            </a:r>
            <a:r>
              <a:rPr lang="en-US" sz="2000" dirty="0" smtClean="0"/>
              <a:t> </a:t>
            </a:r>
            <a:r>
              <a:rPr lang="el-GR" sz="2000" dirty="0" smtClean="0"/>
              <a:t>θα έχει παραδώσει ήδη το </a:t>
            </a:r>
            <a:r>
              <a:rPr lang="en-US" sz="2000" dirty="0" smtClean="0"/>
              <a:t>m</a:t>
            </a:r>
          </a:p>
          <a:p>
            <a:endParaRPr lang="el-GR" sz="2000" dirty="0" smtClean="0"/>
          </a:p>
          <a:p>
            <a:r>
              <a:rPr lang="el-GR" sz="2000" dirty="0" smtClean="0"/>
              <a:t>Παράδειγμα:</a:t>
            </a:r>
            <a:endParaRPr lang="en-US" sz="2000" dirty="0" smtClean="0"/>
          </a:p>
          <a:p>
            <a:pPr lvl="1"/>
            <a:r>
              <a:rPr lang="en-US" sz="1800" dirty="0" smtClean="0"/>
              <a:t>P1: m0, m1, m2</a:t>
            </a:r>
          </a:p>
          <a:p>
            <a:pPr lvl="1"/>
            <a:r>
              <a:rPr lang="en-US" sz="1800" dirty="0" smtClean="0"/>
              <a:t>P2: m3, m4, m5</a:t>
            </a:r>
          </a:p>
          <a:p>
            <a:pPr lvl="1"/>
            <a:r>
              <a:rPr lang="en-US" sz="1800" dirty="0" smtClean="0"/>
              <a:t>P3: m6, m7, m8</a:t>
            </a:r>
          </a:p>
          <a:p>
            <a:endParaRPr lang="el-GR" sz="2000" dirty="0" smtClean="0"/>
          </a:p>
          <a:p>
            <a:r>
              <a:rPr lang="en-US" sz="2000" dirty="0" smtClean="0"/>
              <a:t>FIFO</a:t>
            </a:r>
            <a:r>
              <a:rPr lang="el-GR" sz="2000" dirty="0" smtClean="0"/>
              <a:t> -&gt;</a:t>
            </a:r>
            <a:r>
              <a:rPr lang="en-US" sz="2000" dirty="0" smtClean="0"/>
              <a:t> (m0, m3, m6, m1, m4, m7, m2, m5, m8)</a:t>
            </a:r>
          </a:p>
          <a:p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Ολική διάταξη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el-GR" sz="2000" dirty="0" smtClean="0"/>
              <a:t>Κάθε διεργασία παραδίδει όλα τα μηνύματα με την ίδια σειρά</a:t>
            </a:r>
            <a:r>
              <a:rPr lang="el-GR" sz="2000" dirty="0" smtClean="0">
                <a:solidFill>
                  <a:srgbClr val="FF0000"/>
                </a:solidFill>
              </a:rPr>
              <a:t> </a:t>
            </a:r>
          </a:p>
          <a:p>
            <a:endParaRPr lang="el-GR" sz="2000" dirty="0" smtClean="0">
              <a:solidFill>
                <a:srgbClr val="FF0000"/>
              </a:solidFill>
            </a:endParaRPr>
          </a:p>
          <a:p>
            <a:r>
              <a:rPr lang="el-GR" sz="2000" dirty="0" smtClean="0">
                <a:sym typeface="Wingdings" charset="0"/>
              </a:rPr>
              <a:t>Αν μια σωστή διεργασία παραδώσει το μήνυμα </a:t>
            </a:r>
            <a:r>
              <a:rPr lang="en-US" sz="2000" i="1" dirty="0" smtClean="0">
                <a:sym typeface="Wingdings" charset="0"/>
              </a:rPr>
              <a:t>m</a:t>
            </a:r>
            <a:r>
              <a:rPr lang="en-US" sz="2000" dirty="0" smtClean="0">
                <a:sym typeface="Wingdings" charset="0"/>
              </a:rPr>
              <a:t> </a:t>
            </a:r>
            <a:r>
              <a:rPr lang="el-GR" sz="2000" dirty="0" smtClean="0">
                <a:sym typeface="Wingdings" charset="0"/>
              </a:rPr>
              <a:t>πριν το</a:t>
            </a:r>
            <a:r>
              <a:rPr lang="en-US" sz="2000" dirty="0" smtClean="0">
                <a:sym typeface="Wingdings" charset="0"/>
              </a:rPr>
              <a:t> </a:t>
            </a:r>
            <a:r>
              <a:rPr lang="en-US" sz="2000" i="1" dirty="0" smtClean="0">
                <a:sym typeface="Wingdings" charset="0"/>
              </a:rPr>
              <a:t>m’ </a:t>
            </a:r>
            <a:r>
              <a:rPr lang="en-US" sz="2000" dirty="0" smtClean="0">
                <a:sym typeface="Wingdings" charset="0"/>
              </a:rPr>
              <a:t>(</a:t>
            </a:r>
            <a:r>
              <a:rPr lang="el-GR" sz="2000" dirty="0" smtClean="0">
                <a:sym typeface="Wingdings" charset="0"/>
              </a:rPr>
              <a:t>ανεξάρτητα από τους αποστολείς</a:t>
            </a:r>
            <a:r>
              <a:rPr lang="en-US" sz="2000" dirty="0" smtClean="0">
                <a:sym typeface="Wingdings" charset="0"/>
              </a:rPr>
              <a:t>), </a:t>
            </a:r>
            <a:r>
              <a:rPr lang="el-GR" sz="2000" dirty="0" smtClean="0">
                <a:sym typeface="Wingdings" charset="0"/>
              </a:rPr>
              <a:t>τότε οποιαδήποτε άλλη σωστή διεργασία </a:t>
            </a:r>
            <a:r>
              <a:rPr lang="el-GR" sz="2000" dirty="0" smtClean="0"/>
              <a:t>που παραδίδει το</a:t>
            </a:r>
            <a:r>
              <a:rPr lang="en-US" sz="2000" dirty="0" smtClean="0"/>
              <a:t> </a:t>
            </a:r>
            <a:r>
              <a:rPr lang="en-US" sz="2000" i="1" dirty="0" smtClean="0"/>
              <a:t>m’</a:t>
            </a:r>
            <a:r>
              <a:rPr lang="en-US" sz="2000" dirty="0" smtClean="0"/>
              <a:t> </a:t>
            </a:r>
            <a:r>
              <a:rPr lang="el-GR" sz="2000" dirty="0" smtClean="0"/>
              <a:t>θα έχει παραδώσει ήδη το </a:t>
            </a:r>
            <a:r>
              <a:rPr lang="en-US" sz="2000" dirty="0" smtClean="0"/>
              <a:t>m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l-GR" sz="2000" dirty="0" smtClean="0"/>
          </a:p>
          <a:p>
            <a:r>
              <a:rPr lang="el-GR" sz="2000" dirty="0" smtClean="0"/>
              <a:t>Παράδειγμα</a:t>
            </a:r>
            <a:endParaRPr lang="en-US" sz="2000" dirty="0" smtClean="0"/>
          </a:p>
          <a:p>
            <a:pPr lvl="1"/>
            <a:r>
              <a:rPr lang="en-US" sz="1800" dirty="0" smtClean="0"/>
              <a:t>P1: m0, m1, m2</a:t>
            </a:r>
          </a:p>
          <a:p>
            <a:pPr lvl="1"/>
            <a:r>
              <a:rPr lang="en-US" sz="1800" dirty="0" smtClean="0"/>
              <a:t>P2: m3, m4, m5</a:t>
            </a:r>
          </a:p>
          <a:p>
            <a:pPr lvl="1"/>
            <a:r>
              <a:rPr lang="en-US" sz="1800" dirty="0" smtClean="0"/>
              <a:t>P3: m6, m7, m8</a:t>
            </a:r>
            <a:endParaRPr lang="el-GR" sz="1800" dirty="0" smtClean="0"/>
          </a:p>
          <a:p>
            <a:pPr lvl="1"/>
            <a:endParaRPr lang="el-GR" sz="2000" dirty="0" smtClean="0"/>
          </a:p>
          <a:p>
            <a:r>
              <a:rPr lang="el-GR" sz="2000" dirty="0" smtClean="0"/>
              <a:t>Ολική διάταξη</a:t>
            </a:r>
            <a:endParaRPr lang="en-US" sz="2000" dirty="0" smtClean="0"/>
          </a:p>
          <a:p>
            <a:pPr lvl="1"/>
            <a:r>
              <a:rPr lang="en-US" sz="1800" dirty="0" smtClean="0"/>
              <a:t>P1: m7, m1, m2, m4, m5, m3, m6, m0, m8</a:t>
            </a:r>
          </a:p>
          <a:p>
            <a:pPr lvl="1"/>
            <a:r>
              <a:rPr lang="en-US" sz="1800" dirty="0" smtClean="0"/>
              <a:t>P2: m7, m1, m2, m4, m5, m3, m6, m0, m8</a:t>
            </a:r>
          </a:p>
          <a:p>
            <a:pPr lvl="1"/>
            <a:r>
              <a:rPr lang="en-US" sz="1800" dirty="0" smtClean="0"/>
              <a:t>P3: m7, m1, m2, m4, m5, m3, m6, m0, m8</a:t>
            </a:r>
          </a:p>
          <a:p>
            <a:endParaRPr lang="el-GR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Αιτιώδης διάταξη (</a:t>
            </a:r>
            <a:r>
              <a:rPr lang="en-US" dirty="0" smtClean="0"/>
              <a:t>causal)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Η διάταξη της παράδοσης των μηνυμάτων σε κάθε διεργασία διατηρεί τις σχέσεις </a:t>
            </a:r>
            <a:r>
              <a:rPr lang="en-US" sz="2000" dirty="0" smtClean="0"/>
              <a:t>happened-before </a:t>
            </a:r>
            <a:r>
              <a:rPr lang="el-GR" sz="2000" dirty="0" smtClean="0"/>
              <a:t>ανάμεσα σε όλες τις διεργασίες</a:t>
            </a:r>
          </a:p>
          <a:p>
            <a:endParaRPr lang="el-GR" sz="2000" dirty="0" smtClean="0"/>
          </a:p>
          <a:p>
            <a:r>
              <a:rPr lang="el-GR" sz="2000" dirty="0" smtClean="0"/>
              <a:t>Αν</a:t>
            </a:r>
            <a:r>
              <a:rPr lang="en-US" sz="2000" dirty="0" smtClean="0"/>
              <a:t> multicast(</a:t>
            </a:r>
            <a:r>
              <a:rPr lang="en-US" sz="2000" i="1" dirty="0" err="1" smtClean="0"/>
              <a:t>g</a:t>
            </a:r>
            <a:r>
              <a:rPr lang="en-US" sz="2000" dirty="0" err="1" smtClean="0"/>
              <a:t>,</a:t>
            </a:r>
            <a:r>
              <a:rPr lang="en-US" sz="2000" i="1" dirty="0" err="1" smtClean="0"/>
              <a:t>m</a:t>
            </a:r>
            <a:r>
              <a:rPr lang="en-US" sz="2000" dirty="0" smtClean="0"/>
              <a:t>) </a:t>
            </a:r>
            <a:r>
              <a:rPr lang="en-US" sz="2000" dirty="0" smtClean="0">
                <a:sym typeface="Wingdings" charset="0"/>
              </a:rPr>
              <a:t> multicast(</a:t>
            </a:r>
            <a:r>
              <a:rPr lang="en-US" sz="2000" i="1" dirty="0" err="1" smtClean="0">
                <a:sym typeface="Wingdings" charset="0"/>
              </a:rPr>
              <a:t>g</a:t>
            </a:r>
            <a:r>
              <a:rPr lang="en-US" sz="2000" dirty="0" err="1" smtClean="0">
                <a:sym typeface="Wingdings" charset="0"/>
              </a:rPr>
              <a:t>,</a:t>
            </a:r>
            <a:r>
              <a:rPr lang="en-US" sz="2000" i="1" dirty="0" err="1" smtClean="0">
                <a:sym typeface="Wingdings" charset="0"/>
              </a:rPr>
              <a:t>m</a:t>
            </a:r>
            <a:r>
              <a:rPr lang="en-US" sz="2000" i="1" dirty="0" smtClean="0">
                <a:sym typeface="Wingdings" charset="0"/>
              </a:rPr>
              <a:t>’</a:t>
            </a:r>
            <a:r>
              <a:rPr lang="en-US" sz="2000" dirty="0" smtClean="0">
                <a:sym typeface="Wingdings" charset="0"/>
              </a:rPr>
              <a:t>) </a:t>
            </a:r>
            <a:r>
              <a:rPr lang="el-GR" sz="2000" dirty="0" smtClean="0"/>
              <a:t>τότε κάθε σωστή διεργασία που παραδίδει το</a:t>
            </a:r>
            <a:r>
              <a:rPr lang="en-US" sz="2000" dirty="0" smtClean="0"/>
              <a:t> </a:t>
            </a:r>
            <a:r>
              <a:rPr lang="en-US" sz="2000" i="1" dirty="0" smtClean="0"/>
              <a:t>m’</a:t>
            </a:r>
            <a:r>
              <a:rPr lang="en-US" sz="2000" dirty="0" smtClean="0"/>
              <a:t> </a:t>
            </a:r>
            <a:r>
              <a:rPr lang="el-GR" sz="2000" dirty="0" smtClean="0"/>
              <a:t>θα έχει παραδώσει ήδη το </a:t>
            </a:r>
            <a:r>
              <a:rPr lang="en-US" sz="2000" dirty="0" smtClean="0"/>
              <a:t>m</a:t>
            </a:r>
          </a:p>
          <a:p>
            <a:endParaRPr lang="el-GR" sz="2000" dirty="0" smtClean="0"/>
          </a:p>
          <a:p>
            <a:r>
              <a:rPr lang="el-GR" sz="2000" dirty="0" smtClean="0"/>
              <a:t>Παράδειγμα</a:t>
            </a:r>
            <a:endParaRPr lang="en-US" sz="2000" dirty="0" smtClean="0"/>
          </a:p>
          <a:p>
            <a:pPr lvl="1"/>
            <a:r>
              <a:rPr lang="en-US" sz="1800" dirty="0" smtClean="0"/>
              <a:t>P1: m0, m1, m2</a:t>
            </a:r>
          </a:p>
          <a:p>
            <a:pPr lvl="1"/>
            <a:r>
              <a:rPr lang="en-US" sz="1800" dirty="0" smtClean="0"/>
              <a:t>P2: m3, m4, m5</a:t>
            </a:r>
          </a:p>
          <a:p>
            <a:pPr lvl="1"/>
            <a:r>
              <a:rPr lang="en-US" sz="1800" dirty="0" smtClean="0"/>
              <a:t>P3: m6, m7, m8</a:t>
            </a:r>
          </a:p>
          <a:p>
            <a:pPr lvl="1"/>
            <a:r>
              <a:rPr lang="el-GR" sz="1800" dirty="0" smtClean="0"/>
              <a:t>Σχέσεις </a:t>
            </a:r>
            <a:r>
              <a:rPr lang="en-US" sz="1800" dirty="0" smtClean="0"/>
              <a:t>happened-before: m0 </a:t>
            </a:r>
            <a:r>
              <a:rPr lang="en-US" sz="1800" dirty="0" smtClean="0">
                <a:sym typeface="Wingdings" charset="0"/>
              </a:rPr>
              <a:t> m4, m5  m8</a:t>
            </a:r>
            <a:endParaRPr lang="en-US" sz="1800" dirty="0" smtClean="0"/>
          </a:p>
          <a:p>
            <a:endParaRPr lang="el-GR" sz="2000" dirty="0" smtClean="0"/>
          </a:p>
          <a:p>
            <a:r>
              <a:rPr lang="en-US" sz="2000" dirty="0" smtClean="0"/>
              <a:t>Causal</a:t>
            </a:r>
            <a:r>
              <a:rPr lang="el-GR" sz="2000" dirty="0" smtClean="0"/>
              <a:t> -&gt; </a:t>
            </a:r>
            <a:r>
              <a:rPr lang="en-US" sz="2000" dirty="0" smtClean="0"/>
              <a:t> (m0, m3, m6, m1, m4, m7, m2, m5, m8)</a:t>
            </a:r>
          </a:p>
          <a:p>
            <a:endParaRPr 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620269"/>
            <a:ext cx="8229600" cy="1761059"/>
          </a:xfrm>
        </p:spPr>
        <p:txBody>
          <a:bodyPr/>
          <a:lstStyle/>
          <a:p>
            <a:r>
              <a:rPr lang="el-GR" sz="1800" dirty="0" smtClean="0"/>
              <a:t>Αξιόπιστο </a:t>
            </a:r>
            <a:r>
              <a:rPr lang="en-US" sz="1800" dirty="0" smtClean="0"/>
              <a:t>Multicast </a:t>
            </a:r>
            <a:r>
              <a:rPr lang="el-GR" sz="1800" dirty="0" smtClean="0"/>
              <a:t>: Κάθε χρήστης λαμβάνει όλα τα μηνύματα</a:t>
            </a:r>
            <a:endParaRPr lang="el-GR" sz="1400" dirty="0" smtClean="0"/>
          </a:p>
          <a:p>
            <a:r>
              <a:rPr lang="en-US" sz="1800" dirty="0" smtClean="0"/>
              <a:t>FIFO</a:t>
            </a:r>
            <a:r>
              <a:rPr lang="el-GR" sz="1800" dirty="0" smtClean="0"/>
              <a:t>: Τα μηνύματα του ίδιου χρήστη εμφανίζονται με τη σειρά αποστολής</a:t>
            </a:r>
            <a:endParaRPr lang="en-US" sz="1800" dirty="0" smtClean="0"/>
          </a:p>
          <a:p>
            <a:r>
              <a:rPr lang="el-GR" sz="1800" dirty="0" smtClean="0"/>
              <a:t>Αιτιώδης διάταξη: Τα </a:t>
            </a:r>
            <a:r>
              <a:rPr lang="en-US" sz="1800" dirty="0" smtClean="0"/>
              <a:t>Re: </a:t>
            </a:r>
            <a:r>
              <a:rPr lang="el-GR" sz="1800" dirty="0" smtClean="0"/>
              <a:t>μηνύματα μετά από αυτά στα οποία αναφέρονται</a:t>
            </a:r>
          </a:p>
          <a:p>
            <a:r>
              <a:rPr lang="el-GR" sz="1800" dirty="0" smtClean="0"/>
              <a:t>Ολική διάταξη: Η αρίθμηση συνεπής</a:t>
            </a:r>
            <a:endParaRPr lang="el-GR" sz="1800" dirty="0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593850" y="1268760"/>
            <a:ext cx="6291263" cy="3127375"/>
            <a:chOff x="1004" y="1448"/>
            <a:chExt cx="3963" cy="1970"/>
          </a:xfrm>
        </p:grpSpPr>
        <p:sp>
          <p:nvSpPr>
            <p:cNvPr id="5" name="Rectangle 10"/>
            <p:cNvSpPr>
              <a:spLocks noChangeArrowheads="1"/>
            </p:cNvSpPr>
            <p:nvPr/>
          </p:nvSpPr>
          <p:spPr bwMode="auto">
            <a:xfrm>
              <a:off x="2220" y="1517"/>
              <a:ext cx="77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Bulletin board: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>
              <a:off x="2999" y="1528"/>
              <a:ext cx="74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New York" charset="0"/>
                </a:rPr>
                <a:t> os.interesting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" name="Freeform 12"/>
            <p:cNvSpPr>
              <a:spLocks/>
            </p:cNvSpPr>
            <p:nvPr/>
          </p:nvSpPr>
          <p:spPr bwMode="auto">
            <a:xfrm>
              <a:off x="1004" y="14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3"/>
            <p:cNvSpPr>
              <a:spLocks noChangeShapeType="1"/>
            </p:cNvSpPr>
            <p:nvPr/>
          </p:nvSpPr>
          <p:spPr bwMode="auto">
            <a:xfrm>
              <a:off x="1016" y="1448"/>
              <a:ext cx="3824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4"/>
            <p:cNvSpPr>
              <a:spLocks/>
            </p:cNvSpPr>
            <p:nvPr/>
          </p:nvSpPr>
          <p:spPr bwMode="auto">
            <a:xfrm>
              <a:off x="4851" y="14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>
              <a:off x="1004" y="1460"/>
              <a:ext cx="1" cy="2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6"/>
            <p:cNvSpPr>
              <a:spLocks noChangeShapeType="1"/>
            </p:cNvSpPr>
            <p:nvPr/>
          </p:nvSpPr>
          <p:spPr bwMode="auto">
            <a:xfrm>
              <a:off x="4851" y="1460"/>
              <a:ext cx="1" cy="2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1042" y="1798"/>
              <a:ext cx="23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Item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" name="Rectangle 18"/>
            <p:cNvSpPr>
              <a:spLocks noChangeArrowheads="1"/>
            </p:cNvSpPr>
            <p:nvPr/>
          </p:nvSpPr>
          <p:spPr bwMode="auto">
            <a:xfrm>
              <a:off x="1505" y="1792"/>
              <a:ext cx="2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From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4" name="Rectangle 19"/>
            <p:cNvSpPr>
              <a:spLocks noChangeArrowheads="1"/>
            </p:cNvSpPr>
            <p:nvPr/>
          </p:nvSpPr>
          <p:spPr bwMode="auto">
            <a:xfrm>
              <a:off x="2860" y="1792"/>
              <a:ext cx="3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Subject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5" name="Line 20"/>
            <p:cNvSpPr>
              <a:spLocks noChangeShapeType="1"/>
            </p:cNvSpPr>
            <p:nvPr/>
          </p:nvSpPr>
          <p:spPr bwMode="auto">
            <a:xfrm>
              <a:off x="1004" y="1674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21"/>
            <p:cNvSpPr>
              <a:spLocks noChangeShapeType="1"/>
            </p:cNvSpPr>
            <p:nvPr/>
          </p:nvSpPr>
          <p:spPr bwMode="auto">
            <a:xfrm>
              <a:off x="1016" y="1674"/>
              <a:ext cx="4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2"/>
            <p:cNvSpPr>
              <a:spLocks noChangeShapeType="1"/>
            </p:cNvSpPr>
            <p:nvPr/>
          </p:nvSpPr>
          <p:spPr bwMode="auto">
            <a:xfrm>
              <a:off x="1479" y="1674"/>
              <a:ext cx="13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3"/>
            <p:cNvSpPr>
              <a:spLocks noChangeShapeType="1"/>
            </p:cNvSpPr>
            <p:nvPr/>
          </p:nvSpPr>
          <p:spPr bwMode="auto">
            <a:xfrm>
              <a:off x="2823" y="1674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24"/>
            <p:cNvSpPr>
              <a:spLocks noChangeShapeType="1"/>
            </p:cNvSpPr>
            <p:nvPr/>
          </p:nvSpPr>
          <p:spPr bwMode="auto">
            <a:xfrm>
              <a:off x="2835" y="1674"/>
              <a:ext cx="20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25"/>
            <p:cNvSpPr>
              <a:spLocks noChangeShapeType="1"/>
            </p:cNvSpPr>
            <p:nvPr/>
          </p:nvSpPr>
          <p:spPr bwMode="auto">
            <a:xfrm>
              <a:off x="4851" y="1674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6"/>
            <p:cNvSpPr>
              <a:spLocks noChangeShapeType="1"/>
            </p:cNvSpPr>
            <p:nvPr/>
          </p:nvSpPr>
          <p:spPr bwMode="auto">
            <a:xfrm>
              <a:off x="1004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7"/>
            <p:cNvSpPr>
              <a:spLocks noChangeShapeType="1"/>
            </p:cNvSpPr>
            <p:nvPr/>
          </p:nvSpPr>
          <p:spPr bwMode="auto">
            <a:xfrm>
              <a:off x="1468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8"/>
            <p:cNvSpPr>
              <a:spLocks noChangeShapeType="1"/>
            </p:cNvSpPr>
            <p:nvPr/>
          </p:nvSpPr>
          <p:spPr bwMode="auto">
            <a:xfrm>
              <a:off x="2823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9"/>
            <p:cNvSpPr>
              <a:spLocks noChangeShapeType="1"/>
            </p:cNvSpPr>
            <p:nvPr/>
          </p:nvSpPr>
          <p:spPr bwMode="auto">
            <a:xfrm>
              <a:off x="4851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30"/>
            <p:cNvSpPr>
              <a:spLocks noChangeArrowheads="1"/>
            </p:cNvSpPr>
            <p:nvPr/>
          </p:nvSpPr>
          <p:spPr bwMode="auto">
            <a:xfrm>
              <a:off x="1042" y="2081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23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6" name="Rectangle 31"/>
            <p:cNvSpPr>
              <a:spLocks noChangeArrowheads="1"/>
            </p:cNvSpPr>
            <p:nvPr/>
          </p:nvSpPr>
          <p:spPr bwMode="auto">
            <a:xfrm>
              <a:off x="1485" y="2081"/>
              <a:ext cx="50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A.Hanlon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" name="Rectangle 32"/>
            <p:cNvSpPr>
              <a:spLocks noChangeArrowheads="1"/>
            </p:cNvSpPr>
            <p:nvPr/>
          </p:nvSpPr>
          <p:spPr bwMode="auto">
            <a:xfrm>
              <a:off x="2840" y="2081"/>
              <a:ext cx="2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Mach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8" name="Rectangle 33"/>
            <p:cNvSpPr>
              <a:spLocks noChangeArrowheads="1"/>
            </p:cNvSpPr>
            <p:nvPr/>
          </p:nvSpPr>
          <p:spPr bwMode="auto">
            <a:xfrm>
              <a:off x="3095" y="2081"/>
              <a:ext cx="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" name="Rectangle 34"/>
            <p:cNvSpPr>
              <a:spLocks noChangeArrowheads="1"/>
            </p:cNvSpPr>
            <p:nvPr/>
          </p:nvSpPr>
          <p:spPr bwMode="auto">
            <a:xfrm>
              <a:off x="3130" y="2081"/>
              <a:ext cx="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0" name="Line 35"/>
            <p:cNvSpPr>
              <a:spLocks noChangeShapeType="1"/>
            </p:cNvSpPr>
            <p:nvPr/>
          </p:nvSpPr>
          <p:spPr bwMode="auto">
            <a:xfrm>
              <a:off x="1004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6"/>
            <p:cNvSpPr>
              <a:spLocks noChangeShapeType="1"/>
            </p:cNvSpPr>
            <p:nvPr/>
          </p:nvSpPr>
          <p:spPr bwMode="auto">
            <a:xfrm>
              <a:off x="1016" y="1962"/>
              <a:ext cx="4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7"/>
            <p:cNvSpPr>
              <a:spLocks noChangeShapeType="1"/>
            </p:cNvSpPr>
            <p:nvPr/>
          </p:nvSpPr>
          <p:spPr bwMode="auto">
            <a:xfrm>
              <a:off x="1468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8"/>
            <p:cNvSpPr>
              <a:spLocks noChangeShapeType="1"/>
            </p:cNvSpPr>
            <p:nvPr/>
          </p:nvSpPr>
          <p:spPr bwMode="auto">
            <a:xfrm>
              <a:off x="1479" y="1962"/>
              <a:ext cx="13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9"/>
            <p:cNvSpPr>
              <a:spLocks noChangeShapeType="1"/>
            </p:cNvSpPr>
            <p:nvPr/>
          </p:nvSpPr>
          <p:spPr bwMode="auto">
            <a:xfrm>
              <a:off x="2823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40"/>
            <p:cNvSpPr>
              <a:spLocks noChangeShapeType="1"/>
            </p:cNvSpPr>
            <p:nvPr/>
          </p:nvSpPr>
          <p:spPr bwMode="auto">
            <a:xfrm>
              <a:off x="2835" y="1962"/>
              <a:ext cx="20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41"/>
            <p:cNvSpPr>
              <a:spLocks noChangeShapeType="1"/>
            </p:cNvSpPr>
            <p:nvPr/>
          </p:nvSpPr>
          <p:spPr bwMode="auto">
            <a:xfrm>
              <a:off x="4851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42"/>
            <p:cNvSpPr>
              <a:spLocks noChangeShapeType="1"/>
            </p:cNvSpPr>
            <p:nvPr/>
          </p:nvSpPr>
          <p:spPr bwMode="auto">
            <a:xfrm>
              <a:off x="1004" y="1975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Rectangle 43"/>
            <p:cNvSpPr>
              <a:spLocks noChangeArrowheads="1"/>
            </p:cNvSpPr>
            <p:nvPr/>
          </p:nvSpPr>
          <p:spPr bwMode="auto">
            <a:xfrm>
              <a:off x="1468" y="1975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Rectangle 44"/>
            <p:cNvSpPr>
              <a:spLocks noChangeArrowheads="1"/>
            </p:cNvSpPr>
            <p:nvPr/>
          </p:nvSpPr>
          <p:spPr bwMode="auto">
            <a:xfrm>
              <a:off x="2823" y="1975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5"/>
            <p:cNvSpPr>
              <a:spLocks noChangeShapeType="1"/>
            </p:cNvSpPr>
            <p:nvPr/>
          </p:nvSpPr>
          <p:spPr bwMode="auto">
            <a:xfrm>
              <a:off x="4851" y="1975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Rectangle 46"/>
            <p:cNvSpPr>
              <a:spLocks noChangeArrowheads="1"/>
            </p:cNvSpPr>
            <p:nvPr/>
          </p:nvSpPr>
          <p:spPr bwMode="auto">
            <a:xfrm>
              <a:off x="1042" y="2319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24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2" name="Rectangle 47"/>
            <p:cNvSpPr>
              <a:spLocks noChangeArrowheads="1"/>
            </p:cNvSpPr>
            <p:nvPr/>
          </p:nvSpPr>
          <p:spPr bwMode="auto">
            <a:xfrm>
              <a:off x="1485" y="2319"/>
              <a:ext cx="47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G.Joseph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3" name="Rectangle 48"/>
            <p:cNvSpPr>
              <a:spLocks noChangeArrowheads="1"/>
            </p:cNvSpPr>
            <p:nvPr/>
          </p:nvSpPr>
          <p:spPr bwMode="auto">
            <a:xfrm>
              <a:off x="2840" y="2319"/>
              <a:ext cx="6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Microkernels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4" name="Line 49"/>
            <p:cNvSpPr>
              <a:spLocks noChangeShapeType="1"/>
            </p:cNvSpPr>
            <p:nvPr/>
          </p:nvSpPr>
          <p:spPr bwMode="auto">
            <a:xfrm>
              <a:off x="1004" y="2213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50"/>
            <p:cNvSpPr>
              <a:spLocks noChangeArrowheads="1"/>
            </p:cNvSpPr>
            <p:nvPr/>
          </p:nvSpPr>
          <p:spPr bwMode="auto">
            <a:xfrm>
              <a:off x="1468" y="2213"/>
              <a:ext cx="11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Rectangle 51"/>
            <p:cNvSpPr>
              <a:spLocks noChangeArrowheads="1"/>
            </p:cNvSpPr>
            <p:nvPr/>
          </p:nvSpPr>
          <p:spPr bwMode="auto">
            <a:xfrm>
              <a:off x="2823" y="2213"/>
              <a:ext cx="12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52"/>
            <p:cNvSpPr>
              <a:spLocks noChangeShapeType="1"/>
            </p:cNvSpPr>
            <p:nvPr/>
          </p:nvSpPr>
          <p:spPr bwMode="auto">
            <a:xfrm>
              <a:off x="4851" y="2213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Rectangle 53"/>
            <p:cNvSpPr>
              <a:spLocks noChangeArrowheads="1"/>
            </p:cNvSpPr>
            <p:nvPr/>
          </p:nvSpPr>
          <p:spPr bwMode="auto">
            <a:xfrm>
              <a:off x="1042" y="2558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25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9" name="Rectangle 54"/>
            <p:cNvSpPr>
              <a:spLocks noChangeArrowheads="1"/>
            </p:cNvSpPr>
            <p:nvPr/>
          </p:nvSpPr>
          <p:spPr bwMode="auto">
            <a:xfrm>
              <a:off x="1485" y="2558"/>
              <a:ext cx="50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 err="1">
                  <a:solidFill>
                    <a:srgbClr val="000000"/>
                  </a:solidFill>
                  <a:latin typeface="Times" charset="0"/>
                </a:rPr>
                <a:t>A.Hanlon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0" name="Rectangle 55"/>
            <p:cNvSpPr>
              <a:spLocks noChangeArrowheads="1"/>
            </p:cNvSpPr>
            <p:nvPr/>
          </p:nvSpPr>
          <p:spPr bwMode="auto">
            <a:xfrm>
              <a:off x="2840" y="2558"/>
              <a:ext cx="89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Times" charset="0"/>
                </a:rPr>
                <a:t>Re: Microkernels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1" name="Line 56"/>
            <p:cNvSpPr>
              <a:spLocks noChangeShapeType="1"/>
            </p:cNvSpPr>
            <p:nvPr/>
          </p:nvSpPr>
          <p:spPr bwMode="auto">
            <a:xfrm>
              <a:off x="1004" y="2452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Rectangle 57"/>
            <p:cNvSpPr>
              <a:spLocks noChangeArrowheads="1"/>
            </p:cNvSpPr>
            <p:nvPr/>
          </p:nvSpPr>
          <p:spPr bwMode="auto">
            <a:xfrm>
              <a:off x="1468" y="2452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Rectangle 58"/>
            <p:cNvSpPr>
              <a:spLocks noChangeArrowheads="1"/>
            </p:cNvSpPr>
            <p:nvPr/>
          </p:nvSpPr>
          <p:spPr bwMode="auto">
            <a:xfrm>
              <a:off x="2823" y="2452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59"/>
            <p:cNvSpPr>
              <a:spLocks noChangeShapeType="1"/>
            </p:cNvSpPr>
            <p:nvPr/>
          </p:nvSpPr>
          <p:spPr bwMode="auto">
            <a:xfrm>
              <a:off x="4851" y="2452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Rectangle 60"/>
            <p:cNvSpPr>
              <a:spLocks noChangeArrowheads="1"/>
            </p:cNvSpPr>
            <p:nvPr/>
          </p:nvSpPr>
          <p:spPr bwMode="auto">
            <a:xfrm>
              <a:off x="1042" y="2796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26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" name="Rectangle 61"/>
            <p:cNvSpPr>
              <a:spLocks noChangeArrowheads="1"/>
            </p:cNvSpPr>
            <p:nvPr/>
          </p:nvSpPr>
          <p:spPr bwMode="auto">
            <a:xfrm>
              <a:off x="1485" y="2796"/>
              <a:ext cx="67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 err="1">
                  <a:solidFill>
                    <a:srgbClr val="000000"/>
                  </a:solidFill>
                  <a:latin typeface="Times" charset="0"/>
                </a:rPr>
                <a:t>T.L’Heureux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7" name="Rectangle 62"/>
            <p:cNvSpPr>
              <a:spLocks noChangeArrowheads="1"/>
            </p:cNvSpPr>
            <p:nvPr/>
          </p:nvSpPr>
          <p:spPr bwMode="auto">
            <a:xfrm>
              <a:off x="2840" y="2796"/>
              <a:ext cx="91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Times" charset="0"/>
                </a:rPr>
                <a:t>RPC performance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8" name="Line 63"/>
            <p:cNvSpPr>
              <a:spLocks noChangeShapeType="1"/>
            </p:cNvSpPr>
            <p:nvPr/>
          </p:nvSpPr>
          <p:spPr bwMode="auto">
            <a:xfrm>
              <a:off x="1004" y="2690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Rectangle 64"/>
            <p:cNvSpPr>
              <a:spLocks noChangeArrowheads="1"/>
            </p:cNvSpPr>
            <p:nvPr/>
          </p:nvSpPr>
          <p:spPr bwMode="auto">
            <a:xfrm>
              <a:off x="1468" y="2690"/>
              <a:ext cx="11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Rectangle 65"/>
            <p:cNvSpPr>
              <a:spLocks noChangeArrowheads="1"/>
            </p:cNvSpPr>
            <p:nvPr/>
          </p:nvSpPr>
          <p:spPr bwMode="auto">
            <a:xfrm>
              <a:off x="2823" y="2690"/>
              <a:ext cx="12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66"/>
            <p:cNvSpPr>
              <a:spLocks noChangeShapeType="1"/>
            </p:cNvSpPr>
            <p:nvPr/>
          </p:nvSpPr>
          <p:spPr bwMode="auto">
            <a:xfrm>
              <a:off x="4851" y="2690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Rectangle 67"/>
            <p:cNvSpPr>
              <a:spLocks noChangeArrowheads="1"/>
            </p:cNvSpPr>
            <p:nvPr/>
          </p:nvSpPr>
          <p:spPr bwMode="auto">
            <a:xfrm>
              <a:off x="1042" y="3035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27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63" name="Rectangle 68"/>
            <p:cNvSpPr>
              <a:spLocks noChangeArrowheads="1"/>
            </p:cNvSpPr>
            <p:nvPr/>
          </p:nvSpPr>
          <p:spPr bwMode="auto">
            <a:xfrm>
              <a:off x="1485" y="3035"/>
              <a:ext cx="5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M.Walker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64" name="Rectangle 69"/>
            <p:cNvSpPr>
              <a:spLocks noChangeArrowheads="1"/>
            </p:cNvSpPr>
            <p:nvPr/>
          </p:nvSpPr>
          <p:spPr bwMode="auto">
            <a:xfrm>
              <a:off x="2840" y="3035"/>
              <a:ext cx="50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Re: Mach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65" name="Line 70"/>
            <p:cNvSpPr>
              <a:spLocks noChangeShapeType="1"/>
            </p:cNvSpPr>
            <p:nvPr/>
          </p:nvSpPr>
          <p:spPr bwMode="auto">
            <a:xfrm>
              <a:off x="1004" y="2929"/>
              <a:ext cx="1" cy="2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Rectangle 71"/>
            <p:cNvSpPr>
              <a:spLocks noChangeArrowheads="1"/>
            </p:cNvSpPr>
            <p:nvPr/>
          </p:nvSpPr>
          <p:spPr bwMode="auto">
            <a:xfrm>
              <a:off x="1468" y="2929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Rectangle 72"/>
            <p:cNvSpPr>
              <a:spLocks noChangeArrowheads="1"/>
            </p:cNvSpPr>
            <p:nvPr/>
          </p:nvSpPr>
          <p:spPr bwMode="auto">
            <a:xfrm>
              <a:off x="2823" y="2929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73"/>
            <p:cNvSpPr>
              <a:spLocks noChangeShapeType="1"/>
            </p:cNvSpPr>
            <p:nvPr/>
          </p:nvSpPr>
          <p:spPr bwMode="auto">
            <a:xfrm>
              <a:off x="4851" y="2929"/>
              <a:ext cx="1" cy="2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Rectangle 74"/>
            <p:cNvSpPr>
              <a:spLocks noChangeArrowheads="1"/>
            </p:cNvSpPr>
            <p:nvPr/>
          </p:nvSpPr>
          <p:spPr bwMode="auto">
            <a:xfrm>
              <a:off x="1022" y="3257"/>
              <a:ext cx="1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0" name="Line 75"/>
            <p:cNvSpPr>
              <a:spLocks noChangeShapeType="1"/>
            </p:cNvSpPr>
            <p:nvPr/>
          </p:nvSpPr>
          <p:spPr bwMode="auto">
            <a:xfrm>
              <a:off x="1004" y="3167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76"/>
            <p:cNvSpPr>
              <a:spLocks/>
            </p:cNvSpPr>
            <p:nvPr/>
          </p:nvSpPr>
          <p:spPr bwMode="auto">
            <a:xfrm>
              <a:off x="1004" y="3405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77"/>
            <p:cNvSpPr>
              <a:spLocks noChangeShapeType="1"/>
            </p:cNvSpPr>
            <p:nvPr/>
          </p:nvSpPr>
          <p:spPr bwMode="auto">
            <a:xfrm>
              <a:off x="1016" y="3405"/>
              <a:ext cx="4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Rectangle 78"/>
            <p:cNvSpPr>
              <a:spLocks noChangeArrowheads="1"/>
            </p:cNvSpPr>
            <p:nvPr/>
          </p:nvSpPr>
          <p:spPr bwMode="auto">
            <a:xfrm>
              <a:off x="1468" y="3167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79"/>
            <p:cNvSpPr>
              <a:spLocks noChangeShapeType="1"/>
            </p:cNvSpPr>
            <p:nvPr/>
          </p:nvSpPr>
          <p:spPr bwMode="auto">
            <a:xfrm>
              <a:off x="1468" y="3405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80"/>
            <p:cNvSpPr>
              <a:spLocks noChangeShapeType="1"/>
            </p:cNvSpPr>
            <p:nvPr/>
          </p:nvSpPr>
          <p:spPr bwMode="auto">
            <a:xfrm>
              <a:off x="1479" y="3405"/>
              <a:ext cx="13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81"/>
            <p:cNvSpPr>
              <a:spLocks noChangeArrowheads="1"/>
            </p:cNvSpPr>
            <p:nvPr/>
          </p:nvSpPr>
          <p:spPr bwMode="auto">
            <a:xfrm>
              <a:off x="2823" y="3167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82"/>
            <p:cNvSpPr>
              <a:spLocks noChangeShapeType="1"/>
            </p:cNvSpPr>
            <p:nvPr/>
          </p:nvSpPr>
          <p:spPr bwMode="auto">
            <a:xfrm>
              <a:off x="2823" y="3405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83"/>
            <p:cNvSpPr>
              <a:spLocks noChangeShapeType="1"/>
            </p:cNvSpPr>
            <p:nvPr/>
          </p:nvSpPr>
          <p:spPr bwMode="auto">
            <a:xfrm>
              <a:off x="2835" y="3405"/>
              <a:ext cx="20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Line 84"/>
            <p:cNvSpPr>
              <a:spLocks noChangeShapeType="1"/>
            </p:cNvSpPr>
            <p:nvPr/>
          </p:nvSpPr>
          <p:spPr bwMode="auto">
            <a:xfrm>
              <a:off x="4851" y="3167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85"/>
            <p:cNvSpPr>
              <a:spLocks/>
            </p:cNvSpPr>
            <p:nvPr/>
          </p:nvSpPr>
          <p:spPr bwMode="auto">
            <a:xfrm>
              <a:off x="4851" y="3405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Rectangle 86"/>
            <p:cNvSpPr>
              <a:spLocks noChangeArrowheads="1"/>
            </p:cNvSpPr>
            <p:nvPr/>
          </p:nvSpPr>
          <p:spPr bwMode="auto">
            <a:xfrm>
              <a:off x="4863" y="3405"/>
              <a:ext cx="104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Αποστολή </a:t>
            </a:r>
            <a:r>
              <a:rPr lang="en-US" dirty="0" smtClean="0"/>
              <a:t>vs.</a:t>
            </a:r>
            <a:r>
              <a:rPr lang="el-GR" dirty="0" smtClean="0"/>
              <a:t> Παράδοση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Ο αλγόριθμος λήψης ενός </a:t>
            </a:r>
            <a:r>
              <a:rPr lang="en-US" sz="2400" dirty="0" smtClean="0"/>
              <a:t>multicast </a:t>
            </a:r>
            <a:r>
              <a:rPr lang="el-GR" sz="2400" dirty="0" smtClean="0"/>
              <a:t>αποφασίζει πότε να παραδώσει ένα μήνυμα στη διεργασία</a:t>
            </a:r>
            <a:endParaRPr lang="en-US" sz="2400" dirty="0" smtClean="0"/>
          </a:p>
          <a:p>
            <a:endParaRPr lang="el-GR" sz="2400" dirty="0" smtClean="0"/>
          </a:p>
          <a:p>
            <a:r>
              <a:rPr lang="el-GR" sz="2400" dirty="0" smtClean="0"/>
              <a:t>Ένα μήνυμα που παραλαμβάνεται μπορεί</a:t>
            </a:r>
            <a:r>
              <a:rPr lang="en-US" sz="2400" dirty="0" smtClean="0"/>
              <a:t>:</a:t>
            </a:r>
          </a:p>
          <a:p>
            <a:pPr lvl="1"/>
            <a:r>
              <a:rPr lang="el-GR" sz="2000" b="1" dirty="0" smtClean="0"/>
              <a:t>Να παραδοθεί αμέσως </a:t>
            </a:r>
            <a:r>
              <a:rPr lang="en-US" sz="2000" dirty="0" smtClean="0"/>
              <a:t>(</a:t>
            </a:r>
            <a:r>
              <a:rPr lang="el-GR" sz="2000" dirty="0" smtClean="0"/>
              <a:t>να τοποθετηθεί σε ουρά παράδοσης την οποία διαβάζει η διεργασία</a:t>
            </a:r>
            <a:r>
              <a:rPr lang="en-US" sz="2000" dirty="0" smtClean="0"/>
              <a:t>)</a:t>
            </a:r>
          </a:p>
          <a:p>
            <a:pPr lvl="1"/>
            <a:r>
              <a:rPr lang="el-GR" sz="2000" b="1" dirty="0" smtClean="0"/>
              <a:t>Να τοποθετηθεί σε ουρά αναμονής (</a:t>
            </a:r>
            <a:r>
              <a:rPr lang="en-US" sz="2000" b="1" dirty="0" smtClean="0"/>
              <a:t>hold-back queue</a:t>
            </a:r>
            <a:r>
              <a:rPr lang="el-GR" sz="2000" b="1" dirty="0" smtClean="0"/>
              <a:t>) </a:t>
            </a:r>
            <a:r>
              <a:rPr lang="el-GR" sz="2000" dirty="0" smtClean="0"/>
              <a:t>γιατί πρέπει να περιμένουμε για παλιότερο μήνυμα</a:t>
            </a:r>
            <a:endParaRPr lang="en-US" sz="2000" dirty="0" smtClean="0"/>
          </a:p>
          <a:p>
            <a:pPr lvl="1"/>
            <a:r>
              <a:rPr lang="el-GR" sz="2000" b="1" dirty="0" smtClean="0"/>
              <a:t>Να απορριφθεί </a:t>
            </a:r>
            <a:r>
              <a:rPr lang="en-US" sz="2000" dirty="0" smtClean="0"/>
              <a:t>(</a:t>
            </a:r>
            <a:r>
              <a:rPr lang="el-GR" sz="2000" dirty="0" smtClean="0"/>
              <a:t>διπλό ή παλιότερο μήνυμα που δε θέλουμε πια</a:t>
            </a:r>
            <a:r>
              <a:rPr lang="en-US" sz="2000" dirty="0" smtClean="0"/>
              <a:t>)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Αποστολή, παράδοση, αναμονή</a:t>
            </a:r>
            <a:endParaRPr lang="el-G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4"/>
            <a:ext cx="7577857" cy="4719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Πώς επικοινωνούν οι διεργασίες;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l-GR" sz="2400" dirty="0" smtClean="0"/>
              <a:t>Ένας προς έναν</a:t>
            </a:r>
            <a:endParaRPr lang="en-US" sz="2400" dirty="0" smtClean="0"/>
          </a:p>
          <a:p>
            <a:pPr lvl="1"/>
            <a:r>
              <a:rPr lang="en-US" sz="2000" dirty="0" err="1" smtClean="0"/>
              <a:t>Unicast</a:t>
            </a:r>
            <a:endParaRPr lang="en-US" sz="2000" dirty="0" smtClean="0"/>
          </a:p>
          <a:p>
            <a:pPr lvl="2"/>
            <a:r>
              <a:rPr lang="el-GR" sz="1800" dirty="0" smtClean="0"/>
              <a:t> 1</a:t>
            </a:r>
            <a:r>
              <a:rPr lang="en-US" sz="1800" dirty="0" smtClean="0"/>
              <a:t> -&gt; </a:t>
            </a:r>
            <a:r>
              <a:rPr lang="el-GR" sz="1800" dirty="0" smtClean="0"/>
              <a:t>1</a:t>
            </a:r>
          </a:p>
          <a:p>
            <a:pPr lvl="2"/>
            <a:r>
              <a:rPr lang="en-US" sz="1800" dirty="0" smtClean="0"/>
              <a:t>Point-to-point</a:t>
            </a:r>
          </a:p>
          <a:p>
            <a:endParaRPr lang="en-US" sz="2400" dirty="0" smtClean="0"/>
          </a:p>
          <a:p>
            <a:r>
              <a:rPr lang="el-GR" sz="2400" dirty="0" smtClean="0"/>
              <a:t>Ένας προς πολλούς</a:t>
            </a:r>
            <a:endParaRPr lang="en-US" sz="2400" dirty="0" smtClean="0"/>
          </a:p>
          <a:p>
            <a:pPr lvl="1"/>
            <a:r>
              <a:rPr lang="en-US" sz="2000" dirty="0" smtClean="0"/>
              <a:t>Multicast</a:t>
            </a:r>
            <a:endParaRPr lang="en-US" sz="2400" dirty="0" smtClean="0"/>
          </a:p>
          <a:p>
            <a:pPr lvl="2"/>
            <a:r>
              <a:rPr lang="en-US" sz="1800" dirty="0" smtClean="0"/>
              <a:t>1 -&gt; </a:t>
            </a:r>
            <a:r>
              <a:rPr lang="el-GR" sz="1800" dirty="0" smtClean="0"/>
              <a:t>πολλούς</a:t>
            </a:r>
            <a:endParaRPr lang="en-US" sz="1800" dirty="0" smtClean="0"/>
          </a:p>
          <a:p>
            <a:pPr lvl="2"/>
            <a:r>
              <a:rPr lang="el-GR" sz="1800" dirty="0" smtClean="0"/>
              <a:t>Επικοινωνία ομάδας </a:t>
            </a:r>
            <a:r>
              <a:rPr lang="en-US" sz="1800" dirty="0" smtClean="0"/>
              <a:t>(group communication)</a:t>
            </a:r>
          </a:p>
          <a:p>
            <a:pPr lvl="1"/>
            <a:r>
              <a:rPr lang="en-US" sz="2000" dirty="0" smtClean="0"/>
              <a:t>Broadcast</a:t>
            </a:r>
          </a:p>
          <a:p>
            <a:pPr lvl="2"/>
            <a:r>
              <a:rPr lang="en-US" sz="1800" dirty="0" smtClean="0"/>
              <a:t> 1-&gt; </a:t>
            </a:r>
            <a:r>
              <a:rPr lang="el-GR" sz="1800" dirty="0" smtClean="0"/>
              <a:t>όλους</a:t>
            </a:r>
            <a:endParaRPr lang="en-US" sz="1800" dirty="0" smtClean="0"/>
          </a:p>
          <a:p>
            <a:pPr>
              <a:buNone/>
            </a:pPr>
            <a:endParaRPr lang="el-GR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Διάταξη </a:t>
            </a:r>
            <a:r>
              <a:rPr lang="en-US" dirty="0" smtClean="0"/>
              <a:t>FIFO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Εξέταση μηνυμάτων από κάθε διεργασία με τη σειρά με την οποία εστάλησαν</a:t>
            </a:r>
            <a:endParaRPr lang="en-US" sz="2400" dirty="0" smtClean="0"/>
          </a:p>
          <a:p>
            <a:pPr lvl="1"/>
            <a:r>
              <a:rPr lang="el-GR" sz="2000" dirty="0" smtClean="0"/>
              <a:t>Κάθε διεργασία κρατά έναν αύξοντα αριθμό για κάθε μια από τις άλλες διεργασίες</a:t>
            </a:r>
            <a:endParaRPr lang="en-US" sz="2000" dirty="0" smtClean="0"/>
          </a:p>
          <a:p>
            <a:pPr lvl="1"/>
            <a:r>
              <a:rPr lang="en-US" sz="2000" dirty="0" smtClean="0"/>
              <a:t> </a:t>
            </a:r>
            <a:r>
              <a:rPr lang="el-GR" sz="2000" dirty="0" smtClean="0"/>
              <a:t>Όταν παραλαμβάνεται ένα μήνυμα, αν ο αύξων αριθμός του είναι</a:t>
            </a:r>
            <a:r>
              <a:rPr lang="en-US" sz="2000" dirty="0" smtClean="0"/>
              <a:t>:</a:t>
            </a:r>
          </a:p>
          <a:p>
            <a:pPr lvl="2"/>
            <a:r>
              <a:rPr lang="el-GR" sz="1800" dirty="0" smtClean="0"/>
              <a:t>Ο αναμενόμενος</a:t>
            </a:r>
            <a:r>
              <a:rPr lang="en-US" sz="1800" dirty="0" smtClean="0"/>
              <a:t> (</a:t>
            </a:r>
            <a:r>
              <a:rPr lang="el-GR" sz="1800" dirty="0" smtClean="0"/>
              <a:t>επόμενος στη σειρά</a:t>
            </a:r>
            <a:r>
              <a:rPr lang="en-US" sz="1800" dirty="0" smtClean="0"/>
              <a:t>), </a:t>
            </a:r>
            <a:r>
              <a:rPr lang="el-GR" sz="1800" dirty="0" smtClean="0"/>
              <a:t>το αποδεχόμαστε</a:t>
            </a:r>
            <a:endParaRPr lang="en-US" sz="1800" dirty="0" smtClean="0"/>
          </a:p>
          <a:p>
            <a:pPr lvl="2"/>
            <a:r>
              <a:rPr lang="el-GR" sz="1800" dirty="0" smtClean="0"/>
              <a:t>Μεγαλύτερος από τον αναμενόμενο</a:t>
            </a:r>
            <a:r>
              <a:rPr lang="en-US" sz="1800" dirty="0" smtClean="0"/>
              <a:t>, </a:t>
            </a:r>
            <a:r>
              <a:rPr lang="el-GR" sz="1800" dirty="0" smtClean="0"/>
              <a:t>το τοποθετούμε σε ουρά</a:t>
            </a:r>
            <a:endParaRPr lang="en-US" sz="1800" dirty="0" smtClean="0"/>
          </a:p>
          <a:p>
            <a:pPr lvl="2"/>
            <a:r>
              <a:rPr lang="el-GR" sz="1800" dirty="0" smtClean="0"/>
              <a:t>Μικρότερος από τον αναμενόμενο</a:t>
            </a:r>
            <a:r>
              <a:rPr lang="en-US" sz="1800" dirty="0" smtClean="0"/>
              <a:t>, </a:t>
            </a:r>
            <a:r>
              <a:rPr lang="el-GR" sz="1800" dirty="0" smtClean="0"/>
              <a:t>το απορρίπτουμε</a:t>
            </a:r>
            <a:endParaRPr lang="en-US" sz="1800" dirty="0" smtClean="0"/>
          </a:p>
          <a:p>
            <a:endParaRPr lang="el-GR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19200" y="2500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1397000" y="25130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574800" y="2500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Παράδειγμα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FIFO Multicast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976803"/>
            <a:ext cx="8229600" cy="462560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108200" y="2564904"/>
            <a:ext cx="5128096" cy="24308"/>
          </a:xfrm>
          <a:prstGeom prst="line">
            <a:avLst/>
          </a:prstGeom>
          <a:noFill/>
          <a:ln w="28575">
            <a:solidFill>
              <a:schemeClr val="tx2">
                <a:lumMod val="50000"/>
              </a:schemeClr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73100" y="2398712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/>
              <a:t>P1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73100" y="3008312"/>
            <a:ext cx="11557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1"/>
                </a:solidFill>
              </a:rPr>
              <a:t>P2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47700" y="3643312"/>
            <a:ext cx="11557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4"/>
                </a:solidFill>
              </a:rPr>
              <a:t>P3</a:t>
            </a: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2362200" y="2576512"/>
            <a:ext cx="3810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2362200" y="2563812"/>
            <a:ext cx="3009900" cy="1308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2120900" y="3211512"/>
            <a:ext cx="5041900" cy="12700"/>
          </a:xfrm>
          <a:prstGeom prst="line">
            <a:avLst/>
          </a:prstGeom>
          <a:noFill/>
          <a:ln w="28575">
            <a:solidFill>
              <a:schemeClr val="tx2">
                <a:lumMod val="50000"/>
              </a:schemeClr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V="1">
            <a:off x="2120900" y="3884612"/>
            <a:ext cx="5143500" cy="0"/>
          </a:xfrm>
          <a:prstGeom prst="line">
            <a:avLst/>
          </a:prstGeom>
          <a:noFill/>
          <a:ln w="28575">
            <a:solidFill>
              <a:schemeClr val="tx2">
                <a:lumMod val="50000"/>
              </a:schemeClr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190625" y="2462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5029200" y="1903412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V="1">
            <a:off x="1308100" y="1903412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124200" y="1509712"/>
            <a:ext cx="2298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3390900" y="2563812"/>
            <a:ext cx="1206500" cy="1320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3416300" y="2589212"/>
            <a:ext cx="11938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" name="Group 21"/>
          <p:cNvGrpSpPr>
            <a:grpSpLocks/>
          </p:cNvGrpSpPr>
          <p:nvPr/>
        </p:nvGrpSpPr>
        <p:grpSpPr bwMode="auto">
          <a:xfrm>
            <a:off x="1104900" y="5840412"/>
            <a:ext cx="571500" cy="228600"/>
            <a:chOff x="1024" y="3016"/>
            <a:chExt cx="360" cy="144"/>
          </a:xfrm>
        </p:grpSpPr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1024" y="3016"/>
              <a:ext cx="360" cy="1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1144" y="3024"/>
              <a:ext cx="0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1264" y="3016"/>
              <a:ext cx="0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1231900" y="3097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>
            <a:off x="1409700" y="3109912"/>
            <a:ext cx="15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>
            <a:off x="1587500" y="3097212"/>
            <a:ext cx="15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1231900" y="37957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1409700" y="38084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1587500" y="37957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V="1">
            <a:off x="5727700" y="2576512"/>
            <a:ext cx="3302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5765800" y="3236912"/>
            <a:ext cx="381000" cy="673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2133600" y="2373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>
            <a:off x="2311400" y="23860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6"/>
          <p:cNvSpPr>
            <a:spLocks noChangeShapeType="1"/>
          </p:cNvSpPr>
          <p:nvPr/>
        </p:nvSpPr>
        <p:spPr bwMode="auto">
          <a:xfrm>
            <a:off x="24892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3187700" y="2347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>
            <a:off x="33655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39"/>
          <p:cNvSpPr>
            <a:spLocks noChangeShapeType="1"/>
          </p:cNvSpPr>
          <p:nvPr/>
        </p:nvSpPr>
        <p:spPr bwMode="auto">
          <a:xfrm>
            <a:off x="3543300" y="2347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463800" y="3224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42" name="Line 41"/>
          <p:cNvSpPr>
            <a:spLocks noChangeShapeType="1"/>
          </p:cNvSpPr>
          <p:nvPr/>
        </p:nvSpPr>
        <p:spPr bwMode="auto">
          <a:xfrm>
            <a:off x="2641600" y="3236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2"/>
          <p:cNvSpPr>
            <a:spLocks noChangeShapeType="1"/>
          </p:cNvSpPr>
          <p:nvPr/>
        </p:nvSpPr>
        <p:spPr bwMode="auto">
          <a:xfrm>
            <a:off x="2819400" y="32242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4279900" y="3884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45" name="Line 44"/>
          <p:cNvSpPr>
            <a:spLocks noChangeShapeType="1"/>
          </p:cNvSpPr>
          <p:nvPr/>
        </p:nvSpPr>
        <p:spPr bwMode="auto">
          <a:xfrm>
            <a:off x="4457700" y="3897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>
            <a:off x="46355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4381500" y="3224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48" name="Line 47"/>
          <p:cNvSpPr>
            <a:spLocks noChangeShapeType="1"/>
          </p:cNvSpPr>
          <p:nvPr/>
        </p:nvSpPr>
        <p:spPr bwMode="auto">
          <a:xfrm>
            <a:off x="4559300" y="3236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48"/>
          <p:cNvSpPr>
            <a:spLocks noChangeShapeType="1"/>
          </p:cNvSpPr>
          <p:nvPr/>
        </p:nvSpPr>
        <p:spPr bwMode="auto">
          <a:xfrm>
            <a:off x="4737100" y="32242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5092700" y="3884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1" name="Line 50"/>
          <p:cNvSpPr>
            <a:spLocks noChangeShapeType="1"/>
          </p:cNvSpPr>
          <p:nvPr/>
        </p:nvSpPr>
        <p:spPr bwMode="auto">
          <a:xfrm>
            <a:off x="5270500" y="3897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1"/>
          <p:cNvSpPr>
            <a:spLocks noChangeShapeType="1"/>
          </p:cNvSpPr>
          <p:nvPr/>
        </p:nvSpPr>
        <p:spPr bwMode="auto">
          <a:xfrm>
            <a:off x="54483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5194300" y="3109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4" name="Line 53"/>
          <p:cNvSpPr>
            <a:spLocks noChangeShapeType="1"/>
          </p:cNvSpPr>
          <p:nvPr/>
        </p:nvSpPr>
        <p:spPr bwMode="auto">
          <a:xfrm>
            <a:off x="5372100" y="3122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4"/>
          <p:cNvSpPr>
            <a:spLocks noChangeShapeType="1"/>
          </p:cNvSpPr>
          <p:nvPr/>
        </p:nvSpPr>
        <p:spPr bwMode="auto">
          <a:xfrm>
            <a:off x="5549900" y="3109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5765800" y="2360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7" name="Line 56"/>
          <p:cNvSpPr>
            <a:spLocks noChangeShapeType="1"/>
          </p:cNvSpPr>
          <p:nvPr/>
        </p:nvSpPr>
        <p:spPr bwMode="auto">
          <a:xfrm>
            <a:off x="59436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7"/>
          <p:cNvSpPr>
            <a:spLocks noChangeShapeType="1"/>
          </p:cNvSpPr>
          <p:nvPr/>
        </p:nvSpPr>
        <p:spPr bwMode="auto">
          <a:xfrm>
            <a:off x="61214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5892800" y="3871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60" name="Line 59"/>
          <p:cNvSpPr>
            <a:spLocks noChangeShapeType="1"/>
          </p:cNvSpPr>
          <p:nvPr/>
        </p:nvSpPr>
        <p:spPr bwMode="auto">
          <a:xfrm>
            <a:off x="60706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60"/>
          <p:cNvSpPr>
            <a:spLocks noChangeShapeType="1"/>
          </p:cNvSpPr>
          <p:nvPr/>
        </p:nvSpPr>
        <p:spPr bwMode="auto">
          <a:xfrm>
            <a:off x="6248400" y="3871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Text Box 64"/>
          <p:cNvSpPr txBox="1">
            <a:spLocks noChangeArrowheads="1"/>
          </p:cNvSpPr>
          <p:nvPr/>
        </p:nvSpPr>
        <p:spPr bwMode="auto">
          <a:xfrm>
            <a:off x="2092325" y="2335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66" name="Text Box 65"/>
          <p:cNvSpPr txBox="1">
            <a:spLocks noChangeArrowheads="1"/>
          </p:cNvSpPr>
          <p:nvPr/>
        </p:nvSpPr>
        <p:spPr bwMode="auto">
          <a:xfrm>
            <a:off x="3146425" y="2309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67" name="Text Box 66"/>
          <p:cNvSpPr txBox="1">
            <a:spLocks noChangeArrowheads="1"/>
          </p:cNvSpPr>
          <p:nvPr/>
        </p:nvSpPr>
        <p:spPr bwMode="auto">
          <a:xfrm>
            <a:off x="2422525" y="31861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</a:t>
            </a:r>
            <a:r>
              <a:rPr lang="en-US" sz="1600" b="1"/>
              <a:t> 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68" name="Text Box 67"/>
          <p:cNvSpPr txBox="1">
            <a:spLocks noChangeArrowheads="1"/>
          </p:cNvSpPr>
          <p:nvPr/>
        </p:nvSpPr>
        <p:spPr bwMode="auto">
          <a:xfrm>
            <a:off x="4340225" y="31734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</a:t>
            </a: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69" name="Text Box 68"/>
          <p:cNvSpPr txBox="1">
            <a:spLocks noChangeArrowheads="1"/>
          </p:cNvSpPr>
          <p:nvPr/>
        </p:nvSpPr>
        <p:spPr bwMode="auto">
          <a:xfrm>
            <a:off x="5153025" y="3071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</a:t>
            </a: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70" name="Text Box 69"/>
          <p:cNvSpPr txBox="1">
            <a:spLocks noChangeArrowheads="1"/>
          </p:cNvSpPr>
          <p:nvPr/>
        </p:nvSpPr>
        <p:spPr bwMode="auto">
          <a:xfrm>
            <a:off x="5724525" y="2322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1 0</a:t>
            </a:r>
          </a:p>
        </p:txBody>
      </p:sp>
      <p:sp>
        <p:nvSpPr>
          <p:cNvPr id="71" name="Text Box 70"/>
          <p:cNvSpPr txBox="1">
            <a:spLocks noChangeArrowheads="1"/>
          </p:cNvSpPr>
          <p:nvPr/>
        </p:nvSpPr>
        <p:spPr bwMode="auto">
          <a:xfrm>
            <a:off x="1203325" y="30591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</a:t>
            </a: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72" name="Text Box 71"/>
          <p:cNvSpPr txBox="1">
            <a:spLocks noChangeArrowheads="1"/>
          </p:cNvSpPr>
          <p:nvPr/>
        </p:nvSpPr>
        <p:spPr bwMode="auto">
          <a:xfrm>
            <a:off x="1203325" y="37576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0 0 </a:t>
            </a:r>
            <a:r>
              <a:rPr lang="en-US" sz="1600" b="1"/>
              <a:t>0</a:t>
            </a:r>
          </a:p>
        </p:txBody>
      </p:sp>
      <p:sp>
        <p:nvSpPr>
          <p:cNvPr id="74" name="Text Box 73"/>
          <p:cNvSpPr txBox="1">
            <a:spLocks noChangeArrowheads="1"/>
          </p:cNvSpPr>
          <p:nvPr/>
        </p:nvSpPr>
        <p:spPr bwMode="auto">
          <a:xfrm>
            <a:off x="4238625" y="3846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0 0 </a:t>
            </a:r>
            <a:r>
              <a:rPr lang="en-US" sz="1600" b="1"/>
              <a:t>0</a:t>
            </a:r>
          </a:p>
        </p:txBody>
      </p:sp>
      <p:sp>
        <p:nvSpPr>
          <p:cNvPr id="75" name="Text Box 74"/>
          <p:cNvSpPr txBox="1">
            <a:spLocks noChangeArrowheads="1"/>
          </p:cNvSpPr>
          <p:nvPr/>
        </p:nvSpPr>
        <p:spPr bwMode="auto">
          <a:xfrm>
            <a:off x="5051425" y="3846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1 0 </a:t>
            </a:r>
            <a:r>
              <a:rPr lang="en-US" sz="1600" b="1"/>
              <a:t>0</a:t>
            </a:r>
          </a:p>
        </p:txBody>
      </p:sp>
      <p:sp>
        <p:nvSpPr>
          <p:cNvPr id="76" name="Text Box 75"/>
          <p:cNvSpPr txBox="1">
            <a:spLocks noChangeArrowheads="1"/>
          </p:cNvSpPr>
          <p:nvPr/>
        </p:nvSpPr>
        <p:spPr bwMode="auto">
          <a:xfrm>
            <a:off x="5851525" y="3833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2 1 0</a:t>
            </a:r>
          </a:p>
        </p:txBody>
      </p:sp>
      <p:sp>
        <p:nvSpPr>
          <p:cNvPr id="77" name="Text Box 77"/>
          <p:cNvSpPr txBox="1">
            <a:spLocks noChangeArrowheads="1"/>
          </p:cNvSpPr>
          <p:nvPr/>
        </p:nvSpPr>
        <p:spPr bwMode="auto">
          <a:xfrm>
            <a:off x="2247900" y="27162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</a:p>
        </p:txBody>
      </p:sp>
      <p:sp>
        <p:nvSpPr>
          <p:cNvPr id="78" name="Text Box 78"/>
          <p:cNvSpPr txBox="1">
            <a:spLocks noChangeArrowheads="1"/>
          </p:cNvSpPr>
          <p:nvPr/>
        </p:nvSpPr>
        <p:spPr bwMode="auto">
          <a:xfrm>
            <a:off x="2832100" y="28178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</a:p>
        </p:txBody>
      </p:sp>
      <p:sp>
        <p:nvSpPr>
          <p:cNvPr id="79" name="Text Box 79"/>
          <p:cNvSpPr txBox="1">
            <a:spLocks noChangeArrowheads="1"/>
          </p:cNvSpPr>
          <p:nvPr/>
        </p:nvSpPr>
        <p:spPr bwMode="auto">
          <a:xfrm>
            <a:off x="3327400" y="26781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2</a:t>
            </a:r>
          </a:p>
        </p:txBody>
      </p:sp>
      <p:sp>
        <p:nvSpPr>
          <p:cNvPr id="80" name="Text Box 80"/>
          <p:cNvSpPr txBox="1">
            <a:spLocks noChangeArrowheads="1"/>
          </p:cNvSpPr>
          <p:nvPr/>
        </p:nvSpPr>
        <p:spPr bwMode="auto">
          <a:xfrm>
            <a:off x="3898900" y="26400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2</a:t>
            </a:r>
          </a:p>
        </p:txBody>
      </p:sp>
      <p:sp>
        <p:nvSpPr>
          <p:cNvPr id="81" name="Text Box 81"/>
          <p:cNvSpPr txBox="1">
            <a:spLocks noChangeArrowheads="1"/>
          </p:cNvSpPr>
          <p:nvPr/>
        </p:nvSpPr>
        <p:spPr bwMode="auto">
          <a:xfrm>
            <a:off x="5562600" y="2703512"/>
            <a:ext cx="3175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6BB76D"/>
                </a:solidFill>
              </a:rPr>
              <a:t>1</a:t>
            </a:r>
          </a:p>
        </p:txBody>
      </p:sp>
      <p:sp>
        <p:nvSpPr>
          <p:cNvPr id="82" name="Text Box 82"/>
          <p:cNvSpPr txBox="1">
            <a:spLocks noChangeArrowheads="1"/>
          </p:cNvSpPr>
          <p:nvPr/>
        </p:nvSpPr>
        <p:spPr bwMode="auto">
          <a:xfrm>
            <a:off x="5651500" y="3427412"/>
            <a:ext cx="3175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6BB76D"/>
                </a:solidFill>
              </a:rPr>
              <a:t>1</a:t>
            </a:r>
          </a:p>
        </p:txBody>
      </p:sp>
      <p:grpSp>
        <p:nvGrpSpPr>
          <p:cNvPr id="84" name="Group 84"/>
          <p:cNvGrpSpPr>
            <a:grpSpLocks/>
          </p:cNvGrpSpPr>
          <p:nvPr/>
        </p:nvGrpSpPr>
        <p:grpSpPr bwMode="auto">
          <a:xfrm>
            <a:off x="1524000" y="2159000"/>
            <a:ext cx="4114800" cy="2601913"/>
            <a:chOff x="960" y="1233"/>
            <a:chExt cx="2592" cy="1639"/>
          </a:xfrm>
        </p:grpSpPr>
        <p:sp>
          <p:nvSpPr>
            <p:cNvPr id="85" name="AutoShape 85"/>
            <p:cNvSpPr>
              <a:spLocks noChangeArrowheads="1"/>
            </p:cNvSpPr>
            <p:nvPr/>
          </p:nvSpPr>
          <p:spPr bwMode="auto">
            <a:xfrm>
              <a:off x="960" y="2504"/>
              <a:ext cx="912" cy="368"/>
            </a:xfrm>
            <a:prstGeom prst="wedgeEllipseCallout">
              <a:avLst>
                <a:gd name="adj1" fmla="val 39759"/>
                <a:gd name="adj2" fmla="val -17907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Accept  1 = 0 + 1</a:t>
              </a:r>
            </a:p>
          </p:txBody>
        </p:sp>
        <p:sp>
          <p:nvSpPr>
            <p:cNvPr id="86" name="AutoShape 86"/>
            <p:cNvSpPr>
              <a:spLocks noChangeArrowheads="1"/>
            </p:cNvSpPr>
            <p:nvPr/>
          </p:nvSpPr>
          <p:spPr bwMode="auto">
            <a:xfrm>
              <a:off x="2656" y="1233"/>
              <a:ext cx="896" cy="368"/>
            </a:xfrm>
            <a:prstGeom prst="wedgeEllipseCallout">
              <a:avLst>
                <a:gd name="adj1" fmla="val -31514"/>
                <a:gd name="adj2" fmla="val 13614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Accept:  2 = 1 + 1</a:t>
              </a:r>
            </a:p>
          </p:txBody>
        </p:sp>
      </p:grpSp>
      <p:grpSp>
        <p:nvGrpSpPr>
          <p:cNvPr id="87" name="Group 87"/>
          <p:cNvGrpSpPr>
            <a:grpSpLocks/>
          </p:cNvGrpSpPr>
          <p:nvPr/>
        </p:nvGrpSpPr>
        <p:grpSpPr bwMode="auto">
          <a:xfrm>
            <a:off x="3857625" y="4037012"/>
            <a:ext cx="1781175" cy="1371600"/>
            <a:chOff x="2430" y="2416"/>
            <a:chExt cx="1122" cy="864"/>
          </a:xfrm>
        </p:grpSpPr>
        <p:grpSp>
          <p:nvGrpSpPr>
            <p:cNvPr id="88" name="Group 88"/>
            <p:cNvGrpSpPr>
              <a:grpSpLocks/>
            </p:cNvGrpSpPr>
            <p:nvPr/>
          </p:nvGrpSpPr>
          <p:grpSpPr bwMode="auto">
            <a:xfrm>
              <a:off x="2430" y="2416"/>
              <a:ext cx="548" cy="365"/>
              <a:chOff x="2734" y="2416"/>
              <a:chExt cx="548" cy="365"/>
            </a:xfrm>
          </p:grpSpPr>
          <p:grpSp>
            <p:nvGrpSpPr>
              <p:cNvPr id="90" name="Group 89"/>
              <p:cNvGrpSpPr>
                <a:grpSpLocks/>
              </p:cNvGrpSpPr>
              <p:nvPr/>
            </p:nvGrpSpPr>
            <p:grpSpPr bwMode="auto">
              <a:xfrm>
                <a:off x="2744" y="2608"/>
                <a:ext cx="360" cy="144"/>
                <a:chOff x="1024" y="3016"/>
                <a:chExt cx="360" cy="144"/>
              </a:xfrm>
            </p:grpSpPr>
            <p:sp>
              <p:nvSpPr>
                <p:cNvPr id="93" name="Rectangle 90"/>
                <p:cNvSpPr>
                  <a:spLocks noChangeArrowheads="1"/>
                </p:cNvSpPr>
                <p:nvPr/>
              </p:nvSpPr>
              <p:spPr bwMode="auto">
                <a:xfrm>
                  <a:off x="1024" y="3016"/>
                  <a:ext cx="360" cy="13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Helvetica" pitchFamily="-107" charset="0"/>
                    <a:ea typeface="ＭＳ Ｐゴシック" pitchFamily="-107" charset="-128"/>
                    <a:cs typeface="ＭＳ Ｐゴシック" pitchFamily="-107" charset="-128"/>
                  </a:endParaRPr>
                </a:p>
              </p:txBody>
            </p:sp>
            <p:sp>
              <p:nvSpPr>
                <p:cNvPr id="94" name="Line 91"/>
                <p:cNvSpPr>
                  <a:spLocks noChangeShapeType="1"/>
                </p:cNvSpPr>
                <p:nvPr/>
              </p:nvSpPr>
              <p:spPr bwMode="auto">
                <a:xfrm>
                  <a:off x="1144" y="3024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" name="Line 92"/>
                <p:cNvSpPr>
                  <a:spLocks noChangeShapeType="1"/>
                </p:cNvSpPr>
                <p:nvPr/>
              </p:nvSpPr>
              <p:spPr bwMode="auto">
                <a:xfrm>
                  <a:off x="1264" y="3016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1" name="AutoShape 93"/>
              <p:cNvSpPr>
                <a:spLocks noChangeArrowheads="1"/>
              </p:cNvSpPr>
              <p:nvPr/>
            </p:nvSpPr>
            <p:spPr bwMode="auto">
              <a:xfrm>
                <a:off x="2808" y="2416"/>
                <a:ext cx="184" cy="200"/>
              </a:xfrm>
              <a:prstGeom prst="curvedRightArrow">
                <a:avLst>
                  <a:gd name="adj1" fmla="val 21739"/>
                  <a:gd name="adj2" fmla="val 43478"/>
                  <a:gd name="adj3" fmla="val 33333"/>
                </a:avLst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Text Box 94"/>
              <p:cNvSpPr txBox="1">
                <a:spLocks noChangeArrowheads="1"/>
              </p:cNvSpPr>
              <p:nvPr/>
            </p:nvSpPr>
            <p:spPr bwMode="auto">
              <a:xfrm>
                <a:off x="2734" y="2584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2 0 </a:t>
                </a:r>
                <a:r>
                  <a:rPr lang="en-US" sz="1600" b="1"/>
                  <a:t>0</a:t>
                </a:r>
              </a:p>
            </p:txBody>
          </p:sp>
        </p:grpSp>
        <p:sp>
          <p:nvSpPr>
            <p:cNvPr id="89" name="AutoShape 95"/>
            <p:cNvSpPr>
              <a:spLocks noChangeArrowheads="1"/>
            </p:cNvSpPr>
            <p:nvPr/>
          </p:nvSpPr>
          <p:spPr bwMode="auto">
            <a:xfrm>
              <a:off x="2736" y="2912"/>
              <a:ext cx="816" cy="368"/>
            </a:xfrm>
            <a:prstGeom prst="wedgeEllipseCallout">
              <a:avLst>
                <a:gd name="adj1" fmla="val -29389"/>
                <a:gd name="adj2" fmla="val -176903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Buffer 2&gt;0 +1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96" name="AutoShape 96"/>
          <p:cNvSpPr>
            <a:spLocks noChangeArrowheads="1"/>
          </p:cNvSpPr>
          <p:nvPr/>
        </p:nvSpPr>
        <p:spPr bwMode="auto">
          <a:xfrm>
            <a:off x="6123136" y="4428976"/>
            <a:ext cx="1473200" cy="584200"/>
          </a:xfrm>
          <a:prstGeom prst="wedgeEllipseCallout">
            <a:avLst>
              <a:gd name="adj1" fmla="val -101727"/>
              <a:gd name="adj2" fmla="val -98644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Accept:  1 = 0 + 1</a:t>
            </a:r>
          </a:p>
        </p:txBody>
      </p:sp>
      <p:grpSp>
        <p:nvGrpSpPr>
          <p:cNvPr id="97" name="Group 97"/>
          <p:cNvGrpSpPr>
            <a:grpSpLocks/>
          </p:cNvGrpSpPr>
          <p:nvPr/>
        </p:nvGrpSpPr>
        <p:grpSpPr bwMode="auto">
          <a:xfrm>
            <a:off x="4937125" y="4024312"/>
            <a:ext cx="2530475" cy="1676400"/>
            <a:chOff x="3118" y="2408"/>
            <a:chExt cx="1594" cy="1056"/>
          </a:xfrm>
        </p:grpSpPr>
        <p:grpSp>
          <p:nvGrpSpPr>
            <p:cNvPr id="98" name="Group 98"/>
            <p:cNvGrpSpPr>
              <a:grpSpLocks/>
            </p:cNvGrpSpPr>
            <p:nvPr/>
          </p:nvGrpSpPr>
          <p:grpSpPr bwMode="auto">
            <a:xfrm>
              <a:off x="3118" y="2408"/>
              <a:ext cx="548" cy="197"/>
              <a:chOff x="3254" y="2392"/>
              <a:chExt cx="548" cy="197"/>
            </a:xfrm>
          </p:grpSpPr>
          <p:grpSp>
            <p:nvGrpSpPr>
              <p:cNvPr id="100" name="Group 99"/>
              <p:cNvGrpSpPr>
                <a:grpSpLocks/>
              </p:cNvGrpSpPr>
              <p:nvPr/>
            </p:nvGrpSpPr>
            <p:grpSpPr bwMode="auto">
              <a:xfrm>
                <a:off x="3264" y="2416"/>
                <a:ext cx="360" cy="144"/>
                <a:chOff x="1024" y="3016"/>
                <a:chExt cx="360" cy="144"/>
              </a:xfrm>
            </p:grpSpPr>
            <p:sp>
              <p:nvSpPr>
                <p:cNvPr id="102" name="Rectangle 100"/>
                <p:cNvSpPr>
                  <a:spLocks noChangeArrowheads="1"/>
                </p:cNvSpPr>
                <p:nvPr/>
              </p:nvSpPr>
              <p:spPr bwMode="auto">
                <a:xfrm>
                  <a:off x="1024" y="3016"/>
                  <a:ext cx="360" cy="13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Helvetica" pitchFamily="-107" charset="0"/>
                    <a:ea typeface="ＭＳ Ｐゴシック" pitchFamily="-107" charset="-128"/>
                    <a:cs typeface="ＭＳ Ｐゴシック" pitchFamily="-107" charset="-128"/>
                  </a:endParaRPr>
                </a:p>
              </p:txBody>
            </p:sp>
            <p:sp>
              <p:nvSpPr>
                <p:cNvPr id="103" name="Line 101"/>
                <p:cNvSpPr>
                  <a:spLocks noChangeShapeType="1"/>
                </p:cNvSpPr>
                <p:nvPr/>
              </p:nvSpPr>
              <p:spPr bwMode="auto">
                <a:xfrm>
                  <a:off x="1144" y="3024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" name="Line 102"/>
                <p:cNvSpPr>
                  <a:spLocks noChangeShapeType="1"/>
                </p:cNvSpPr>
                <p:nvPr/>
              </p:nvSpPr>
              <p:spPr bwMode="auto">
                <a:xfrm>
                  <a:off x="1264" y="3016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1" name="Text Box 103"/>
              <p:cNvSpPr txBox="1">
                <a:spLocks noChangeArrowheads="1"/>
              </p:cNvSpPr>
              <p:nvPr/>
            </p:nvSpPr>
            <p:spPr bwMode="auto">
              <a:xfrm>
                <a:off x="3254" y="2392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2 0 </a:t>
                </a:r>
                <a:r>
                  <a:rPr lang="en-US" sz="1600" b="1"/>
                  <a:t>0</a:t>
                </a:r>
              </a:p>
            </p:txBody>
          </p:sp>
        </p:grpSp>
        <p:sp>
          <p:nvSpPr>
            <p:cNvPr id="99" name="AutoShape 104"/>
            <p:cNvSpPr>
              <a:spLocks noChangeArrowheads="1"/>
            </p:cNvSpPr>
            <p:nvPr/>
          </p:nvSpPr>
          <p:spPr bwMode="auto">
            <a:xfrm>
              <a:off x="3864" y="2968"/>
              <a:ext cx="848" cy="496"/>
            </a:xfrm>
            <a:prstGeom prst="wedgeEllipseCallout">
              <a:avLst>
                <a:gd name="adj1" fmla="val -132579"/>
                <a:gd name="adj2" fmla="val -128023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Accept Buffer  2 </a:t>
              </a:r>
              <a:r>
                <a:rPr lang="en-US" sz="1600" b="1" dirty="0" smtClean="0">
                  <a:solidFill>
                    <a:schemeClr val="tx1"/>
                  </a:solidFill>
                </a:rPr>
                <a:t>=1 </a:t>
              </a:r>
              <a:r>
                <a:rPr lang="en-US" sz="1600" b="1" dirty="0">
                  <a:solidFill>
                    <a:schemeClr val="tx1"/>
                  </a:solidFill>
                </a:rPr>
                <a:t>+ 1</a:t>
              </a:r>
            </a:p>
          </p:txBody>
        </p:sp>
      </p:grpSp>
      <p:grpSp>
        <p:nvGrpSpPr>
          <p:cNvPr id="105" name="Group 105"/>
          <p:cNvGrpSpPr>
            <a:grpSpLocks/>
          </p:cNvGrpSpPr>
          <p:nvPr/>
        </p:nvGrpSpPr>
        <p:grpSpPr bwMode="auto">
          <a:xfrm>
            <a:off x="6223000" y="3262312"/>
            <a:ext cx="1472559" cy="584200"/>
            <a:chOff x="3920" y="1928"/>
            <a:chExt cx="877" cy="368"/>
          </a:xfrm>
        </p:grpSpPr>
        <p:sp>
          <p:nvSpPr>
            <p:cNvPr id="106" name="AutoShape 106"/>
            <p:cNvSpPr>
              <a:spLocks noChangeArrowheads="1"/>
            </p:cNvSpPr>
            <p:nvPr/>
          </p:nvSpPr>
          <p:spPr bwMode="auto">
            <a:xfrm>
              <a:off x="3928" y="1928"/>
              <a:ext cx="824" cy="368"/>
            </a:xfrm>
            <a:prstGeom prst="wedgeEllipseCallout">
              <a:avLst>
                <a:gd name="adj1" fmla="val -58111"/>
                <a:gd name="adj2" fmla="val 60056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07" name="AutoShape 107"/>
            <p:cNvSpPr>
              <a:spLocks noChangeArrowheads="1"/>
            </p:cNvSpPr>
            <p:nvPr/>
          </p:nvSpPr>
          <p:spPr bwMode="auto">
            <a:xfrm>
              <a:off x="3920" y="1928"/>
              <a:ext cx="877" cy="368"/>
            </a:xfrm>
            <a:prstGeom prst="wedgeEllipseCallout">
              <a:avLst>
                <a:gd name="adj1" fmla="val -66620"/>
                <a:gd name="adj2" fmla="val -174727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Accept  1 = 0 + 1</a:t>
              </a:r>
            </a:p>
          </p:txBody>
        </p:sp>
      </p:grpSp>
      <p:sp>
        <p:nvSpPr>
          <p:cNvPr id="108" name="Text Box 108"/>
          <p:cNvSpPr txBox="1">
            <a:spLocks noChangeArrowheads="1"/>
          </p:cNvSpPr>
          <p:nvPr/>
        </p:nvSpPr>
        <p:spPr bwMode="auto">
          <a:xfrm>
            <a:off x="1816100" y="5815012"/>
            <a:ext cx="2667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Sequence Vector</a:t>
            </a:r>
          </a:p>
        </p:txBody>
      </p:sp>
      <p:sp>
        <p:nvSpPr>
          <p:cNvPr id="109" name="Text Box 109"/>
          <p:cNvSpPr txBox="1">
            <a:spLocks noChangeArrowheads="1"/>
          </p:cNvSpPr>
          <p:nvPr/>
        </p:nvSpPr>
        <p:spPr bwMode="auto">
          <a:xfrm>
            <a:off x="1089025" y="58023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110" name="Text Box 110"/>
          <p:cNvSpPr txBox="1">
            <a:spLocks noChangeArrowheads="1"/>
          </p:cNvSpPr>
          <p:nvPr/>
        </p:nvSpPr>
        <p:spPr bwMode="auto">
          <a:xfrm>
            <a:off x="5181600" y="893058"/>
            <a:ext cx="3984384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i="1" dirty="0">
                <a:solidFill>
                  <a:srgbClr val="0000FF"/>
                </a:solidFill>
              </a:rPr>
              <a:t>(do </a:t>
            </a:r>
            <a:r>
              <a:rPr lang="en-US" b="1" i="1" dirty="0">
                <a:solidFill>
                  <a:srgbClr val="0000FF"/>
                </a:solidFill>
              </a:rPr>
              <a:t>NOT </a:t>
            </a:r>
            <a:r>
              <a:rPr lang="en-US" i="1" dirty="0" smtClean="0">
                <a:solidFill>
                  <a:srgbClr val="0000FF"/>
                </a:solidFill>
              </a:rPr>
              <a:t>be confused </a:t>
            </a:r>
            <a:r>
              <a:rPr lang="en-US" i="1" dirty="0">
                <a:solidFill>
                  <a:srgbClr val="0000FF"/>
                </a:solidFill>
              </a:rPr>
              <a:t>with vector timestamps)</a:t>
            </a:r>
          </a:p>
          <a:p>
            <a:r>
              <a:rPr lang="ja-JP" altLang="en-US" b="1" dirty="0">
                <a:solidFill>
                  <a:srgbClr val="0000FF"/>
                </a:solidFill>
              </a:rPr>
              <a:t>“</a:t>
            </a:r>
            <a:r>
              <a:rPr lang="en-US" b="1" dirty="0">
                <a:solidFill>
                  <a:srgbClr val="0000FF"/>
                </a:solidFill>
              </a:rPr>
              <a:t>Accept</a:t>
            </a:r>
            <a:r>
              <a:rPr lang="ja-JP" altLang="en-US" b="1" dirty="0">
                <a:solidFill>
                  <a:srgbClr val="0000FF"/>
                </a:solidFill>
              </a:rPr>
              <a:t>”</a:t>
            </a:r>
            <a:r>
              <a:rPr lang="en-US" b="1" dirty="0">
                <a:solidFill>
                  <a:srgbClr val="0000FF"/>
                </a:solidFill>
              </a:rPr>
              <a:t> = Deliver</a:t>
            </a:r>
          </a:p>
        </p:txBody>
      </p:sp>
      <p:sp>
        <p:nvSpPr>
          <p:cNvPr id="111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A815A43D-5B34-5D42-A57B-C3929BC7D46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Ολικά διατεταγμένο </a:t>
            </a:r>
            <a:r>
              <a:rPr lang="en-US" dirty="0" smtClean="0"/>
              <a:t>multicast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Με τη χρήση</a:t>
            </a:r>
            <a:r>
              <a:rPr lang="en-US" sz="2400" dirty="0" smtClean="0"/>
              <a:t> sequencer</a:t>
            </a:r>
          </a:p>
          <a:p>
            <a:pPr lvl="1"/>
            <a:r>
              <a:rPr lang="el-GR" sz="2000" dirty="0" smtClean="0"/>
              <a:t>Ένας ειδικό </a:t>
            </a:r>
            <a:r>
              <a:rPr lang="en-US" sz="2000" dirty="0" smtClean="0"/>
              <a:t>sequencer</a:t>
            </a:r>
            <a:r>
              <a:rPr lang="el-GR" sz="2000" dirty="0" smtClean="0"/>
              <a:t> διατάσσει όλα τα μηνύματα</a:t>
            </a:r>
            <a:endParaRPr lang="en-US" sz="2000" dirty="0" smtClean="0"/>
          </a:p>
          <a:p>
            <a:pPr lvl="1"/>
            <a:r>
              <a:rPr lang="el-GR" sz="2000" dirty="0" smtClean="0"/>
              <a:t>Όλοι οι υπόλοιποι ακολουθούν</a:t>
            </a:r>
            <a:endParaRPr lang="en-US" sz="2000" dirty="0" smtClean="0"/>
          </a:p>
          <a:p>
            <a:r>
              <a:rPr lang="el-GR" sz="2400" dirty="0" smtClean="0"/>
              <a:t>Το σύστημα </a:t>
            </a:r>
            <a:r>
              <a:rPr lang="en-US" sz="2400" dirty="0" smtClean="0"/>
              <a:t>ISIS</a:t>
            </a:r>
          </a:p>
          <a:p>
            <a:pPr lvl="1"/>
            <a:r>
              <a:rPr lang="el-GR" sz="2000" dirty="0" smtClean="0"/>
              <a:t>Παρόμοιο με τον</a:t>
            </a:r>
            <a:r>
              <a:rPr lang="en-US" sz="2000" dirty="0" smtClean="0"/>
              <a:t> sequencer, </a:t>
            </a:r>
            <a:r>
              <a:rPr lang="el-GR" sz="2000" dirty="0" smtClean="0"/>
              <a:t>αλλά η ευθύνη κατανέμεται σε όλους τους αποστολείς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 με χρήση</a:t>
            </a:r>
            <a:r>
              <a:rPr lang="en-US" dirty="0" smtClean="0"/>
              <a:t> sequencer</a:t>
            </a:r>
            <a:endParaRPr lang="el-GR" dirty="0"/>
          </a:p>
        </p:txBody>
      </p:sp>
      <p:sp>
        <p:nvSpPr>
          <p:cNvPr id="6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l-GR" sz="2000" dirty="0" smtClean="0"/>
              <a:t>Κάθε μήνυμα </a:t>
            </a:r>
            <a:r>
              <a:rPr lang="en-US" sz="2000" dirty="0" smtClean="0"/>
              <a:t>m </a:t>
            </a:r>
            <a:r>
              <a:rPr lang="el-GR" sz="2000" dirty="0" smtClean="0"/>
              <a:t>που αποστέλλεται με </a:t>
            </a:r>
            <a:r>
              <a:rPr lang="en-US" sz="2000" dirty="0" smtClean="0"/>
              <a:t>multicast </a:t>
            </a:r>
            <a:r>
              <a:rPr lang="el-GR" sz="2000" dirty="0" smtClean="0"/>
              <a:t>φέρει ένα μοναδικό </a:t>
            </a:r>
            <a:r>
              <a:rPr lang="en-US" sz="2000" dirty="0" smtClean="0"/>
              <a:t>id</a:t>
            </a:r>
          </a:p>
          <a:p>
            <a:r>
              <a:rPr lang="el-GR" sz="2000" dirty="0" smtClean="0"/>
              <a:t>Το μήνυμα αποστέλλεται σε όλες της διεργασίες της ομάδα και στον </a:t>
            </a:r>
            <a:r>
              <a:rPr lang="en-US" sz="2000" dirty="0" smtClean="0"/>
              <a:t>sequencer</a:t>
            </a:r>
          </a:p>
          <a:p>
            <a:r>
              <a:rPr lang="en-US" sz="2000" dirty="0" smtClean="0"/>
              <a:t>O sequencer</a:t>
            </a:r>
            <a:r>
              <a:rPr lang="el-GR" sz="2000" dirty="0" smtClean="0"/>
              <a:t> </a:t>
            </a:r>
          </a:p>
          <a:p>
            <a:pPr lvl="1"/>
            <a:r>
              <a:rPr lang="el-GR" sz="1600" dirty="0" smtClean="0"/>
              <a:t>κρατά έναν αύξοντα αριθμό </a:t>
            </a:r>
            <a:r>
              <a:rPr lang="en-US" sz="1600" dirty="0" smtClean="0"/>
              <a:t>(sequence number)</a:t>
            </a:r>
            <a:r>
              <a:rPr lang="el-GR" sz="1600" dirty="0" smtClean="0"/>
              <a:t> που χρησιμοποιεί για να δίνει αυξανόμενους και συνεχόμενους αριθμούς στα μηνύματα</a:t>
            </a:r>
          </a:p>
          <a:p>
            <a:pPr lvl="1"/>
            <a:r>
              <a:rPr lang="el-GR" sz="1600" dirty="0" smtClean="0"/>
              <a:t>Ανακοινώνει τους </a:t>
            </a:r>
            <a:r>
              <a:rPr lang="en-US" sz="1600" dirty="0" smtClean="0"/>
              <a:t>sequence numbers</a:t>
            </a:r>
            <a:r>
              <a:rPr lang="el-GR" sz="1600" dirty="0" smtClean="0"/>
              <a:t> στέλνοντας με </a:t>
            </a:r>
            <a:r>
              <a:rPr lang="en-US" sz="1600" dirty="0" smtClean="0"/>
              <a:t>multicast </a:t>
            </a:r>
            <a:r>
              <a:rPr lang="el-GR" sz="1600" dirty="0" smtClean="0"/>
              <a:t>μήνυμα </a:t>
            </a:r>
            <a:r>
              <a:rPr lang="en-US" sz="1600" dirty="0" smtClean="0"/>
              <a:t>order</a:t>
            </a:r>
            <a:endParaRPr lang="en-US" sz="2400" dirty="0" smtClean="0"/>
          </a:p>
          <a:p>
            <a:r>
              <a:rPr lang="el-GR" sz="2000" dirty="0" smtClean="0"/>
              <a:t>Τα μηνύματα παραμένουν στην ουρά μέχρι να μπουν σε σειρά τα </a:t>
            </a:r>
            <a:r>
              <a:rPr lang="en-US" sz="2000" dirty="0" smtClean="0"/>
              <a:t>sequence numbers </a:t>
            </a:r>
            <a:r>
              <a:rPr lang="el-GR" sz="2000" dirty="0" smtClean="0"/>
              <a:t>τους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 </a:t>
            </a:r>
            <a:r>
              <a:rPr lang="en-US" dirty="0" smtClean="0"/>
              <a:t>ISIS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/>
          <a:lstStyle/>
          <a:p>
            <a:r>
              <a:rPr lang="el-GR" sz="1800" dirty="0" smtClean="0"/>
              <a:t>Οι διεργασίες συμφωνούν συλλογικά σε </a:t>
            </a:r>
            <a:r>
              <a:rPr lang="en-US" sz="1800" dirty="0" smtClean="0"/>
              <a:t>sequence number</a:t>
            </a:r>
            <a:r>
              <a:rPr lang="el-GR" sz="1800" dirty="0" smtClean="0"/>
              <a:t> για κάθε μήνυμα</a:t>
            </a:r>
          </a:p>
          <a:p>
            <a:r>
              <a:rPr lang="el-GR" sz="1800" dirty="0" smtClean="0"/>
              <a:t>Οι διεργασίες απαντούν σε ένα </a:t>
            </a:r>
            <a:r>
              <a:rPr lang="en-US" sz="1800" dirty="0" smtClean="0"/>
              <a:t>multicast </a:t>
            </a:r>
            <a:r>
              <a:rPr lang="el-GR" sz="1800" dirty="0" smtClean="0"/>
              <a:t>με μια </a:t>
            </a:r>
            <a:r>
              <a:rPr lang="el-GR" sz="1800" i="1" dirty="0" smtClean="0"/>
              <a:t>πρόταση</a:t>
            </a:r>
            <a:r>
              <a:rPr lang="el-GR" sz="1800" dirty="0" smtClean="0"/>
              <a:t> για το </a:t>
            </a:r>
            <a:r>
              <a:rPr lang="en-US" sz="1800" dirty="0" smtClean="0"/>
              <a:t>sequence number</a:t>
            </a:r>
          </a:p>
          <a:p>
            <a:pPr lvl="1"/>
            <a:r>
              <a:rPr lang="el-GR" sz="1600" dirty="0" smtClean="0"/>
              <a:t>Το μέγιστο όλων των συμφωνημένων </a:t>
            </a:r>
            <a:r>
              <a:rPr lang="en-US" sz="1600" dirty="0" smtClean="0"/>
              <a:t>sequence numbers </a:t>
            </a:r>
          </a:p>
          <a:p>
            <a:pPr lvl="1"/>
            <a:r>
              <a:rPr lang="el-GR" sz="1600" dirty="0" smtClean="0"/>
              <a:t>Μεγαλύτερο από όλα τα </a:t>
            </a:r>
            <a:r>
              <a:rPr lang="en-US" sz="1600" dirty="0" smtClean="0"/>
              <a:t>sequence numbers </a:t>
            </a:r>
            <a:r>
              <a:rPr lang="el-GR" sz="1600" dirty="0" smtClean="0"/>
              <a:t>που είχαν προτείνει οι ίδιες στο παρελθόν</a:t>
            </a:r>
            <a:endParaRPr lang="en-US" sz="1600" dirty="0" smtClean="0"/>
          </a:p>
          <a:p>
            <a:r>
              <a:rPr lang="el-GR" sz="1800" dirty="0" smtClean="0"/>
              <a:t>Αποθηκεύουν το μήνυμα σε ουρά προτεραιότητας </a:t>
            </a:r>
            <a:r>
              <a:rPr lang="en-US" sz="1800" dirty="0" smtClean="0"/>
              <a:t>hold-back</a:t>
            </a:r>
          </a:p>
          <a:p>
            <a:pPr lvl="1"/>
            <a:r>
              <a:rPr lang="el-GR" sz="1600" dirty="0" smtClean="0"/>
              <a:t>Μηνύματα διατεταγμένα ανά </a:t>
            </a:r>
            <a:r>
              <a:rPr lang="en-US" sz="1600" dirty="0" smtClean="0"/>
              <a:t>sequence number</a:t>
            </a:r>
          </a:p>
          <a:p>
            <a:r>
              <a:rPr lang="el-GR" sz="1800" dirty="0" smtClean="0"/>
              <a:t>Ο αποστολέας επιλέγει τη συμφωνημένη προτεραιότητα και ξαναστέλνει </a:t>
            </a:r>
            <a:r>
              <a:rPr lang="en-US" sz="1800" dirty="0" smtClean="0"/>
              <a:t>multicast</a:t>
            </a:r>
            <a:r>
              <a:rPr lang="el-GR" sz="1800" dirty="0" smtClean="0"/>
              <a:t> με αυτήν</a:t>
            </a:r>
            <a:endParaRPr lang="en-US" sz="1800" dirty="0" smtClean="0"/>
          </a:p>
          <a:p>
            <a:pPr lvl="1"/>
            <a:r>
              <a:rPr lang="en-US" sz="1600" dirty="0" smtClean="0"/>
              <a:t> </a:t>
            </a:r>
            <a:r>
              <a:rPr lang="el-GR" sz="1600" dirty="0" smtClean="0"/>
              <a:t>το μέγιστο όλων των προτεινόμενων προτεραιοτήτων</a:t>
            </a:r>
            <a:endParaRPr lang="en-US" sz="1600" dirty="0" smtClean="0"/>
          </a:p>
          <a:p>
            <a:r>
              <a:rPr lang="el-GR" sz="1800" dirty="0" smtClean="0"/>
              <a:t>Κατά τη λήψη της τελικής προτεραιότητας</a:t>
            </a:r>
            <a:endParaRPr lang="en-US" sz="1800" dirty="0" smtClean="0"/>
          </a:p>
          <a:p>
            <a:pPr lvl="1"/>
            <a:r>
              <a:rPr lang="el-GR" sz="1600" dirty="0" smtClean="0"/>
              <a:t>Το μήνυμα μαρκάρεται προς παράδοση</a:t>
            </a:r>
            <a:endParaRPr lang="en-US" sz="1600" dirty="0" smtClean="0"/>
          </a:p>
          <a:p>
            <a:pPr lvl="1"/>
            <a:r>
              <a:rPr lang="el-GR" sz="1600" dirty="0" smtClean="0"/>
              <a:t>Παραδίδονται μηνύματα προς παράδοση από την αρχή της ουράς προτεραιότητας</a:t>
            </a:r>
            <a:endParaRPr lang="en-US" sz="1600" dirty="0" smtClean="0"/>
          </a:p>
          <a:p>
            <a:endParaRPr 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Αλγόριθμος </a:t>
            </a:r>
            <a:r>
              <a:rPr lang="en-US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ISIS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4179888" y="3197225"/>
            <a:ext cx="573087" cy="647700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Arc 4"/>
          <p:cNvSpPr>
            <a:spLocks/>
          </p:cNvSpPr>
          <p:nvPr/>
        </p:nvSpPr>
        <p:spPr bwMode="auto">
          <a:xfrm>
            <a:off x="6276975" y="2297113"/>
            <a:ext cx="300038" cy="201612"/>
          </a:xfrm>
          <a:custGeom>
            <a:avLst/>
            <a:gdLst>
              <a:gd name="T0" fmla="*/ 889 w 21600"/>
              <a:gd name="T1" fmla="*/ 201612 h 14085"/>
              <a:gd name="T2" fmla="*/ 54660 w 21600"/>
              <a:gd name="T3" fmla="*/ 0 h 14085"/>
              <a:gd name="T4" fmla="*/ 300038 w 21600"/>
              <a:gd name="T5" fmla="*/ 177908 h 14085"/>
              <a:gd name="T6" fmla="*/ 0 60000 65536"/>
              <a:gd name="T7" fmla="*/ 0 60000 65536"/>
              <a:gd name="T8" fmla="*/ 0 60000 65536"/>
              <a:gd name="T9" fmla="*/ 0 w 21600"/>
              <a:gd name="T10" fmla="*/ 0 h 14085"/>
              <a:gd name="T11" fmla="*/ 21600 w 21600"/>
              <a:gd name="T12" fmla="*/ 14085 h 140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085" fill="none" extrusionOk="0">
                <a:moveTo>
                  <a:pt x="63" y="14085"/>
                </a:moveTo>
                <a:cubicBezTo>
                  <a:pt x="21" y="13534"/>
                  <a:pt x="0" y="12981"/>
                  <a:pt x="0" y="12429"/>
                </a:cubicBezTo>
                <a:cubicBezTo>
                  <a:pt x="0" y="7979"/>
                  <a:pt x="1374" y="3638"/>
                  <a:pt x="3934" y="-1"/>
                </a:cubicBezTo>
              </a:path>
              <a:path w="21600" h="14085" stroke="0" extrusionOk="0">
                <a:moveTo>
                  <a:pt x="63" y="14085"/>
                </a:moveTo>
                <a:cubicBezTo>
                  <a:pt x="21" y="13534"/>
                  <a:pt x="0" y="12981"/>
                  <a:pt x="0" y="12429"/>
                </a:cubicBezTo>
                <a:cubicBezTo>
                  <a:pt x="0" y="7979"/>
                  <a:pt x="1374" y="3638"/>
                  <a:pt x="3934" y="-1"/>
                </a:cubicBezTo>
                <a:lnTo>
                  <a:pt x="21600" y="12429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Arc 5"/>
          <p:cNvSpPr>
            <a:spLocks/>
          </p:cNvSpPr>
          <p:nvPr/>
        </p:nvSpPr>
        <p:spPr bwMode="auto">
          <a:xfrm>
            <a:off x="4452938" y="2341563"/>
            <a:ext cx="1890712" cy="1209675"/>
          </a:xfrm>
          <a:custGeom>
            <a:avLst/>
            <a:gdLst>
              <a:gd name="T0" fmla="*/ 0 w 27511"/>
              <a:gd name="T1" fmla="*/ 1208107 h 21600"/>
              <a:gd name="T2" fmla="*/ 1890712 w 27511"/>
              <a:gd name="T3" fmla="*/ 46259 h 21600"/>
              <a:gd name="T4" fmla="*/ 1484406 w 27511"/>
              <a:gd name="T5" fmla="*/ 1209675 h 21600"/>
              <a:gd name="T6" fmla="*/ 0 60000 65536"/>
              <a:gd name="T7" fmla="*/ 0 60000 65536"/>
              <a:gd name="T8" fmla="*/ 0 60000 65536"/>
              <a:gd name="T9" fmla="*/ 0 w 27511"/>
              <a:gd name="T10" fmla="*/ 0 h 21600"/>
              <a:gd name="T11" fmla="*/ 27511 w 2751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511" h="21600" fill="none" extrusionOk="0">
                <a:moveTo>
                  <a:pt x="-1" y="21571"/>
                </a:moveTo>
                <a:cubicBezTo>
                  <a:pt x="14" y="9653"/>
                  <a:pt x="9680" y="-1"/>
                  <a:pt x="21599" y="-1"/>
                </a:cubicBezTo>
                <a:cubicBezTo>
                  <a:pt x="23598" y="-1"/>
                  <a:pt x="25588" y="277"/>
                  <a:pt x="27511" y="824"/>
                </a:cubicBezTo>
              </a:path>
              <a:path w="27511" h="21600" stroke="0" extrusionOk="0">
                <a:moveTo>
                  <a:pt x="-1" y="21571"/>
                </a:moveTo>
                <a:cubicBezTo>
                  <a:pt x="14" y="9653"/>
                  <a:pt x="9680" y="-1"/>
                  <a:pt x="21599" y="-1"/>
                </a:cubicBezTo>
                <a:cubicBezTo>
                  <a:pt x="23598" y="-1"/>
                  <a:pt x="25588" y="277"/>
                  <a:pt x="27511" y="824"/>
                </a:cubicBezTo>
                <a:lnTo>
                  <a:pt x="21599" y="2160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Arc 6"/>
          <p:cNvSpPr>
            <a:spLocks/>
          </p:cNvSpPr>
          <p:nvPr/>
        </p:nvSpPr>
        <p:spPr bwMode="auto">
          <a:xfrm>
            <a:off x="4737100" y="3219450"/>
            <a:ext cx="285750" cy="198438"/>
          </a:xfrm>
          <a:custGeom>
            <a:avLst/>
            <a:gdLst>
              <a:gd name="T0" fmla="*/ 218903 w 21600"/>
              <a:gd name="T1" fmla="*/ 0 h 13882"/>
              <a:gd name="T2" fmla="*/ 285750 w 21600"/>
              <a:gd name="T3" fmla="*/ 198438 h 13882"/>
              <a:gd name="T4" fmla="*/ 0 w 21600"/>
              <a:gd name="T5" fmla="*/ 198438 h 13882"/>
              <a:gd name="T6" fmla="*/ 0 60000 65536"/>
              <a:gd name="T7" fmla="*/ 0 60000 65536"/>
              <a:gd name="T8" fmla="*/ 0 60000 65536"/>
              <a:gd name="T9" fmla="*/ 0 w 21600"/>
              <a:gd name="T10" fmla="*/ 0 h 13882"/>
              <a:gd name="T11" fmla="*/ 21600 w 21600"/>
              <a:gd name="T12" fmla="*/ 13882 h 138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3882" fill="none" extrusionOk="0">
                <a:moveTo>
                  <a:pt x="16547" y="-1"/>
                </a:moveTo>
                <a:cubicBezTo>
                  <a:pt x="19811" y="3889"/>
                  <a:pt x="21600" y="8804"/>
                  <a:pt x="21600" y="13882"/>
                </a:cubicBezTo>
              </a:path>
              <a:path w="21600" h="13882" stroke="0" extrusionOk="0">
                <a:moveTo>
                  <a:pt x="16547" y="-1"/>
                </a:moveTo>
                <a:cubicBezTo>
                  <a:pt x="19811" y="3889"/>
                  <a:pt x="21600" y="8804"/>
                  <a:pt x="21600" y="13882"/>
                </a:cubicBezTo>
                <a:lnTo>
                  <a:pt x="0" y="13882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Arc 7"/>
          <p:cNvSpPr>
            <a:spLocks/>
          </p:cNvSpPr>
          <p:nvPr/>
        </p:nvSpPr>
        <p:spPr bwMode="auto">
          <a:xfrm>
            <a:off x="6596063" y="3049588"/>
            <a:ext cx="184150" cy="325437"/>
          </a:xfrm>
          <a:custGeom>
            <a:avLst/>
            <a:gdLst>
              <a:gd name="T0" fmla="*/ 184150 w 13948"/>
              <a:gd name="T1" fmla="*/ 325437 h 21600"/>
              <a:gd name="T2" fmla="*/ 0 w 13948"/>
              <a:gd name="T3" fmla="*/ 248477 h 21600"/>
              <a:gd name="T4" fmla="*/ 184150 w 13948"/>
              <a:gd name="T5" fmla="*/ 0 h 21600"/>
              <a:gd name="T6" fmla="*/ 0 60000 65536"/>
              <a:gd name="T7" fmla="*/ 0 60000 65536"/>
              <a:gd name="T8" fmla="*/ 0 60000 65536"/>
              <a:gd name="T9" fmla="*/ 0 w 13948"/>
              <a:gd name="T10" fmla="*/ 0 h 21600"/>
              <a:gd name="T11" fmla="*/ 13948 w 1394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48" h="21600" fill="none" extrusionOk="0">
                <a:moveTo>
                  <a:pt x="13948" y="21599"/>
                </a:moveTo>
                <a:cubicBezTo>
                  <a:pt x="8840" y="21599"/>
                  <a:pt x="3899" y="19790"/>
                  <a:pt x="-1" y="16492"/>
                </a:cubicBezTo>
              </a:path>
              <a:path w="13948" h="21600" stroke="0" extrusionOk="0">
                <a:moveTo>
                  <a:pt x="13948" y="21599"/>
                </a:moveTo>
                <a:cubicBezTo>
                  <a:pt x="8840" y="21599"/>
                  <a:pt x="3899" y="19790"/>
                  <a:pt x="-1" y="16492"/>
                </a:cubicBezTo>
                <a:lnTo>
                  <a:pt x="13948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Arc 8"/>
          <p:cNvSpPr>
            <a:spLocks/>
          </p:cNvSpPr>
          <p:nvPr/>
        </p:nvSpPr>
        <p:spPr bwMode="auto">
          <a:xfrm>
            <a:off x="4448175" y="3152775"/>
            <a:ext cx="2222500" cy="576263"/>
          </a:xfrm>
          <a:custGeom>
            <a:avLst/>
            <a:gdLst>
              <a:gd name="T0" fmla="*/ 2222500 w 33597"/>
              <a:gd name="T1" fmla="*/ 176907 h 21600"/>
              <a:gd name="T2" fmla="*/ 0 w 33597"/>
              <a:gd name="T3" fmla="*/ 459356 h 21600"/>
              <a:gd name="T4" fmla="*/ 862685 w 33597"/>
              <a:gd name="T5" fmla="*/ 0 h 21600"/>
              <a:gd name="T6" fmla="*/ 0 60000 65536"/>
              <a:gd name="T7" fmla="*/ 0 60000 65536"/>
              <a:gd name="T8" fmla="*/ 0 60000 65536"/>
              <a:gd name="T9" fmla="*/ 0 w 33597"/>
              <a:gd name="T10" fmla="*/ 0 h 21600"/>
              <a:gd name="T11" fmla="*/ 33597 w 3359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597" h="21600" fill="none" extrusionOk="0">
                <a:moveTo>
                  <a:pt x="33597" y="6631"/>
                </a:moveTo>
                <a:cubicBezTo>
                  <a:pt x="30719" y="15553"/>
                  <a:pt x="22415" y="21599"/>
                  <a:pt x="13041" y="21599"/>
                </a:cubicBezTo>
                <a:cubicBezTo>
                  <a:pt x="8332" y="21599"/>
                  <a:pt x="3752" y="20061"/>
                  <a:pt x="-1" y="17218"/>
                </a:cubicBezTo>
              </a:path>
              <a:path w="33597" h="21600" stroke="0" extrusionOk="0">
                <a:moveTo>
                  <a:pt x="33597" y="6631"/>
                </a:moveTo>
                <a:cubicBezTo>
                  <a:pt x="30719" y="15553"/>
                  <a:pt x="22415" y="21599"/>
                  <a:pt x="13041" y="21599"/>
                </a:cubicBezTo>
                <a:cubicBezTo>
                  <a:pt x="8332" y="21599"/>
                  <a:pt x="3752" y="20061"/>
                  <a:pt x="-1" y="17218"/>
                </a:cubicBezTo>
                <a:lnTo>
                  <a:pt x="13041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2219325" y="1485900"/>
            <a:ext cx="571500" cy="649288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Arc 10"/>
          <p:cNvSpPr>
            <a:spLocks/>
          </p:cNvSpPr>
          <p:nvPr/>
        </p:nvSpPr>
        <p:spPr bwMode="auto">
          <a:xfrm>
            <a:off x="2778125" y="1727200"/>
            <a:ext cx="287338" cy="222250"/>
          </a:xfrm>
          <a:custGeom>
            <a:avLst/>
            <a:gdLst>
              <a:gd name="T0" fmla="*/ 277334 w 21600"/>
              <a:gd name="T1" fmla="*/ 0 h 14744"/>
              <a:gd name="T2" fmla="*/ 260613 w 21600"/>
              <a:gd name="T3" fmla="*/ 222250 h 14744"/>
              <a:gd name="T4" fmla="*/ 0 w 21600"/>
              <a:gd name="T5" fmla="*/ 85138 h 14744"/>
              <a:gd name="T6" fmla="*/ 0 60000 65536"/>
              <a:gd name="T7" fmla="*/ 0 60000 65536"/>
              <a:gd name="T8" fmla="*/ 0 60000 65536"/>
              <a:gd name="T9" fmla="*/ 0 w 21600"/>
              <a:gd name="T10" fmla="*/ 0 h 14744"/>
              <a:gd name="T11" fmla="*/ 21600 w 21600"/>
              <a:gd name="T12" fmla="*/ 14744 h 147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744" fill="none" extrusionOk="0">
                <a:moveTo>
                  <a:pt x="20848" y="-1"/>
                </a:moveTo>
                <a:cubicBezTo>
                  <a:pt x="21347" y="1841"/>
                  <a:pt x="21600" y="3740"/>
                  <a:pt x="21600" y="5648"/>
                </a:cubicBezTo>
                <a:cubicBezTo>
                  <a:pt x="21600" y="8790"/>
                  <a:pt x="20914" y="11894"/>
                  <a:pt x="19591" y="14744"/>
                </a:cubicBezTo>
              </a:path>
              <a:path w="21600" h="14744" stroke="0" extrusionOk="0">
                <a:moveTo>
                  <a:pt x="20848" y="-1"/>
                </a:moveTo>
                <a:cubicBezTo>
                  <a:pt x="21347" y="1841"/>
                  <a:pt x="21600" y="3740"/>
                  <a:pt x="21600" y="5648"/>
                </a:cubicBezTo>
                <a:cubicBezTo>
                  <a:pt x="21600" y="8790"/>
                  <a:pt x="20914" y="11894"/>
                  <a:pt x="19591" y="14744"/>
                </a:cubicBezTo>
                <a:lnTo>
                  <a:pt x="0" y="5648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Arc 11"/>
          <p:cNvSpPr>
            <a:spLocks/>
          </p:cNvSpPr>
          <p:nvPr/>
        </p:nvSpPr>
        <p:spPr bwMode="auto">
          <a:xfrm>
            <a:off x="2778125" y="1825625"/>
            <a:ext cx="1703388" cy="1709738"/>
          </a:xfrm>
          <a:custGeom>
            <a:avLst/>
            <a:gdLst>
              <a:gd name="T0" fmla="*/ 234926 w 21600"/>
              <a:gd name="T1" fmla="*/ 0 h 21393"/>
              <a:gd name="T2" fmla="*/ 1703388 w 21600"/>
              <a:gd name="T3" fmla="*/ 1709738 h 21393"/>
              <a:gd name="T4" fmla="*/ 0 w 21600"/>
              <a:gd name="T5" fmla="*/ 1709738 h 21393"/>
              <a:gd name="T6" fmla="*/ 0 60000 65536"/>
              <a:gd name="T7" fmla="*/ 0 60000 65536"/>
              <a:gd name="T8" fmla="*/ 0 60000 65536"/>
              <a:gd name="T9" fmla="*/ 0 w 21600"/>
              <a:gd name="T10" fmla="*/ 0 h 21393"/>
              <a:gd name="T11" fmla="*/ 21600 w 21600"/>
              <a:gd name="T12" fmla="*/ 21393 h 21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393" fill="none" extrusionOk="0">
                <a:moveTo>
                  <a:pt x="2979" y="-1"/>
                </a:moveTo>
                <a:cubicBezTo>
                  <a:pt x="13654" y="1485"/>
                  <a:pt x="21600" y="10614"/>
                  <a:pt x="21600" y="21393"/>
                </a:cubicBezTo>
              </a:path>
              <a:path w="21600" h="21393" stroke="0" extrusionOk="0">
                <a:moveTo>
                  <a:pt x="2979" y="-1"/>
                </a:moveTo>
                <a:cubicBezTo>
                  <a:pt x="13654" y="1485"/>
                  <a:pt x="21600" y="10614"/>
                  <a:pt x="21600" y="21393"/>
                </a:cubicBezTo>
                <a:lnTo>
                  <a:pt x="0" y="21393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Arc 12"/>
          <p:cNvSpPr>
            <a:spLocks/>
          </p:cNvSpPr>
          <p:nvPr/>
        </p:nvSpPr>
        <p:spPr bwMode="auto">
          <a:xfrm>
            <a:off x="2457450" y="2090738"/>
            <a:ext cx="192088" cy="309562"/>
          </a:xfrm>
          <a:custGeom>
            <a:avLst/>
            <a:gdLst>
              <a:gd name="T0" fmla="*/ 192088 w 14458"/>
              <a:gd name="T1" fmla="*/ 268072 h 21600"/>
              <a:gd name="T2" fmla="*/ 0 w 14458"/>
              <a:gd name="T3" fmla="*/ 305076 h 21600"/>
              <a:gd name="T4" fmla="*/ 48600 w 14458"/>
              <a:gd name="T5" fmla="*/ 0 h 21600"/>
              <a:gd name="T6" fmla="*/ 0 60000 65536"/>
              <a:gd name="T7" fmla="*/ 0 60000 65536"/>
              <a:gd name="T8" fmla="*/ 0 60000 65536"/>
              <a:gd name="T9" fmla="*/ 0 w 14458"/>
              <a:gd name="T10" fmla="*/ 0 h 21600"/>
              <a:gd name="T11" fmla="*/ 14458 w 1445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58" h="21600" fill="none" extrusionOk="0">
                <a:moveTo>
                  <a:pt x="14458" y="18705"/>
                </a:moveTo>
                <a:cubicBezTo>
                  <a:pt x="11174" y="20601"/>
                  <a:pt x="7449" y="21599"/>
                  <a:pt x="3658" y="21599"/>
                </a:cubicBezTo>
                <a:cubicBezTo>
                  <a:pt x="2431" y="21599"/>
                  <a:pt x="1208" y="21495"/>
                  <a:pt x="-1" y="21287"/>
                </a:cubicBezTo>
              </a:path>
              <a:path w="14458" h="21600" stroke="0" extrusionOk="0">
                <a:moveTo>
                  <a:pt x="14458" y="18705"/>
                </a:moveTo>
                <a:cubicBezTo>
                  <a:pt x="11174" y="20601"/>
                  <a:pt x="7449" y="21599"/>
                  <a:pt x="3658" y="21599"/>
                </a:cubicBezTo>
                <a:cubicBezTo>
                  <a:pt x="2431" y="21599"/>
                  <a:pt x="1208" y="21495"/>
                  <a:pt x="-1" y="21287"/>
                </a:cubicBezTo>
                <a:lnTo>
                  <a:pt x="3658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Arc 13"/>
          <p:cNvSpPr>
            <a:spLocks/>
          </p:cNvSpPr>
          <p:nvPr/>
        </p:nvSpPr>
        <p:spPr bwMode="auto">
          <a:xfrm>
            <a:off x="2549525" y="2090738"/>
            <a:ext cx="1930400" cy="1460500"/>
          </a:xfrm>
          <a:custGeom>
            <a:avLst/>
            <a:gdLst>
              <a:gd name="T0" fmla="*/ 1928948 w 21270"/>
              <a:gd name="T1" fmla="*/ 1460500 h 21599"/>
              <a:gd name="T2" fmla="*/ 0 w 21270"/>
              <a:gd name="T3" fmla="*/ 253976 h 21599"/>
              <a:gd name="T4" fmla="*/ 1930400 w 21270"/>
              <a:gd name="T5" fmla="*/ 0 h 21599"/>
              <a:gd name="T6" fmla="*/ 0 60000 65536"/>
              <a:gd name="T7" fmla="*/ 0 60000 65536"/>
              <a:gd name="T8" fmla="*/ 0 60000 65536"/>
              <a:gd name="T9" fmla="*/ 0 w 21270"/>
              <a:gd name="T10" fmla="*/ 0 h 21599"/>
              <a:gd name="T11" fmla="*/ 21270 w 2127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70" h="21599" fill="none" extrusionOk="0">
                <a:moveTo>
                  <a:pt x="21253" y="21599"/>
                </a:moveTo>
                <a:cubicBezTo>
                  <a:pt x="10779" y="21592"/>
                  <a:pt x="1820" y="14070"/>
                  <a:pt x="-1" y="3756"/>
                </a:cubicBezTo>
              </a:path>
              <a:path w="21270" h="21599" stroke="0" extrusionOk="0">
                <a:moveTo>
                  <a:pt x="21253" y="21599"/>
                </a:moveTo>
                <a:cubicBezTo>
                  <a:pt x="10779" y="21592"/>
                  <a:pt x="1820" y="14070"/>
                  <a:pt x="-1" y="3756"/>
                </a:cubicBezTo>
                <a:lnTo>
                  <a:pt x="21270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Arc 14"/>
          <p:cNvSpPr>
            <a:spLocks/>
          </p:cNvSpPr>
          <p:nvPr/>
        </p:nvSpPr>
        <p:spPr bwMode="auto">
          <a:xfrm>
            <a:off x="3924300" y="2978150"/>
            <a:ext cx="282575" cy="277813"/>
          </a:xfrm>
          <a:custGeom>
            <a:avLst/>
            <a:gdLst>
              <a:gd name="T0" fmla="*/ 0 w 20399"/>
              <a:gd name="T1" fmla="*/ 171230 h 18509"/>
              <a:gd name="T2" fmla="*/ 128356 w 20399"/>
              <a:gd name="T3" fmla="*/ 0 h 18509"/>
              <a:gd name="T4" fmla="*/ 282575 w 20399"/>
              <a:gd name="T5" fmla="*/ 277813 h 18509"/>
              <a:gd name="T6" fmla="*/ 0 60000 65536"/>
              <a:gd name="T7" fmla="*/ 0 60000 65536"/>
              <a:gd name="T8" fmla="*/ 0 60000 65536"/>
              <a:gd name="T9" fmla="*/ 0 w 20399"/>
              <a:gd name="T10" fmla="*/ 0 h 18509"/>
              <a:gd name="T11" fmla="*/ 20399 w 20399"/>
              <a:gd name="T12" fmla="*/ 18509 h 185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399" h="18509" fill="none" extrusionOk="0">
                <a:moveTo>
                  <a:pt x="-1" y="11407"/>
                </a:moveTo>
                <a:cubicBezTo>
                  <a:pt x="1659" y="6638"/>
                  <a:pt x="4938" y="2602"/>
                  <a:pt x="9265" y="-1"/>
                </a:cubicBezTo>
              </a:path>
              <a:path w="20399" h="18509" stroke="0" extrusionOk="0">
                <a:moveTo>
                  <a:pt x="-1" y="11407"/>
                </a:moveTo>
                <a:cubicBezTo>
                  <a:pt x="1659" y="6638"/>
                  <a:pt x="4938" y="2602"/>
                  <a:pt x="9265" y="-1"/>
                </a:cubicBezTo>
                <a:lnTo>
                  <a:pt x="20399" y="18509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2519363" y="1809750"/>
            <a:ext cx="1443037" cy="1239838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2436813" y="1722438"/>
            <a:ext cx="136525" cy="147637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>
            <a:off x="2627313" y="5349875"/>
            <a:ext cx="600075" cy="649288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Arc 18"/>
          <p:cNvSpPr>
            <a:spLocks/>
          </p:cNvSpPr>
          <p:nvPr/>
        </p:nvSpPr>
        <p:spPr bwMode="auto">
          <a:xfrm>
            <a:off x="4005263" y="3846513"/>
            <a:ext cx="242887" cy="307975"/>
          </a:xfrm>
          <a:custGeom>
            <a:avLst/>
            <a:gdLst>
              <a:gd name="T0" fmla="*/ 154371 w 18371"/>
              <a:gd name="T1" fmla="*/ 307975 h 20536"/>
              <a:gd name="T2" fmla="*/ 0 w 18371"/>
              <a:gd name="T3" fmla="*/ 170364 h 20536"/>
              <a:gd name="T4" fmla="*/ 242887 w 18371"/>
              <a:gd name="T5" fmla="*/ 0 h 20536"/>
              <a:gd name="T6" fmla="*/ 0 60000 65536"/>
              <a:gd name="T7" fmla="*/ 0 60000 65536"/>
              <a:gd name="T8" fmla="*/ 0 60000 65536"/>
              <a:gd name="T9" fmla="*/ 0 w 18371"/>
              <a:gd name="T10" fmla="*/ 0 h 20536"/>
              <a:gd name="T11" fmla="*/ 18371 w 18371"/>
              <a:gd name="T12" fmla="*/ 20536 h 20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371" h="20536" fill="none" extrusionOk="0">
                <a:moveTo>
                  <a:pt x="11675" y="20536"/>
                </a:moveTo>
                <a:cubicBezTo>
                  <a:pt x="6821" y="18953"/>
                  <a:pt x="2684" y="15702"/>
                  <a:pt x="-1" y="11360"/>
                </a:cubicBezTo>
              </a:path>
              <a:path w="18371" h="20536" stroke="0" extrusionOk="0">
                <a:moveTo>
                  <a:pt x="11675" y="20536"/>
                </a:moveTo>
                <a:cubicBezTo>
                  <a:pt x="6821" y="18953"/>
                  <a:pt x="2684" y="15702"/>
                  <a:pt x="-1" y="11360"/>
                </a:cubicBezTo>
                <a:lnTo>
                  <a:pt x="18371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Arc 19"/>
          <p:cNvSpPr>
            <a:spLocks/>
          </p:cNvSpPr>
          <p:nvPr/>
        </p:nvSpPr>
        <p:spPr bwMode="auto">
          <a:xfrm>
            <a:off x="3200400" y="5541963"/>
            <a:ext cx="300038" cy="219075"/>
          </a:xfrm>
          <a:custGeom>
            <a:avLst/>
            <a:gdLst>
              <a:gd name="T0" fmla="*/ 259700 w 21600"/>
              <a:gd name="T1" fmla="*/ 0 h 14566"/>
              <a:gd name="T2" fmla="*/ 295468 w 21600"/>
              <a:gd name="T3" fmla="*/ 219075 h 14566"/>
              <a:gd name="T4" fmla="*/ 0 w 21600"/>
              <a:gd name="T5" fmla="*/ 162674 h 14566"/>
              <a:gd name="T6" fmla="*/ 0 60000 65536"/>
              <a:gd name="T7" fmla="*/ 0 60000 65536"/>
              <a:gd name="T8" fmla="*/ 0 60000 65536"/>
              <a:gd name="T9" fmla="*/ 0 w 21600"/>
              <a:gd name="T10" fmla="*/ 0 h 14566"/>
              <a:gd name="T11" fmla="*/ 21600 w 21600"/>
              <a:gd name="T12" fmla="*/ 14566 h 145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566" fill="none" extrusionOk="0">
                <a:moveTo>
                  <a:pt x="18696" y="-1"/>
                </a:moveTo>
                <a:cubicBezTo>
                  <a:pt x="20598" y="3287"/>
                  <a:pt x="21600" y="7017"/>
                  <a:pt x="21600" y="10816"/>
                </a:cubicBezTo>
                <a:cubicBezTo>
                  <a:pt x="21600" y="12073"/>
                  <a:pt x="21490" y="13328"/>
                  <a:pt x="21271" y="14566"/>
                </a:cubicBezTo>
              </a:path>
              <a:path w="21600" h="14566" stroke="0" extrusionOk="0">
                <a:moveTo>
                  <a:pt x="18696" y="-1"/>
                </a:moveTo>
                <a:cubicBezTo>
                  <a:pt x="20598" y="3287"/>
                  <a:pt x="21600" y="7017"/>
                  <a:pt x="21600" y="10816"/>
                </a:cubicBezTo>
                <a:cubicBezTo>
                  <a:pt x="21600" y="12073"/>
                  <a:pt x="21490" y="13328"/>
                  <a:pt x="21271" y="14566"/>
                </a:cubicBezTo>
                <a:lnTo>
                  <a:pt x="0" y="10816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Arc 20"/>
          <p:cNvSpPr>
            <a:spLocks/>
          </p:cNvSpPr>
          <p:nvPr/>
        </p:nvSpPr>
        <p:spPr bwMode="auto">
          <a:xfrm>
            <a:off x="3200400" y="3521075"/>
            <a:ext cx="1306513" cy="2151063"/>
          </a:xfrm>
          <a:custGeom>
            <a:avLst/>
            <a:gdLst>
              <a:gd name="T0" fmla="*/ 1306513 w 21600"/>
              <a:gd name="T1" fmla="*/ 0 h 21278"/>
              <a:gd name="T2" fmla="*/ 224466 w 21600"/>
              <a:gd name="T3" fmla="*/ 2151063 h 21278"/>
              <a:gd name="T4" fmla="*/ 0 w 21600"/>
              <a:gd name="T5" fmla="*/ 0 h 21278"/>
              <a:gd name="T6" fmla="*/ 0 60000 65536"/>
              <a:gd name="T7" fmla="*/ 0 60000 65536"/>
              <a:gd name="T8" fmla="*/ 0 60000 65536"/>
              <a:gd name="T9" fmla="*/ 0 w 21600"/>
              <a:gd name="T10" fmla="*/ 0 h 21278"/>
              <a:gd name="T11" fmla="*/ 21600 w 21600"/>
              <a:gd name="T12" fmla="*/ 21278 h 212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278" fill="none" extrusionOk="0">
                <a:moveTo>
                  <a:pt x="21600" y="0"/>
                </a:moveTo>
                <a:cubicBezTo>
                  <a:pt x="21600" y="10497"/>
                  <a:pt x="14052" y="19475"/>
                  <a:pt x="3711" y="21278"/>
                </a:cubicBezTo>
              </a:path>
              <a:path w="21600" h="21278" stroke="0" extrusionOk="0">
                <a:moveTo>
                  <a:pt x="21600" y="0"/>
                </a:moveTo>
                <a:cubicBezTo>
                  <a:pt x="21600" y="10497"/>
                  <a:pt x="14052" y="19475"/>
                  <a:pt x="3711" y="21278"/>
                </a:cubicBezTo>
                <a:lnTo>
                  <a:pt x="0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Arc 21"/>
          <p:cNvSpPr>
            <a:spLocks/>
          </p:cNvSpPr>
          <p:nvPr/>
        </p:nvSpPr>
        <p:spPr bwMode="auto">
          <a:xfrm>
            <a:off x="2795588" y="5084763"/>
            <a:ext cx="203200" cy="325437"/>
          </a:xfrm>
          <a:custGeom>
            <a:avLst/>
            <a:gdLst>
              <a:gd name="T0" fmla="*/ 0 w 14603"/>
              <a:gd name="T1" fmla="*/ 11074 h 21600"/>
              <a:gd name="T2" fmla="*/ 203200 w 14603"/>
              <a:gd name="T3" fmla="*/ 29726 h 21600"/>
              <a:gd name="T4" fmla="*/ 77715 w 14603"/>
              <a:gd name="T5" fmla="*/ 325437 h 21600"/>
              <a:gd name="T6" fmla="*/ 0 60000 65536"/>
              <a:gd name="T7" fmla="*/ 0 60000 65536"/>
              <a:gd name="T8" fmla="*/ 0 60000 65536"/>
              <a:gd name="T9" fmla="*/ 0 w 14603"/>
              <a:gd name="T10" fmla="*/ 0 h 21600"/>
              <a:gd name="T11" fmla="*/ 14603 w 1460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603" h="21600" fill="none" extrusionOk="0">
                <a:moveTo>
                  <a:pt x="-1" y="734"/>
                </a:moveTo>
                <a:cubicBezTo>
                  <a:pt x="1821" y="246"/>
                  <a:pt x="3699" y="-1"/>
                  <a:pt x="5585" y="-1"/>
                </a:cubicBezTo>
                <a:cubicBezTo>
                  <a:pt x="8698" y="-1"/>
                  <a:pt x="11774" y="672"/>
                  <a:pt x="14603" y="1972"/>
                </a:cubicBezTo>
              </a:path>
              <a:path w="14603" h="21600" stroke="0" extrusionOk="0">
                <a:moveTo>
                  <a:pt x="-1" y="734"/>
                </a:moveTo>
                <a:cubicBezTo>
                  <a:pt x="1821" y="246"/>
                  <a:pt x="3699" y="-1"/>
                  <a:pt x="5585" y="-1"/>
                </a:cubicBezTo>
                <a:cubicBezTo>
                  <a:pt x="8698" y="-1"/>
                  <a:pt x="11774" y="672"/>
                  <a:pt x="14603" y="1972"/>
                </a:cubicBezTo>
                <a:lnTo>
                  <a:pt x="5585" y="2160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Arc 22"/>
          <p:cNvSpPr>
            <a:spLocks/>
          </p:cNvSpPr>
          <p:nvPr/>
        </p:nvSpPr>
        <p:spPr bwMode="auto">
          <a:xfrm>
            <a:off x="2886075" y="3521075"/>
            <a:ext cx="1566863" cy="1887538"/>
          </a:xfrm>
          <a:custGeom>
            <a:avLst/>
            <a:gdLst>
              <a:gd name="T0" fmla="*/ 0 w 21438"/>
              <a:gd name="T1" fmla="*/ 1657265 h 21599"/>
              <a:gd name="T2" fmla="*/ 1565401 w 21438"/>
              <a:gd name="T3" fmla="*/ 0 h 21599"/>
              <a:gd name="T4" fmla="*/ 1566863 w 21438"/>
              <a:gd name="T5" fmla="*/ 1887538 h 21599"/>
              <a:gd name="T6" fmla="*/ 0 60000 65536"/>
              <a:gd name="T7" fmla="*/ 0 60000 65536"/>
              <a:gd name="T8" fmla="*/ 0 60000 65536"/>
              <a:gd name="T9" fmla="*/ 0 w 21438"/>
              <a:gd name="T10" fmla="*/ 0 h 21599"/>
              <a:gd name="T11" fmla="*/ 21438 w 21438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38" h="21599" fill="none" extrusionOk="0">
                <a:moveTo>
                  <a:pt x="-1" y="18963"/>
                </a:moveTo>
                <a:cubicBezTo>
                  <a:pt x="1329" y="8142"/>
                  <a:pt x="10515" y="9"/>
                  <a:pt x="21417" y="-1"/>
                </a:cubicBezTo>
              </a:path>
              <a:path w="21438" h="21599" stroke="0" extrusionOk="0">
                <a:moveTo>
                  <a:pt x="-1" y="18963"/>
                </a:moveTo>
                <a:cubicBezTo>
                  <a:pt x="1329" y="8142"/>
                  <a:pt x="10515" y="9"/>
                  <a:pt x="21417" y="-1"/>
                </a:cubicBezTo>
                <a:lnTo>
                  <a:pt x="21438" y="21599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Oval 23"/>
          <p:cNvSpPr>
            <a:spLocks noChangeArrowheads="1"/>
          </p:cNvSpPr>
          <p:nvPr/>
        </p:nvSpPr>
        <p:spPr bwMode="auto">
          <a:xfrm>
            <a:off x="4397375" y="3462338"/>
            <a:ext cx="136525" cy="147637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3240088" y="2617788"/>
            <a:ext cx="21907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4533900" y="3668713"/>
            <a:ext cx="600075" cy="7969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>
            <a:off x="2490788" y="5673725"/>
            <a:ext cx="32702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3227388" y="2576513"/>
            <a:ext cx="134937" cy="266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3227388" y="2576513"/>
            <a:ext cx="163512" cy="295275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2776538" y="3003550"/>
            <a:ext cx="2174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auto">
          <a:xfrm>
            <a:off x="3021013" y="4037013"/>
            <a:ext cx="217487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3211513" y="2590800"/>
            <a:ext cx="2174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4" name="Rectangle 32"/>
          <p:cNvSpPr>
            <a:spLocks noChangeArrowheads="1"/>
          </p:cNvSpPr>
          <p:nvPr/>
        </p:nvSpPr>
        <p:spPr bwMode="auto">
          <a:xfrm>
            <a:off x="3471863" y="4449763"/>
            <a:ext cx="2159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3798888" y="2282825"/>
            <a:ext cx="80962" cy="1476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3798888" y="2282825"/>
            <a:ext cx="109537" cy="176213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Rectangle 35"/>
          <p:cNvSpPr>
            <a:spLocks noChangeArrowheads="1"/>
          </p:cNvSpPr>
          <p:nvPr/>
        </p:nvSpPr>
        <p:spPr bwMode="auto">
          <a:xfrm>
            <a:off x="4837113" y="2035175"/>
            <a:ext cx="109378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1 Message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8" name="Rectangle 36"/>
          <p:cNvSpPr>
            <a:spLocks noChangeArrowheads="1"/>
          </p:cNvSpPr>
          <p:nvPr/>
        </p:nvSpPr>
        <p:spPr bwMode="auto">
          <a:xfrm rot="-1129043">
            <a:off x="4926013" y="2711450"/>
            <a:ext cx="1638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2 Proposed Seq</a:t>
            </a:r>
            <a:endParaRPr lang="en-GB" sz="18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" name="Rectangle 37"/>
          <p:cNvSpPr>
            <a:spLocks noChangeArrowheads="1"/>
          </p:cNvSpPr>
          <p:nvPr/>
        </p:nvSpPr>
        <p:spPr bwMode="auto">
          <a:xfrm>
            <a:off x="5268913" y="3344863"/>
            <a:ext cx="327025" cy="2936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Rectangle 38"/>
          <p:cNvSpPr>
            <a:spLocks noChangeArrowheads="1"/>
          </p:cNvSpPr>
          <p:nvPr/>
        </p:nvSpPr>
        <p:spPr bwMode="auto">
          <a:xfrm>
            <a:off x="5268913" y="3344863"/>
            <a:ext cx="354012" cy="323850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Rectangle 39"/>
          <p:cNvSpPr>
            <a:spLocks noChangeArrowheads="1"/>
          </p:cNvSpPr>
          <p:nvPr/>
        </p:nvSpPr>
        <p:spPr bwMode="auto">
          <a:xfrm>
            <a:off x="1782763" y="1735138"/>
            <a:ext cx="246062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" name="Rectangle 40"/>
          <p:cNvSpPr>
            <a:spLocks noChangeArrowheads="1"/>
          </p:cNvSpPr>
          <p:nvPr/>
        </p:nvSpPr>
        <p:spPr bwMode="auto">
          <a:xfrm>
            <a:off x="1928813" y="1844675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3" name="Rectangle 41"/>
          <p:cNvSpPr>
            <a:spLocks noChangeArrowheads="1"/>
          </p:cNvSpPr>
          <p:nvPr/>
        </p:nvSpPr>
        <p:spPr bwMode="auto">
          <a:xfrm>
            <a:off x="2163763" y="5600700"/>
            <a:ext cx="246062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4" name="Rectangle 42"/>
          <p:cNvSpPr>
            <a:spLocks noChangeArrowheads="1"/>
          </p:cNvSpPr>
          <p:nvPr/>
        </p:nvSpPr>
        <p:spPr bwMode="auto">
          <a:xfrm>
            <a:off x="2309813" y="5708650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5" name="Rectangle 43"/>
          <p:cNvSpPr>
            <a:spLocks noChangeArrowheads="1"/>
          </p:cNvSpPr>
          <p:nvPr/>
        </p:nvSpPr>
        <p:spPr bwMode="auto">
          <a:xfrm>
            <a:off x="5200650" y="4508500"/>
            <a:ext cx="244475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6" name="Rectangle 44"/>
          <p:cNvSpPr>
            <a:spLocks noChangeArrowheads="1"/>
          </p:cNvSpPr>
          <p:nvPr/>
        </p:nvSpPr>
        <p:spPr bwMode="auto">
          <a:xfrm>
            <a:off x="5345113" y="4616450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7" name="Rectangle 45"/>
          <p:cNvSpPr>
            <a:spLocks noChangeArrowheads="1"/>
          </p:cNvSpPr>
          <p:nvPr/>
        </p:nvSpPr>
        <p:spPr bwMode="auto">
          <a:xfrm>
            <a:off x="7296150" y="2590800"/>
            <a:ext cx="244475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8" name="Rectangle 46"/>
          <p:cNvSpPr>
            <a:spLocks noChangeArrowheads="1"/>
          </p:cNvSpPr>
          <p:nvPr/>
        </p:nvSpPr>
        <p:spPr bwMode="auto">
          <a:xfrm>
            <a:off x="7440613" y="2698750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9" name="Rectangle 47"/>
          <p:cNvSpPr>
            <a:spLocks noChangeArrowheads="1"/>
          </p:cNvSpPr>
          <p:nvPr/>
        </p:nvSpPr>
        <p:spPr bwMode="auto">
          <a:xfrm>
            <a:off x="5268913" y="3579813"/>
            <a:ext cx="217487" cy="88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Rectangle 48"/>
          <p:cNvSpPr>
            <a:spLocks noChangeArrowheads="1"/>
          </p:cNvSpPr>
          <p:nvPr/>
        </p:nvSpPr>
        <p:spPr bwMode="auto">
          <a:xfrm>
            <a:off x="5268913" y="3579813"/>
            <a:ext cx="246062" cy="119062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Oval 49"/>
          <p:cNvSpPr>
            <a:spLocks noChangeArrowheads="1"/>
          </p:cNvSpPr>
          <p:nvPr/>
        </p:nvSpPr>
        <p:spPr bwMode="auto">
          <a:xfrm>
            <a:off x="6521450" y="2370138"/>
            <a:ext cx="571500" cy="649287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" name="Line 50"/>
          <p:cNvSpPr>
            <a:spLocks noChangeShapeType="1"/>
          </p:cNvSpPr>
          <p:nvPr/>
        </p:nvSpPr>
        <p:spPr bwMode="auto">
          <a:xfrm flipV="1">
            <a:off x="2954338" y="4052888"/>
            <a:ext cx="1116012" cy="1592262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Oval 51"/>
          <p:cNvSpPr>
            <a:spLocks noChangeArrowheads="1"/>
          </p:cNvSpPr>
          <p:nvPr/>
        </p:nvSpPr>
        <p:spPr bwMode="auto">
          <a:xfrm>
            <a:off x="2846388" y="5586413"/>
            <a:ext cx="161925" cy="176212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" name="Line 52"/>
          <p:cNvSpPr>
            <a:spLocks noChangeShapeType="1"/>
          </p:cNvSpPr>
          <p:nvPr/>
        </p:nvSpPr>
        <p:spPr bwMode="auto">
          <a:xfrm flipH="1">
            <a:off x="4968875" y="2665413"/>
            <a:ext cx="1770063" cy="649287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Oval 53"/>
          <p:cNvSpPr>
            <a:spLocks noChangeArrowheads="1"/>
          </p:cNvSpPr>
          <p:nvPr/>
        </p:nvSpPr>
        <p:spPr bwMode="auto">
          <a:xfrm>
            <a:off x="6738938" y="2606675"/>
            <a:ext cx="136525" cy="177800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" name="Line 54"/>
          <p:cNvSpPr>
            <a:spLocks noChangeShapeType="1"/>
          </p:cNvSpPr>
          <p:nvPr/>
        </p:nvSpPr>
        <p:spPr bwMode="auto">
          <a:xfrm>
            <a:off x="6958013" y="2665413"/>
            <a:ext cx="2984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Rectangle 55"/>
          <p:cNvSpPr>
            <a:spLocks noChangeArrowheads="1"/>
          </p:cNvSpPr>
          <p:nvPr/>
        </p:nvSpPr>
        <p:spPr bwMode="auto">
          <a:xfrm>
            <a:off x="5291138" y="3771900"/>
            <a:ext cx="14795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3 Agreed Seq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8" name="Rectangle 56"/>
          <p:cNvSpPr>
            <a:spLocks noChangeArrowheads="1"/>
          </p:cNvSpPr>
          <p:nvPr/>
        </p:nvSpPr>
        <p:spPr bwMode="auto">
          <a:xfrm>
            <a:off x="3965575" y="4862513"/>
            <a:ext cx="2159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9" name="Rectangle 57"/>
          <p:cNvSpPr>
            <a:spLocks noChangeArrowheads="1"/>
          </p:cNvSpPr>
          <p:nvPr/>
        </p:nvSpPr>
        <p:spPr bwMode="auto">
          <a:xfrm>
            <a:off x="3694113" y="2266950"/>
            <a:ext cx="2174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0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A815A43D-5B34-5D42-A57B-C3929BC7D46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Αιτιώδης διάταξη: παράδειγμα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sz="1800" dirty="0" smtClean="0"/>
          </a:p>
          <a:p>
            <a:r>
              <a:rPr lang="el-GR" sz="1800" i="1" dirty="0" smtClean="0"/>
              <a:t>Το </a:t>
            </a:r>
            <a:r>
              <a:rPr lang="en-US" sz="1800" i="1" dirty="0" smtClean="0"/>
              <a:t>m1 </a:t>
            </a:r>
            <a:r>
              <a:rPr lang="el-GR" sz="1800" i="1" dirty="0" smtClean="0"/>
              <a:t>εξαρτάται από τη λήψη του</a:t>
            </a:r>
            <a:r>
              <a:rPr lang="en-US" sz="1800" i="1" dirty="0" smtClean="0"/>
              <a:t> m0</a:t>
            </a:r>
          </a:p>
          <a:p>
            <a:r>
              <a:rPr lang="el-GR" sz="1800" dirty="0" smtClean="0"/>
              <a:t>Έτσι</a:t>
            </a:r>
            <a:r>
              <a:rPr lang="en-US" sz="1800" dirty="0" smtClean="0"/>
              <a:t>, </a:t>
            </a:r>
            <a:r>
              <a:rPr lang="el-GR" sz="1800" dirty="0" smtClean="0"/>
              <a:t>το </a:t>
            </a:r>
            <a:r>
              <a:rPr lang="en-US" sz="1800" i="1" dirty="0" smtClean="0"/>
              <a:t>m1 </a:t>
            </a:r>
            <a:r>
              <a:rPr lang="el-GR" sz="1800" i="1" dirty="0" smtClean="0"/>
              <a:t>πρέπει να παραδοθεί μετά την παράδοση του </a:t>
            </a:r>
            <a:r>
              <a:rPr lang="en-US" sz="1800" i="1" dirty="0" smtClean="0"/>
              <a:t>m0 </a:t>
            </a:r>
          </a:p>
          <a:p>
            <a:endParaRPr lang="en-US" sz="1800" i="1" dirty="0" smtClean="0"/>
          </a:p>
          <a:p>
            <a:endParaRPr lang="en-US" sz="1800" i="1" dirty="0" smtClean="0"/>
          </a:p>
          <a:p>
            <a:endParaRPr lang="en-US" sz="1800" i="1" dirty="0" smtClean="0"/>
          </a:p>
          <a:p>
            <a:endParaRPr lang="en-US" sz="1800" i="1" dirty="0" smtClean="0"/>
          </a:p>
          <a:p>
            <a:endParaRPr lang="en-US" sz="1800" i="1" dirty="0" smtClean="0"/>
          </a:p>
          <a:p>
            <a:endParaRPr lang="en-US" sz="1800" i="1" dirty="0" smtClean="0"/>
          </a:p>
          <a:p>
            <a:r>
              <a:rPr lang="el-GR" sz="1800" i="1" dirty="0" smtClean="0"/>
              <a:t>Το </a:t>
            </a:r>
            <a:r>
              <a:rPr lang="en-US" sz="1800" i="1" dirty="0" smtClean="0"/>
              <a:t>m0 </a:t>
            </a:r>
            <a:r>
              <a:rPr lang="el-GR" sz="1800" i="1" dirty="0" smtClean="0"/>
              <a:t>και το </a:t>
            </a:r>
            <a:r>
              <a:rPr lang="en-US" sz="1800" i="1" dirty="0" smtClean="0"/>
              <a:t>m1 </a:t>
            </a:r>
            <a:r>
              <a:rPr lang="el-GR" sz="1800" i="1" dirty="0" smtClean="0"/>
              <a:t>δεν έχουν αιτιώδη σχέση</a:t>
            </a:r>
            <a:r>
              <a:rPr lang="en-US" sz="1800" i="1" dirty="0" smtClean="0"/>
              <a:t> (</a:t>
            </a:r>
            <a:r>
              <a:rPr lang="el-GR" sz="1800" i="1" dirty="0" smtClean="0"/>
              <a:t>ταυτόχρονα</a:t>
            </a:r>
            <a:r>
              <a:rPr lang="en-US" sz="1800" i="1" dirty="0" smtClean="0"/>
              <a:t>).</a:t>
            </a:r>
          </a:p>
          <a:p>
            <a:r>
              <a:rPr lang="el-GR" sz="1800" dirty="0" smtClean="0"/>
              <a:t>Οποιαδήποτε διεργασία μπορεί να τα παραδώσει σε οποιαδήποτε σειρά</a:t>
            </a:r>
            <a:endParaRPr lang="en-US" sz="1800" dirty="0" smtClean="0"/>
          </a:p>
          <a:p>
            <a:endParaRPr lang="el-GR" sz="1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268760"/>
            <a:ext cx="7166620" cy="1679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789040"/>
            <a:ext cx="7298010" cy="1721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Αιτιώδης διάταξη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Κάθε διεργασία διατηρεί διανυσματικό ρολόι</a:t>
            </a:r>
            <a:endParaRPr lang="en-US" sz="2000" dirty="0" smtClean="0"/>
          </a:p>
          <a:p>
            <a:pPr lvl="1"/>
            <a:r>
              <a:rPr lang="el-GR" sz="1800" dirty="0" smtClean="0"/>
              <a:t>Κάθε μετρητής αναπαριστά τον αριθμό των μηνυμάτων που έχουν ληφθεί από κάθε άλλη διεργασία</a:t>
            </a:r>
            <a:endParaRPr lang="en-US" sz="1800" dirty="0" smtClean="0"/>
          </a:p>
          <a:p>
            <a:pPr lvl="1"/>
            <a:endParaRPr lang="el-GR" sz="1800" dirty="0" smtClean="0"/>
          </a:p>
          <a:p>
            <a:r>
              <a:rPr lang="el-GR" sz="2000" dirty="0" smtClean="0"/>
              <a:t>Κατά το </a:t>
            </a:r>
            <a:r>
              <a:rPr lang="en-US" sz="2000" dirty="0" smtClean="0"/>
              <a:t>multicast</a:t>
            </a:r>
            <a:r>
              <a:rPr lang="el-GR" sz="2000" dirty="0" smtClean="0"/>
              <a:t>, η διεργασία-αποστολέας αυξάνει τον μετρητή της και επισυνάπτει το διάνυσμα στο μήνυμα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l-GR" sz="2000" dirty="0" smtClean="0"/>
              <a:t>Κατά τη λήψη ενός μηνύματος </a:t>
            </a:r>
            <a:r>
              <a:rPr lang="en-US" sz="2000" dirty="0" smtClean="0"/>
              <a:t>multicast </a:t>
            </a:r>
            <a:r>
              <a:rPr lang="el-GR" sz="2000" dirty="0" smtClean="0"/>
              <a:t>ο παραλήπτης περιμένει μέχρι να ικανοποιηθεί η αιτιώδης διάταξη, </a:t>
            </a:r>
            <a:r>
              <a:rPr lang="el-GR" sz="2000" dirty="0" err="1" smtClean="0"/>
              <a:t>δλδ</a:t>
            </a:r>
            <a:r>
              <a:rPr lang="en-US" sz="2000" dirty="0" smtClean="0"/>
              <a:t>:</a:t>
            </a:r>
          </a:p>
          <a:p>
            <a:pPr lvl="1"/>
            <a:r>
              <a:rPr lang="el-GR" sz="1800" dirty="0" smtClean="0"/>
              <a:t>Να έχει παραδώσει όσα μηνύματα έχει στείλει ο αποστολέας</a:t>
            </a:r>
            <a:r>
              <a:rPr lang="en-US" sz="1800" dirty="0" smtClean="0"/>
              <a:t> </a:t>
            </a:r>
            <a:r>
              <a:rPr lang="el-GR" sz="1800" dirty="0" smtClean="0"/>
              <a:t>στο παρελθόν</a:t>
            </a:r>
            <a:endParaRPr lang="en-US" sz="1800" dirty="0" smtClean="0"/>
          </a:p>
          <a:p>
            <a:pPr lvl="1"/>
            <a:r>
              <a:rPr lang="el-GR" sz="1800" dirty="0" smtClean="0"/>
              <a:t>Να έχει παραδώσει όλα τα μηνύματα που είχε παραδώσει ο αποστολέας πριν την αποστολή του </a:t>
            </a:r>
            <a:r>
              <a:rPr lang="en-US" sz="1800" dirty="0" smtClean="0"/>
              <a:t>multicast</a:t>
            </a:r>
          </a:p>
          <a:p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Η διεργασία </a:t>
            </a:r>
            <a:r>
              <a:rPr lang="en-US" sz="2000" dirty="0" smtClean="0"/>
              <a:t>Pa </a:t>
            </a:r>
            <a:r>
              <a:rPr lang="el-GR" sz="2000" dirty="0" smtClean="0"/>
              <a:t>λαμβάνει μήνυμα από την </a:t>
            </a:r>
            <a:r>
              <a:rPr lang="en-US" sz="2000" dirty="0" err="1" smtClean="0"/>
              <a:t>Pb</a:t>
            </a:r>
            <a:endParaRPr lang="en-US" sz="2000" dirty="0" smtClean="0"/>
          </a:p>
          <a:p>
            <a:pPr lvl="1"/>
            <a:r>
              <a:rPr lang="el-GR" sz="1800" dirty="0" smtClean="0"/>
              <a:t>Κάθε διεργασία διατηρεί ένα διάνυσμα προτεραιότητας </a:t>
            </a:r>
            <a:r>
              <a:rPr lang="en-US" sz="1800" b="1" dirty="0" smtClean="0"/>
              <a:t>(</a:t>
            </a:r>
            <a:r>
              <a:rPr lang="el-GR" sz="1800" b="1" dirty="0" smtClean="0"/>
              <a:t>παρόμοιο με διανυσματική </a:t>
            </a:r>
            <a:r>
              <a:rPr lang="el-GR" sz="1800" b="1" dirty="0" err="1" smtClean="0"/>
              <a:t>χρονοσφραγίδα</a:t>
            </a:r>
            <a:r>
              <a:rPr lang="el-GR" sz="1800" b="1" dirty="0" smtClean="0"/>
              <a:t>)</a:t>
            </a:r>
            <a:endParaRPr lang="en-US" sz="1800" b="1" dirty="0" smtClean="0"/>
          </a:p>
          <a:p>
            <a:pPr lvl="1"/>
            <a:r>
              <a:rPr lang="el-GR" sz="1800" dirty="0" smtClean="0"/>
              <a:t>Το διάνυσμα ανανεώνεται με κάθε αποστολή και λήψη </a:t>
            </a:r>
            <a:r>
              <a:rPr lang="en-US" sz="1800" dirty="0" smtClean="0"/>
              <a:t>multicast</a:t>
            </a:r>
            <a:endParaRPr lang="en-US" sz="1800" i="1" dirty="0" smtClean="0"/>
          </a:p>
          <a:p>
            <a:pPr lvl="2"/>
            <a:r>
              <a:rPr lang="el-GR" sz="1400" dirty="0" smtClean="0"/>
              <a:t>Κάθε τιμή</a:t>
            </a:r>
            <a:r>
              <a:rPr lang="en-US" sz="1400" dirty="0" smtClean="0"/>
              <a:t>= # </a:t>
            </a:r>
            <a:r>
              <a:rPr lang="el-GR" sz="1400" dirty="0" smtClean="0"/>
              <a:t>του πιο πρόσφατου μηνύματος από τη διεργασία που προηγείται του </a:t>
            </a:r>
            <a:r>
              <a:rPr lang="en-US" sz="1400" dirty="0" smtClean="0"/>
              <a:t>event</a:t>
            </a:r>
          </a:p>
          <a:p>
            <a:r>
              <a:rPr lang="el-GR" sz="2000" dirty="0" smtClean="0"/>
              <a:t>Αλγόριθμος</a:t>
            </a:r>
            <a:endParaRPr lang="en-US" sz="2400" dirty="0" smtClean="0"/>
          </a:p>
          <a:p>
            <a:pPr lvl="1"/>
            <a:r>
              <a:rPr lang="el-GR" sz="1800" dirty="0" smtClean="0"/>
              <a:t>Όταν η</a:t>
            </a:r>
            <a:r>
              <a:rPr lang="en-US" sz="1800" dirty="0" smtClean="0"/>
              <a:t> </a:t>
            </a:r>
            <a:r>
              <a:rPr lang="en-US" sz="1800" dirty="0" err="1" smtClean="0"/>
              <a:t>Pb</a:t>
            </a:r>
            <a:r>
              <a:rPr lang="en-US" sz="1800" dirty="0" smtClean="0"/>
              <a:t> </a:t>
            </a:r>
            <a:r>
              <a:rPr lang="el-GR" sz="1800" dirty="0" smtClean="0"/>
              <a:t>στέλνει μήνυμα</a:t>
            </a:r>
            <a:endParaRPr lang="en-US" sz="1800" b="1" dirty="0" smtClean="0"/>
          </a:p>
          <a:p>
            <a:pPr lvl="2"/>
            <a:r>
              <a:rPr lang="el-GR" sz="1400" b="1" dirty="0" smtClean="0"/>
              <a:t>Αυξάνει τη δική του τιμή και στέλνει το διάνυσμα</a:t>
            </a:r>
            <a:r>
              <a:rPr lang="en-US" sz="1400" b="1" dirty="0" smtClean="0"/>
              <a:t> </a:t>
            </a:r>
            <a:r>
              <a:rPr lang="en-US" sz="1400" dirty="0" err="1" smtClean="0"/>
              <a:t>Vb</a:t>
            </a:r>
            <a:r>
              <a:rPr lang="en-US" sz="1400" dirty="0" smtClean="0"/>
              <a:t>[b] = </a:t>
            </a:r>
            <a:r>
              <a:rPr lang="en-US" sz="1400" dirty="0" err="1" smtClean="0"/>
              <a:t>Vb</a:t>
            </a:r>
            <a:r>
              <a:rPr lang="en-US" sz="1400" dirty="0" smtClean="0"/>
              <a:t>[b] +</a:t>
            </a:r>
            <a:r>
              <a:rPr lang="el-GR" sz="1400" dirty="0" smtClean="0"/>
              <a:t> 1 με το μήνυμα</a:t>
            </a:r>
            <a:endParaRPr lang="en-US" sz="1400" dirty="0" smtClean="0"/>
          </a:p>
          <a:p>
            <a:pPr lvl="1"/>
            <a:r>
              <a:rPr lang="el-GR" sz="1800" dirty="0" smtClean="0"/>
              <a:t>Όταν η</a:t>
            </a:r>
            <a:r>
              <a:rPr lang="en-US" sz="1800" dirty="0" smtClean="0"/>
              <a:t> Pa </a:t>
            </a:r>
            <a:r>
              <a:rPr lang="el-GR" sz="1800" b="1" dirty="0" smtClean="0"/>
              <a:t>λάβει μήνυμα από την </a:t>
            </a:r>
            <a:r>
              <a:rPr lang="en-US" sz="1800" b="1" dirty="0" err="1" smtClean="0"/>
              <a:t>Pb</a:t>
            </a:r>
            <a:endParaRPr lang="en-US" sz="1800" b="1" dirty="0" smtClean="0"/>
          </a:p>
          <a:p>
            <a:pPr lvl="2"/>
            <a:r>
              <a:rPr lang="el-GR" sz="1400" dirty="0" smtClean="0"/>
              <a:t>Τσεκάρει αν το μήνυμα ήρθε με σειρά </a:t>
            </a:r>
            <a:r>
              <a:rPr lang="en-US" sz="1400" dirty="0" smtClean="0"/>
              <a:t>FIFO </a:t>
            </a:r>
            <a:r>
              <a:rPr lang="el-GR" sz="1400" dirty="0" smtClean="0"/>
              <a:t> από την </a:t>
            </a:r>
            <a:r>
              <a:rPr lang="en-US" sz="1400" dirty="0" err="1" smtClean="0"/>
              <a:t>Pb</a:t>
            </a:r>
            <a:endParaRPr lang="en-US" sz="1400" dirty="0" smtClean="0"/>
          </a:p>
          <a:p>
            <a:pPr lvl="2">
              <a:buNone/>
            </a:pPr>
            <a:r>
              <a:rPr lang="en-US" sz="1400" dirty="0" smtClean="0"/>
              <a:t>		</a:t>
            </a:r>
            <a:r>
              <a:rPr lang="en-US" sz="1400" dirty="0" err="1" smtClean="0"/>
              <a:t>Vb</a:t>
            </a:r>
            <a:r>
              <a:rPr lang="en-US" sz="1400" dirty="0" smtClean="0"/>
              <a:t>[b] == </a:t>
            </a:r>
            <a:r>
              <a:rPr lang="en-US" sz="1400" dirty="0" err="1" smtClean="0"/>
              <a:t>Va</a:t>
            </a:r>
            <a:r>
              <a:rPr lang="en-US" sz="1400" dirty="0" smtClean="0"/>
              <a:t>[b] + 1 ?</a:t>
            </a:r>
          </a:p>
          <a:p>
            <a:pPr lvl="2"/>
            <a:r>
              <a:rPr lang="el-GR" sz="1400" dirty="0" smtClean="0"/>
              <a:t>Τσεκάρει ότι το μήνυμα δεν εξαρτάται από κάτι που δεν έχει δει ακόμα η </a:t>
            </a:r>
            <a:r>
              <a:rPr lang="en-US" sz="1400" dirty="0" smtClean="0"/>
              <a:t>Pa</a:t>
            </a:r>
          </a:p>
          <a:p>
            <a:pPr lvl="2">
              <a:buNone/>
            </a:pPr>
            <a:r>
              <a:rPr lang="en-US" sz="1400" dirty="0" smtClean="0"/>
              <a:t>		∀</a:t>
            </a:r>
            <a:r>
              <a:rPr lang="en-US" sz="1400" dirty="0" err="1" smtClean="0"/>
              <a:t>i</a:t>
            </a:r>
            <a:r>
              <a:rPr lang="en-US" sz="1400" dirty="0" smtClean="0"/>
              <a:t>, </a:t>
            </a:r>
            <a:r>
              <a:rPr lang="en-US" sz="1400" dirty="0" err="1" smtClean="0"/>
              <a:t>i</a:t>
            </a:r>
            <a:r>
              <a:rPr lang="en-US" sz="1400" dirty="0" smtClean="0"/>
              <a:t> ≠ b: </a:t>
            </a:r>
            <a:r>
              <a:rPr lang="en-US" sz="1400" dirty="0" err="1" smtClean="0"/>
              <a:t>Vb</a:t>
            </a:r>
            <a:r>
              <a:rPr lang="en-US" sz="1400" dirty="0" smtClean="0"/>
              <a:t>[</a:t>
            </a:r>
            <a:r>
              <a:rPr lang="en-US" sz="1400" dirty="0" err="1" smtClean="0"/>
              <a:t>i</a:t>
            </a:r>
            <a:r>
              <a:rPr lang="en-US" sz="1400" dirty="0" smtClean="0"/>
              <a:t>] ≤ </a:t>
            </a:r>
            <a:r>
              <a:rPr lang="en-US" sz="1400" dirty="0" err="1" smtClean="0"/>
              <a:t>Va</a:t>
            </a:r>
            <a:r>
              <a:rPr lang="en-US" sz="1400" dirty="0" smtClean="0"/>
              <a:t>[</a:t>
            </a:r>
            <a:r>
              <a:rPr lang="en-US" sz="1400" dirty="0" err="1" smtClean="0"/>
              <a:t>i</a:t>
            </a:r>
            <a:r>
              <a:rPr lang="en-US" sz="1400" dirty="0" smtClean="0"/>
              <a:t>] ?</a:t>
            </a:r>
          </a:p>
          <a:p>
            <a:pPr lvl="2"/>
            <a:r>
              <a:rPr lang="el-GR" sz="1400" dirty="0" smtClean="0"/>
              <a:t>Αν ικανοποιούνται και οι δύο συνθήκες, το</a:t>
            </a:r>
            <a:r>
              <a:rPr lang="en-US" sz="1400" dirty="0" smtClean="0"/>
              <a:t> Pa </a:t>
            </a:r>
            <a:r>
              <a:rPr lang="el-GR" sz="1400" dirty="0" smtClean="0"/>
              <a:t>παραδίδει το μήνυμα</a:t>
            </a:r>
            <a:endParaRPr lang="en-US" sz="1400" dirty="0" smtClean="0"/>
          </a:p>
          <a:p>
            <a:pPr lvl="2"/>
            <a:r>
              <a:rPr lang="el-GR" sz="1400" dirty="0" smtClean="0"/>
              <a:t>Αλλιώς το κρατά σε αναμονή μέχρι να ικανοποιηθούν οι συνθήκες</a:t>
            </a:r>
            <a:endParaRPr lang="el-G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553147"/>
          </a:xfrm>
        </p:spPr>
        <p:txBody>
          <a:bodyPr/>
          <a:lstStyle/>
          <a:p>
            <a:r>
              <a:rPr lang="el-GR" sz="1800" dirty="0" smtClean="0"/>
              <a:t>Η </a:t>
            </a:r>
            <a:r>
              <a:rPr lang="en-US" sz="1800" dirty="0" smtClean="0"/>
              <a:t>P2 </a:t>
            </a:r>
            <a:r>
              <a:rPr lang="el-GR" sz="1800" dirty="0" smtClean="0"/>
              <a:t>λαμβάνει μήνυμα </a:t>
            </a:r>
            <a:r>
              <a:rPr lang="en-US" sz="1800" dirty="0" smtClean="0"/>
              <a:t>m1 </a:t>
            </a:r>
            <a:r>
              <a:rPr lang="el-GR" sz="1800" dirty="0" smtClean="0"/>
              <a:t>από την </a:t>
            </a:r>
            <a:r>
              <a:rPr lang="en-US" sz="1800" dirty="0" smtClean="0"/>
              <a:t>P1 </a:t>
            </a:r>
            <a:r>
              <a:rPr lang="el-GR" sz="1800" dirty="0" smtClean="0"/>
              <a:t>με </a:t>
            </a:r>
            <a:r>
              <a:rPr lang="en-US" sz="1800" dirty="0" smtClean="0"/>
              <a:t>V1=(1,1,0)</a:t>
            </a:r>
          </a:p>
          <a:p>
            <a:pPr>
              <a:buNone/>
            </a:pPr>
            <a:r>
              <a:rPr lang="el-GR" sz="1800" dirty="0" smtClean="0"/>
              <a:t>	</a:t>
            </a:r>
            <a:r>
              <a:rPr lang="en-US" sz="1800" dirty="0" smtClean="0"/>
              <a:t>(1) </a:t>
            </a:r>
            <a:r>
              <a:rPr lang="el-GR" sz="1800" dirty="0" smtClean="0"/>
              <a:t>Είναι σε σειρά </a:t>
            </a:r>
            <a:r>
              <a:rPr lang="en-US" sz="1800" dirty="0" smtClean="0"/>
              <a:t>FIFO </a:t>
            </a:r>
            <a:r>
              <a:rPr lang="el-GR" sz="1800" dirty="0" smtClean="0"/>
              <a:t>από την </a:t>
            </a:r>
            <a:r>
              <a:rPr lang="en-US" sz="1800" dirty="0" smtClean="0"/>
              <a:t>P1?</a:t>
            </a:r>
          </a:p>
          <a:p>
            <a:pPr>
              <a:buNone/>
            </a:pPr>
            <a:r>
              <a:rPr lang="el-GR" sz="1800" dirty="0" smtClean="0"/>
              <a:t>		</a:t>
            </a:r>
            <a:r>
              <a:rPr lang="el-GR" sz="1600" dirty="0" smtClean="0"/>
              <a:t>Σύγκριση τοπικού διανύσματος</a:t>
            </a:r>
            <a:r>
              <a:rPr lang="en-US" sz="1600" dirty="0" smtClean="0"/>
              <a:t> </a:t>
            </a:r>
            <a:r>
              <a:rPr lang="el-GR" sz="1600" dirty="0" smtClean="0"/>
              <a:t>στην </a:t>
            </a:r>
            <a:r>
              <a:rPr lang="en-US" sz="1600" dirty="0" smtClean="0"/>
              <a:t>P2: V2=(0,0,0) </a:t>
            </a:r>
            <a:r>
              <a:rPr lang="el-GR" sz="1600" dirty="0" smtClean="0"/>
              <a:t>με το διάνυσμα του 	μηνύματος</a:t>
            </a:r>
            <a:r>
              <a:rPr lang="en-US" sz="1600" dirty="0" smtClean="0"/>
              <a:t> </a:t>
            </a:r>
            <a:r>
              <a:rPr lang="el-GR" sz="1600" dirty="0" smtClean="0"/>
              <a:t> από την </a:t>
            </a:r>
            <a:r>
              <a:rPr lang="en-US" sz="1600" dirty="0" smtClean="0"/>
              <a:t>P1, V1=(1,1,0)</a:t>
            </a:r>
          </a:p>
          <a:p>
            <a:pPr>
              <a:buNone/>
            </a:pPr>
            <a:r>
              <a:rPr lang="el-GR" sz="1600" dirty="0" smtClean="0"/>
              <a:t>		Ναι</a:t>
            </a:r>
            <a:r>
              <a:rPr lang="en-US" sz="1600" dirty="0" smtClean="0"/>
              <a:t>: V2[1] = 0, V1[1] = 1 ⇒ sequential order</a:t>
            </a:r>
          </a:p>
          <a:p>
            <a:pPr>
              <a:buNone/>
            </a:pPr>
            <a:r>
              <a:rPr lang="el-GR" sz="1800" dirty="0" smtClean="0"/>
              <a:t>	</a:t>
            </a:r>
            <a:r>
              <a:rPr lang="en-US" sz="1800" dirty="0" smtClean="0"/>
              <a:t>(2) </a:t>
            </a:r>
            <a:r>
              <a:rPr lang="el-GR" sz="1800" dirty="0" smtClean="0"/>
              <a:t>Είναι</a:t>
            </a:r>
            <a:r>
              <a:rPr lang="en-US" sz="1800" dirty="0" smtClean="0"/>
              <a:t> V1[</a:t>
            </a:r>
            <a:r>
              <a:rPr lang="en-US" sz="1800" dirty="0" err="1" smtClean="0"/>
              <a:t>i</a:t>
            </a:r>
            <a:r>
              <a:rPr lang="en-US" sz="1800" dirty="0" smtClean="0"/>
              <a:t>] ≤ V2[</a:t>
            </a:r>
            <a:r>
              <a:rPr lang="en-US" sz="1800" dirty="0" err="1" smtClean="0"/>
              <a:t>i</a:t>
            </a:r>
            <a:r>
              <a:rPr lang="en-US" sz="1800" dirty="0" smtClean="0"/>
              <a:t>] </a:t>
            </a:r>
            <a:r>
              <a:rPr lang="el-GR" sz="1800" dirty="0" smtClean="0"/>
              <a:t>για όλα τα υπόλοιπα </a:t>
            </a:r>
            <a:r>
              <a:rPr lang="en-US" sz="1800" dirty="0" err="1" smtClean="0"/>
              <a:t>i</a:t>
            </a:r>
            <a:r>
              <a:rPr lang="en-US" sz="1800" dirty="0" smtClean="0"/>
              <a:t>?</a:t>
            </a:r>
          </a:p>
          <a:p>
            <a:pPr lvl="1">
              <a:buNone/>
            </a:pPr>
            <a:r>
              <a:rPr lang="el-GR" sz="1600" dirty="0" smtClean="0"/>
              <a:t>		Σύγκριση των διανυσμάτων </a:t>
            </a:r>
            <a:r>
              <a:rPr lang="en-US" sz="1600" dirty="0" smtClean="0"/>
              <a:t>: V2=(0,0,0) vs. V1=(1,1,0)</a:t>
            </a:r>
          </a:p>
          <a:p>
            <a:pPr>
              <a:buNone/>
            </a:pPr>
            <a:r>
              <a:rPr lang="el-GR" sz="1600" dirty="0" smtClean="0"/>
              <a:t>		</a:t>
            </a:r>
            <a:r>
              <a:rPr lang="en-US" sz="1600" dirty="0" smtClean="0"/>
              <a:t>No. V1[0] &gt; V2[0] (1 &gt; 0)</a:t>
            </a:r>
          </a:p>
          <a:p>
            <a:pPr>
              <a:buNone/>
            </a:pPr>
            <a:r>
              <a:rPr lang="el-GR" sz="1600" dirty="0" smtClean="0"/>
              <a:t>		Οπότε </a:t>
            </a:r>
            <a:r>
              <a:rPr lang="en-US" sz="1600" dirty="0" smtClean="0"/>
              <a:t>m1 </a:t>
            </a:r>
            <a:r>
              <a:rPr lang="el-GR" sz="1600" dirty="0" smtClean="0"/>
              <a:t>σε αναμονή στην </a:t>
            </a:r>
            <a:r>
              <a:rPr lang="en-US" sz="1600" dirty="0" smtClean="0"/>
              <a:t>P2</a:t>
            </a:r>
            <a:endParaRPr lang="el-GR" sz="16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775" y="1196752"/>
            <a:ext cx="893445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</a:t>
            </a:r>
            <a:r>
              <a:rPr lang="en-US" dirty="0" err="1" smtClean="0"/>
              <a:t>ulticast</a:t>
            </a:r>
            <a:r>
              <a:rPr lang="el-GR" dirty="0" smtClean="0"/>
              <a:t> μέσω</a:t>
            </a:r>
            <a:r>
              <a:rPr lang="en-US" dirty="0" smtClean="0"/>
              <a:t> </a:t>
            </a:r>
            <a:r>
              <a:rPr lang="en-US" dirty="0" err="1" smtClean="0"/>
              <a:t>hadrware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el-GR" sz="2400" dirty="0" smtClean="0"/>
              <a:t>Αν το</a:t>
            </a:r>
            <a:r>
              <a:rPr lang="en-US" sz="2400" dirty="0" smtClean="0"/>
              <a:t> hardware </a:t>
            </a:r>
            <a:r>
              <a:rPr lang="el-GR" sz="2400" dirty="0" smtClean="0"/>
              <a:t>υποστηρίζει </a:t>
            </a:r>
            <a:r>
              <a:rPr lang="en-US" sz="2400" dirty="0" smtClean="0"/>
              <a:t>multicast</a:t>
            </a:r>
          </a:p>
          <a:p>
            <a:pPr lvl="1"/>
            <a:r>
              <a:rPr lang="el-GR" sz="2000" dirty="0" smtClean="0"/>
              <a:t>Τα μέλη της ομάδας ακούν σε δικτυακές διευθύνσεις</a:t>
            </a:r>
            <a:endParaRPr lang="el-GR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492896"/>
            <a:ext cx="5589811" cy="3829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684165"/>
            <a:ext cx="8229600" cy="2553147"/>
          </a:xfrm>
        </p:spPr>
        <p:txBody>
          <a:bodyPr/>
          <a:lstStyle/>
          <a:p>
            <a:r>
              <a:rPr lang="el-GR" sz="1800" dirty="0" smtClean="0"/>
              <a:t>Η </a:t>
            </a:r>
            <a:r>
              <a:rPr lang="en-US" sz="1800" dirty="0" smtClean="0"/>
              <a:t>P2 </a:t>
            </a:r>
            <a:r>
              <a:rPr lang="el-GR" sz="1800" dirty="0" smtClean="0"/>
              <a:t>λαμβάνει το </a:t>
            </a:r>
            <a:r>
              <a:rPr lang="en-US" sz="1800" dirty="0" smtClean="0"/>
              <a:t>m0 </a:t>
            </a:r>
            <a:r>
              <a:rPr lang="el-GR" sz="1800" dirty="0" smtClean="0"/>
              <a:t>από την </a:t>
            </a:r>
            <a:r>
              <a:rPr lang="en-US" sz="1800" dirty="0" smtClean="0"/>
              <a:t>P0 </a:t>
            </a:r>
            <a:r>
              <a:rPr lang="el-GR" sz="1800" dirty="0" smtClean="0"/>
              <a:t>με </a:t>
            </a:r>
            <a:r>
              <a:rPr lang="en-US" sz="1800" dirty="0" smtClean="0"/>
              <a:t>V=(1,0,0)</a:t>
            </a:r>
          </a:p>
          <a:p>
            <a:pPr>
              <a:buNone/>
            </a:pPr>
            <a:r>
              <a:rPr lang="el-GR" sz="1800" dirty="0" smtClean="0"/>
              <a:t>	</a:t>
            </a:r>
            <a:r>
              <a:rPr lang="en-US" sz="1800" dirty="0" smtClean="0"/>
              <a:t>(1) </a:t>
            </a:r>
            <a:r>
              <a:rPr lang="el-GR" sz="1800" dirty="0" smtClean="0"/>
              <a:t>Είναι σε σειρά </a:t>
            </a:r>
            <a:r>
              <a:rPr lang="en-US" sz="1800" dirty="0" smtClean="0"/>
              <a:t>FIFO </a:t>
            </a:r>
            <a:r>
              <a:rPr lang="el-GR" sz="1800" dirty="0" smtClean="0"/>
              <a:t>από την </a:t>
            </a:r>
            <a:r>
              <a:rPr lang="en-US" sz="1800" dirty="0" smtClean="0"/>
              <a:t>P0?</a:t>
            </a:r>
          </a:p>
          <a:p>
            <a:pPr>
              <a:buNone/>
            </a:pPr>
            <a:r>
              <a:rPr lang="el-GR" sz="1800" dirty="0" smtClean="0"/>
              <a:t>		</a:t>
            </a:r>
            <a:r>
              <a:rPr lang="el-GR" sz="1600" dirty="0" smtClean="0"/>
              <a:t> Σύγκριση τοπικού διανύσματος</a:t>
            </a:r>
            <a:r>
              <a:rPr lang="en-US" sz="1600" dirty="0" smtClean="0"/>
              <a:t> </a:t>
            </a:r>
            <a:r>
              <a:rPr lang="el-GR" sz="1600" dirty="0" smtClean="0"/>
              <a:t>στην </a:t>
            </a:r>
            <a:r>
              <a:rPr lang="en-US" sz="1600" dirty="0" smtClean="0"/>
              <a:t>P2: V2=(0,0,0) </a:t>
            </a:r>
            <a:r>
              <a:rPr lang="el-GR" sz="1600" dirty="0" smtClean="0"/>
              <a:t> με το </a:t>
            </a:r>
            <a:r>
              <a:rPr lang="en-US" sz="1600" dirty="0" smtClean="0"/>
              <a:t>V</a:t>
            </a:r>
            <a:r>
              <a:rPr lang="el-GR" sz="1600" dirty="0" smtClean="0"/>
              <a:t>0</a:t>
            </a:r>
            <a:r>
              <a:rPr lang="en-US" sz="1600" dirty="0" smtClean="0"/>
              <a:t>=(1,0,0)</a:t>
            </a:r>
            <a:r>
              <a:rPr lang="el-GR" sz="1600" dirty="0" smtClean="0"/>
              <a:t> από την </a:t>
            </a:r>
            <a:r>
              <a:rPr lang="en-US" sz="1600" dirty="0" smtClean="0"/>
              <a:t>P</a:t>
            </a:r>
            <a:r>
              <a:rPr lang="el-GR" sz="1600" dirty="0" smtClean="0"/>
              <a:t>0</a:t>
            </a:r>
            <a:endParaRPr lang="en-US" sz="1600" dirty="0" smtClean="0"/>
          </a:p>
          <a:p>
            <a:pPr>
              <a:buNone/>
            </a:pPr>
            <a:r>
              <a:rPr lang="el-GR" sz="1600" dirty="0" smtClean="0"/>
              <a:t>		Ναι</a:t>
            </a:r>
            <a:r>
              <a:rPr lang="en-US" sz="1600" dirty="0" smtClean="0"/>
              <a:t>: V2[0] = 0, V</a:t>
            </a:r>
            <a:r>
              <a:rPr lang="el-GR" sz="1600" dirty="0" smtClean="0"/>
              <a:t>0</a:t>
            </a:r>
            <a:r>
              <a:rPr lang="en-US" sz="1600" dirty="0" smtClean="0"/>
              <a:t>[0] = 1 ⇒ sequential</a:t>
            </a:r>
          </a:p>
          <a:p>
            <a:pPr>
              <a:buNone/>
            </a:pPr>
            <a:r>
              <a:rPr lang="el-GR" sz="1800" dirty="0" smtClean="0"/>
              <a:t>	</a:t>
            </a:r>
            <a:r>
              <a:rPr lang="en-US" sz="1800" dirty="0" smtClean="0"/>
              <a:t>(2) </a:t>
            </a:r>
            <a:r>
              <a:rPr lang="el-GR" sz="1800" dirty="0" smtClean="0"/>
              <a:t>Είναι</a:t>
            </a:r>
            <a:r>
              <a:rPr lang="en-US" sz="1800" dirty="0" smtClean="0"/>
              <a:t> V0[</a:t>
            </a:r>
            <a:r>
              <a:rPr lang="en-US" sz="1800" dirty="0" err="1" smtClean="0"/>
              <a:t>i</a:t>
            </a:r>
            <a:r>
              <a:rPr lang="en-US" sz="1800" dirty="0" smtClean="0"/>
              <a:t>] ≤ V2[</a:t>
            </a:r>
            <a:r>
              <a:rPr lang="en-US" sz="1800" dirty="0" err="1" smtClean="0"/>
              <a:t>i</a:t>
            </a:r>
            <a:r>
              <a:rPr lang="en-US" sz="1800" dirty="0" smtClean="0"/>
              <a:t>] </a:t>
            </a:r>
            <a:r>
              <a:rPr lang="el-GR" sz="1800" dirty="0" smtClean="0"/>
              <a:t>για όλα τα υπόλοιπα </a:t>
            </a:r>
            <a:r>
              <a:rPr lang="en-US" sz="1800" dirty="0" err="1" smtClean="0"/>
              <a:t>i</a:t>
            </a:r>
            <a:r>
              <a:rPr lang="en-US" sz="1800" dirty="0" smtClean="0"/>
              <a:t>?</a:t>
            </a:r>
          </a:p>
          <a:p>
            <a:pPr>
              <a:buNone/>
            </a:pPr>
            <a:r>
              <a:rPr lang="el-GR" sz="1800" dirty="0" smtClean="0"/>
              <a:t>		Ναι,</a:t>
            </a:r>
            <a:r>
              <a:rPr lang="en-US" sz="1600" dirty="0" smtClean="0"/>
              <a:t> (0 ≤ 0), (0 ≤ 0).</a:t>
            </a:r>
          </a:p>
          <a:p>
            <a:pPr>
              <a:buNone/>
            </a:pPr>
            <a:r>
              <a:rPr lang="el-GR" sz="1600" b="1" dirty="0" smtClean="0"/>
              <a:t>		Παράδοση </a:t>
            </a:r>
            <a:r>
              <a:rPr lang="en-US" sz="1600" b="1" dirty="0" smtClean="0"/>
              <a:t>m0.</a:t>
            </a:r>
          </a:p>
          <a:p>
            <a:pPr>
              <a:buNone/>
            </a:pPr>
            <a:r>
              <a:rPr lang="el-GR" sz="1600" dirty="0" smtClean="0"/>
              <a:t>		Τώρα τσέκαρε την ουρά αναμονής</a:t>
            </a:r>
            <a:r>
              <a:rPr lang="en-US" sz="1600" dirty="0" smtClean="0"/>
              <a:t>. </a:t>
            </a:r>
            <a:r>
              <a:rPr lang="el-GR" sz="1600" dirty="0" smtClean="0"/>
              <a:t>Μπορεί να παραδοθεί το </a:t>
            </a:r>
            <a:r>
              <a:rPr lang="en-US" sz="1600" dirty="0" smtClean="0"/>
              <a:t>m1?</a:t>
            </a:r>
            <a:endParaRPr lang="el-GR" sz="16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196752"/>
            <a:ext cx="89916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684165"/>
            <a:ext cx="8229600" cy="2553147"/>
          </a:xfrm>
        </p:spPr>
        <p:txBody>
          <a:bodyPr/>
          <a:lstStyle/>
          <a:p>
            <a:pPr>
              <a:buNone/>
            </a:pPr>
            <a:r>
              <a:rPr lang="el-GR" sz="1800" dirty="0" smtClean="0"/>
              <a:t>	(1) Είναι το </a:t>
            </a:r>
            <a:r>
              <a:rPr lang="en-US" sz="1800" dirty="0" smtClean="0"/>
              <a:t>m1 </a:t>
            </a:r>
            <a:r>
              <a:rPr lang="el-GR" sz="1800" dirty="0" smtClean="0"/>
              <a:t>που βρίσκεται σε αναμονή σε σειρά </a:t>
            </a:r>
            <a:r>
              <a:rPr lang="en-US" sz="1800" dirty="0" smtClean="0"/>
              <a:t>FIFO ?</a:t>
            </a:r>
          </a:p>
          <a:p>
            <a:pPr lvl="1">
              <a:buNone/>
            </a:pPr>
            <a:r>
              <a:rPr lang="el-GR" sz="1800" dirty="0" smtClean="0"/>
              <a:t>		</a:t>
            </a:r>
            <a:r>
              <a:rPr lang="el-GR" sz="1600" dirty="0" smtClean="0"/>
              <a:t>Σύγκριση του τωρινού</a:t>
            </a:r>
            <a:r>
              <a:rPr lang="en-US" sz="1600" dirty="0" smtClean="0"/>
              <a:t> V </a:t>
            </a:r>
            <a:r>
              <a:rPr lang="el-GR" sz="1600" dirty="0" smtClean="0"/>
              <a:t>στην</a:t>
            </a:r>
            <a:r>
              <a:rPr lang="en-US" sz="1600" dirty="0" smtClean="0"/>
              <a:t> P2: V2=(1,0,0) </a:t>
            </a:r>
            <a:r>
              <a:rPr lang="el-GR" sz="1600" dirty="0" smtClean="0"/>
              <a:t>με το</a:t>
            </a:r>
            <a:r>
              <a:rPr lang="en-US" sz="1600" dirty="0" smtClean="0"/>
              <a:t> V </a:t>
            </a:r>
            <a:r>
              <a:rPr lang="el-GR" sz="1600" dirty="0" smtClean="0"/>
              <a:t>του μηνύματος σε αναμονή από 	την </a:t>
            </a:r>
            <a:r>
              <a:rPr lang="en-US" sz="1600" dirty="0" smtClean="0"/>
              <a:t>P1, V1=(1,1,0)</a:t>
            </a:r>
          </a:p>
          <a:p>
            <a:pPr>
              <a:buNone/>
            </a:pPr>
            <a:r>
              <a:rPr lang="el-GR" sz="1600" dirty="0" smtClean="0"/>
              <a:t>		Ναι</a:t>
            </a:r>
            <a:r>
              <a:rPr lang="en-US" sz="1600" dirty="0" smtClean="0"/>
              <a:t>: V2[1] = 0, V1[1] = 1 ⇒ sequential</a:t>
            </a:r>
          </a:p>
          <a:p>
            <a:r>
              <a:rPr lang="en-US" sz="1800" dirty="0" smtClean="0"/>
              <a:t>(2) </a:t>
            </a:r>
            <a:r>
              <a:rPr lang="el-GR" sz="1800" dirty="0" smtClean="0"/>
              <a:t>Είναι</a:t>
            </a:r>
            <a:r>
              <a:rPr lang="en-US" sz="1800" dirty="0" smtClean="0"/>
              <a:t> V1[</a:t>
            </a:r>
            <a:r>
              <a:rPr lang="en-US" sz="1800" dirty="0" err="1" smtClean="0"/>
              <a:t>i</a:t>
            </a:r>
            <a:r>
              <a:rPr lang="en-US" sz="1800" dirty="0" smtClean="0"/>
              <a:t>] ≤ V2[</a:t>
            </a:r>
            <a:r>
              <a:rPr lang="en-US" sz="1800" dirty="0" err="1" smtClean="0"/>
              <a:t>i</a:t>
            </a:r>
            <a:r>
              <a:rPr lang="en-US" sz="1800" dirty="0" smtClean="0"/>
              <a:t>] </a:t>
            </a:r>
            <a:r>
              <a:rPr lang="el-GR" sz="1800" dirty="0" smtClean="0"/>
              <a:t>για όλα τα υπόλοιπα </a:t>
            </a:r>
            <a:r>
              <a:rPr lang="en-US" sz="1800" dirty="0" err="1" smtClean="0"/>
              <a:t>i</a:t>
            </a:r>
            <a:r>
              <a:rPr lang="en-US" sz="1800" dirty="0" smtClean="0"/>
              <a:t>?</a:t>
            </a:r>
          </a:p>
          <a:p>
            <a:pPr lvl="1">
              <a:buNone/>
            </a:pPr>
            <a:r>
              <a:rPr lang="el-GR" sz="1400" dirty="0" smtClean="0"/>
              <a:t>		</a:t>
            </a:r>
            <a:r>
              <a:rPr lang="el-GR" sz="1600" dirty="0" smtClean="0"/>
              <a:t>Τώρα ναι</a:t>
            </a:r>
            <a:r>
              <a:rPr lang="en-US" sz="1600" dirty="0" smtClean="0"/>
              <a:t>. </a:t>
            </a:r>
            <a:r>
              <a:rPr lang="el-GR" sz="1600" dirty="0" smtClean="0"/>
              <a:t>Στοιχείο </a:t>
            </a:r>
            <a:r>
              <a:rPr lang="en-US" sz="1600" dirty="0" smtClean="0"/>
              <a:t>0: (1 ≤ 1), </a:t>
            </a:r>
            <a:r>
              <a:rPr lang="el-GR" sz="1600" dirty="0" smtClean="0"/>
              <a:t>στοιχείο</a:t>
            </a:r>
            <a:r>
              <a:rPr lang="en-US" sz="1600" dirty="0" smtClean="0"/>
              <a:t>2: (0 ≤ 0)</a:t>
            </a:r>
          </a:p>
          <a:p>
            <a:pPr>
              <a:buNone/>
            </a:pPr>
            <a:r>
              <a:rPr lang="el-GR" sz="1600" dirty="0" smtClean="0"/>
              <a:t>		Παράδοση </a:t>
            </a:r>
            <a:r>
              <a:rPr lang="en-US" sz="1600" dirty="0" smtClean="0"/>
              <a:t>m1</a:t>
            </a:r>
          </a:p>
          <a:p>
            <a:r>
              <a:rPr lang="el-GR" sz="1800" dirty="0" smtClean="0"/>
              <a:t>Πιο αποδοτικό από ολική διάταξη</a:t>
            </a:r>
            <a:endParaRPr lang="en-US" sz="1800" dirty="0" smtClean="0"/>
          </a:p>
          <a:p>
            <a:r>
              <a:rPr lang="el-GR" sz="1800" dirty="0" smtClean="0"/>
              <a:t>Δεν υπάρχει ανάγκη για </a:t>
            </a:r>
            <a:r>
              <a:rPr lang="en-US" sz="1800" dirty="0" smtClean="0"/>
              <a:t>sequencer.</a:t>
            </a:r>
          </a:p>
          <a:p>
            <a:r>
              <a:rPr lang="el-GR" sz="1800" dirty="0" smtClean="0"/>
              <a:t>Δεν υπάρχει ανάγκη για </a:t>
            </a:r>
            <a:r>
              <a:rPr lang="en-US" sz="1800" dirty="0" err="1" smtClean="0"/>
              <a:t>acks</a:t>
            </a:r>
            <a:endParaRPr lang="el-GR" sz="1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268760"/>
            <a:ext cx="89916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Κατανεμημένος συντονισμός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Τεχνικές για συντονισμό της εκτέλεσης ανάμεσα σε διεργασίες</a:t>
            </a:r>
            <a:endParaRPr lang="en-US" sz="2400" dirty="0" smtClean="0"/>
          </a:p>
          <a:p>
            <a:r>
              <a:rPr lang="el-GR" sz="2400" dirty="0" smtClean="0"/>
              <a:t>Μία διεργασία μπορεί να πρέπει να περιμένει μια άλλη</a:t>
            </a:r>
            <a:endParaRPr lang="en-US" sz="2400" dirty="0" smtClean="0"/>
          </a:p>
          <a:p>
            <a:r>
              <a:rPr lang="el-GR" sz="2400" dirty="0" smtClean="0"/>
              <a:t>Κοινός πόρος </a:t>
            </a:r>
            <a:r>
              <a:rPr lang="en-US" sz="2400" dirty="0" smtClean="0"/>
              <a:t>(</a:t>
            </a:r>
            <a:r>
              <a:rPr lang="el-GR" sz="2400" dirty="0" smtClean="0"/>
              <a:t>κρίσιμο τμήμα) απαιτεί αποκλειστική προσπέλαση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 smtClean="0"/>
              <a:t>Γιατί θέλουμε αμοιβαίο αποκλεισμό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Οι </a:t>
            </a:r>
            <a:r>
              <a:rPr lang="el-GR" sz="2400" dirty="0" err="1" smtClean="0"/>
              <a:t>servers</a:t>
            </a:r>
            <a:r>
              <a:rPr lang="el-GR" sz="2400" dirty="0" smtClean="0"/>
              <a:t> της τράπεζάς σας είναι στο </a:t>
            </a:r>
            <a:r>
              <a:rPr lang="el-GR" sz="2400" dirty="0" err="1" smtClean="0"/>
              <a:t>cloud</a:t>
            </a:r>
            <a:r>
              <a:rPr lang="el-GR" sz="2400" dirty="0" smtClean="0"/>
              <a:t>. Γίνονται δύο ταυτόχρονες καταθέσεις των 10.000 στον λογαριασμό σας από διαφορετικά </a:t>
            </a:r>
            <a:r>
              <a:rPr lang="el-GR" sz="2400" dirty="0" err="1" smtClean="0"/>
              <a:t>ΑΤΜs</a:t>
            </a:r>
            <a:r>
              <a:rPr lang="el-GR" sz="2400" dirty="0" smtClean="0"/>
              <a:t>. </a:t>
            </a:r>
          </a:p>
          <a:p>
            <a:endParaRPr lang="el-GR" sz="2400" dirty="0" smtClean="0"/>
          </a:p>
          <a:p>
            <a:pPr lvl="1"/>
            <a:r>
              <a:rPr lang="el-GR" sz="2000" dirty="0" smtClean="0"/>
              <a:t>Και τα δύο </a:t>
            </a:r>
            <a:r>
              <a:rPr lang="el-GR" sz="2000" dirty="0" err="1" smtClean="0"/>
              <a:t>ATMs</a:t>
            </a:r>
            <a:r>
              <a:rPr lang="el-GR" sz="2000" dirty="0" smtClean="0"/>
              <a:t> διαβάζουν το αρχικό ποσό των $1000 από τον </a:t>
            </a:r>
            <a:r>
              <a:rPr lang="el-GR" sz="2000" dirty="0" err="1" smtClean="0"/>
              <a:t>server</a:t>
            </a:r>
            <a:r>
              <a:rPr lang="el-GR" sz="2000" dirty="0" smtClean="0"/>
              <a:t> της τράπεζας</a:t>
            </a:r>
          </a:p>
          <a:p>
            <a:pPr lvl="1"/>
            <a:r>
              <a:rPr lang="el-GR" sz="2000" dirty="0" smtClean="0"/>
              <a:t>Και τα δύο </a:t>
            </a:r>
            <a:r>
              <a:rPr lang="el-GR" sz="2000" dirty="0" err="1" smtClean="0"/>
              <a:t>ATMs</a:t>
            </a:r>
            <a:r>
              <a:rPr lang="el-GR" sz="2000" dirty="0" smtClean="0"/>
              <a:t> προσθέτουν $10,000 στο ποσό αυτό (τοπικά στο κάθε ATM)</a:t>
            </a:r>
          </a:p>
          <a:p>
            <a:pPr lvl="1"/>
            <a:r>
              <a:rPr lang="el-GR" sz="2000" dirty="0" smtClean="0"/>
              <a:t>Και τα δύο γράφουν το τελικό ποσό στον </a:t>
            </a:r>
            <a:r>
              <a:rPr lang="el-GR" sz="2000" dirty="0" err="1" smtClean="0"/>
              <a:t>server</a:t>
            </a:r>
            <a:endParaRPr lang="el-GR" sz="2000" dirty="0" smtClean="0"/>
          </a:p>
          <a:p>
            <a:pPr lvl="1"/>
            <a:r>
              <a:rPr lang="el-GR" sz="2000" dirty="0" smtClean="0"/>
              <a:t>Τι θα γίνει;</a:t>
            </a:r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 smtClean="0"/>
              <a:t>Γιατί θέλουμε αμοιβαίο αποκλεισμό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Τα</a:t>
            </a:r>
            <a:r>
              <a:rPr lang="en-US" sz="2400" dirty="0" smtClean="0"/>
              <a:t> ATMs </a:t>
            </a:r>
            <a:r>
              <a:rPr lang="el-GR" sz="2400" dirty="0" smtClean="0"/>
              <a:t>πρέπει να έχουν αμοιβαία αποκλειόμενη προσπέλαση στις πληροφορίες του λογαριασμού στον </a:t>
            </a:r>
            <a:r>
              <a:rPr lang="en-US" sz="2400" dirty="0" smtClean="0"/>
              <a:t>server (</a:t>
            </a:r>
            <a:r>
              <a:rPr lang="el-GR" sz="2400" dirty="0" smtClean="0"/>
              <a:t>ή στον κώδικα που αλλάζει τιμές δεδομένων στον λογαριασμό</a:t>
            </a:r>
            <a:r>
              <a:rPr lang="en-US" sz="2400" dirty="0" smtClean="0"/>
              <a:t>)</a:t>
            </a:r>
          </a:p>
          <a:p>
            <a:pPr lvl="1"/>
            <a:endParaRPr lang="el-GR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Αμοιβαίος αποκλεισμός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el-GR" sz="2000" dirty="0" smtClean="0"/>
              <a:t>Κρίσιμο τμήμα</a:t>
            </a:r>
            <a:endParaRPr lang="en-US" sz="2000" dirty="0" smtClean="0"/>
          </a:p>
          <a:p>
            <a:pPr lvl="1"/>
            <a:r>
              <a:rPr lang="el-GR" sz="1800" dirty="0" smtClean="0"/>
              <a:t>Ένα κομμάτι κώδικα (σε όλους τους </a:t>
            </a:r>
            <a:r>
              <a:rPr lang="en-US" sz="1800" dirty="0" smtClean="0"/>
              <a:t>clients</a:t>
            </a:r>
            <a:r>
              <a:rPr lang="el-GR" sz="1800" dirty="0" smtClean="0"/>
              <a:t>)</a:t>
            </a:r>
            <a:r>
              <a:rPr lang="en-US" sz="1800" dirty="0" smtClean="0"/>
              <a:t> </a:t>
            </a:r>
            <a:r>
              <a:rPr lang="el-GR" sz="1800" dirty="0" smtClean="0"/>
              <a:t>το οποίο πρέπει να εκτελείται από έναν το πολύ </a:t>
            </a:r>
            <a:r>
              <a:rPr lang="en-US" sz="1800" dirty="0" smtClean="0"/>
              <a:t>client</a:t>
            </a:r>
            <a:r>
              <a:rPr lang="el-GR" sz="1800" dirty="0" smtClean="0"/>
              <a:t> κάθε στιγμή</a:t>
            </a:r>
            <a:endParaRPr lang="en-US" sz="1800" dirty="0" smtClean="0"/>
          </a:p>
          <a:p>
            <a:r>
              <a:rPr lang="en-US" sz="2000" dirty="0" smtClean="0"/>
              <a:t> </a:t>
            </a:r>
            <a:r>
              <a:rPr lang="el-GR" sz="2000" dirty="0" smtClean="0"/>
              <a:t>Λύση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dirty="0" smtClean="0"/>
              <a:t> </a:t>
            </a:r>
            <a:r>
              <a:rPr lang="el-GR" sz="1800" dirty="0" err="1" smtClean="0"/>
              <a:t>Σημαφόροι</a:t>
            </a:r>
            <a:r>
              <a:rPr lang="en-US" sz="1800" dirty="0" smtClean="0"/>
              <a:t>, </a:t>
            </a:r>
            <a:r>
              <a:rPr lang="en-US" sz="1800" dirty="0" err="1" smtClean="0"/>
              <a:t>mutex</a:t>
            </a:r>
            <a:r>
              <a:rPr lang="en-US" sz="1800" dirty="0" smtClean="0"/>
              <a:t>, </a:t>
            </a:r>
            <a:r>
              <a:rPr lang="el-GR" sz="1800" dirty="0" smtClean="0"/>
              <a:t>κλπ</a:t>
            </a:r>
            <a:r>
              <a:rPr lang="en-US" sz="1800" dirty="0" smtClean="0"/>
              <a:t>. </a:t>
            </a:r>
            <a:r>
              <a:rPr lang="el-GR" sz="1800" dirty="0" smtClean="0"/>
              <a:t>σε κεντρικά συστήματα</a:t>
            </a:r>
            <a:endParaRPr lang="en-US" sz="1800" dirty="0" smtClean="0"/>
          </a:p>
          <a:p>
            <a:pPr lvl="1"/>
            <a:r>
              <a:rPr lang="en-US" sz="1800" dirty="0" smtClean="0"/>
              <a:t> </a:t>
            </a:r>
            <a:r>
              <a:rPr lang="el-GR" sz="1800" dirty="0" smtClean="0"/>
              <a:t>Πρωτόκολλα βασισμένα στην ανταλλαγή μηνυμάτων σε κατανεμημένα συστήματα</a:t>
            </a:r>
            <a:r>
              <a:rPr lang="en-US" sz="1800" dirty="0" smtClean="0"/>
              <a:t>:</a:t>
            </a:r>
          </a:p>
          <a:p>
            <a:pPr lvl="2"/>
            <a:r>
              <a:rPr lang="en-US" sz="1600" dirty="0" smtClean="0"/>
              <a:t> enter() </a:t>
            </a:r>
            <a:r>
              <a:rPr lang="el-GR" sz="1600" dirty="0" smtClean="0"/>
              <a:t>είσοδος στο κρίσιμο τμήμα</a:t>
            </a:r>
            <a:endParaRPr lang="en-US" sz="1600" dirty="0" smtClean="0"/>
          </a:p>
          <a:p>
            <a:pPr lvl="2"/>
            <a:r>
              <a:rPr lang="en-US" sz="1600" dirty="0" smtClean="0"/>
              <a:t> </a:t>
            </a:r>
            <a:r>
              <a:rPr lang="en-US" sz="1600" dirty="0" err="1" smtClean="0"/>
              <a:t>AccessResource</a:t>
            </a:r>
            <a:r>
              <a:rPr lang="en-US" sz="1600" dirty="0" smtClean="0"/>
              <a:t>() </a:t>
            </a:r>
            <a:r>
              <a:rPr lang="el-GR" sz="1600" dirty="0" smtClean="0"/>
              <a:t>προσπέλαση του πόρου</a:t>
            </a:r>
            <a:endParaRPr lang="en-US" sz="1600" dirty="0" smtClean="0"/>
          </a:p>
          <a:p>
            <a:pPr lvl="2"/>
            <a:r>
              <a:rPr lang="en-US" sz="1600" dirty="0" smtClean="0"/>
              <a:t> exit() </a:t>
            </a:r>
            <a:r>
              <a:rPr lang="el-GR" sz="1600" dirty="0" smtClean="0"/>
              <a:t>έξοδος από το κρίσιμο τμήμα</a:t>
            </a:r>
            <a:endParaRPr lang="en-US" sz="1600" dirty="0" smtClean="0"/>
          </a:p>
          <a:p>
            <a:r>
              <a:rPr lang="en-US" sz="2000" dirty="0" smtClean="0"/>
              <a:t> </a:t>
            </a:r>
            <a:r>
              <a:rPr lang="el-GR" sz="2000" dirty="0" smtClean="0"/>
              <a:t>Απαιτήσεις για κατανεμημένο αμοιβαίο αποκλεισμό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b="1" dirty="0" smtClean="0"/>
              <a:t>Safety</a:t>
            </a:r>
            <a:r>
              <a:rPr lang="en-US" sz="1800" dirty="0" smtClean="0"/>
              <a:t> – </a:t>
            </a:r>
            <a:r>
              <a:rPr lang="el-GR" sz="1800" dirty="0" smtClean="0"/>
              <a:t>Το πολύ μία διεργασία μπορεί να εκτελεί το κρίσιμο τμήμα σε κάθε χρονική στιγμή</a:t>
            </a:r>
            <a:endParaRPr lang="en-US" sz="1800" dirty="0" smtClean="0"/>
          </a:p>
          <a:p>
            <a:pPr lvl="1"/>
            <a:r>
              <a:rPr lang="en-US" sz="1800" b="1" dirty="0" err="1" smtClean="0"/>
              <a:t>Liveness</a:t>
            </a:r>
            <a:r>
              <a:rPr lang="en-US" sz="1800" dirty="0" smtClean="0"/>
              <a:t> – </a:t>
            </a:r>
            <a:r>
              <a:rPr lang="el-GR" sz="1800" dirty="0" smtClean="0"/>
              <a:t>Κάθε αίτημα για εκτέλεση του κρίσιμου τμήματος τελικά ικανοποιείται</a:t>
            </a:r>
            <a:endParaRPr lang="en-US" sz="1800" dirty="0" smtClean="0"/>
          </a:p>
          <a:p>
            <a:pPr lvl="1"/>
            <a:r>
              <a:rPr lang="el-GR" sz="1800" b="1" dirty="0" smtClean="0"/>
              <a:t>Διάταξη </a:t>
            </a:r>
            <a:r>
              <a:rPr lang="en-US" sz="1800" dirty="0" smtClean="0"/>
              <a:t>– </a:t>
            </a:r>
            <a:r>
              <a:rPr lang="el-GR" sz="1800" dirty="0" smtClean="0"/>
              <a:t>Τα αιτήματα ικανοποιούνται με τη σειρά που γίνονται</a:t>
            </a:r>
            <a:endParaRPr lang="en-US" sz="1800" dirty="0" smtClean="0"/>
          </a:p>
          <a:p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Κεντρικό σύστημα: </a:t>
            </a:r>
            <a:r>
              <a:rPr lang="en-US" dirty="0" err="1" smtClean="0"/>
              <a:t>mutex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Για τον συγχρονισμό της πρόσβασης σε κοινές δομές δεδομένων από πολλαπλά νήματα</a:t>
            </a:r>
            <a:endParaRPr lang="en-US" sz="2400" dirty="0" smtClean="0"/>
          </a:p>
          <a:p>
            <a:pPr marL="457200" lvl="1" indent="0">
              <a:buNone/>
            </a:pPr>
            <a:r>
              <a:rPr lang="el-GR" sz="2000" dirty="0" smtClean="0"/>
              <a:t>Δύο διεργασίες μπορούν να εκτελέσουν τα παρακάτω</a:t>
            </a:r>
            <a:r>
              <a:rPr lang="en-US" sz="2000" dirty="0" smtClean="0"/>
              <a:t>:</a:t>
            </a:r>
          </a:p>
          <a:p>
            <a:pPr marL="457200" lvl="1" indent="0">
              <a:buNone/>
            </a:pPr>
            <a:r>
              <a:rPr lang="en-US" sz="2000" dirty="0" smtClean="0"/>
              <a:t>	lock()</a:t>
            </a:r>
          </a:p>
          <a:p>
            <a:pPr marL="457200" lvl="1" indent="0">
              <a:buNone/>
            </a:pPr>
            <a:r>
              <a:rPr lang="en-US" sz="2000" dirty="0" smtClean="0"/>
              <a:t>		while true:		// each iteration atomic</a:t>
            </a:r>
          </a:p>
          <a:p>
            <a:pPr marL="457200" lvl="1" indent="0">
              <a:buNone/>
            </a:pPr>
            <a:r>
              <a:rPr lang="en-US" sz="2000" dirty="0" smtClean="0"/>
              <a:t>			if lock not in use:</a:t>
            </a:r>
          </a:p>
          <a:p>
            <a:pPr marL="457200" lvl="1" indent="0">
              <a:buNone/>
            </a:pPr>
            <a:r>
              <a:rPr lang="en-US" sz="2000" dirty="0" smtClean="0"/>
              <a:t>				label lock in use</a:t>
            </a:r>
          </a:p>
          <a:p>
            <a:pPr marL="457200" lvl="1" indent="0">
              <a:buNone/>
            </a:pPr>
            <a:r>
              <a:rPr lang="en-US" sz="2000" dirty="0" smtClean="0"/>
              <a:t>				break	</a:t>
            </a:r>
          </a:p>
          <a:p>
            <a:pPr marL="457200" lvl="1" indent="0">
              <a:buNone/>
            </a:pPr>
            <a:r>
              <a:rPr lang="en-US" sz="2000" dirty="0" smtClean="0"/>
              <a:t>	unlock()</a:t>
            </a:r>
          </a:p>
          <a:p>
            <a:pPr marL="457200" lvl="1" indent="0">
              <a:buNone/>
            </a:pPr>
            <a:r>
              <a:rPr lang="en-US" sz="2000" dirty="0" smtClean="0"/>
              <a:t>		label lock not in use</a:t>
            </a:r>
          </a:p>
          <a:p>
            <a:endParaRPr lang="en-US" sz="24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Χρήση </a:t>
            </a:r>
            <a:r>
              <a:rPr lang="en-US" dirty="0" err="1" smtClean="0"/>
              <a:t>mutex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3970784" cy="4525963"/>
          </a:xfrm>
          <a:ln>
            <a:solidFill>
              <a:srgbClr val="C00000"/>
            </a:solidFill>
          </a:ln>
        </p:spPr>
        <p:txBody>
          <a:bodyPr/>
          <a:lstStyle/>
          <a:p>
            <a:pPr marL="118872" indent="0">
              <a:buNone/>
            </a:pPr>
            <a:r>
              <a:rPr lang="en-US" sz="2000" dirty="0" err="1" smtClean="0"/>
              <a:t>mutex</a:t>
            </a:r>
            <a:r>
              <a:rPr lang="en-US" sz="2000" dirty="0" smtClean="0"/>
              <a:t> L= UNLOCKED;</a:t>
            </a:r>
          </a:p>
          <a:p>
            <a:pPr marL="118872" indent="0">
              <a:buNone/>
            </a:pPr>
            <a:endParaRPr lang="en-US" sz="2000" dirty="0" smtClean="0"/>
          </a:p>
          <a:p>
            <a:pPr marL="118872" indent="0">
              <a:buNone/>
            </a:pPr>
            <a:r>
              <a:rPr lang="en-US" sz="2000" dirty="0" smtClean="0"/>
              <a:t>ATM1:</a:t>
            </a:r>
          </a:p>
          <a:p>
            <a:pPr marL="118872" indent="0">
              <a:buNone/>
            </a:pPr>
            <a:r>
              <a:rPr lang="en-US" sz="2000" dirty="0" smtClean="0"/>
              <a:t>	lock(L); // </a:t>
            </a:r>
            <a:r>
              <a:rPr lang="el-GR" sz="2000" dirty="0" smtClean="0"/>
              <a:t>είσοδος στο </a:t>
            </a:r>
            <a:endParaRPr lang="en-US" sz="2000" dirty="0" smtClean="0"/>
          </a:p>
          <a:p>
            <a:pPr marL="118872" indent="0">
              <a:buNone/>
            </a:pPr>
            <a:r>
              <a:rPr lang="en-US" sz="2000" dirty="0" smtClean="0"/>
              <a:t>		// </a:t>
            </a:r>
            <a:r>
              <a:rPr lang="el-GR" sz="2000" dirty="0" smtClean="0"/>
              <a:t>κρίσιμο τμήμα</a:t>
            </a:r>
            <a:endParaRPr lang="en-US" sz="2000" dirty="0" smtClean="0"/>
          </a:p>
          <a:p>
            <a:pPr marL="118872" indent="0">
              <a:buNone/>
            </a:pPr>
            <a:r>
              <a:rPr lang="en-US" sz="2000" dirty="0" smtClean="0"/>
              <a:t>	</a:t>
            </a:r>
            <a:r>
              <a:rPr lang="el-GR" sz="2000" dirty="0" smtClean="0"/>
              <a:t>διαβάζω το υπόλοιπο του	λογαριασμού μου</a:t>
            </a:r>
            <a:r>
              <a:rPr lang="en-US" sz="2000" dirty="0" smtClean="0"/>
              <a:t>;</a:t>
            </a:r>
          </a:p>
          <a:p>
            <a:pPr marL="118872" indent="0">
              <a:buNone/>
            </a:pPr>
            <a:r>
              <a:rPr lang="en-US" sz="2000" dirty="0" smtClean="0"/>
              <a:t>	</a:t>
            </a:r>
            <a:r>
              <a:rPr lang="el-GR" sz="2000" dirty="0" smtClean="0"/>
              <a:t>προσθέτω την κατάθεση</a:t>
            </a:r>
            <a:r>
              <a:rPr lang="en-US" sz="2000" dirty="0" smtClean="0"/>
              <a:t>;</a:t>
            </a:r>
          </a:p>
          <a:p>
            <a:pPr marL="118872" indent="0">
              <a:buNone/>
            </a:pPr>
            <a:r>
              <a:rPr lang="en-US" sz="2000" dirty="0" smtClean="0"/>
              <a:t>	</a:t>
            </a:r>
            <a:r>
              <a:rPr lang="el-GR" sz="2000" dirty="0" smtClean="0"/>
              <a:t>ενημερώνω το υπόλοιπο</a:t>
            </a:r>
            <a:r>
              <a:rPr lang="en-US" sz="2000" dirty="0" smtClean="0"/>
              <a:t>;</a:t>
            </a:r>
          </a:p>
          <a:p>
            <a:pPr marL="118872" indent="0">
              <a:buNone/>
            </a:pPr>
            <a:r>
              <a:rPr lang="en-US" sz="2000" dirty="0" smtClean="0"/>
              <a:t>	unlock(L); // </a:t>
            </a:r>
            <a:r>
              <a:rPr lang="el-GR" sz="2000" dirty="0" smtClean="0"/>
              <a:t>έξοδος</a:t>
            </a:r>
            <a:endParaRPr lang="en-US" sz="2000" dirty="0" smtClean="0"/>
          </a:p>
          <a:p>
            <a:endParaRPr lang="el-GR" sz="2000" dirty="0"/>
          </a:p>
        </p:txBody>
      </p:sp>
      <p:sp>
        <p:nvSpPr>
          <p:cNvPr id="5" name="2 - Θέση περιεχομένου"/>
          <p:cNvSpPr txBox="1">
            <a:spLocks/>
          </p:cNvSpPr>
          <p:nvPr/>
        </p:nvSpPr>
        <p:spPr bwMode="auto">
          <a:xfrm>
            <a:off x="4705672" y="1639341"/>
            <a:ext cx="3970784" cy="4525963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18872" indent="0">
              <a:spcBef>
                <a:spcPts val="4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extern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</a:rPr>
              <a:t>mutex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L;</a:t>
            </a:r>
          </a:p>
          <a:p>
            <a:pPr marL="118872" indent="0">
              <a:spcBef>
                <a:spcPts val="400"/>
              </a:spcBef>
              <a:buNone/>
            </a:pP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pPr marL="118872" indent="0">
              <a:spcBef>
                <a:spcPts val="4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ATM2</a:t>
            </a:r>
            <a:r>
              <a:rPr lang="el-GR" sz="2000" dirty="0" smtClean="0">
                <a:solidFill>
                  <a:schemeClr val="tx1"/>
                </a:solidFill>
                <a:latin typeface="+mn-lt"/>
              </a:rPr>
              <a:t>: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	</a:t>
            </a:r>
          </a:p>
          <a:p>
            <a:pPr marL="118872" indent="0">
              <a:spcBef>
                <a:spcPts val="4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	lock(L); // </a:t>
            </a:r>
            <a:r>
              <a:rPr lang="el-GR" sz="2000" dirty="0" smtClean="0">
                <a:solidFill>
                  <a:schemeClr val="tx1"/>
                </a:solidFill>
                <a:latin typeface="+mn-lt"/>
              </a:rPr>
              <a:t>είσοδος στο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pPr marL="118872" indent="0">
              <a:spcBef>
                <a:spcPts val="4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		// </a:t>
            </a:r>
            <a:r>
              <a:rPr lang="el-GR" sz="2000" dirty="0" smtClean="0">
                <a:solidFill>
                  <a:schemeClr val="tx1"/>
                </a:solidFill>
                <a:latin typeface="+mn-lt"/>
              </a:rPr>
              <a:t>κρίσιμο τμήμα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pPr marL="118872" indent="0">
              <a:spcBef>
                <a:spcPts val="4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	</a:t>
            </a:r>
            <a:r>
              <a:rPr lang="el-GR" sz="2000" dirty="0" smtClean="0">
                <a:solidFill>
                  <a:schemeClr val="tx1"/>
                </a:solidFill>
                <a:latin typeface="+mn-lt"/>
              </a:rPr>
              <a:t>διαβάζω το υπόλοιπο του	λογαριασμού μου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;</a:t>
            </a:r>
          </a:p>
          <a:p>
            <a:pPr marL="118872" indent="0">
              <a:spcBef>
                <a:spcPts val="4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	</a:t>
            </a:r>
            <a:r>
              <a:rPr lang="el-GR" sz="2000" dirty="0" smtClean="0">
                <a:solidFill>
                  <a:schemeClr val="tx1"/>
                </a:solidFill>
                <a:latin typeface="+mn-lt"/>
              </a:rPr>
              <a:t>προσθέτω την κατάθεση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;</a:t>
            </a:r>
          </a:p>
          <a:p>
            <a:pPr marL="118872" indent="0">
              <a:spcBef>
                <a:spcPts val="4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	</a:t>
            </a:r>
            <a:r>
              <a:rPr lang="el-GR" sz="2000" dirty="0" smtClean="0">
                <a:solidFill>
                  <a:schemeClr val="tx1"/>
                </a:solidFill>
                <a:latin typeface="+mn-lt"/>
              </a:rPr>
              <a:t>ενημερώνω το υπόλοιπο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;</a:t>
            </a:r>
          </a:p>
          <a:p>
            <a:pPr marL="118872" indent="0">
              <a:spcBef>
                <a:spcPts val="4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	unlock(L); // exit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Σε κατανεμημένα συστήματα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Υποθέτουμε ότι υπάρχει συμφωνία για το πώς αναφερόμαστε σε έναν πόρο</a:t>
            </a:r>
            <a:endParaRPr lang="en-US" sz="2400" dirty="0" smtClean="0"/>
          </a:p>
          <a:p>
            <a:pPr lvl="1"/>
            <a:r>
              <a:rPr lang="el-GR" sz="2000" dirty="0" smtClean="0"/>
              <a:t>Περνάει το αναγνωριστικό μαζί με τα αιτήματα (</a:t>
            </a:r>
            <a:r>
              <a:rPr lang="en-US" sz="2000" i="1" dirty="0" smtClean="0"/>
              <a:t>lock(“printer”), lock(“</a:t>
            </a:r>
            <a:r>
              <a:rPr lang="en-US" sz="2000" i="1" dirty="0" err="1" smtClean="0"/>
              <a:t>table:employees</a:t>
            </a:r>
            <a:r>
              <a:rPr lang="en-US" sz="2000" i="1" dirty="0" smtClean="0"/>
              <a:t>”) </a:t>
            </a:r>
            <a:r>
              <a:rPr lang="el-GR" sz="2000" i="1" dirty="0" smtClean="0"/>
              <a:t> κλπ)</a:t>
            </a:r>
          </a:p>
          <a:p>
            <a:r>
              <a:rPr lang="el-GR" sz="2400" dirty="0" smtClean="0"/>
              <a:t>Σκοπός</a:t>
            </a:r>
          </a:p>
          <a:p>
            <a:pPr lvl="1"/>
            <a:r>
              <a:rPr lang="el-GR" sz="2000" dirty="0" smtClean="0"/>
              <a:t>Δημιουργία αλγορίθμου που επιτρέπει σε μια διεργασία να επεξεργαστεί ένα αίτημα και</a:t>
            </a:r>
            <a:endParaRPr lang="en-US" sz="2000" dirty="0" smtClean="0"/>
          </a:p>
          <a:p>
            <a:pPr lvl="1"/>
            <a:r>
              <a:rPr lang="el-GR" sz="2000" dirty="0" smtClean="0"/>
              <a:t>Να αποκτήσει αποκλειστική πρόσβαση σε έναν πόρο που είναι διαθέσιμος στο δίκτυο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Υποθέσεις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Για όλους τους αλγορίθμους που θα εξετάσουμε κάνουμε τις ακόλουθες υποθέσεις</a:t>
            </a:r>
            <a:r>
              <a:rPr lang="en-US" sz="2400" dirty="0" smtClean="0"/>
              <a:t>:</a:t>
            </a:r>
          </a:p>
          <a:p>
            <a:pPr lvl="1"/>
            <a:r>
              <a:rPr lang="el-GR" sz="2000" dirty="0" smtClean="0"/>
              <a:t>Κάθε ζεύγος διεργασιών συνδέεται μέσω αξιόπιστου καναλιού (π.χ. </a:t>
            </a:r>
            <a:r>
              <a:rPr lang="en-US" sz="2000" dirty="0" smtClean="0"/>
              <a:t>TCP). </a:t>
            </a:r>
          </a:p>
          <a:p>
            <a:pPr lvl="1"/>
            <a:r>
              <a:rPr lang="el-GR" sz="2000" dirty="0" smtClean="0"/>
              <a:t>Τα μηνύματα παραδίδονται στους παραλήπτες με </a:t>
            </a:r>
            <a:r>
              <a:rPr lang="en-US" sz="2000" dirty="0" smtClean="0"/>
              <a:t>FIFO </a:t>
            </a:r>
            <a:r>
              <a:rPr lang="el-GR" sz="2000" dirty="0" smtClean="0"/>
              <a:t>διάταξη</a:t>
            </a:r>
            <a:endParaRPr lang="en-US" sz="2000" dirty="0" smtClean="0"/>
          </a:p>
          <a:p>
            <a:pPr lvl="1"/>
            <a:r>
              <a:rPr lang="el-GR" sz="2000" dirty="0" smtClean="0"/>
              <a:t>Οι διεργασίες δεν αποτυγχάνουν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broadcast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l-GR" sz="2400" dirty="0" smtClean="0"/>
              <a:t>Αν το </a:t>
            </a:r>
            <a:r>
              <a:rPr lang="en-US" sz="2400" dirty="0" smtClean="0"/>
              <a:t>hardware </a:t>
            </a:r>
            <a:r>
              <a:rPr lang="el-GR" sz="2400" dirty="0" smtClean="0"/>
              <a:t>υποστηρίζει μόνο </a:t>
            </a:r>
            <a:r>
              <a:rPr lang="en-US" sz="2400" dirty="0" smtClean="0"/>
              <a:t>broadcast</a:t>
            </a:r>
          </a:p>
          <a:p>
            <a:pPr lvl="1" algn="justLow"/>
            <a:r>
              <a:rPr lang="el-GR" sz="2000" dirty="0" smtClean="0"/>
              <a:t>Φιλτράρονται οι εισερχόμενες </a:t>
            </a:r>
            <a:r>
              <a:rPr lang="en-US" sz="2000" dirty="0" smtClean="0"/>
              <a:t>multicast </a:t>
            </a:r>
            <a:r>
              <a:rPr lang="el-GR" sz="2000" dirty="0" smtClean="0"/>
              <a:t>διευθύνσεις μέσω λογισμικού</a:t>
            </a:r>
            <a:endParaRPr lang="en-US" sz="20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780928"/>
            <a:ext cx="5379690" cy="354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Κριτήρια Επίδοσης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Bandwidth</a:t>
            </a:r>
            <a:r>
              <a:rPr lang="en-US" sz="1800" dirty="0" smtClean="0"/>
              <a:t>: </a:t>
            </a:r>
            <a:r>
              <a:rPr lang="el-GR" sz="1800" dirty="0" smtClean="0"/>
              <a:t>Ο συνολικός αριθμός μηνυμάτων που αποστέλλονται σε κάθε εισαγωγή και έξοδο από το κρίσιμο τμήμα</a:t>
            </a:r>
          </a:p>
          <a:p>
            <a:endParaRPr lang="el-GR" sz="1800" dirty="0" smtClean="0"/>
          </a:p>
          <a:p>
            <a:r>
              <a:rPr lang="en-US" sz="1800" b="1" dirty="0" smtClean="0"/>
              <a:t>Client delay</a:t>
            </a:r>
            <a:r>
              <a:rPr lang="en-US" sz="1800" dirty="0" smtClean="0"/>
              <a:t>: </a:t>
            </a:r>
            <a:r>
              <a:rPr lang="el-GR" sz="1800" dirty="0" smtClean="0"/>
              <a:t>Η καθυστέρηση που προκαλείται από μια διεργασία σε κάθε εισαγωγή ή έξοδο από το κρίσιμο τμήμα</a:t>
            </a:r>
            <a:r>
              <a:rPr lang="en-US" sz="1800" dirty="0" smtClean="0"/>
              <a:t> (</a:t>
            </a:r>
            <a:r>
              <a:rPr lang="el-GR" sz="1800" dirty="0" smtClean="0"/>
              <a:t>όταν δεν υπάρχει άλλη διεργασία που να εκτελεί το κρίσιμο τμήμα ή να βρίσκεται σε αναμονή</a:t>
            </a:r>
            <a:r>
              <a:rPr lang="en-US" sz="1800" dirty="0" smtClean="0"/>
              <a:t>)</a:t>
            </a:r>
            <a:endParaRPr lang="el-GR" sz="1800" dirty="0" smtClean="0"/>
          </a:p>
          <a:p>
            <a:endParaRPr lang="el-GR" sz="1800" dirty="0" smtClean="0"/>
          </a:p>
          <a:p>
            <a:r>
              <a:rPr lang="en-US" sz="1800" b="1" dirty="0" smtClean="0"/>
              <a:t>Synchronization delay</a:t>
            </a:r>
            <a:r>
              <a:rPr lang="en-US" sz="1800" dirty="0" smtClean="0"/>
              <a:t>: </a:t>
            </a:r>
            <a:r>
              <a:rPr lang="el-GR" sz="1800" dirty="0" smtClean="0"/>
              <a:t>Το χρονικό διάστημα ανάμεσα στην έξοδο μιας διεργασίας από το κρίσιμο τμήμα και την εισαγωγή της επόμενης διεργασίας σε αυτό (όταν υπάρχει μόνο μια διεργασία σε αναμονή). </a:t>
            </a:r>
          </a:p>
          <a:p>
            <a:endParaRPr lang="el-GR" sz="1800" dirty="0" smtClean="0"/>
          </a:p>
          <a:p>
            <a:pPr>
              <a:buNone/>
            </a:pPr>
            <a:endParaRPr 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Κατηγορίες αλγορίθμων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Κεντρικοί</a:t>
            </a:r>
            <a:endParaRPr lang="en-US" sz="2400" dirty="0" smtClean="0"/>
          </a:p>
          <a:p>
            <a:pPr lvl="1"/>
            <a:r>
              <a:rPr lang="el-GR" sz="2000" dirty="0" smtClean="0"/>
              <a:t>Μια διεργασία αποκτά πρόσβαση σε έναν πόρο όταν της το επιτρέπει ένας κεντρικός συντονιστής (κεντρικός έλεγχος)</a:t>
            </a:r>
            <a:endParaRPr lang="en-US" sz="2000" dirty="0" smtClean="0"/>
          </a:p>
          <a:p>
            <a:r>
              <a:rPr lang="el-GR" sz="2400" dirty="0" smtClean="0"/>
              <a:t>Με σκυτάλη</a:t>
            </a:r>
            <a:endParaRPr lang="en-US" sz="2400" dirty="0" smtClean="0"/>
          </a:p>
          <a:p>
            <a:pPr lvl="1"/>
            <a:r>
              <a:rPr lang="el-GR" sz="2000" dirty="0" smtClean="0"/>
              <a:t>Μια διεργασία αποκτά πρόσβαση σε έναν πόρο αν έχει σκυτάλη (</a:t>
            </a:r>
            <a:r>
              <a:rPr lang="en-US" sz="2000" dirty="0" smtClean="0"/>
              <a:t>token)</a:t>
            </a:r>
            <a:r>
              <a:rPr lang="el-GR" sz="2000" dirty="0" smtClean="0"/>
              <a:t> που της το επιτρέπει (Δακτύλιος με σκυτάλη)</a:t>
            </a:r>
            <a:endParaRPr lang="en-US" sz="2000" dirty="0" smtClean="0"/>
          </a:p>
          <a:p>
            <a:r>
              <a:rPr lang="el-GR" sz="2400" dirty="0" smtClean="0"/>
              <a:t>Με συμφωνία</a:t>
            </a:r>
            <a:endParaRPr lang="en-US" sz="2400" dirty="0" smtClean="0"/>
          </a:p>
          <a:p>
            <a:pPr lvl="1"/>
            <a:r>
              <a:rPr lang="el-GR" sz="2000" dirty="0" smtClean="0"/>
              <a:t>Μια διεργασία αποκτά πρόσβαση σε έναν πόρο μέσω κατανεμημένης συμφωνίας (</a:t>
            </a:r>
            <a:r>
              <a:rPr lang="en-US" sz="2000" dirty="0" err="1" smtClean="0"/>
              <a:t>Ricart</a:t>
            </a:r>
            <a:r>
              <a:rPr lang="en-US" sz="2000" dirty="0" smtClean="0"/>
              <a:t> </a:t>
            </a:r>
            <a:r>
              <a:rPr lang="el-GR" sz="2000" dirty="0" smtClean="0"/>
              <a:t>&amp; </a:t>
            </a:r>
            <a:r>
              <a:rPr lang="en-US" sz="2000" dirty="0" err="1" smtClean="0"/>
              <a:t>Agrawala</a:t>
            </a:r>
            <a:r>
              <a:rPr lang="el-GR" sz="2000" dirty="0" smtClean="0"/>
              <a:t>)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Κεντρικός Έλεγχος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Μια διεργασία έχει εκλεγεί ως συντονιστής (</a:t>
            </a:r>
            <a:r>
              <a:rPr lang="en-US" dirty="0" smtClean="0"/>
              <a:t>coordinator</a:t>
            </a:r>
            <a:r>
              <a:rPr lang="el-GR" dirty="0" smtClean="0"/>
              <a:t>)</a:t>
            </a:r>
          </a:p>
          <a:p>
            <a:endParaRPr lang="el-GR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2400" i="1" dirty="0" smtClean="0"/>
              <a:t>Αίτηση για πρόσβαση</a:t>
            </a:r>
            <a:endParaRPr lang="en-US" sz="2400" i="1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2400" i="1" dirty="0" smtClean="0"/>
              <a:t>Αναμονή για απάντηση</a:t>
            </a:r>
            <a:endParaRPr lang="en-US" sz="2400" i="1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2400" i="1" dirty="0" smtClean="0"/>
              <a:t>Λήψη άδειας</a:t>
            </a:r>
            <a:endParaRPr lang="en-US" sz="2400" i="1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2400" i="1" dirty="0" smtClean="0"/>
              <a:t>Πρόσβαση σε κρίσιμο τμήμα</a:t>
            </a:r>
            <a:endParaRPr lang="en-US" sz="2400" i="1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2400" i="1" dirty="0" smtClean="0"/>
              <a:t>Έξοδος </a:t>
            </a:r>
            <a:endParaRPr lang="el-GR" sz="24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492896"/>
            <a:ext cx="3457575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Κεντρικός Έλεγχος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Αν κάποια άλλη διεργασία ζητήσει τον πόρο τότε</a:t>
            </a:r>
            <a:r>
              <a:rPr lang="en-US" sz="2000" dirty="0" smtClean="0"/>
              <a:t>:</a:t>
            </a:r>
          </a:p>
          <a:p>
            <a:pPr lvl="1"/>
            <a:r>
              <a:rPr lang="el-GR" sz="1600" dirty="0" smtClean="0"/>
              <a:t>Ο συντονιστής δεν αποκρίνεται μέχρι να απελευθερωθεί ο πόρος</a:t>
            </a:r>
            <a:endParaRPr lang="en-US" sz="1600" dirty="0" smtClean="0"/>
          </a:p>
          <a:p>
            <a:pPr lvl="1"/>
            <a:r>
              <a:rPr lang="el-GR" sz="1600" dirty="0" smtClean="0"/>
              <a:t>Διατηρεί ουρά</a:t>
            </a:r>
            <a:endParaRPr lang="en-US" sz="1600" dirty="0" smtClean="0"/>
          </a:p>
          <a:p>
            <a:r>
              <a:rPr lang="el-GR" sz="2000" dirty="0" smtClean="0"/>
              <a:t>Τα αιτήματα εξυπηρετούνται με σειρά </a:t>
            </a:r>
            <a:r>
              <a:rPr lang="en-US" sz="2000" dirty="0" smtClean="0"/>
              <a:t>FIFO </a:t>
            </a:r>
            <a:endParaRPr lang="el-GR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573016"/>
            <a:ext cx="4293518" cy="2467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628800"/>
            <a:ext cx="375937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Αποτίμηση αλγορίθμου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Bandwidth</a:t>
            </a:r>
          </a:p>
          <a:p>
            <a:pPr lvl="1"/>
            <a:r>
              <a:rPr lang="el-GR" sz="1800" dirty="0" smtClean="0"/>
              <a:t>Απαιτούνται </a:t>
            </a:r>
            <a:r>
              <a:rPr lang="en-US" sz="1800" dirty="0" smtClean="0"/>
              <a:t>3 </a:t>
            </a:r>
            <a:r>
              <a:rPr lang="el-GR" sz="1800" dirty="0" smtClean="0"/>
              <a:t>μηνύματα ανά είσοδο</a:t>
            </a:r>
            <a:r>
              <a:rPr lang="en-US" sz="1800" dirty="0" smtClean="0"/>
              <a:t>/</a:t>
            </a:r>
            <a:r>
              <a:rPr lang="el-GR" sz="1800" dirty="0" smtClean="0"/>
              <a:t>έξοδο</a:t>
            </a:r>
            <a:endParaRPr lang="en-US" sz="1800" dirty="0" smtClean="0"/>
          </a:p>
          <a:p>
            <a:r>
              <a:rPr lang="en-US" sz="2000" dirty="0" smtClean="0"/>
              <a:t>Client delay</a:t>
            </a:r>
          </a:p>
          <a:p>
            <a:pPr lvl="1"/>
            <a:r>
              <a:rPr lang="el-GR" sz="1800" dirty="0" smtClean="0"/>
              <a:t>Ένα </a:t>
            </a:r>
            <a:r>
              <a:rPr lang="en-US" sz="1800" dirty="0" smtClean="0"/>
              <a:t>round trip time (</a:t>
            </a:r>
            <a:r>
              <a:rPr lang="el-GR" sz="1800" dirty="0" smtClean="0"/>
              <a:t>αίτημα </a:t>
            </a:r>
            <a:r>
              <a:rPr lang="en-US" sz="1800" dirty="0" smtClean="0"/>
              <a:t>+ </a:t>
            </a:r>
            <a:r>
              <a:rPr lang="el-GR" sz="1800" dirty="0" smtClean="0"/>
              <a:t>άδεια</a:t>
            </a:r>
            <a:r>
              <a:rPr lang="en-US" sz="1800" dirty="0" smtClean="0"/>
              <a:t>)</a:t>
            </a:r>
          </a:p>
          <a:p>
            <a:r>
              <a:rPr lang="en-US" sz="2000" dirty="0" smtClean="0"/>
              <a:t>Synchronization delay</a:t>
            </a:r>
          </a:p>
          <a:p>
            <a:pPr lvl="1"/>
            <a:r>
              <a:rPr lang="el-GR" sz="1800" dirty="0" smtClean="0"/>
              <a:t>Ένα </a:t>
            </a:r>
            <a:r>
              <a:rPr lang="en-US" sz="1800" dirty="0" smtClean="0"/>
              <a:t>round trip time (</a:t>
            </a:r>
            <a:r>
              <a:rPr lang="el-GR" sz="1800" dirty="0" smtClean="0"/>
              <a:t>έξοδος </a:t>
            </a:r>
            <a:r>
              <a:rPr lang="en-US" sz="1800" dirty="0" smtClean="0"/>
              <a:t>+ </a:t>
            </a:r>
            <a:r>
              <a:rPr lang="el-GR" sz="1800" dirty="0" smtClean="0"/>
              <a:t>άδεια</a:t>
            </a:r>
            <a:r>
              <a:rPr lang="en-US" sz="1800" dirty="0" smtClean="0"/>
              <a:t>) </a:t>
            </a:r>
            <a:endParaRPr lang="el-GR" sz="1800" dirty="0" smtClean="0"/>
          </a:p>
          <a:p>
            <a:pPr lvl="1"/>
            <a:endParaRPr lang="el-GR" sz="1800" dirty="0" smtClean="0"/>
          </a:p>
          <a:p>
            <a:pPr>
              <a:buNone/>
            </a:pPr>
            <a:r>
              <a:rPr lang="el-GR" sz="2000" dirty="0" smtClean="0">
                <a:solidFill>
                  <a:srgbClr val="00B050"/>
                </a:solidFill>
              </a:rPr>
              <a:t>+	Δικαιοσύνη</a:t>
            </a:r>
            <a:r>
              <a:rPr lang="en-US" sz="2000" dirty="0" smtClean="0">
                <a:solidFill>
                  <a:srgbClr val="00B050"/>
                </a:solidFill>
              </a:rPr>
              <a:t>: </a:t>
            </a:r>
            <a:r>
              <a:rPr lang="el-GR" sz="2000" dirty="0" smtClean="0">
                <a:solidFill>
                  <a:srgbClr val="00B050"/>
                </a:solidFill>
              </a:rPr>
              <a:t>Τα αιτήματα υφίστανται επεξεργασία με τη σειρά</a:t>
            </a:r>
          </a:p>
          <a:p>
            <a:pPr>
              <a:buNone/>
            </a:pPr>
            <a:r>
              <a:rPr lang="el-GR" sz="2000" dirty="0" smtClean="0">
                <a:solidFill>
                  <a:srgbClr val="00B050"/>
                </a:solidFill>
              </a:rPr>
              <a:t>+ 	Ευκολία υλοποίησης και επαλήθευσης</a:t>
            </a:r>
            <a:endParaRPr lang="en-US" sz="20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l-GR" sz="2000" dirty="0" smtClean="0">
                <a:solidFill>
                  <a:srgbClr val="C00000"/>
                </a:solidFill>
              </a:rPr>
              <a:t>-	Η διεργασία δεν μπορεί να ξεχωρίσει αν μπλοκάρεται από συντονιστή που έχει σφάλμα</a:t>
            </a:r>
            <a:endParaRPr lang="en-US" sz="2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l-GR" sz="2000" dirty="0" smtClean="0">
                <a:solidFill>
                  <a:srgbClr val="C00000"/>
                </a:solidFill>
              </a:rPr>
              <a:t>-	Ο κεντρικός εξυπηρετητής μπορεί να αποτελέσει </a:t>
            </a:r>
            <a:r>
              <a:rPr lang="en-US" sz="2000" dirty="0" smtClean="0">
                <a:solidFill>
                  <a:srgbClr val="C00000"/>
                </a:solidFill>
              </a:rPr>
              <a:t>bottleneck</a:t>
            </a:r>
            <a:endParaRPr lang="en-US" sz="1800" dirty="0" smtClean="0">
              <a:solidFill>
                <a:srgbClr val="C00000"/>
              </a:solidFill>
            </a:endParaRPr>
          </a:p>
          <a:p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 δακτυλίου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Μπορεί να επιβληθεί κάποια διάταξη</a:t>
            </a:r>
          </a:p>
          <a:p>
            <a:r>
              <a:rPr lang="el-GR" sz="2000" dirty="0" smtClean="0"/>
              <a:t>Οι διεργασίες είναι οργανωμένες σε λογικό δακτύλιο</a:t>
            </a:r>
          </a:p>
          <a:p>
            <a:r>
              <a:rPr lang="el-GR" sz="2000" dirty="0" smtClean="0"/>
              <a:t>Κάθε διεργασία επικοινωνεί με τη γειτονική της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l-GR" sz="2000" dirty="0" smtClean="0"/>
              <a:t>Αρχικοποίηση</a:t>
            </a:r>
            <a:endParaRPr lang="en-US" sz="2000" dirty="0" smtClean="0"/>
          </a:p>
          <a:p>
            <a:pPr lvl="1">
              <a:buNone/>
            </a:pPr>
            <a:r>
              <a:rPr lang="en-US" sz="1800" dirty="0" smtClean="0"/>
              <a:t>– </a:t>
            </a:r>
            <a:r>
              <a:rPr lang="el-GR" sz="1800" dirty="0" smtClean="0"/>
              <a:t>Η διεργασία</a:t>
            </a:r>
            <a:r>
              <a:rPr lang="en-US" sz="1800" dirty="0" smtClean="0"/>
              <a:t> 0 </a:t>
            </a:r>
            <a:r>
              <a:rPr lang="el-GR" sz="1800" dirty="0" smtClean="0"/>
              <a:t>παίρνει σκυτάλη για τον πόρο </a:t>
            </a:r>
            <a:r>
              <a:rPr lang="en-US" sz="1800" dirty="0" smtClean="0"/>
              <a:t>R</a:t>
            </a:r>
          </a:p>
          <a:p>
            <a:r>
              <a:rPr lang="el-GR" sz="2000" dirty="0" smtClean="0"/>
              <a:t>Η σκυτάλη κυκλοφορεί γύρω από τον δακτύλιο</a:t>
            </a:r>
            <a:endParaRPr lang="en-US" sz="2000" dirty="0" smtClean="0"/>
          </a:p>
          <a:p>
            <a:pPr lvl="1">
              <a:buNone/>
            </a:pPr>
            <a:r>
              <a:rPr lang="en-US" sz="1800" dirty="0" smtClean="0"/>
              <a:t>– </a:t>
            </a:r>
            <a:r>
              <a:rPr lang="el-GR" sz="1800" dirty="0" smtClean="0"/>
              <a:t>Από την </a:t>
            </a:r>
            <a:r>
              <a:rPr lang="en-US" sz="1800" dirty="0" smtClean="0"/>
              <a:t>Pi </a:t>
            </a:r>
            <a:r>
              <a:rPr lang="el-GR" sz="1800" dirty="0" smtClean="0"/>
              <a:t>στην </a:t>
            </a:r>
            <a:r>
              <a:rPr lang="en-US" sz="1800" dirty="0" smtClean="0"/>
              <a:t>P(i+1)mod N</a:t>
            </a:r>
          </a:p>
          <a:p>
            <a:r>
              <a:rPr lang="el-GR" sz="2000" dirty="0" smtClean="0"/>
              <a:t>Όταν η διεργασία παίρνει τη σκυτάλη</a:t>
            </a:r>
            <a:endParaRPr lang="en-US" sz="2000" dirty="0" smtClean="0"/>
          </a:p>
          <a:p>
            <a:pPr lvl="1">
              <a:buNone/>
            </a:pPr>
            <a:r>
              <a:rPr lang="en-US" sz="1600" dirty="0" smtClean="0"/>
              <a:t>– </a:t>
            </a:r>
            <a:r>
              <a:rPr lang="el-GR" sz="1800" dirty="0" smtClean="0"/>
              <a:t>Ελέγχει αν χρειάζεται τον πόρο</a:t>
            </a:r>
            <a:endParaRPr lang="en-US" sz="1800" dirty="0" smtClean="0"/>
          </a:p>
          <a:p>
            <a:pPr lvl="1">
              <a:buNone/>
            </a:pPr>
            <a:r>
              <a:rPr lang="en-US" sz="1800" dirty="0" smtClean="0"/>
              <a:t>– </a:t>
            </a:r>
            <a:r>
              <a:rPr lang="el-GR" sz="1800" dirty="0" smtClean="0"/>
              <a:t>Αν όχι, στέλνει τη σκυτάλη στην επόμενη</a:t>
            </a:r>
            <a:endParaRPr lang="en-US" sz="1800" dirty="0" smtClean="0"/>
          </a:p>
          <a:p>
            <a:pPr lvl="1">
              <a:buNone/>
            </a:pPr>
            <a:r>
              <a:rPr lang="en-US" sz="1800" dirty="0" smtClean="0"/>
              <a:t>– </a:t>
            </a:r>
            <a:r>
              <a:rPr lang="el-GR" sz="1800" dirty="0" smtClean="0"/>
              <a:t>Αν ναι, προσπελάζει τον πόρο</a:t>
            </a:r>
            <a:endParaRPr lang="en-US" sz="1800" dirty="0" smtClean="0"/>
          </a:p>
          <a:p>
            <a:r>
              <a:rPr lang="el-GR" sz="2000" dirty="0" smtClean="0"/>
              <a:t>Κρατά τη σκυτάλη μέχρι να ολοκληρώσει </a:t>
            </a:r>
            <a:endParaRPr lang="el-GR" sz="2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420888"/>
            <a:ext cx="274320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Αποτίμηση αλγορίθμου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Bandwidth: 1 </a:t>
            </a:r>
            <a:r>
              <a:rPr lang="el-GR" sz="2000" dirty="0" smtClean="0"/>
              <a:t>μήνυμα ανά έξοδο</a:t>
            </a:r>
            <a:endParaRPr lang="en-US" sz="2000" dirty="0" smtClean="0"/>
          </a:p>
          <a:p>
            <a:r>
              <a:rPr lang="en-US" sz="2000" dirty="0" smtClean="0"/>
              <a:t>Client delay: 0 </a:t>
            </a:r>
            <a:r>
              <a:rPr lang="el-GR" sz="2000" dirty="0" smtClean="0"/>
              <a:t>με </a:t>
            </a:r>
            <a:r>
              <a:rPr lang="en-US" sz="2000" dirty="0" smtClean="0"/>
              <a:t>N </a:t>
            </a:r>
            <a:r>
              <a:rPr lang="el-GR" sz="2000" dirty="0" smtClean="0"/>
              <a:t>μηνύματα</a:t>
            </a:r>
            <a:endParaRPr lang="en-US" sz="2000" dirty="0" smtClean="0"/>
          </a:p>
          <a:p>
            <a:r>
              <a:rPr lang="en-US" sz="2000" dirty="0" smtClean="0"/>
              <a:t>Synchronization delay: </a:t>
            </a:r>
            <a:r>
              <a:rPr lang="el-GR" sz="2000" dirty="0" smtClean="0"/>
              <a:t> ανάμεσα σε </a:t>
            </a:r>
            <a:r>
              <a:rPr lang="en-US" sz="2000" dirty="0" smtClean="0"/>
              <a:t>1 </a:t>
            </a:r>
            <a:r>
              <a:rPr lang="el-GR" sz="2000" dirty="0" smtClean="0"/>
              <a:t>και 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N-1 </a:t>
            </a:r>
            <a:r>
              <a:rPr lang="el-GR" sz="2000" dirty="0" smtClean="0"/>
              <a:t>μηνύματα</a:t>
            </a:r>
          </a:p>
          <a:p>
            <a:endParaRPr lang="el-GR" sz="2000" dirty="0" smtClean="0"/>
          </a:p>
          <a:p>
            <a:r>
              <a:rPr lang="el-GR" sz="2000" dirty="0" smtClean="0"/>
              <a:t>Μόνο μια διεργασία τη φορά έχει τη σκυτάλη</a:t>
            </a:r>
          </a:p>
          <a:p>
            <a:pPr lvl="1">
              <a:buNone/>
            </a:pPr>
            <a:r>
              <a:rPr lang="el-GR" sz="1600" dirty="0" smtClean="0">
                <a:solidFill>
                  <a:srgbClr val="00B050"/>
                </a:solidFill>
              </a:rPr>
              <a:t>+ Ο αμοιβαίος αποκλεισμός είναι εγγυημένος</a:t>
            </a:r>
            <a:endParaRPr lang="en-US" sz="1600" dirty="0" smtClean="0">
              <a:solidFill>
                <a:srgbClr val="00B050"/>
              </a:solidFill>
            </a:endParaRPr>
          </a:p>
          <a:p>
            <a:r>
              <a:rPr lang="el-GR" sz="2000" dirty="0" smtClean="0"/>
              <a:t>Η διάταξη είναι καλά ορισμένη (όχι απαραίτητα </a:t>
            </a:r>
            <a:r>
              <a:rPr lang="en-US" sz="2000" dirty="0" smtClean="0"/>
              <a:t>FIFO)</a:t>
            </a:r>
          </a:p>
          <a:p>
            <a:pPr lvl="1">
              <a:buNone/>
            </a:pPr>
            <a:r>
              <a:rPr lang="el-GR" sz="1600" dirty="0" smtClean="0">
                <a:solidFill>
                  <a:srgbClr val="00B050"/>
                </a:solidFill>
              </a:rPr>
              <a:t>+</a:t>
            </a:r>
            <a:r>
              <a:rPr lang="en-US" sz="1600" dirty="0" smtClean="0">
                <a:solidFill>
                  <a:srgbClr val="00B050"/>
                </a:solidFill>
              </a:rPr>
              <a:t> </a:t>
            </a:r>
            <a:r>
              <a:rPr lang="el-GR" sz="1600" dirty="0" smtClean="0">
                <a:solidFill>
                  <a:srgbClr val="00B050"/>
                </a:solidFill>
              </a:rPr>
              <a:t>Δεν μπορεί να προκληθεί </a:t>
            </a:r>
            <a:r>
              <a:rPr lang="en-US" sz="1600" dirty="0" smtClean="0">
                <a:solidFill>
                  <a:srgbClr val="00B050"/>
                </a:solidFill>
              </a:rPr>
              <a:t>Starvation</a:t>
            </a:r>
          </a:p>
          <a:p>
            <a:r>
              <a:rPr lang="el-GR" sz="2000" dirty="0" smtClean="0"/>
              <a:t>Αν η σκυτάλη χαθεί </a:t>
            </a:r>
            <a:r>
              <a:rPr lang="en-US" sz="2000" dirty="0" smtClean="0"/>
              <a:t>(</a:t>
            </a:r>
            <a:r>
              <a:rPr lang="el-GR" sz="2000" dirty="0" smtClean="0"/>
              <a:t>π.χ., η διεργασία πεθάνει</a:t>
            </a:r>
            <a:r>
              <a:rPr lang="en-US" sz="2000" dirty="0" smtClean="0"/>
              <a:t>)</a:t>
            </a:r>
          </a:p>
          <a:p>
            <a:pPr lvl="1">
              <a:buNone/>
            </a:pPr>
            <a:r>
              <a:rPr lang="el-GR" sz="1600" dirty="0" smtClean="0">
                <a:solidFill>
                  <a:srgbClr val="C00000"/>
                </a:solidFill>
              </a:rPr>
              <a:t>- Θα πρέπει να δημιουργηθεί ξανά</a:t>
            </a:r>
            <a:endParaRPr lang="en-US" sz="1600" dirty="0" smtClean="0">
              <a:solidFill>
                <a:srgbClr val="C00000"/>
              </a:solidFill>
            </a:endParaRPr>
          </a:p>
          <a:p>
            <a:pPr lvl="1">
              <a:buNone/>
            </a:pPr>
            <a:r>
              <a:rPr lang="el-GR" sz="1600" dirty="0" smtClean="0">
                <a:solidFill>
                  <a:srgbClr val="C00000"/>
                </a:solidFill>
              </a:rPr>
              <a:t>- Η ανίχνευση της απώλειας είναι δύσκολη </a:t>
            </a:r>
            <a:r>
              <a:rPr lang="en-US" sz="1600" dirty="0" smtClean="0">
                <a:solidFill>
                  <a:srgbClr val="C00000"/>
                </a:solidFill>
              </a:rPr>
              <a:t>(</a:t>
            </a:r>
            <a:r>
              <a:rPr lang="el-GR" sz="1600" dirty="0" smtClean="0">
                <a:solidFill>
                  <a:srgbClr val="C00000"/>
                </a:solidFill>
              </a:rPr>
              <a:t>η σκυτάλη χάθηκε ή χρησιμοποιείται από κάποια άλλη διεργασία;</a:t>
            </a:r>
            <a:r>
              <a:rPr lang="en-US" sz="1600" i="1" dirty="0" smtClean="0">
                <a:solidFill>
                  <a:srgbClr val="C00000"/>
                </a:solidFill>
              </a:rPr>
              <a:t>)</a:t>
            </a:r>
            <a:endParaRPr lang="en-US" sz="1600" dirty="0" smtClean="0">
              <a:solidFill>
                <a:srgbClr val="C00000"/>
              </a:solidFill>
            </a:endParaRPr>
          </a:p>
          <a:p>
            <a:endParaRPr lang="el-GR" sz="2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340768"/>
            <a:ext cx="274320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 </a:t>
            </a:r>
            <a:r>
              <a:rPr lang="en-US" dirty="0" err="1" smtClean="0"/>
              <a:t>Ricart</a:t>
            </a:r>
            <a:r>
              <a:rPr lang="en-US" dirty="0" smtClean="0"/>
              <a:t> &amp; </a:t>
            </a:r>
            <a:r>
              <a:rPr lang="en-US" dirty="0" err="1" smtClean="0"/>
              <a:t>Agrawala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Κατανεμημένος αλγόριθμος που χρησιμοποιεί αξιόπιστο </a:t>
            </a:r>
            <a:r>
              <a:rPr lang="en-US" sz="2400" dirty="0" smtClean="0"/>
              <a:t>multicast </a:t>
            </a:r>
            <a:r>
              <a:rPr lang="el-GR" sz="2400" dirty="0" smtClean="0"/>
              <a:t>και λογικά ρολόγια</a:t>
            </a:r>
            <a:endParaRPr lang="en-US" sz="2400" dirty="0" smtClean="0"/>
          </a:p>
          <a:p>
            <a:r>
              <a:rPr lang="el-GR" sz="2400" dirty="0" smtClean="0"/>
              <a:t>Όταν μια διεργασία θέλει να εισέλθει στο κρίσιμο τμήμα</a:t>
            </a:r>
            <a:r>
              <a:rPr lang="en-US" sz="2400" dirty="0" smtClean="0"/>
              <a:t>:</a:t>
            </a:r>
          </a:p>
          <a:p>
            <a:pPr lvl="1">
              <a:buNone/>
            </a:pPr>
            <a:r>
              <a:rPr lang="en-US" sz="2000" dirty="0" smtClean="0"/>
              <a:t>1. </a:t>
            </a:r>
            <a:r>
              <a:rPr lang="el-GR" sz="2000" dirty="0" smtClean="0"/>
              <a:t>Συνθέτει μήνυμα που περιέχει</a:t>
            </a:r>
            <a:r>
              <a:rPr lang="en-US" sz="2000" dirty="0" smtClean="0"/>
              <a:t>:</a:t>
            </a:r>
          </a:p>
          <a:p>
            <a:pPr lvl="2"/>
            <a:r>
              <a:rPr lang="el-GR" sz="1600" dirty="0" smtClean="0"/>
              <a:t>Αναγνωριστικό </a:t>
            </a:r>
            <a:r>
              <a:rPr lang="en-US" sz="1600" dirty="0" smtClean="0"/>
              <a:t>(machine ID, process ID)</a:t>
            </a:r>
          </a:p>
          <a:p>
            <a:pPr lvl="2"/>
            <a:r>
              <a:rPr lang="el-GR" sz="1600" dirty="0" smtClean="0"/>
              <a:t>Όνομα του πόρου</a:t>
            </a:r>
            <a:endParaRPr lang="en-US" sz="1600" dirty="0" smtClean="0"/>
          </a:p>
          <a:p>
            <a:pPr lvl="2"/>
            <a:r>
              <a:rPr lang="el-GR" sz="1600" dirty="0" err="1" smtClean="0"/>
              <a:t>Χρονοσφραγίδα</a:t>
            </a:r>
            <a:r>
              <a:rPr lang="el-GR" sz="1600" dirty="0" smtClean="0"/>
              <a:t> </a:t>
            </a:r>
            <a:r>
              <a:rPr lang="en-US" sz="1600" dirty="0" smtClean="0"/>
              <a:t>(</a:t>
            </a:r>
            <a:r>
              <a:rPr lang="el-GR" sz="1600" dirty="0" err="1" smtClean="0"/>
              <a:t>π.χ</a:t>
            </a:r>
            <a:r>
              <a:rPr lang="en-US" sz="1600" dirty="0" smtClean="0"/>
              <a:t>., </a:t>
            </a:r>
            <a:r>
              <a:rPr lang="en-US" sz="1600" dirty="0" err="1" smtClean="0"/>
              <a:t>Lamport</a:t>
            </a:r>
            <a:r>
              <a:rPr lang="en-US" sz="1600" dirty="0" smtClean="0"/>
              <a:t>)</a:t>
            </a:r>
          </a:p>
          <a:p>
            <a:pPr lvl="1">
              <a:buNone/>
            </a:pPr>
            <a:r>
              <a:rPr lang="en-US" sz="2000" dirty="0" smtClean="0"/>
              <a:t>2. </a:t>
            </a:r>
            <a:r>
              <a:rPr lang="el-GR" sz="2000" dirty="0" smtClean="0"/>
              <a:t>Στέλνει με αξιόπιστο </a:t>
            </a:r>
            <a:r>
              <a:rPr lang="en-US" sz="2000" dirty="0" smtClean="0"/>
              <a:t>multicast </a:t>
            </a:r>
            <a:r>
              <a:rPr lang="el-GR" sz="2000" dirty="0" smtClean="0"/>
              <a:t>αίτημα σε όλες της διεργασίες της ομάδας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3. </a:t>
            </a:r>
            <a:r>
              <a:rPr lang="el-GR" sz="2000" dirty="0" smtClean="0"/>
              <a:t>Περιμένει μέχρι να λάβει άδεια από όλους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4. </a:t>
            </a:r>
            <a:r>
              <a:rPr lang="el-GR" sz="2000" dirty="0" smtClean="0"/>
              <a:t>Εισέρχεται στο κρίσιμο τμήμα/χρησιμοποιεί τον πόρο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Συνέχεια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Για να εισέλθει στο κρίσιμο τμήμα</a:t>
            </a:r>
            <a:endParaRPr lang="en-US" sz="2000" dirty="0" smtClean="0"/>
          </a:p>
          <a:p>
            <a:pPr lvl="1"/>
            <a:r>
              <a:rPr lang="en-US" sz="1800" dirty="0" smtClean="0"/>
              <a:t> </a:t>
            </a:r>
            <a:r>
              <a:rPr lang="el-GR" sz="1800" dirty="0" smtClean="0"/>
              <a:t>θέτει την κατάστασή του σε </a:t>
            </a:r>
            <a:r>
              <a:rPr lang="en-US" sz="1800" dirty="0" smtClean="0"/>
              <a:t>wanted</a:t>
            </a:r>
          </a:p>
          <a:p>
            <a:pPr lvl="1"/>
            <a:r>
              <a:rPr lang="en-US" sz="1800" dirty="0" smtClean="0"/>
              <a:t> </a:t>
            </a:r>
            <a:r>
              <a:rPr lang="el-GR" sz="1800" dirty="0" smtClean="0"/>
              <a:t>στέλνει με </a:t>
            </a:r>
            <a:r>
              <a:rPr lang="en-US" sz="1800" dirty="0" smtClean="0"/>
              <a:t>multicast </a:t>
            </a:r>
            <a:r>
              <a:rPr lang="el-GR" sz="1800" dirty="0" smtClean="0"/>
              <a:t>αίτημα σε όλες τις διεργασίες</a:t>
            </a:r>
            <a:r>
              <a:rPr lang="en-US" sz="1800" dirty="0" smtClean="0"/>
              <a:t> (</a:t>
            </a:r>
            <a:r>
              <a:rPr lang="el-GR" sz="1800" dirty="0" smtClean="0"/>
              <a:t>συμπεριλαμβάνοντας </a:t>
            </a:r>
            <a:r>
              <a:rPr lang="el-GR" sz="1800" dirty="0" err="1" smtClean="0"/>
              <a:t>χρονοσφραγίδα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 </a:t>
            </a:r>
            <a:r>
              <a:rPr lang="el-GR" sz="1800" dirty="0" smtClean="0"/>
              <a:t>Περιμένει μέχρι όλες οι διεργασίες να στείλουν απάντηση</a:t>
            </a:r>
            <a:endParaRPr lang="en-US" sz="1800" dirty="0" smtClean="0"/>
          </a:p>
          <a:p>
            <a:pPr lvl="1"/>
            <a:r>
              <a:rPr lang="en-US" sz="1800" dirty="0" smtClean="0"/>
              <a:t> </a:t>
            </a:r>
            <a:r>
              <a:rPr lang="el-GR" sz="1800" dirty="0" smtClean="0"/>
              <a:t>Αλλάζει την κατάστασή του σε </a:t>
            </a:r>
            <a:r>
              <a:rPr lang="en-US" sz="1800" dirty="0" smtClean="0"/>
              <a:t>held</a:t>
            </a:r>
            <a:r>
              <a:rPr lang="el-GR" sz="1800" dirty="0" smtClean="0"/>
              <a:t> και μπαίνει στο κρίσιμο τμήμα</a:t>
            </a:r>
            <a:endParaRPr lang="en-US" sz="1800" dirty="0" smtClean="0"/>
          </a:p>
          <a:p>
            <a:r>
              <a:rPr lang="en-US" sz="2000" dirty="0" smtClean="0"/>
              <a:t> </a:t>
            </a:r>
            <a:r>
              <a:rPr lang="el-GR" sz="2000" dirty="0" smtClean="0"/>
              <a:t>Κατά τη λήψη αιτήματος </a:t>
            </a:r>
            <a:r>
              <a:rPr lang="en-US" sz="2000" dirty="0" smtClean="0"/>
              <a:t>&lt;Ti, pi&gt; </a:t>
            </a:r>
            <a:r>
              <a:rPr lang="el-GR" sz="2000" dirty="0" smtClean="0"/>
              <a:t>στην </a:t>
            </a:r>
            <a:r>
              <a:rPr lang="en-US" sz="2000" dirty="0" err="1" smtClean="0"/>
              <a:t>pj</a:t>
            </a:r>
            <a:r>
              <a:rPr lang="en-US" sz="2000" dirty="0" smtClean="0"/>
              <a:t>:</a:t>
            </a:r>
          </a:p>
          <a:p>
            <a:pPr lvl="1"/>
            <a:r>
              <a:rPr lang="el-GR" sz="1800" dirty="0" smtClean="0"/>
              <a:t>Αν η κατάστασή της είναι  </a:t>
            </a:r>
            <a:r>
              <a:rPr lang="en-US" sz="1800" dirty="0" smtClean="0"/>
              <a:t>held</a:t>
            </a:r>
            <a:r>
              <a:rPr lang="el-GR" sz="1800" dirty="0" smtClean="0"/>
              <a:t> ή</a:t>
            </a:r>
            <a:r>
              <a:rPr lang="en-US" sz="1800" dirty="0" smtClean="0"/>
              <a:t> </a:t>
            </a:r>
            <a:r>
              <a:rPr lang="el-GR" sz="1800" dirty="0" smtClean="0"/>
              <a:t>η κατάσταση είναι </a:t>
            </a:r>
            <a:r>
              <a:rPr lang="en-US" sz="1800" dirty="0" smtClean="0"/>
              <a:t>wanted &amp; (</a:t>
            </a:r>
            <a:r>
              <a:rPr lang="en-US" sz="1800" dirty="0" err="1" smtClean="0"/>
              <a:t>Tj</a:t>
            </a:r>
            <a:r>
              <a:rPr lang="en-US" sz="1800" dirty="0" smtClean="0"/>
              <a:t>, </a:t>
            </a:r>
            <a:r>
              <a:rPr lang="en-US" sz="1800" dirty="0" err="1" smtClean="0"/>
              <a:t>pj</a:t>
            </a:r>
            <a:r>
              <a:rPr lang="en-US" sz="1800" dirty="0" smtClean="0"/>
              <a:t>)&lt;(</a:t>
            </a:r>
            <a:r>
              <a:rPr lang="en-US" sz="1800" dirty="0" err="1" smtClean="0"/>
              <a:t>Ti,pi</a:t>
            </a:r>
            <a:r>
              <a:rPr lang="en-US" sz="1800" dirty="0" smtClean="0"/>
              <a:t>)), </a:t>
            </a:r>
            <a:r>
              <a:rPr lang="el-GR" sz="1800" dirty="0" smtClean="0"/>
              <a:t>βάλε το αίτημα σε ουρά</a:t>
            </a:r>
            <a:endParaRPr lang="en-US" sz="1800" dirty="0" smtClean="0"/>
          </a:p>
          <a:p>
            <a:pPr lvl="1"/>
            <a:r>
              <a:rPr lang="en-US" sz="1800" dirty="0" smtClean="0"/>
              <a:t> </a:t>
            </a:r>
            <a:r>
              <a:rPr lang="el-GR" sz="1800" dirty="0" smtClean="0"/>
              <a:t>αλλιώς απάντησε στην </a:t>
            </a:r>
            <a:r>
              <a:rPr lang="en-US" sz="1800" dirty="0" smtClean="0"/>
              <a:t>pi</a:t>
            </a:r>
          </a:p>
          <a:p>
            <a:r>
              <a:rPr lang="en-US" sz="2000" dirty="0" smtClean="0"/>
              <a:t> </a:t>
            </a:r>
            <a:r>
              <a:rPr lang="el-GR" sz="2000" dirty="0" smtClean="0"/>
              <a:t>Κατά την έξοδο από το κρίσιμο τμήμα</a:t>
            </a:r>
            <a:endParaRPr lang="en-US" sz="2000" dirty="0" smtClean="0"/>
          </a:p>
          <a:p>
            <a:pPr lvl="1"/>
            <a:r>
              <a:rPr lang="el-GR" sz="1800" dirty="0" smtClean="0"/>
              <a:t>Άλλαξε την κατάσταση σε </a:t>
            </a:r>
            <a:r>
              <a:rPr lang="en-US" sz="1800" dirty="0" smtClean="0"/>
              <a:t>release </a:t>
            </a:r>
            <a:r>
              <a:rPr lang="el-GR" sz="1800" dirty="0" smtClean="0"/>
              <a:t>και απάντησε στο πρώτο αίτημα στην ουρά</a:t>
            </a:r>
            <a:endParaRPr 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H="1" flipV="1">
            <a:off x="3045402" y="3722688"/>
            <a:ext cx="1178062" cy="104140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967812" y="4764088"/>
            <a:ext cx="930434" cy="1074738"/>
          </a:xfrm>
          <a:prstGeom prst="ellips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339850" y="2109788"/>
            <a:ext cx="1611776" cy="1712913"/>
          </a:xfrm>
          <a:prstGeom prst="ellipse">
            <a:avLst/>
          </a:prstGeom>
          <a:solidFill>
            <a:srgbClr val="FFDC99"/>
          </a:solidFill>
          <a:ln w="4921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833707" y="4489450"/>
            <a:ext cx="1611776" cy="171291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49213">
            <a:solidFill>
              <a:schemeClr val="tx2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270284" y="1808163"/>
            <a:ext cx="930434" cy="1041400"/>
          </a:xfrm>
          <a:prstGeom prst="ellips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6393501" y="1438275"/>
            <a:ext cx="1644012" cy="177958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49213">
            <a:solidFill>
              <a:schemeClr val="tx2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6145874" y="2043113"/>
            <a:ext cx="247627" cy="133350"/>
          </a:xfrm>
          <a:custGeom>
            <a:avLst/>
            <a:gdLst>
              <a:gd name="T0" fmla="*/ 0 w 169"/>
              <a:gd name="T1" fmla="*/ 42 h 84"/>
              <a:gd name="T2" fmla="*/ 0 w 169"/>
              <a:gd name="T3" fmla="*/ 0 h 84"/>
              <a:gd name="T4" fmla="*/ 169 w 169"/>
              <a:gd name="T5" fmla="*/ 0 h 84"/>
              <a:gd name="T6" fmla="*/ 21 w 169"/>
              <a:gd name="T7" fmla="*/ 84 h 84"/>
              <a:gd name="T8" fmla="*/ 0 w 169"/>
              <a:gd name="T9" fmla="*/ 42 h 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9"/>
              <a:gd name="T16" fmla="*/ 0 h 84"/>
              <a:gd name="T17" fmla="*/ 169 w 169"/>
              <a:gd name="T18" fmla="*/ 84 h 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9" h="84">
                <a:moveTo>
                  <a:pt x="0" y="42"/>
                </a:moveTo>
                <a:lnTo>
                  <a:pt x="0" y="0"/>
                </a:lnTo>
                <a:lnTo>
                  <a:pt x="169" y="0"/>
                </a:lnTo>
                <a:lnTo>
                  <a:pt x="21" y="84"/>
                </a:lnTo>
                <a:lnTo>
                  <a:pt x="0" y="4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V="1">
            <a:off x="2890086" y="2109788"/>
            <a:ext cx="3255788" cy="773113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3603663" y="4830763"/>
            <a:ext cx="216857" cy="201613"/>
          </a:xfrm>
          <a:custGeom>
            <a:avLst/>
            <a:gdLst>
              <a:gd name="T0" fmla="*/ 21 w 148"/>
              <a:gd name="T1" fmla="*/ 42 h 127"/>
              <a:gd name="T2" fmla="*/ 63 w 148"/>
              <a:gd name="T3" fmla="*/ 0 h 127"/>
              <a:gd name="T4" fmla="*/ 148 w 148"/>
              <a:gd name="T5" fmla="*/ 127 h 127"/>
              <a:gd name="T6" fmla="*/ 0 w 148"/>
              <a:gd name="T7" fmla="*/ 63 h 127"/>
              <a:gd name="T8" fmla="*/ 21 w 148"/>
              <a:gd name="T9" fmla="*/ 42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27"/>
              <a:gd name="T17" fmla="*/ 148 w 148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27">
                <a:moveTo>
                  <a:pt x="21" y="42"/>
                </a:moveTo>
                <a:lnTo>
                  <a:pt x="63" y="0"/>
                </a:lnTo>
                <a:lnTo>
                  <a:pt x="148" y="127"/>
                </a:lnTo>
                <a:lnTo>
                  <a:pt x="0" y="63"/>
                </a:lnTo>
                <a:lnTo>
                  <a:pt x="21" y="4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2301055" y="3689350"/>
            <a:ext cx="1333379" cy="117475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2859315" y="3587750"/>
            <a:ext cx="216857" cy="201613"/>
          </a:xfrm>
          <a:custGeom>
            <a:avLst/>
            <a:gdLst>
              <a:gd name="T0" fmla="*/ 106 w 148"/>
              <a:gd name="T1" fmla="*/ 85 h 127"/>
              <a:gd name="T2" fmla="*/ 85 w 148"/>
              <a:gd name="T3" fmla="*/ 127 h 127"/>
              <a:gd name="T4" fmla="*/ 0 w 148"/>
              <a:gd name="T5" fmla="*/ 0 h 127"/>
              <a:gd name="T6" fmla="*/ 148 w 148"/>
              <a:gd name="T7" fmla="*/ 64 h 127"/>
              <a:gd name="T8" fmla="*/ 106 w 148"/>
              <a:gd name="T9" fmla="*/ 85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27"/>
              <a:gd name="T17" fmla="*/ 148 w 148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27">
                <a:moveTo>
                  <a:pt x="106" y="85"/>
                </a:moveTo>
                <a:lnTo>
                  <a:pt x="85" y="127"/>
                </a:lnTo>
                <a:lnTo>
                  <a:pt x="0" y="0"/>
                </a:lnTo>
                <a:lnTo>
                  <a:pt x="148" y="64"/>
                </a:lnTo>
                <a:lnTo>
                  <a:pt x="106" y="85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6301190" y="2916238"/>
            <a:ext cx="186087" cy="234950"/>
          </a:xfrm>
          <a:custGeom>
            <a:avLst/>
            <a:gdLst>
              <a:gd name="T0" fmla="*/ 21 w 127"/>
              <a:gd name="T1" fmla="*/ 127 h 148"/>
              <a:gd name="T2" fmla="*/ 0 w 127"/>
              <a:gd name="T3" fmla="*/ 85 h 148"/>
              <a:gd name="T4" fmla="*/ 127 w 127"/>
              <a:gd name="T5" fmla="*/ 0 h 148"/>
              <a:gd name="T6" fmla="*/ 63 w 127"/>
              <a:gd name="T7" fmla="*/ 148 h 148"/>
              <a:gd name="T8" fmla="*/ 21 w 127"/>
              <a:gd name="T9" fmla="*/ 127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7"/>
              <a:gd name="T16" fmla="*/ 0 h 148"/>
              <a:gd name="T17" fmla="*/ 127 w 127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7" h="148">
                <a:moveTo>
                  <a:pt x="21" y="127"/>
                </a:moveTo>
                <a:lnTo>
                  <a:pt x="0" y="85"/>
                </a:lnTo>
                <a:lnTo>
                  <a:pt x="127" y="0"/>
                </a:lnTo>
                <a:lnTo>
                  <a:pt x="63" y="148"/>
                </a:lnTo>
                <a:lnTo>
                  <a:pt x="21" y="127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5029352" y="3117850"/>
            <a:ext cx="1302608" cy="151130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190598" y="2170113"/>
            <a:ext cx="149456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300" i="1">
                <a:solidFill>
                  <a:srgbClr val="000000"/>
                </a:solidFill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7282909" y="2466975"/>
            <a:ext cx="111359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7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5212509" y="3797300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>
                <a:solidFill>
                  <a:srgbClr val="000000"/>
                </a:solidFill>
              </a:rPr>
              <a:t>34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3045402" y="2916238"/>
            <a:ext cx="216857" cy="134938"/>
          </a:xfrm>
          <a:custGeom>
            <a:avLst/>
            <a:gdLst>
              <a:gd name="T0" fmla="*/ 148 w 148"/>
              <a:gd name="T1" fmla="*/ 42 h 85"/>
              <a:gd name="T2" fmla="*/ 148 w 148"/>
              <a:gd name="T3" fmla="*/ 85 h 85"/>
              <a:gd name="T4" fmla="*/ 0 w 148"/>
              <a:gd name="T5" fmla="*/ 85 h 85"/>
              <a:gd name="T6" fmla="*/ 127 w 148"/>
              <a:gd name="T7" fmla="*/ 0 h 85"/>
              <a:gd name="T8" fmla="*/ 148 w 148"/>
              <a:gd name="T9" fmla="*/ 42 h 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85"/>
              <a:gd name="T17" fmla="*/ 148 w 148"/>
              <a:gd name="T18" fmla="*/ 85 h 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85">
                <a:moveTo>
                  <a:pt x="148" y="42"/>
                </a:moveTo>
                <a:lnTo>
                  <a:pt x="148" y="85"/>
                </a:lnTo>
                <a:lnTo>
                  <a:pt x="0" y="85"/>
                </a:lnTo>
                <a:lnTo>
                  <a:pt x="127" y="0"/>
                </a:lnTo>
                <a:lnTo>
                  <a:pt x="148" y="4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flipH="1">
            <a:off x="3262260" y="2176463"/>
            <a:ext cx="3131242" cy="80645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5215439" y="4494213"/>
            <a:ext cx="186087" cy="234950"/>
          </a:xfrm>
          <a:custGeom>
            <a:avLst/>
            <a:gdLst>
              <a:gd name="T0" fmla="*/ 106 w 127"/>
              <a:gd name="T1" fmla="*/ 22 h 148"/>
              <a:gd name="T2" fmla="*/ 127 w 127"/>
              <a:gd name="T3" fmla="*/ 64 h 148"/>
              <a:gd name="T4" fmla="*/ 0 w 127"/>
              <a:gd name="T5" fmla="*/ 148 h 148"/>
              <a:gd name="T6" fmla="*/ 64 w 127"/>
              <a:gd name="T7" fmla="*/ 0 h 148"/>
              <a:gd name="T8" fmla="*/ 106 w 127"/>
              <a:gd name="T9" fmla="*/ 22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7"/>
              <a:gd name="T16" fmla="*/ 0 h 148"/>
              <a:gd name="T17" fmla="*/ 127 w 127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7" h="148">
                <a:moveTo>
                  <a:pt x="106" y="22"/>
                </a:moveTo>
                <a:lnTo>
                  <a:pt x="127" y="64"/>
                </a:lnTo>
                <a:lnTo>
                  <a:pt x="0" y="148"/>
                </a:lnTo>
                <a:lnTo>
                  <a:pt x="64" y="0"/>
                </a:lnTo>
                <a:lnTo>
                  <a:pt x="106" y="2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 flipH="1">
            <a:off x="5370756" y="2949575"/>
            <a:ext cx="1302608" cy="1579563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4037377" y="4394200"/>
            <a:ext cx="216857" cy="201613"/>
          </a:xfrm>
          <a:custGeom>
            <a:avLst/>
            <a:gdLst>
              <a:gd name="T0" fmla="*/ 42 w 148"/>
              <a:gd name="T1" fmla="*/ 21 h 127"/>
              <a:gd name="T2" fmla="*/ 63 w 148"/>
              <a:gd name="T3" fmla="*/ 0 h 127"/>
              <a:gd name="T4" fmla="*/ 148 w 148"/>
              <a:gd name="T5" fmla="*/ 127 h 127"/>
              <a:gd name="T6" fmla="*/ 0 w 148"/>
              <a:gd name="T7" fmla="*/ 63 h 127"/>
              <a:gd name="T8" fmla="*/ 42 w 148"/>
              <a:gd name="T9" fmla="*/ 21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27"/>
              <a:gd name="T17" fmla="*/ 148 w 148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27">
                <a:moveTo>
                  <a:pt x="42" y="21"/>
                </a:moveTo>
                <a:lnTo>
                  <a:pt x="63" y="0"/>
                </a:lnTo>
                <a:lnTo>
                  <a:pt x="148" y="127"/>
                </a:lnTo>
                <a:lnTo>
                  <a:pt x="0" y="63"/>
                </a:lnTo>
                <a:lnTo>
                  <a:pt x="42" y="21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2828545" y="3352800"/>
            <a:ext cx="1239602" cy="1074738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971441" y="2976563"/>
            <a:ext cx="5392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dirty="0">
                <a:solidFill>
                  <a:srgbClr val="000000"/>
                </a:solidFill>
              </a:rPr>
              <a:t>Reply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6018397" y="5049838"/>
            <a:ext cx="313564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400">
                <a:solidFill>
                  <a:srgbClr val="000000"/>
                </a:solidFill>
              </a:rPr>
              <a:t>34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762609" y="4465638"/>
            <a:ext cx="26081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000">
                <a:solidFill>
                  <a:srgbClr val="000000"/>
                </a:solidFill>
              </a:rPr>
              <a:t>41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3290099" y="1955800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>
                <a:solidFill>
                  <a:srgbClr val="000000"/>
                </a:solidFill>
              </a:rPr>
              <a:t>41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126758" y="2292350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 dirty="0">
                <a:solidFill>
                  <a:srgbClr val="000000"/>
                </a:solidFill>
              </a:rPr>
              <a:t>41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3227093" y="4167188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>
                <a:solidFill>
                  <a:srgbClr val="000000"/>
                </a:solidFill>
              </a:rPr>
              <a:t>34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1339850" y="2109788"/>
            <a:ext cx="1611776" cy="171291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49213">
            <a:solidFill>
              <a:schemeClr val="tx2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2079802" y="2773363"/>
            <a:ext cx="149456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300" i="1">
                <a:solidFill>
                  <a:srgbClr val="000000"/>
                </a:solidFill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2173578" y="3071813"/>
            <a:ext cx="111359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7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4591242" y="5159375"/>
            <a:ext cx="149456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300" i="1">
                <a:solidFill>
                  <a:srgbClr val="000000"/>
                </a:solidFill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4685018" y="5456238"/>
            <a:ext cx="111359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700" dirty="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3662273" y="3849688"/>
            <a:ext cx="5392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dirty="0">
                <a:solidFill>
                  <a:srgbClr val="000000"/>
                </a:solidFill>
              </a:rPr>
              <a:t>Reply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5955391" y="4017963"/>
            <a:ext cx="5392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</a:rPr>
              <a:t>Reply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0" name="Freeform 39"/>
          <p:cNvSpPr>
            <a:spLocks/>
          </p:cNvSpPr>
          <p:nvPr/>
        </p:nvSpPr>
        <p:spPr bwMode="auto">
          <a:xfrm>
            <a:off x="5804470" y="5132388"/>
            <a:ext cx="93776" cy="168275"/>
          </a:xfrm>
          <a:custGeom>
            <a:avLst/>
            <a:gdLst>
              <a:gd name="T0" fmla="*/ 42 w 64"/>
              <a:gd name="T1" fmla="*/ 0 h 106"/>
              <a:gd name="T2" fmla="*/ 64 w 64"/>
              <a:gd name="T3" fmla="*/ 0 h 106"/>
              <a:gd name="T4" fmla="*/ 64 w 64"/>
              <a:gd name="T5" fmla="*/ 106 h 106"/>
              <a:gd name="T6" fmla="*/ 0 w 64"/>
              <a:gd name="T7" fmla="*/ 0 h 106"/>
              <a:gd name="T8" fmla="*/ 42 w 64"/>
              <a:gd name="T9" fmla="*/ 0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106"/>
              <a:gd name="T17" fmla="*/ 64 w 64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106">
                <a:moveTo>
                  <a:pt x="42" y="0"/>
                </a:moveTo>
                <a:lnTo>
                  <a:pt x="64" y="0"/>
                </a:lnTo>
                <a:lnTo>
                  <a:pt x="64" y="106"/>
                </a:lnTo>
                <a:lnTo>
                  <a:pt x="0" y="0"/>
                </a:lnTo>
                <a:lnTo>
                  <a:pt x="42" y="0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 flipH="1" flipV="1">
            <a:off x="5835241" y="5032375"/>
            <a:ext cx="30770" cy="66675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41"/>
          <p:cNvSpPr>
            <a:spLocks/>
          </p:cNvSpPr>
          <p:nvPr/>
        </p:nvSpPr>
        <p:spPr bwMode="auto">
          <a:xfrm>
            <a:off x="3137713" y="2076450"/>
            <a:ext cx="93776" cy="201613"/>
          </a:xfrm>
          <a:custGeom>
            <a:avLst/>
            <a:gdLst>
              <a:gd name="T0" fmla="*/ 43 w 64"/>
              <a:gd name="T1" fmla="*/ 106 h 127"/>
              <a:gd name="T2" fmla="*/ 0 w 64"/>
              <a:gd name="T3" fmla="*/ 127 h 127"/>
              <a:gd name="T4" fmla="*/ 0 w 64"/>
              <a:gd name="T5" fmla="*/ 0 h 127"/>
              <a:gd name="T6" fmla="*/ 64 w 64"/>
              <a:gd name="T7" fmla="*/ 106 h 127"/>
              <a:gd name="T8" fmla="*/ 43 w 64"/>
              <a:gd name="T9" fmla="*/ 106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127"/>
              <a:gd name="T17" fmla="*/ 64 w 64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127">
                <a:moveTo>
                  <a:pt x="43" y="106"/>
                </a:moveTo>
                <a:lnTo>
                  <a:pt x="0" y="127"/>
                </a:lnTo>
                <a:lnTo>
                  <a:pt x="0" y="0"/>
                </a:lnTo>
                <a:lnTo>
                  <a:pt x="64" y="106"/>
                </a:lnTo>
                <a:lnTo>
                  <a:pt x="43" y="106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Line 42"/>
          <p:cNvSpPr>
            <a:spLocks noChangeShapeType="1"/>
          </p:cNvSpPr>
          <p:nvPr/>
        </p:nvSpPr>
        <p:spPr bwMode="auto">
          <a:xfrm flipV="1">
            <a:off x="3200719" y="2278063"/>
            <a:ext cx="1465" cy="66675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EBBCB538-2CD4-1146-A84A-EFB244CDAEF9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7" grpId="0"/>
      <p:bldP spid="28" grpId="0"/>
      <p:bldP spid="29" grpId="0"/>
      <p:bldP spid="30" grpId="0"/>
      <p:bldP spid="31" grpId="0"/>
      <p:bldP spid="32" grpId="0"/>
      <p:bldP spid="39" grpId="0"/>
      <p:bldP spid="40" grpId="0" animBg="1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multicast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l-GR" sz="2400" dirty="0" smtClean="0"/>
              <a:t>Πολλαπλά </a:t>
            </a:r>
            <a:r>
              <a:rPr lang="en-US" sz="2400" dirty="0" err="1" smtClean="0"/>
              <a:t>unicasts</a:t>
            </a:r>
            <a:endParaRPr lang="en-US" sz="2400" dirty="0" smtClean="0"/>
          </a:p>
          <a:p>
            <a:r>
              <a:rPr lang="en-US" sz="2400" dirty="0" smtClean="0"/>
              <a:t>O </a:t>
            </a:r>
            <a:r>
              <a:rPr lang="el-GR" sz="2400" dirty="0" smtClean="0"/>
              <a:t>αποστολέας γνωρίζει τα μέλη της ομάδας</a:t>
            </a:r>
            <a:endParaRPr lang="el-GR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0825" y="2780928"/>
            <a:ext cx="4827439" cy="333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Αποτίμηση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n-US" sz="2000" dirty="0" smtClean="0"/>
              <a:t>Bandwidth:</a:t>
            </a:r>
          </a:p>
          <a:p>
            <a:pPr lvl="1"/>
            <a:r>
              <a:rPr lang="en-US" sz="1800" dirty="0" smtClean="0"/>
              <a:t>2(N-1) </a:t>
            </a:r>
            <a:r>
              <a:rPr lang="el-GR" sz="1800" dirty="0" smtClean="0"/>
              <a:t>μηνύματα ανά εισαγωγή</a:t>
            </a:r>
            <a:endParaRPr lang="en-US" sz="1800" dirty="0" smtClean="0"/>
          </a:p>
          <a:p>
            <a:pPr lvl="1"/>
            <a:r>
              <a:rPr lang="en-US" sz="1800" dirty="0" smtClean="0"/>
              <a:t>N-1 </a:t>
            </a:r>
            <a:r>
              <a:rPr lang="en-US" sz="1800" dirty="0" err="1" smtClean="0"/>
              <a:t>unicasts</a:t>
            </a:r>
            <a:r>
              <a:rPr lang="en-US" sz="1800" dirty="0" smtClean="0"/>
              <a:t> </a:t>
            </a:r>
            <a:r>
              <a:rPr lang="el-GR" sz="1800" dirty="0" smtClean="0"/>
              <a:t>για το </a:t>
            </a:r>
            <a:r>
              <a:rPr lang="en-US" sz="1800" dirty="0" smtClean="0"/>
              <a:t>multicast request + N-1 </a:t>
            </a:r>
            <a:r>
              <a:rPr lang="el-GR" sz="1800" dirty="0" smtClean="0"/>
              <a:t>απαντήσεις</a:t>
            </a:r>
            <a:endParaRPr lang="en-US" sz="1800" dirty="0" smtClean="0"/>
          </a:p>
          <a:p>
            <a:r>
              <a:rPr lang="en-US" sz="2000" dirty="0" smtClean="0"/>
              <a:t>Client delay</a:t>
            </a:r>
          </a:p>
          <a:p>
            <a:pPr lvl="1"/>
            <a:r>
              <a:rPr lang="el-GR" sz="1800" dirty="0" smtClean="0"/>
              <a:t>Ένα </a:t>
            </a:r>
            <a:r>
              <a:rPr lang="en-US" sz="1800" dirty="0" smtClean="0"/>
              <a:t>RTT</a:t>
            </a:r>
          </a:p>
          <a:p>
            <a:r>
              <a:rPr lang="en-US" sz="2000" dirty="0" smtClean="0"/>
              <a:t>Synchronization delay</a:t>
            </a:r>
          </a:p>
          <a:p>
            <a:pPr lvl="1"/>
            <a:r>
              <a:rPr lang="en-US" sz="1800" dirty="0" smtClean="0"/>
              <a:t>O </a:t>
            </a:r>
            <a:r>
              <a:rPr lang="el-GR" sz="1800" dirty="0" smtClean="0"/>
              <a:t>χρόνος μετάδοσης ενός μηνύματος</a:t>
            </a:r>
            <a:endParaRPr lang="en-US" sz="1800" dirty="0" smtClean="0"/>
          </a:p>
          <a:p>
            <a:endParaRPr lang="el-GR" sz="2000" dirty="0" smtClean="0"/>
          </a:p>
          <a:p>
            <a:pPr>
              <a:buFontTx/>
              <a:buChar char="-"/>
            </a:pPr>
            <a:r>
              <a:rPr lang="el-GR" sz="2000" dirty="0" smtClean="0"/>
              <a:t>Πιο ακριβός αλγόριθμος σε </a:t>
            </a:r>
            <a:r>
              <a:rPr lang="en-US" sz="2000" dirty="0" smtClean="0"/>
              <a:t>bandwidth</a:t>
            </a:r>
          </a:p>
          <a:p>
            <a:pPr>
              <a:buFontTx/>
              <a:buChar char="-"/>
            </a:pPr>
            <a:r>
              <a:rPr lang="en-US" sz="2000" i="1" dirty="0" smtClean="0"/>
              <a:t>N </a:t>
            </a:r>
            <a:r>
              <a:rPr lang="el-GR" sz="2000" i="1" dirty="0" smtClean="0"/>
              <a:t>σημεία σφάλματος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+	</a:t>
            </a:r>
            <a:r>
              <a:rPr lang="el-GR" sz="2000" dirty="0" smtClean="0"/>
              <a:t>Μικρότερο </a:t>
            </a:r>
            <a:r>
              <a:rPr lang="en-US" sz="2000" dirty="0" smtClean="0"/>
              <a:t>synchronization delay (1 </a:t>
            </a:r>
            <a:r>
              <a:rPr lang="el-GR" sz="2000" dirty="0" smtClean="0"/>
              <a:t>μήνυμα)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+	</a:t>
            </a:r>
            <a:r>
              <a:rPr lang="el-GR" sz="2000" dirty="0" smtClean="0"/>
              <a:t>Βελτιώσεις: Αν η διεργασία που μπήκε τελευταία στο </a:t>
            </a:r>
            <a:r>
              <a:rPr lang="en-US" sz="2000" dirty="0" smtClean="0"/>
              <a:t>critical section</a:t>
            </a:r>
            <a:r>
              <a:rPr lang="el-GR" sz="2000" dirty="0" smtClean="0"/>
              <a:t> δεν έχει λάβει άλλα αιτήματα;</a:t>
            </a:r>
            <a:r>
              <a:rPr lang="en-US" sz="2000" dirty="0" smtClean="0"/>
              <a:t>	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Αλγόριθμοι Εκλογής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Γιατί χρειάζονται;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Όταν θέλουμε μια διεργασία να παίξει έναν συγκεκριμένο ρόλο</a:t>
            </a:r>
          </a:p>
          <a:p>
            <a:pPr lvl="1"/>
            <a:r>
              <a:rPr lang="el-GR" sz="2000" dirty="0" smtClean="0"/>
              <a:t>Συντονιστή για αμοιβαίο αποκλεισμό</a:t>
            </a:r>
            <a:endParaRPr lang="en-US" sz="2000" dirty="0" smtClean="0"/>
          </a:p>
          <a:p>
            <a:pPr lvl="1"/>
            <a:r>
              <a:rPr lang="el-GR" sz="2000" dirty="0" smtClean="0"/>
              <a:t>Τον </a:t>
            </a:r>
            <a:r>
              <a:rPr lang="en-US" sz="2000" dirty="0" smtClean="0"/>
              <a:t>root </a:t>
            </a:r>
            <a:r>
              <a:rPr lang="el-GR" sz="2000" dirty="0" smtClean="0"/>
              <a:t> σε ομάδα από </a:t>
            </a:r>
            <a:r>
              <a:rPr lang="en-US" sz="2000" dirty="0" smtClean="0"/>
              <a:t>NTP servers</a:t>
            </a:r>
          </a:p>
          <a:p>
            <a:pPr lvl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Παραδοχές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Οποιαδήποτε διεργασία μπορεί να ξεκινήσει διαδικασία εκλογής</a:t>
            </a:r>
            <a:endParaRPr lang="en-US" sz="2000" dirty="0" smtClean="0"/>
          </a:p>
          <a:p>
            <a:r>
              <a:rPr lang="el-GR" sz="2000" dirty="0" smtClean="0"/>
              <a:t>Κάθε διεργασία μπορεί να ξεκινήσει το πολύ μια διαδικασία εκλογής τη φορά</a:t>
            </a:r>
            <a:endParaRPr lang="en-US" sz="2000" dirty="0" smtClean="0"/>
          </a:p>
          <a:p>
            <a:r>
              <a:rPr lang="el-GR" sz="2000" dirty="0" smtClean="0"/>
              <a:t>Πολλές διεργασίες μπορούν να ξεκινήσουν διαδικασία εκλογής ταυτόχρονα</a:t>
            </a:r>
            <a:endParaRPr lang="en-US" sz="2000" dirty="0" smtClean="0"/>
          </a:p>
          <a:p>
            <a:pPr lvl="1"/>
            <a:r>
              <a:rPr lang="el-GR" sz="1800" i="1" dirty="0" smtClean="0"/>
              <a:t>Όλες πρέπει να αποφασίσουν για έναν μοναδικό, κοινό αρχηγό</a:t>
            </a:r>
            <a:endParaRPr lang="en-US" sz="1800" i="1" dirty="0" smtClean="0"/>
          </a:p>
          <a:p>
            <a:pPr lvl="1"/>
            <a:r>
              <a:rPr lang="el-GR" sz="1800" i="1" dirty="0" smtClean="0"/>
              <a:t>Το αποτέλεσμα δεν εξαρτάται από το ποια διεργασία ξεκίνησε τη διαδικασία εκλογής</a:t>
            </a:r>
          </a:p>
          <a:p>
            <a:r>
              <a:rPr lang="el-GR" sz="2000" dirty="0" smtClean="0"/>
              <a:t>Τα μηνύματα τελικά θα παραδοθούν</a:t>
            </a:r>
            <a:endParaRPr lang="en-US" sz="2000" dirty="0" smtClean="0"/>
          </a:p>
          <a:p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Ορισμός προβλήματος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Στο τέλος του πρωτοκόλλου εκλογής επιλέγεται ως αρχηγός</a:t>
            </a:r>
            <a:r>
              <a:rPr lang="en-US" sz="2400" dirty="0" smtClean="0"/>
              <a:t> </a:t>
            </a:r>
            <a:r>
              <a:rPr lang="el-GR" sz="2400" dirty="0" smtClean="0"/>
              <a:t>η ζωντανή διεργασία με το μεγαλύτερο αναγνωριστικό</a:t>
            </a:r>
            <a:endParaRPr lang="en-US" sz="2400" dirty="0" smtClean="0"/>
          </a:p>
          <a:p>
            <a:pPr lvl="1"/>
            <a:r>
              <a:rPr lang="el-GR" sz="2000" dirty="0" smtClean="0"/>
              <a:t>Παράδειγμα αναγνωριστικού</a:t>
            </a:r>
            <a:r>
              <a:rPr lang="en-US" sz="2000" dirty="0" smtClean="0"/>
              <a:t>: CPU speed, load, disk space, ID</a:t>
            </a:r>
          </a:p>
          <a:p>
            <a:pPr lvl="1"/>
            <a:r>
              <a:rPr lang="el-GR" sz="2000" dirty="0" smtClean="0"/>
              <a:t>Πρέπει να είναι μοναδικό και να μπορεί να διαταχθεί</a:t>
            </a:r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l-GR" sz="2400" dirty="0" smtClean="0"/>
              <a:t>Κάθε διεργασία έχει μια μεταβλητή </a:t>
            </a:r>
            <a:r>
              <a:rPr lang="en-US" sz="2400" i="1" dirty="0" smtClean="0">
                <a:solidFill>
                  <a:srgbClr val="FF0000"/>
                </a:solidFill>
              </a:rPr>
              <a:t>elected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l-GR" sz="2400" dirty="0" smtClean="0"/>
              <a:t>Η εκτέλεση του αλγορίθμου πρέπει πάντα στο τέλος να εγγυάται</a:t>
            </a:r>
            <a:endParaRPr lang="en-US" sz="2400" dirty="0" smtClean="0"/>
          </a:p>
          <a:p>
            <a:pPr lvl="1"/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Safety</a:t>
            </a:r>
            <a:r>
              <a:rPr lang="en-US" sz="2000" dirty="0" smtClean="0"/>
              <a:t>:  </a:t>
            </a:r>
            <a:r>
              <a:rPr lang="en-US" sz="2000" dirty="0" smtClean="0">
                <a:sym typeface="Symbol" charset="0"/>
              </a:rPr>
              <a:t> </a:t>
            </a:r>
            <a:r>
              <a:rPr lang="el-GR" sz="2000" dirty="0" smtClean="0">
                <a:sym typeface="Symbol" charset="0"/>
              </a:rPr>
              <a:t>σωστή</a:t>
            </a:r>
            <a:r>
              <a:rPr lang="en-US" sz="2000" dirty="0" smtClean="0">
                <a:sym typeface="Symbol" charset="0"/>
              </a:rPr>
              <a:t> p: ( </a:t>
            </a:r>
            <a:r>
              <a:rPr lang="en-US" sz="2000" i="1" dirty="0" smtClean="0">
                <a:sym typeface="Symbol" charset="0"/>
              </a:rPr>
              <a:t>elected</a:t>
            </a:r>
            <a:r>
              <a:rPr lang="en-US" sz="2000" dirty="0" smtClean="0">
                <a:sym typeface="Symbol" charset="0"/>
              </a:rPr>
              <a:t> = (q: </a:t>
            </a:r>
            <a:r>
              <a:rPr lang="el-GR" sz="2000" dirty="0" smtClean="0">
                <a:sym typeface="Symbol" charset="0"/>
              </a:rPr>
              <a:t>μια συγκεκριμένη σωστή διεργασία με τη μεγαλύτερη τιμή αναγνωριστικού</a:t>
            </a:r>
            <a:r>
              <a:rPr lang="en-US" sz="2000" dirty="0" smtClean="0">
                <a:sym typeface="Symbol" charset="0"/>
              </a:rPr>
              <a:t>) )</a:t>
            </a:r>
            <a:endParaRPr lang="en-US" sz="2000" dirty="0" smtClean="0"/>
          </a:p>
          <a:p>
            <a:pPr lvl="1"/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Liveness</a:t>
            </a:r>
            <a:r>
              <a:rPr lang="en-US" sz="2000" dirty="0" smtClean="0"/>
              <a:t>: </a:t>
            </a:r>
            <a:r>
              <a:rPr lang="en-US" sz="2000" dirty="0" smtClean="0">
                <a:sym typeface="Symbol" charset="0"/>
              </a:rPr>
              <a:t> election: (</a:t>
            </a:r>
            <a:r>
              <a:rPr lang="el-GR" sz="2000" dirty="0" smtClean="0">
                <a:sym typeface="Symbol" charset="0"/>
              </a:rPr>
              <a:t>η διαδικασία τερματίζει</a:t>
            </a:r>
            <a:r>
              <a:rPr lang="en-US" sz="2000" dirty="0" smtClean="0">
                <a:sym typeface="Symbol" charset="0"/>
              </a:rPr>
              <a:t>) &amp;  </a:t>
            </a:r>
            <a:r>
              <a:rPr lang="el-GR" sz="2000" dirty="0" smtClean="0">
                <a:sym typeface="Symbol" charset="0"/>
              </a:rPr>
              <a:t>σωστή διεργασία </a:t>
            </a:r>
            <a:r>
              <a:rPr lang="en-US" sz="2000" dirty="0" smtClean="0">
                <a:sym typeface="Symbol" charset="0"/>
              </a:rPr>
              <a:t>p: </a:t>
            </a:r>
            <a:r>
              <a:rPr lang="el-GR" sz="2000" dirty="0" smtClean="0">
                <a:sym typeface="Symbol" charset="0"/>
              </a:rPr>
              <a:t> η μεταβλητή</a:t>
            </a:r>
            <a:r>
              <a:rPr lang="en-US" sz="2000" dirty="0" smtClean="0">
                <a:sym typeface="Symbol" charset="0"/>
              </a:rPr>
              <a:t> </a:t>
            </a:r>
            <a:r>
              <a:rPr lang="en-US" sz="2000" i="1" dirty="0" smtClean="0">
                <a:sym typeface="Symbol" charset="0"/>
              </a:rPr>
              <a:t>elected</a:t>
            </a:r>
            <a:r>
              <a:rPr lang="en-US" sz="2000" dirty="0" smtClean="0">
                <a:sym typeface="Symbol" charset="0"/>
              </a:rPr>
              <a:t> </a:t>
            </a:r>
            <a:r>
              <a:rPr lang="el-GR" sz="2000" dirty="0" smtClean="0">
                <a:sym typeface="Symbol" charset="0"/>
              </a:rPr>
              <a:t> του </a:t>
            </a:r>
            <a:r>
              <a:rPr lang="en-US" sz="2000" dirty="0" smtClean="0">
                <a:sym typeface="Symbol" charset="0"/>
              </a:rPr>
              <a:t>p </a:t>
            </a:r>
            <a:r>
              <a:rPr lang="el-GR" sz="2000" dirty="0" smtClean="0">
                <a:sym typeface="Symbol" charset="0"/>
              </a:rPr>
              <a:t>είναι τελικά διάφορη του</a:t>
            </a:r>
            <a:r>
              <a:rPr lang="en-US" sz="2000" dirty="0" smtClean="0">
                <a:sym typeface="Symbol" charset="0"/>
              </a:rPr>
              <a:t>  </a:t>
            </a:r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lang="el-GR" sz="4000" dirty="0" smtClean="0"/>
              <a:t>Εκλογή δακτυλίου 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N </a:t>
            </a:r>
            <a:r>
              <a:rPr lang="el-GR" sz="2000" dirty="0" smtClean="0"/>
              <a:t>διεργασίες οργανώνονται σε λογικό δακτύλιο</a:t>
            </a:r>
            <a:endParaRPr lang="en-US" sz="2000" dirty="0" smtClean="0"/>
          </a:p>
          <a:p>
            <a:pPr lvl="1"/>
            <a:r>
              <a:rPr lang="en-US" sz="1800" dirty="0" smtClean="0"/>
              <a:t> </a:t>
            </a:r>
            <a:r>
              <a:rPr lang="el-GR" sz="1800" dirty="0" smtClean="0"/>
              <a:t>η </a:t>
            </a:r>
            <a:r>
              <a:rPr lang="en-US" sz="1800" dirty="0" smtClean="0"/>
              <a:t>p</a:t>
            </a:r>
            <a:r>
              <a:rPr lang="en-US" sz="1800" baseline="-25000" dirty="0" smtClean="0"/>
              <a:t>i</a:t>
            </a:r>
            <a:r>
              <a:rPr lang="en-US" sz="1800" dirty="0" smtClean="0"/>
              <a:t> </a:t>
            </a:r>
            <a:r>
              <a:rPr lang="el-GR" sz="1800" dirty="0" smtClean="0"/>
              <a:t>επικοινωνεί με την </a:t>
            </a:r>
            <a:r>
              <a:rPr lang="en-US" sz="1800" dirty="0" smtClean="0"/>
              <a:t>p</a:t>
            </a:r>
            <a:r>
              <a:rPr lang="en-US" sz="1800" baseline="-25000" dirty="0" smtClean="0"/>
              <a:t>i+1 mod N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 </a:t>
            </a:r>
            <a:r>
              <a:rPr lang="el-GR" sz="1800" dirty="0" smtClean="0"/>
              <a:t>Όλα τα μηνύματα στέλνονται δεξιόστροφα γύρω από τον δακτύλιο</a:t>
            </a:r>
            <a:endParaRPr lang="en-US" sz="1800" dirty="0" smtClean="0"/>
          </a:p>
          <a:p>
            <a:r>
              <a:rPr lang="el-GR" sz="2000" dirty="0" smtClean="0"/>
              <a:t>Για την έναρξη της διαδικασίας εκλογής</a:t>
            </a:r>
            <a:endParaRPr lang="en-US" sz="2000" dirty="0" smtClean="0"/>
          </a:p>
          <a:p>
            <a:pPr lvl="1"/>
            <a:r>
              <a:rPr lang="el-GR" sz="1800" dirty="0" smtClean="0"/>
              <a:t>Η διεργασία στέλνει μήνυμα</a:t>
            </a:r>
            <a:r>
              <a:rPr lang="en-US" sz="1800" dirty="0" smtClean="0"/>
              <a:t> </a:t>
            </a:r>
            <a:r>
              <a:rPr lang="en-US" sz="1800" i="1" dirty="0" smtClean="0"/>
              <a:t>election</a:t>
            </a:r>
            <a:r>
              <a:rPr lang="en-US" sz="1800" dirty="0" smtClean="0"/>
              <a:t> </a:t>
            </a:r>
            <a:r>
              <a:rPr lang="el-GR" sz="1800" dirty="0" smtClean="0"/>
              <a:t>μαζί με το </a:t>
            </a:r>
            <a:r>
              <a:rPr lang="en-US" sz="1800" dirty="0" smtClean="0"/>
              <a:t>id</a:t>
            </a:r>
            <a:r>
              <a:rPr lang="el-GR" sz="1800" dirty="0" smtClean="0"/>
              <a:t> της</a:t>
            </a:r>
            <a:endParaRPr lang="en-US" sz="1800" dirty="0" smtClean="0"/>
          </a:p>
          <a:p>
            <a:r>
              <a:rPr lang="el-GR" sz="2000" dirty="0" smtClean="0"/>
              <a:t>Κατά τη λήψη μηνύματος </a:t>
            </a:r>
            <a:r>
              <a:rPr lang="en-US" sz="2000" dirty="0" smtClean="0"/>
              <a:t>(</a:t>
            </a:r>
            <a:r>
              <a:rPr lang="en-US" sz="2000" i="1" dirty="0" smtClean="0"/>
              <a:t>election</a:t>
            </a:r>
            <a:r>
              <a:rPr lang="en-US" sz="2000" dirty="0" smtClean="0"/>
              <a:t>, id) </a:t>
            </a:r>
            <a:r>
              <a:rPr lang="el-GR" sz="2000" dirty="0" smtClean="0"/>
              <a:t>μια διεργασία με </a:t>
            </a:r>
            <a:r>
              <a:rPr lang="en-US" sz="2000" dirty="0" err="1" smtClean="0"/>
              <a:t>myID</a:t>
            </a:r>
            <a:endParaRPr lang="en-US" sz="2000" dirty="0" smtClean="0"/>
          </a:p>
          <a:p>
            <a:pPr lvl="1"/>
            <a:r>
              <a:rPr lang="el-GR" sz="1800" dirty="0" smtClean="0"/>
              <a:t>Αν </a:t>
            </a:r>
            <a:r>
              <a:rPr lang="en-US" sz="1800" dirty="0" smtClean="0"/>
              <a:t> id &gt; my ID: </a:t>
            </a:r>
            <a:r>
              <a:rPr lang="el-GR" sz="1800" dirty="0" smtClean="0"/>
              <a:t>προωθεί το μήνυμα</a:t>
            </a:r>
            <a:endParaRPr lang="en-US" sz="1800" dirty="0" smtClean="0"/>
          </a:p>
          <a:p>
            <a:pPr lvl="2"/>
            <a:r>
              <a:rPr lang="el-GR" sz="1600" dirty="0" smtClean="0"/>
              <a:t>Θέτει την κατάστασή της σε </a:t>
            </a:r>
            <a:r>
              <a:rPr lang="en-US" sz="1600" i="1" dirty="0" smtClean="0"/>
              <a:t>participating</a:t>
            </a:r>
          </a:p>
          <a:p>
            <a:pPr lvl="1"/>
            <a:r>
              <a:rPr lang="el-GR" sz="1800" dirty="0" smtClean="0"/>
              <a:t>Αν</a:t>
            </a:r>
            <a:r>
              <a:rPr lang="en-US" sz="1800" dirty="0" smtClean="0"/>
              <a:t> id &lt; my ID: </a:t>
            </a:r>
            <a:r>
              <a:rPr lang="el-GR" sz="1800" dirty="0" smtClean="0"/>
              <a:t>στέλνει </a:t>
            </a:r>
            <a:r>
              <a:rPr lang="en-US" sz="1800" dirty="0" smtClean="0"/>
              <a:t>(</a:t>
            </a:r>
            <a:r>
              <a:rPr lang="en-US" sz="1800" i="1" dirty="0" smtClean="0"/>
              <a:t>election</a:t>
            </a:r>
            <a:r>
              <a:rPr lang="en-US" sz="1800" dirty="0" smtClean="0"/>
              <a:t>, my ID)</a:t>
            </a:r>
          </a:p>
          <a:p>
            <a:pPr lvl="2"/>
            <a:r>
              <a:rPr lang="en-US" sz="1600" dirty="0" smtClean="0"/>
              <a:t>Skip </a:t>
            </a:r>
            <a:r>
              <a:rPr lang="el-GR" sz="1600" dirty="0" smtClean="0"/>
              <a:t>αν η κατάσταση είναι ήδη </a:t>
            </a:r>
            <a:r>
              <a:rPr lang="en-US" sz="1600" i="1" dirty="0" smtClean="0"/>
              <a:t>participating</a:t>
            </a:r>
          </a:p>
          <a:p>
            <a:pPr lvl="2"/>
            <a:r>
              <a:rPr lang="el-GR" sz="1600" dirty="0" smtClean="0"/>
              <a:t>Θέτει την κατάσταση σε </a:t>
            </a:r>
            <a:r>
              <a:rPr lang="en-US" sz="1600" i="1" dirty="0" smtClean="0"/>
              <a:t>participating</a:t>
            </a:r>
          </a:p>
          <a:p>
            <a:pPr lvl="1"/>
            <a:r>
              <a:rPr lang="el-GR" sz="1800" dirty="0" smtClean="0"/>
              <a:t>Αν</a:t>
            </a:r>
            <a:r>
              <a:rPr lang="en-US" sz="1800" dirty="0" smtClean="0"/>
              <a:t> id = my ID: </a:t>
            </a:r>
            <a:r>
              <a:rPr lang="el-GR" sz="1800" dirty="0" smtClean="0"/>
              <a:t>η διεργασία εξελέγη αρχηγός και στέλνει μήνυμα </a:t>
            </a:r>
            <a:r>
              <a:rPr lang="en-US" sz="1800" i="1" dirty="0" smtClean="0"/>
              <a:t>elected</a:t>
            </a:r>
            <a:endParaRPr lang="el-GR" sz="1800" i="1" dirty="0" smtClean="0"/>
          </a:p>
          <a:p>
            <a:pPr lvl="2"/>
            <a:r>
              <a:rPr lang="el-GR" sz="1600" i="1" dirty="0" smtClean="0">
                <a:sym typeface="Wingdings" charset="0"/>
              </a:rPr>
              <a:t>Το μήνυμα </a:t>
            </a:r>
            <a:r>
              <a:rPr lang="en-US" sz="1600" i="1" dirty="0" smtClean="0">
                <a:sym typeface="Wingdings" charset="0"/>
              </a:rPr>
              <a:t>elected</a:t>
            </a:r>
            <a:r>
              <a:rPr lang="en-US" sz="1600" dirty="0" smtClean="0">
                <a:sym typeface="Wingdings" charset="0"/>
              </a:rPr>
              <a:t> </a:t>
            </a:r>
            <a:r>
              <a:rPr lang="el-GR" sz="1600" dirty="0" smtClean="0">
                <a:sym typeface="Wingdings" charset="0"/>
              </a:rPr>
              <a:t>προωθείται μέχρι να φτάσει ξανά στον αρχηγό.</a:t>
            </a:r>
            <a:endParaRPr lang="en-US" sz="1600" dirty="0" smtClean="0">
              <a:sym typeface="Wingdings" charset="0"/>
            </a:endParaRPr>
          </a:p>
          <a:p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Αποτίμηση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3898776" cy="4525963"/>
          </a:xfrm>
        </p:spPr>
        <p:txBody>
          <a:bodyPr/>
          <a:lstStyle/>
          <a:p>
            <a:r>
              <a:rPr lang="el-GR" sz="2000" dirty="0" smtClean="0">
                <a:sym typeface="Wingdings" charset="0"/>
              </a:rPr>
              <a:t>Ποιο είναι το χειρότερο σενάριο;</a:t>
            </a:r>
            <a:endParaRPr lang="en-US" sz="2000" dirty="0" smtClean="0">
              <a:sym typeface="Wingdings" charset="0"/>
            </a:endParaRPr>
          </a:p>
          <a:p>
            <a:pPr lvl="1"/>
            <a:r>
              <a:rPr lang="el-GR" sz="1800" dirty="0" smtClean="0">
                <a:sym typeface="Wingdings" charset="0"/>
              </a:rPr>
              <a:t>Το μεγαλύτερο </a:t>
            </a:r>
            <a:r>
              <a:rPr lang="en-US" sz="1800" dirty="0" smtClean="0">
                <a:sym typeface="Wingdings" charset="0"/>
              </a:rPr>
              <a:t>id </a:t>
            </a:r>
            <a:r>
              <a:rPr lang="el-GR" sz="1800" dirty="0" smtClean="0">
                <a:sym typeface="Wingdings" charset="0"/>
              </a:rPr>
              <a:t>έχει η διεργασία που βρίσκεται ακριβώς πριν τη διεργασία που ξεκίνησε τη διαδικασία εκλογής</a:t>
            </a:r>
          </a:p>
          <a:p>
            <a:pPr lvl="1"/>
            <a:r>
              <a:rPr lang="el-GR" sz="1800" dirty="0" smtClean="0">
                <a:sym typeface="Wingdings" charset="0"/>
              </a:rPr>
              <a:t>3Ν-1 μηνύματα</a:t>
            </a:r>
            <a:endParaRPr lang="en-US" sz="1800" dirty="0" smtClean="0">
              <a:sym typeface="Wingdings" charset="0"/>
            </a:endParaRPr>
          </a:p>
          <a:p>
            <a:r>
              <a:rPr lang="el-GR" sz="2000" dirty="0" smtClean="0"/>
              <a:t>Παράδειγμα </a:t>
            </a:r>
            <a:r>
              <a:rPr lang="en-GB" sz="2000" dirty="0" smtClean="0"/>
              <a:t>: 	</a:t>
            </a:r>
          </a:p>
          <a:p>
            <a:pPr lvl="1"/>
            <a:r>
              <a:rPr lang="el-GR" sz="1800" dirty="0" smtClean="0"/>
              <a:t>Η διαδικασία ξεκίνησε από τη διεργασία </a:t>
            </a:r>
            <a:r>
              <a:rPr lang="en-GB" sz="1800" dirty="0" smtClean="0"/>
              <a:t>17</a:t>
            </a:r>
          </a:p>
          <a:p>
            <a:pPr lvl="1"/>
            <a:r>
              <a:rPr lang="el-GR" sz="1800" dirty="0" smtClean="0"/>
              <a:t>Το μεγαλύτερο </a:t>
            </a:r>
            <a:r>
              <a:rPr lang="en-US" sz="1800" dirty="0" smtClean="0"/>
              <a:t>id</a:t>
            </a:r>
            <a:r>
              <a:rPr lang="el-GR" sz="1800" dirty="0" smtClean="0"/>
              <a:t> μέχρι τώρα είναι το </a:t>
            </a:r>
            <a:r>
              <a:rPr lang="en-GB" sz="1800" dirty="0" smtClean="0"/>
              <a:t>24</a:t>
            </a:r>
          </a:p>
          <a:p>
            <a:pPr lvl="1"/>
            <a:r>
              <a:rPr lang="el-GR" sz="1800" dirty="0" smtClean="0"/>
              <a:t>Ο τελικός αρχηγός είναι η διεργασία με </a:t>
            </a:r>
            <a:r>
              <a:rPr lang="en-US" sz="1800" dirty="0" smtClean="0"/>
              <a:t>id </a:t>
            </a:r>
            <a:r>
              <a:rPr lang="el-GR" sz="1800" dirty="0" smtClean="0"/>
              <a:t>33</a:t>
            </a:r>
            <a:r>
              <a:rPr lang="en-GB" sz="1800" dirty="0" smtClean="0"/>
              <a:t/>
            </a:r>
            <a:br>
              <a:rPr lang="en-GB" sz="1800" dirty="0" smtClean="0"/>
            </a:br>
            <a:endParaRPr lang="en-GB" sz="1800" dirty="0" smtClean="0"/>
          </a:p>
          <a:p>
            <a:endParaRPr lang="el-GR" sz="2000" dirty="0"/>
          </a:p>
        </p:txBody>
      </p:sp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4697413" y="1560513"/>
            <a:ext cx="3265488" cy="3660775"/>
          </a:xfrm>
          <a:prstGeom prst="ellips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Oval 27"/>
          <p:cNvSpPr>
            <a:spLocks noChangeArrowheads="1"/>
          </p:cNvSpPr>
          <p:nvPr/>
        </p:nvSpPr>
        <p:spPr bwMode="auto">
          <a:xfrm>
            <a:off x="4497388" y="3149600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Arc 7"/>
          <p:cNvSpPr>
            <a:spLocks/>
          </p:cNvSpPr>
          <p:nvPr/>
        </p:nvSpPr>
        <p:spPr bwMode="auto">
          <a:xfrm>
            <a:off x="6508750" y="3571876"/>
            <a:ext cx="1420813" cy="1216025"/>
          </a:xfrm>
          <a:custGeom>
            <a:avLst/>
            <a:gdLst>
              <a:gd name="T0" fmla="*/ 2 w 18554"/>
              <a:gd name="T1" fmla="*/ 1 h 15463"/>
              <a:gd name="T2" fmla="*/ 2 w 18554"/>
              <a:gd name="T3" fmla="*/ 2 h 15463"/>
              <a:gd name="T4" fmla="*/ 0 w 18554"/>
              <a:gd name="T5" fmla="*/ 0 h 15463"/>
              <a:gd name="T6" fmla="*/ 0 60000 65536"/>
              <a:gd name="T7" fmla="*/ 0 60000 65536"/>
              <a:gd name="T8" fmla="*/ 0 60000 65536"/>
              <a:gd name="T9" fmla="*/ 0 w 18554"/>
              <a:gd name="T10" fmla="*/ 0 h 15463"/>
              <a:gd name="T11" fmla="*/ 18554 w 18554"/>
              <a:gd name="T12" fmla="*/ 15463 h 154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554" h="15463" fill="none" extrusionOk="0">
                <a:moveTo>
                  <a:pt x="18554" y="11059"/>
                </a:moveTo>
                <a:cubicBezTo>
                  <a:pt x="17592" y="12671"/>
                  <a:pt x="16425" y="14152"/>
                  <a:pt x="15081" y="15462"/>
                </a:cubicBezTo>
              </a:path>
              <a:path w="18554" h="15463" stroke="0" extrusionOk="0">
                <a:moveTo>
                  <a:pt x="18554" y="11059"/>
                </a:moveTo>
                <a:cubicBezTo>
                  <a:pt x="17592" y="12671"/>
                  <a:pt x="16425" y="14152"/>
                  <a:pt x="15081" y="15462"/>
                </a:cubicBezTo>
                <a:lnTo>
                  <a:pt x="0" y="0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7718425" y="3751263"/>
            <a:ext cx="355600" cy="411163"/>
          </a:xfrm>
          <a:prstGeom prst="ellipse">
            <a:avLst/>
          </a:prstGeom>
          <a:solidFill>
            <a:srgbClr val="D9AA73"/>
          </a:solidFill>
          <a:ln w="22225">
            <a:solidFill>
              <a:srgbClr val="D9AA7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4852988" y="2065338"/>
            <a:ext cx="333375" cy="363538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7673975" y="2571751"/>
            <a:ext cx="377825" cy="387350"/>
          </a:xfrm>
          <a:prstGeom prst="ellipse">
            <a:avLst/>
          </a:prstGeom>
          <a:solidFill>
            <a:srgbClr val="D9AA73"/>
          </a:solidFill>
          <a:ln w="22225">
            <a:solidFill>
              <a:srgbClr val="D9AA7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Oval 11"/>
          <p:cNvSpPr>
            <a:spLocks noChangeArrowheads="1"/>
          </p:cNvSpPr>
          <p:nvPr/>
        </p:nvSpPr>
        <p:spPr bwMode="auto">
          <a:xfrm>
            <a:off x="4808538" y="4232276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7818438" y="4725988"/>
            <a:ext cx="622300" cy="288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7829550" y="4737101"/>
            <a:ext cx="622300" cy="290513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5441950" y="4943476"/>
            <a:ext cx="155575" cy="714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5453063" y="4954588"/>
            <a:ext cx="155575" cy="7302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5753100" y="5064126"/>
            <a:ext cx="133350" cy="95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5764213" y="5075238"/>
            <a:ext cx="133350" cy="96838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6108700" y="5183188"/>
            <a:ext cx="133350" cy="492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6119813" y="5194301"/>
            <a:ext cx="133350" cy="50800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6442075" y="5183188"/>
            <a:ext cx="131763" cy="73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6453188" y="5194301"/>
            <a:ext cx="131763" cy="74613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22"/>
          <p:cNvSpPr>
            <a:spLocks/>
          </p:cNvSpPr>
          <p:nvPr/>
        </p:nvSpPr>
        <p:spPr bwMode="auto">
          <a:xfrm>
            <a:off x="7596188" y="4775201"/>
            <a:ext cx="66675" cy="71438"/>
          </a:xfrm>
          <a:custGeom>
            <a:avLst/>
            <a:gdLst>
              <a:gd name="T0" fmla="*/ 28 w 42"/>
              <a:gd name="T1" fmla="*/ 15 h 45"/>
              <a:gd name="T2" fmla="*/ 42 w 42"/>
              <a:gd name="T3" fmla="*/ 30 h 45"/>
              <a:gd name="T4" fmla="*/ 0 w 42"/>
              <a:gd name="T5" fmla="*/ 45 h 45"/>
              <a:gd name="T6" fmla="*/ 28 w 42"/>
              <a:gd name="T7" fmla="*/ 0 h 45"/>
              <a:gd name="T8" fmla="*/ 28 w 42"/>
              <a:gd name="T9" fmla="*/ 15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45"/>
              <a:gd name="T17" fmla="*/ 42 w 42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45">
                <a:moveTo>
                  <a:pt x="28" y="15"/>
                </a:moveTo>
                <a:lnTo>
                  <a:pt x="42" y="30"/>
                </a:lnTo>
                <a:lnTo>
                  <a:pt x="0" y="45"/>
                </a:lnTo>
                <a:lnTo>
                  <a:pt x="28" y="0"/>
                </a:lnTo>
                <a:lnTo>
                  <a:pt x="28" y="15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23"/>
          <p:cNvSpPr>
            <a:spLocks/>
          </p:cNvSpPr>
          <p:nvPr/>
        </p:nvSpPr>
        <p:spPr bwMode="auto">
          <a:xfrm>
            <a:off x="7596188" y="4775201"/>
            <a:ext cx="66675" cy="71438"/>
          </a:xfrm>
          <a:custGeom>
            <a:avLst/>
            <a:gdLst>
              <a:gd name="T0" fmla="*/ 28 w 42"/>
              <a:gd name="T1" fmla="*/ 15 h 45"/>
              <a:gd name="T2" fmla="*/ 42 w 42"/>
              <a:gd name="T3" fmla="*/ 30 h 45"/>
              <a:gd name="T4" fmla="*/ 0 w 42"/>
              <a:gd name="T5" fmla="*/ 45 h 45"/>
              <a:gd name="T6" fmla="*/ 28 w 42"/>
              <a:gd name="T7" fmla="*/ 0 h 45"/>
              <a:gd name="T8" fmla="*/ 28 w 42"/>
              <a:gd name="T9" fmla="*/ 15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45"/>
              <a:gd name="T17" fmla="*/ 42 w 42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45">
                <a:moveTo>
                  <a:pt x="28" y="15"/>
                </a:moveTo>
                <a:lnTo>
                  <a:pt x="42" y="30"/>
                </a:lnTo>
                <a:lnTo>
                  <a:pt x="0" y="45"/>
                </a:lnTo>
                <a:lnTo>
                  <a:pt x="28" y="0"/>
                </a:lnTo>
                <a:lnTo>
                  <a:pt x="28" y="1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 flipH="1">
            <a:off x="7662863" y="4775201"/>
            <a:ext cx="22225" cy="23813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8040688" y="4775201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24</a:t>
            </a:r>
            <a:endParaRPr lang="en-US"/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4908550" y="4365626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15</a:t>
            </a:r>
            <a:endParaRPr lang="en-US"/>
          </a:p>
        </p:txBody>
      </p:sp>
      <p:sp>
        <p:nvSpPr>
          <p:cNvPr id="26" name="Oval 28"/>
          <p:cNvSpPr>
            <a:spLocks noChangeArrowheads="1"/>
          </p:cNvSpPr>
          <p:nvPr/>
        </p:nvSpPr>
        <p:spPr bwMode="auto">
          <a:xfrm>
            <a:off x="6929438" y="1549401"/>
            <a:ext cx="422275" cy="481013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Oval 30"/>
          <p:cNvSpPr>
            <a:spLocks noChangeArrowheads="1"/>
          </p:cNvSpPr>
          <p:nvPr/>
        </p:nvSpPr>
        <p:spPr bwMode="auto">
          <a:xfrm>
            <a:off x="4830763" y="2041526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Rectangle 31"/>
          <p:cNvSpPr>
            <a:spLocks noChangeArrowheads="1"/>
          </p:cNvSpPr>
          <p:nvPr/>
        </p:nvSpPr>
        <p:spPr bwMode="auto">
          <a:xfrm>
            <a:off x="4975225" y="2151063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4</a:t>
            </a:r>
            <a:endParaRPr lang="en-US"/>
          </a:p>
        </p:txBody>
      </p:sp>
      <p:sp>
        <p:nvSpPr>
          <p:cNvPr id="29" name="Oval 32"/>
          <p:cNvSpPr>
            <a:spLocks noChangeArrowheads="1"/>
          </p:cNvSpPr>
          <p:nvPr/>
        </p:nvSpPr>
        <p:spPr bwMode="auto">
          <a:xfrm>
            <a:off x="5786438" y="1392238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Rectangle 33"/>
          <p:cNvSpPr>
            <a:spLocks noChangeArrowheads="1"/>
          </p:cNvSpPr>
          <p:nvPr/>
        </p:nvSpPr>
        <p:spPr bwMode="auto">
          <a:xfrm>
            <a:off x="5913438" y="1501776"/>
            <a:ext cx="2127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33</a:t>
            </a:r>
            <a:endParaRPr lang="en-US"/>
          </a:p>
        </p:txBody>
      </p:sp>
      <p:sp>
        <p:nvSpPr>
          <p:cNvPr id="31" name="Oval 34"/>
          <p:cNvSpPr>
            <a:spLocks noChangeArrowheads="1"/>
          </p:cNvSpPr>
          <p:nvPr/>
        </p:nvSpPr>
        <p:spPr bwMode="auto">
          <a:xfrm>
            <a:off x="7029450" y="4737101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Rectangle 35"/>
          <p:cNvSpPr>
            <a:spLocks noChangeArrowheads="1"/>
          </p:cNvSpPr>
          <p:nvPr/>
        </p:nvSpPr>
        <p:spPr bwMode="auto">
          <a:xfrm>
            <a:off x="7129463" y="4846638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latin typeface="Arial" charset="0"/>
              </a:rPr>
              <a:t>28</a:t>
            </a:r>
            <a:endParaRPr lang="en-US" dirty="0"/>
          </a:p>
        </p:txBody>
      </p:sp>
      <p:sp>
        <p:nvSpPr>
          <p:cNvPr id="33" name="Rectangle 36"/>
          <p:cNvSpPr>
            <a:spLocks noChangeArrowheads="1"/>
          </p:cNvSpPr>
          <p:nvPr/>
        </p:nvSpPr>
        <p:spPr bwMode="auto">
          <a:xfrm>
            <a:off x="7067550" y="1719263"/>
            <a:ext cx="2127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17</a:t>
            </a:r>
            <a:endParaRPr lang="en-US"/>
          </a:p>
        </p:txBody>
      </p:sp>
      <p:sp>
        <p:nvSpPr>
          <p:cNvPr id="34" name="Oval 37"/>
          <p:cNvSpPr>
            <a:spLocks noChangeArrowheads="1"/>
          </p:cNvSpPr>
          <p:nvPr/>
        </p:nvSpPr>
        <p:spPr bwMode="auto">
          <a:xfrm>
            <a:off x="7640638" y="2560638"/>
            <a:ext cx="444500" cy="457200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Rectangle 38"/>
          <p:cNvSpPr>
            <a:spLocks noChangeArrowheads="1"/>
          </p:cNvSpPr>
          <p:nvPr/>
        </p:nvSpPr>
        <p:spPr bwMode="auto">
          <a:xfrm>
            <a:off x="7773988" y="2681288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24</a:t>
            </a:r>
            <a:endParaRPr lang="en-US"/>
          </a:p>
        </p:txBody>
      </p:sp>
      <p:sp>
        <p:nvSpPr>
          <p:cNvPr id="36" name="Oval 39"/>
          <p:cNvSpPr>
            <a:spLocks noChangeArrowheads="1"/>
          </p:cNvSpPr>
          <p:nvPr/>
        </p:nvSpPr>
        <p:spPr bwMode="auto">
          <a:xfrm>
            <a:off x="7662863" y="3716338"/>
            <a:ext cx="444500" cy="481013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Rectangle 40"/>
          <p:cNvSpPr>
            <a:spLocks noChangeArrowheads="1"/>
          </p:cNvSpPr>
          <p:nvPr/>
        </p:nvSpPr>
        <p:spPr bwMode="auto">
          <a:xfrm>
            <a:off x="7862888" y="3860801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latin typeface="Arial" charset="0"/>
              </a:rPr>
              <a:t>1</a:t>
            </a:r>
            <a:endParaRPr lang="en-US" dirty="0"/>
          </a:p>
        </p:txBody>
      </p:sp>
      <p:sp>
        <p:nvSpPr>
          <p:cNvPr id="38" name="Rectangle 29"/>
          <p:cNvSpPr>
            <a:spLocks noChangeArrowheads="1"/>
          </p:cNvSpPr>
          <p:nvPr/>
        </p:nvSpPr>
        <p:spPr bwMode="auto">
          <a:xfrm>
            <a:off x="4641850" y="3259138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latin typeface="Arial" charset="0"/>
              </a:rPr>
              <a:t>9</a:t>
            </a: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4" name="Text Box 37"/>
          <p:cNvSpPr txBox="1">
            <a:spLocks noChangeArrowheads="1"/>
          </p:cNvSpPr>
          <p:nvPr/>
        </p:nvSpPr>
        <p:spPr bwMode="auto">
          <a:xfrm>
            <a:off x="2146300" y="2967037"/>
            <a:ext cx="119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" name="Text Box 38"/>
          <p:cNvSpPr txBox="1">
            <a:spLocks noChangeArrowheads="1"/>
          </p:cNvSpPr>
          <p:nvPr/>
        </p:nvSpPr>
        <p:spPr bwMode="auto">
          <a:xfrm>
            <a:off x="4737100" y="1976437"/>
            <a:ext cx="1104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" name="Text Box 39"/>
          <p:cNvSpPr txBox="1">
            <a:spLocks noChangeArrowheads="1"/>
          </p:cNvSpPr>
          <p:nvPr/>
        </p:nvSpPr>
        <p:spPr bwMode="auto">
          <a:xfrm rot="2339013">
            <a:off x="419100" y="3780730"/>
            <a:ext cx="152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Election:</a:t>
            </a:r>
            <a:r>
              <a:rPr lang="en-US" b="1" dirty="0"/>
              <a:t> </a:t>
            </a:r>
            <a:r>
              <a:rPr lang="en-US" b="1" dirty="0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7" name="Text Box 62"/>
          <p:cNvSpPr txBox="1">
            <a:spLocks noChangeArrowheads="1"/>
          </p:cNvSpPr>
          <p:nvPr/>
        </p:nvSpPr>
        <p:spPr bwMode="auto">
          <a:xfrm>
            <a:off x="2095500" y="3779837"/>
            <a:ext cx="1333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8" name="Text Box 107"/>
          <p:cNvSpPr txBox="1">
            <a:spLocks noChangeArrowheads="1"/>
          </p:cNvSpPr>
          <p:nvPr/>
        </p:nvSpPr>
        <p:spPr bwMode="auto">
          <a:xfrm>
            <a:off x="7416800" y="2979737"/>
            <a:ext cx="1206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  <p:grpSp>
        <p:nvGrpSpPr>
          <p:cNvPr id="9" name="Group 195"/>
          <p:cNvGrpSpPr>
            <a:grpSpLocks/>
          </p:cNvGrpSpPr>
          <p:nvPr/>
        </p:nvGrpSpPr>
        <p:grpSpPr bwMode="auto">
          <a:xfrm>
            <a:off x="838200" y="2014537"/>
            <a:ext cx="2146300" cy="3074988"/>
            <a:chOff x="528" y="568"/>
            <a:chExt cx="1352" cy="1937"/>
          </a:xfrm>
        </p:grpSpPr>
        <p:grpSp>
          <p:nvGrpSpPr>
            <p:cNvPr id="10" name="Group 63"/>
            <p:cNvGrpSpPr>
              <a:grpSpLocks/>
            </p:cNvGrpSpPr>
            <p:nvPr/>
          </p:nvGrpSpPr>
          <p:grpSpPr bwMode="auto">
            <a:xfrm>
              <a:off x="568" y="568"/>
              <a:ext cx="1280" cy="1424"/>
              <a:chOff x="568" y="712"/>
              <a:chExt cx="1280" cy="1424"/>
            </a:xfrm>
          </p:grpSpPr>
          <p:sp>
            <p:nvSpPr>
              <p:cNvPr id="12" name="Oval 4"/>
              <p:cNvSpPr>
                <a:spLocks noChangeArrowheads="1"/>
              </p:cNvSpPr>
              <p:nvPr/>
            </p:nvSpPr>
            <p:spPr bwMode="auto">
              <a:xfrm>
                <a:off x="1008" y="7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3" name="Oval 5"/>
              <p:cNvSpPr>
                <a:spLocks noChangeArrowheads="1"/>
              </p:cNvSpPr>
              <p:nvPr/>
            </p:nvSpPr>
            <p:spPr bwMode="auto">
              <a:xfrm>
                <a:off x="1528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4" name="Oval 6"/>
              <p:cNvSpPr>
                <a:spLocks noChangeArrowheads="1"/>
              </p:cNvSpPr>
              <p:nvPr/>
            </p:nvSpPr>
            <p:spPr bwMode="auto">
              <a:xfrm>
                <a:off x="568" y="102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" name="Oval 7"/>
              <p:cNvSpPr>
                <a:spLocks noChangeArrowheads="1"/>
              </p:cNvSpPr>
              <p:nvPr/>
            </p:nvSpPr>
            <p:spPr bwMode="auto">
              <a:xfrm>
                <a:off x="1520" y="156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" name="Oval 8"/>
              <p:cNvSpPr>
                <a:spLocks noChangeArrowheads="1"/>
              </p:cNvSpPr>
              <p:nvPr/>
            </p:nvSpPr>
            <p:spPr bwMode="auto">
              <a:xfrm>
                <a:off x="1088" y="184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17" name="AutoShape 9"/>
              <p:cNvCxnSpPr>
                <a:cxnSpLocks noChangeShapeType="1"/>
                <a:stCxn id="12" idx="6"/>
                <a:endCxn id="13" idx="0"/>
              </p:cNvCxnSpPr>
              <p:nvPr/>
            </p:nvCxnSpPr>
            <p:spPr bwMode="auto">
              <a:xfrm>
                <a:off x="1312" y="856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" name="AutoShape 10"/>
              <p:cNvCxnSpPr>
                <a:cxnSpLocks noChangeShapeType="1"/>
                <a:stCxn id="15" idx="4"/>
                <a:endCxn id="16" idx="6"/>
              </p:cNvCxnSpPr>
              <p:nvPr/>
            </p:nvCxnSpPr>
            <p:spPr bwMode="auto">
              <a:xfrm rot="5400000">
                <a:off x="1460" y="1780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9" name="AutoShape 11"/>
              <p:cNvCxnSpPr>
                <a:cxnSpLocks noChangeShapeType="1"/>
                <a:stCxn id="14" idx="0"/>
                <a:endCxn id="12" idx="2"/>
              </p:cNvCxnSpPr>
              <p:nvPr/>
            </p:nvCxnSpPr>
            <p:spPr bwMode="auto">
              <a:xfrm rot="-5400000">
                <a:off x="780" y="796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" name="AutoShape 12"/>
              <p:cNvCxnSpPr>
                <a:cxnSpLocks noChangeShapeType="1"/>
                <a:stCxn id="13" idx="6"/>
                <a:endCxn id="24" idx="3"/>
              </p:cNvCxnSpPr>
              <p:nvPr/>
            </p:nvCxnSpPr>
            <p:spPr bwMode="auto">
              <a:xfrm>
                <a:off x="1832" y="1160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" name="AutoShape 13"/>
              <p:cNvCxnSpPr>
                <a:cxnSpLocks noChangeShapeType="1"/>
                <a:stCxn id="16" idx="2"/>
                <a:endCxn id="14" idx="2"/>
              </p:cNvCxnSpPr>
              <p:nvPr/>
            </p:nvCxnSpPr>
            <p:spPr bwMode="auto">
              <a:xfrm rot="10800000">
                <a:off x="568" y="1168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2" name="Text Box 14"/>
              <p:cNvSpPr txBox="1">
                <a:spLocks noChangeArrowheads="1"/>
              </p:cNvSpPr>
              <p:nvPr/>
            </p:nvSpPr>
            <p:spPr bwMode="auto">
              <a:xfrm>
                <a:off x="1040" y="78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23" name="Text Box 15"/>
              <p:cNvSpPr txBox="1">
                <a:spLocks noChangeArrowheads="1"/>
              </p:cNvSpPr>
              <p:nvPr/>
            </p:nvSpPr>
            <p:spPr bwMode="auto">
              <a:xfrm>
                <a:off x="1552" y="107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24" name="Text Box 16"/>
              <p:cNvSpPr txBox="1">
                <a:spLocks noChangeArrowheads="1"/>
              </p:cNvSpPr>
              <p:nvPr/>
            </p:nvSpPr>
            <p:spPr bwMode="auto">
              <a:xfrm>
                <a:off x="1544" y="161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25" name="Text Box 17"/>
              <p:cNvSpPr txBox="1">
                <a:spLocks noChangeArrowheads="1"/>
              </p:cNvSpPr>
              <p:nvPr/>
            </p:nvSpPr>
            <p:spPr bwMode="auto">
              <a:xfrm>
                <a:off x="1104" y="191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26" name="Text Box 18"/>
              <p:cNvSpPr txBox="1">
                <a:spLocks noChangeArrowheads="1"/>
              </p:cNvSpPr>
              <p:nvPr/>
            </p:nvSpPr>
            <p:spPr bwMode="auto">
              <a:xfrm>
                <a:off x="584" y="108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27" name="Oval 23"/>
              <p:cNvSpPr>
                <a:spLocks noChangeArrowheads="1"/>
              </p:cNvSpPr>
              <p:nvPr/>
            </p:nvSpPr>
            <p:spPr bwMode="auto">
              <a:xfrm>
                <a:off x="704" y="14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8" name="Text Box 30"/>
              <p:cNvSpPr txBox="1">
                <a:spLocks noChangeArrowheads="1"/>
              </p:cNvSpPr>
              <p:nvPr/>
            </p:nvSpPr>
            <p:spPr bwMode="auto">
              <a:xfrm>
                <a:off x="712" y="1504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29" name="Line 34"/>
              <p:cNvSpPr>
                <a:spLocks noChangeShapeType="1"/>
              </p:cNvSpPr>
              <p:nvPr/>
            </p:nvSpPr>
            <p:spPr bwMode="auto">
              <a:xfrm flipH="1">
                <a:off x="728" y="1432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0" name="Line 35"/>
              <p:cNvSpPr>
                <a:spLocks noChangeShapeType="1"/>
              </p:cNvSpPr>
              <p:nvPr/>
            </p:nvSpPr>
            <p:spPr bwMode="auto">
              <a:xfrm>
                <a:off x="680" y="1448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11" name="Text Box 183"/>
            <p:cNvSpPr txBox="1">
              <a:spLocks noChangeArrowheads="1"/>
            </p:cNvSpPr>
            <p:nvPr/>
          </p:nvSpPr>
          <p:spPr bwMode="auto">
            <a:xfrm>
              <a:off x="528" y="2040"/>
              <a:ext cx="1352" cy="465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 marL="342900" indent="-3429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AutoNum type="arabicPeriod"/>
              </a:pP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P2 </a:t>
              </a:r>
              <a:r>
                <a:rPr lang="el-GR" b="1" dirty="0" smtClean="0">
                  <a:solidFill>
                    <a:srgbClr val="0000FF"/>
                  </a:solidFill>
                </a:rPr>
                <a:t>ξεκινά εκλογή μετά την αποτυχία της</a:t>
              </a:r>
              <a:r>
                <a:rPr lang="en-US" b="1" dirty="0" smtClean="0">
                  <a:solidFill>
                    <a:srgbClr val="0000FF"/>
                  </a:solidFill>
                </a:rPr>
                <a:t> </a:t>
              </a:r>
              <a:r>
                <a:rPr lang="en-US" b="1" dirty="0">
                  <a:solidFill>
                    <a:srgbClr val="0000FF"/>
                  </a:solidFill>
                </a:rPr>
                <a:t>P5 </a:t>
              </a:r>
            </a:p>
          </p:txBody>
        </p:sp>
      </p:grpSp>
      <p:grpSp>
        <p:nvGrpSpPr>
          <p:cNvPr id="31" name="Group 196"/>
          <p:cNvGrpSpPr>
            <a:grpSpLocks/>
          </p:cNvGrpSpPr>
          <p:nvPr/>
        </p:nvGrpSpPr>
        <p:grpSpPr bwMode="auto">
          <a:xfrm>
            <a:off x="3467100" y="2001837"/>
            <a:ext cx="2476500" cy="2657475"/>
            <a:chOff x="2184" y="560"/>
            <a:chExt cx="1560" cy="1674"/>
          </a:xfrm>
        </p:grpSpPr>
        <p:grpSp>
          <p:nvGrpSpPr>
            <p:cNvPr id="32" name="Group 85"/>
            <p:cNvGrpSpPr>
              <a:grpSpLocks/>
            </p:cNvGrpSpPr>
            <p:nvPr/>
          </p:nvGrpSpPr>
          <p:grpSpPr bwMode="auto">
            <a:xfrm>
              <a:off x="2264" y="560"/>
              <a:ext cx="1280" cy="1256"/>
              <a:chOff x="2360" y="704"/>
              <a:chExt cx="1280" cy="1256"/>
            </a:xfrm>
          </p:grpSpPr>
          <p:sp>
            <p:nvSpPr>
              <p:cNvPr id="34" name="Oval 41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5" name="Oval 42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6" name="Oval 43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7" name="Oval 44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8" name="Oval 45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9" name="AutoShape 46"/>
              <p:cNvCxnSpPr>
                <a:cxnSpLocks noChangeShapeType="1"/>
                <a:stCxn id="34" idx="6"/>
                <a:endCxn id="35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" name="AutoShape 48"/>
              <p:cNvCxnSpPr>
                <a:cxnSpLocks noChangeShapeType="1"/>
                <a:stCxn id="36" idx="0"/>
                <a:endCxn id="34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" name="AutoShape 49"/>
              <p:cNvCxnSpPr>
                <a:cxnSpLocks noChangeShapeType="1"/>
                <a:stCxn id="35" idx="6"/>
                <a:endCxn id="45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2" name="AutoShape 50"/>
              <p:cNvCxnSpPr>
                <a:cxnSpLocks noChangeShapeType="1"/>
                <a:stCxn id="37" idx="4"/>
                <a:endCxn id="36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3" name="Text Box 51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4" name="Text Box 52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5" name="Text Box 53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6" name="Text Box 54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7" name="Text Box 55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48" name="Oval 56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9" name="Text Box 57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50" name="Line 58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51" name="Line 59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52" name="Line 60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53" name="Line 61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3" name="Text Box 184"/>
            <p:cNvSpPr txBox="1">
              <a:spLocks noChangeArrowheads="1"/>
            </p:cNvSpPr>
            <p:nvPr/>
          </p:nvSpPr>
          <p:spPr bwMode="auto">
            <a:xfrm>
              <a:off x="2184" y="1904"/>
              <a:ext cx="1560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2.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P2 </a:t>
              </a:r>
              <a:r>
                <a:rPr lang="el-GR" b="1" dirty="0" smtClean="0">
                  <a:solidFill>
                    <a:srgbClr val="0000FF"/>
                  </a:solidFill>
                </a:rPr>
                <a:t>λαμβάνει μήνυμα </a:t>
              </a:r>
              <a:r>
                <a:rPr lang="en-US" b="1" dirty="0" smtClean="0">
                  <a:solidFill>
                    <a:srgbClr val="0000FF"/>
                  </a:solidFill>
                </a:rPr>
                <a:t>election</a:t>
              </a:r>
              <a:r>
                <a:rPr lang="el-GR" b="1" dirty="0" smtClean="0">
                  <a:solidFill>
                    <a:srgbClr val="0000FF"/>
                  </a:solidFill>
                </a:rPr>
                <a:t> και η </a:t>
              </a:r>
              <a:r>
                <a:rPr lang="en-US" b="1" dirty="0" smtClean="0">
                  <a:solidFill>
                    <a:srgbClr val="0000FF"/>
                  </a:solidFill>
                </a:rPr>
                <a:t>P4 </a:t>
              </a:r>
              <a:r>
                <a:rPr lang="el-GR" b="1" dirty="0" smtClean="0">
                  <a:solidFill>
                    <a:srgbClr val="0000FF"/>
                  </a:solidFill>
                </a:rPr>
                <a:t>πεθαίνει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54" name="Group 197"/>
          <p:cNvGrpSpPr>
            <a:grpSpLocks/>
          </p:cNvGrpSpPr>
          <p:nvPr/>
        </p:nvGrpSpPr>
        <p:grpSpPr bwMode="auto">
          <a:xfrm>
            <a:off x="6248400" y="2014537"/>
            <a:ext cx="2184400" cy="2733675"/>
            <a:chOff x="3936" y="568"/>
            <a:chExt cx="1376" cy="1722"/>
          </a:xfrm>
        </p:grpSpPr>
        <p:grpSp>
          <p:nvGrpSpPr>
            <p:cNvPr id="55" name="Group 86"/>
            <p:cNvGrpSpPr>
              <a:grpSpLocks/>
            </p:cNvGrpSpPr>
            <p:nvPr/>
          </p:nvGrpSpPr>
          <p:grpSpPr bwMode="auto">
            <a:xfrm>
              <a:off x="3936" y="568"/>
              <a:ext cx="1280" cy="1256"/>
              <a:chOff x="2360" y="704"/>
              <a:chExt cx="1280" cy="1256"/>
            </a:xfrm>
          </p:grpSpPr>
          <p:sp>
            <p:nvSpPr>
              <p:cNvPr id="57" name="Oval 87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58" name="Oval 88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59" name="Oval 89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60" name="Oval 90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61" name="Oval 91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62" name="AutoShape 92"/>
              <p:cNvCxnSpPr>
                <a:cxnSpLocks noChangeShapeType="1"/>
                <a:stCxn id="57" idx="6"/>
                <a:endCxn id="58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3" name="AutoShape 93"/>
              <p:cNvCxnSpPr>
                <a:cxnSpLocks noChangeShapeType="1"/>
                <a:stCxn id="59" idx="0"/>
                <a:endCxn id="57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4" name="AutoShape 94"/>
              <p:cNvCxnSpPr>
                <a:cxnSpLocks noChangeShapeType="1"/>
                <a:stCxn id="58" idx="6"/>
                <a:endCxn id="68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5" name="AutoShape 95"/>
              <p:cNvCxnSpPr>
                <a:cxnSpLocks noChangeShapeType="1"/>
                <a:stCxn id="60" idx="4"/>
                <a:endCxn id="59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6" name="Text Box 96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67" name="Text Box 97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68" name="Text Box 98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69" name="Text Box 99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70" name="Text Box 100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71" name="Oval 101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72" name="Text Box 102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73" name="Line 103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74" name="Line 104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75" name="Line 105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76" name="Line 106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56" name="Text Box 187"/>
            <p:cNvSpPr txBox="1">
              <a:spLocks noChangeArrowheads="1"/>
            </p:cNvSpPr>
            <p:nvPr/>
          </p:nvSpPr>
          <p:spPr bwMode="auto">
            <a:xfrm>
              <a:off x="3968" y="1960"/>
              <a:ext cx="1344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3. </a:t>
              </a:r>
              <a:r>
                <a:rPr lang="el-GR" b="1" dirty="0" smtClean="0">
                  <a:solidFill>
                    <a:srgbClr val="0000FF"/>
                  </a:solidFill>
                </a:rPr>
                <a:t>Το μήνυμα </a:t>
              </a:r>
              <a:r>
                <a:rPr lang="en-US" b="1" dirty="0" smtClean="0">
                  <a:solidFill>
                    <a:srgbClr val="0000FF"/>
                  </a:solidFill>
                </a:rPr>
                <a:t>election</a:t>
              </a:r>
              <a:r>
                <a:rPr lang="en-US" b="1" dirty="0">
                  <a:solidFill>
                    <a:srgbClr val="0000FF"/>
                  </a:solidFill>
                </a:rPr>
                <a:t>: 4 </a:t>
              </a:r>
              <a:r>
                <a:rPr lang="el-GR" b="1" dirty="0" smtClean="0">
                  <a:solidFill>
                    <a:srgbClr val="0000FF"/>
                  </a:solidFill>
                </a:rPr>
                <a:t>προωθείται για πάντα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77" name="Text Box 201"/>
          <p:cNvSpPr txBox="1">
            <a:spLocks noChangeArrowheads="1"/>
          </p:cNvSpPr>
          <p:nvPr/>
        </p:nvSpPr>
        <p:spPr bwMode="auto">
          <a:xfrm>
            <a:off x="1427163" y="5272087"/>
            <a:ext cx="566148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l-GR" sz="1800" dirty="0" smtClean="0">
                <a:solidFill>
                  <a:srgbClr val="FF0000"/>
                </a:solidFill>
              </a:rPr>
              <a:t>Αν μια διεργασία πεθάνει κατά τη διάρκεια εκτέλεσης</a:t>
            </a:r>
            <a:r>
              <a:rPr lang="el-GR" sz="1800" dirty="0" smtClean="0">
                <a:solidFill>
                  <a:schemeClr val="tx1"/>
                </a:solidFill>
              </a:rPr>
              <a:t>, </a:t>
            </a:r>
          </a:p>
          <a:p>
            <a:r>
              <a:rPr lang="el-GR" sz="1800" dirty="0" smtClean="0">
                <a:solidFill>
                  <a:schemeClr val="tx1"/>
                </a:solidFill>
              </a:rPr>
              <a:t>ο αλγόριθμος μπορεί να μην τερματίσει ποτέ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7" grpId="0" autoUpdateAnimBg="0"/>
      <p:bldP spid="8" grpId="0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Τροποποιημένη εκλογή δακτυλίου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Το μήνυμα </a:t>
            </a:r>
            <a:r>
              <a:rPr lang="en-US" sz="2400" i="1" dirty="0" smtClean="0">
                <a:solidFill>
                  <a:srgbClr val="0000FF"/>
                </a:solidFill>
              </a:rPr>
              <a:t>election </a:t>
            </a:r>
            <a:r>
              <a:rPr lang="el-GR" sz="2400" dirty="0" smtClean="0"/>
              <a:t>καταγράφει όλα τα </a:t>
            </a:r>
            <a:r>
              <a:rPr lang="en-US" sz="2400" dirty="0" smtClean="0"/>
              <a:t>ids</a:t>
            </a:r>
            <a:r>
              <a:rPr lang="el-GR" sz="2400" dirty="0" smtClean="0"/>
              <a:t> των κόμβων που το προώθησαν, όχι μόνο το μεγαλύτερο</a:t>
            </a:r>
            <a:endParaRPr lang="en-US" sz="2400" dirty="0" smtClean="0"/>
          </a:p>
          <a:p>
            <a:pPr lvl="1"/>
            <a:r>
              <a:rPr lang="el-GR" sz="2000" dirty="0" smtClean="0"/>
              <a:t>Κάθε διεργασία προσθέτει το </a:t>
            </a:r>
            <a:r>
              <a:rPr lang="en-US" sz="2000" dirty="0" smtClean="0"/>
              <a:t>id </a:t>
            </a:r>
            <a:r>
              <a:rPr lang="el-GR" sz="2000" dirty="0" smtClean="0"/>
              <a:t>της στη λίστα</a:t>
            </a:r>
            <a:endParaRPr lang="en-US" sz="2000" dirty="0" smtClean="0"/>
          </a:p>
          <a:p>
            <a:r>
              <a:rPr lang="el-GR" sz="2400" dirty="0" smtClean="0"/>
              <a:t>Μόλις το μήνυμα περάσει όλον τον κύκλο, αποστέλλεται ένα νέο μήνυμα </a:t>
            </a:r>
            <a:r>
              <a:rPr lang="en-US" sz="2400" i="1" dirty="0" smtClean="0">
                <a:solidFill>
                  <a:srgbClr val="0000FF"/>
                </a:solidFill>
              </a:rPr>
              <a:t>coordinator</a:t>
            </a:r>
            <a:r>
              <a:rPr lang="en-US" sz="2400" dirty="0" smtClean="0"/>
              <a:t> </a:t>
            </a:r>
          </a:p>
          <a:p>
            <a:pPr lvl="1"/>
            <a:r>
              <a:rPr lang="el-GR" sz="2000" dirty="0" smtClean="0"/>
              <a:t>Επιλέγεται ο κόμβος με το μεγαλύτερο </a:t>
            </a:r>
            <a:r>
              <a:rPr lang="en-US" sz="2000" dirty="0" smtClean="0"/>
              <a:t>id</a:t>
            </a:r>
            <a:r>
              <a:rPr lang="el-GR" sz="2000" dirty="0" smtClean="0"/>
              <a:t> στο μήνυμα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0000FF"/>
                </a:solidFill>
              </a:rPr>
              <a:t>election</a:t>
            </a:r>
            <a:endParaRPr lang="en-US" sz="2000" dirty="0" smtClean="0"/>
          </a:p>
          <a:p>
            <a:pPr lvl="1"/>
            <a:r>
              <a:rPr lang="el-GR" sz="2000" dirty="0" smtClean="0"/>
              <a:t>Κάθε κόμβος προσθέτει το </a:t>
            </a:r>
            <a:r>
              <a:rPr lang="en-US" sz="2000" dirty="0" smtClean="0"/>
              <a:t>id</a:t>
            </a:r>
            <a:r>
              <a:rPr lang="el-GR" sz="2000" dirty="0" smtClean="0"/>
              <a:t> του στο μήνυμα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0000FF"/>
                </a:solidFill>
              </a:rPr>
              <a:t>coordinator</a:t>
            </a:r>
            <a:r>
              <a:rPr lang="en-US" sz="2000" dirty="0" smtClean="0"/>
              <a:t> </a:t>
            </a:r>
          </a:p>
          <a:p>
            <a:r>
              <a:rPr lang="el-GR" sz="2400" dirty="0" smtClean="0"/>
              <a:t>Όταν το μήνυμα </a:t>
            </a:r>
            <a:r>
              <a:rPr lang="en-US" sz="2400" i="1" dirty="0" smtClean="0">
                <a:solidFill>
                  <a:srgbClr val="0000FF"/>
                </a:solidFill>
              </a:rPr>
              <a:t>coordinator</a:t>
            </a:r>
            <a:r>
              <a:rPr lang="en-US" sz="2400" dirty="0" smtClean="0"/>
              <a:t> </a:t>
            </a:r>
            <a:r>
              <a:rPr lang="el-GR" sz="2400" dirty="0" smtClean="0"/>
              <a:t>επιστρέψει στον </a:t>
            </a:r>
            <a:r>
              <a:rPr lang="el-GR" sz="2400" dirty="0" err="1" smtClean="0"/>
              <a:t>εκκινητή</a:t>
            </a:r>
            <a:r>
              <a:rPr lang="el-GR" sz="2400" dirty="0" smtClean="0"/>
              <a:t> της διαδικασίας</a:t>
            </a:r>
            <a:endParaRPr lang="en-US" sz="2400" dirty="0" smtClean="0"/>
          </a:p>
          <a:p>
            <a:pPr lvl="1"/>
            <a:r>
              <a:rPr lang="el-GR" sz="2000" dirty="0" smtClean="0"/>
              <a:t>Η εκλογή έχει επιτύχει αν το </a:t>
            </a:r>
            <a:r>
              <a:rPr lang="en-US" sz="2000" dirty="0" smtClean="0"/>
              <a:t>id </a:t>
            </a:r>
            <a:r>
              <a:rPr lang="el-GR" sz="2000" dirty="0" smtClean="0"/>
              <a:t>του νέου αρχηγού είναι μέσα στη λίστα των </a:t>
            </a:r>
            <a:r>
              <a:rPr lang="en-US" sz="2000" dirty="0" smtClean="0"/>
              <a:t>ids</a:t>
            </a:r>
          </a:p>
          <a:p>
            <a:pPr lvl="1"/>
            <a:r>
              <a:rPr lang="el-GR" sz="2000" dirty="0" smtClean="0"/>
              <a:t>Αλλιώς ξεκινάει νέα διαδικασία εκλογής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 txBox="1">
            <a:spLocks noChangeArrowheads="1"/>
          </p:cNvSpPr>
          <p:nvPr/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Παράδειγμα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146300" y="2159000"/>
            <a:ext cx="119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4737100" y="11684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2, 3,4,0,1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 rot="2339013">
            <a:off x="419100" y="2972693"/>
            <a:ext cx="152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2,3,4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2095500" y="2971800"/>
            <a:ext cx="1333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7416800" y="2171700"/>
            <a:ext cx="1206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Coord(4):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6235700" y="3149600"/>
            <a:ext cx="1358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Coord(4):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2159000" y="39497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Coord(4) </a:t>
            </a:r>
            <a:r>
              <a:rPr lang="en-US" b="1" dirty="0">
                <a:solidFill>
                  <a:srgbClr val="FF0000"/>
                </a:solidFill>
              </a:rPr>
              <a:t>2, 3,0,1</a:t>
            </a: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4940300" y="5041900"/>
            <a:ext cx="119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</a:t>
            </a:r>
            <a:r>
              <a:rPr lang="en-US" b="1" dirty="0">
                <a:solidFill>
                  <a:srgbClr val="FF0000"/>
                </a:solidFill>
              </a:rPr>
              <a:t> 2</a:t>
            </a: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3378200" y="5994400"/>
            <a:ext cx="1333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3429000" y="4165600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Election:   </a:t>
            </a:r>
            <a:r>
              <a:rPr lang="en-US" b="1" dirty="0">
                <a:solidFill>
                  <a:srgbClr val="FF0000"/>
                </a:solidFill>
              </a:rPr>
              <a:t>2,3,0</a:t>
            </a: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4940300" y="40005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2, 3,0,1</a:t>
            </a: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7391400" y="4965700"/>
            <a:ext cx="1206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6261100" y="6007100"/>
            <a:ext cx="1358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5969000" y="4089400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  </a:t>
            </a:r>
            <a:r>
              <a:rPr lang="en-US" b="1" dirty="0">
                <a:solidFill>
                  <a:srgbClr val="FF0000"/>
                </a:solidFill>
              </a:rPr>
              <a:t>2,3,0</a:t>
            </a:r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7467600" y="39624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</a:t>
            </a:r>
            <a:r>
              <a:rPr lang="en-US" b="1" dirty="0">
                <a:solidFill>
                  <a:srgbClr val="FF0000"/>
                </a:solidFill>
              </a:rPr>
              <a:t>2, 3,0,1</a:t>
            </a:r>
          </a:p>
        </p:txBody>
      </p:sp>
      <p:grpSp>
        <p:nvGrpSpPr>
          <p:cNvPr id="20" name="Group 25"/>
          <p:cNvGrpSpPr>
            <a:grpSpLocks/>
          </p:cNvGrpSpPr>
          <p:nvPr/>
        </p:nvGrpSpPr>
        <p:grpSpPr bwMode="auto">
          <a:xfrm>
            <a:off x="838200" y="1206500"/>
            <a:ext cx="2146300" cy="2644776"/>
            <a:chOff x="528" y="568"/>
            <a:chExt cx="1352" cy="1666"/>
          </a:xfrm>
        </p:grpSpPr>
        <p:grpSp>
          <p:nvGrpSpPr>
            <p:cNvPr id="21" name="Group 26"/>
            <p:cNvGrpSpPr>
              <a:grpSpLocks/>
            </p:cNvGrpSpPr>
            <p:nvPr/>
          </p:nvGrpSpPr>
          <p:grpSpPr bwMode="auto">
            <a:xfrm>
              <a:off x="568" y="568"/>
              <a:ext cx="1280" cy="1424"/>
              <a:chOff x="568" y="712"/>
              <a:chExt cx="1280" cy="1424"/>
            </a:xfrm>
          </p:grpSpPr>
          <p:sp>
            <p:nvSpPr>
              <p:cNvPr id="23" name="Oval 27"/>
              <p:cNvSpPr>
                <a:spLocks noChangeArrowheads="1"/>
              </p:cNvSpPr>
              <p:nvPr/>
            </p:nvSpPr>
            <p:spPr bwMode="auto">
              <a:xfrm>
                <a:off x="1008" y="7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4" name="Oval 28"/>
              <p:cNvSpPr>
                <a:spLocks noChangeArrowheads="1"/>
              </p:cNvSpPr>
              <p:nvPr/>
            </p:nvSpPr>
            <p:spPr bwMode="auto">
              <a:xfrm>
                <a:off x="1528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5" name="Oval 29"/>
              <p:cNvSpPr>
                <a:spLocks noChangeArrowheads="1"/>
              </p:cNvSpPr>
              <p:nvPr/>
            </p:nvSpPr>
            <p:spPr bwMode="auto">
              <a:xfrm>
                <a:off x="568" y="102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6" name="Oval 30"/>
              <p:cNvSpPr>
                <a:spLocks noChangeArrowheads="1"/>
              </p:cNvSpPr>
              <p:nvPr/>
            </p:nvSpPr>
            <p:spPr bwMode="auto">
              <a:xfrm>
                <a:off x="1520" y="156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7" name="Oval 31"/>
              <p:cNvSpPr>
                <a:spLocks noChangeArrowheads="1"/>
              </p:cNvSpPr>
              <p:nvPr/>
            </p:nvSpPr>
            <p:spPr bwMode="auto">
              <a:xfrm>
                <a:off x="1088" y="184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28" name="AutoShape 32"/>
              <p:cNvCxnSpPr>
                <a:cxnSpLocks noChangeShapeType="1"/>
                <a:stCxn id="23" idx="6"/>
                <a:endCxn id="24" idx="0"/>
              </p:cNvCxnSpPr>
              <p:nvPr/>
            </p:nvCxnSpPr>
            <p:spPr bwMode="auto">
              <a:xfrm>
                <a:off x="1312" y="856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9" name="AutoShape 33"/>
              <p:cNvCxnSpPr>
                <a:cxnSpLocks noChangeShapeType="1"/>
                <a:stCxn id="26" idx="4"/>
                <a:endCxn id="27" idx="6"/>
              </p:cNvCxnSpPr>
              <p:nvPr/>
            </p:nvCxnSpPr>
            <p:spPr bwMode="auto">
              <a:xfrm rot="5400000">
                <a:off x="1460" y="1780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0" name="AutoShape 34"/>
              <p:cNvCxnSpPr>
                <a:cxnSpLocks noChangeShapeType="1"/>
                <a:stCxn id="25" idx="0"/>
                <a:endCxn id="23" idx="2"/>
              </p:cNvCxnSpPr>
              <p:nvPr/>
            </p:nvCxnSpPr>
            <p:spPr bwMode="auto">
              <a:xfrm rot="-5400000">
                <a:off x="780" y="796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" name="AutoShape 35"/>
              <p:cNvCxnSpPr>
                <a:cxnSpLocks noChangeShapeType="1"/>
                <a:stCxn id="24" idx="6"/>
                <a:endCxn id="35" idx="3"/>
              </p:cNvCxnSpPr>
              <p:nvPr/>
            </p:nvCxnSpPr>
            <p:spPr bwMode="auto">
              <a:xfrm>
                <a:off x="1832" y="1160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2" name="AutoShape 36"/>
              <p:cNvCxnSpPr>
                <a:cxnSpLocks noChangeShapeType="1"/>
                <a:stCxn id="27" idx="2"/>
                <a:endCxn id="25" idx="2"/>
              </p:cNvCxnSpPr>
              <p:nvPr/>
            </p:nvCxnSpPr>
            <p:spPr bwMode="auto">
              <a:xfrm rot="10800000">
                <a:off x="568" y="1168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3" name="Text Box 37"/>
              <p:cNvSpPr txBox="1">
                <a:spLocks noChangeArrowheads="1"/>
              </p:cNvSpPr>
              <p:nvPr/>
            </p:nvSpPr>
            <p:spPr bwMode="auto">
              <a:xfrm>
                <a:off x="1040" y="78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34" name="Text Box 38"/>
              <p:cNvSpPr txBox="1">
                <a:spLocks noChangeArrowheads="1"/>
              </p:cNvSpPr>
              <p:nvPr/>
            </p:nvSpPr>
            <p:spPr bwMode="auto">
              <a:xfrm>
                <a:off x="1552" y="107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35" name="Text Box 39"/>
              <p:cNvSpPr txBox="1">
                <a:spLocks noChangeArrowheads="1"/>
              </p:cNvSpPr>
              <p:nvPr/>
            </p:nvSpPr>
            <p:spPr bwMode="auto">
              <a:xfrm>
                <a:off x="1544" y="161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36" name="Text Box 40"/>
              <p:cNvSpPr txBox="1">
                <a:spLocks noChangeArrowheads="1"/>
              </p:cNvSpPr>
              <p:nvPr/>
            </p:nvSpPr>
            <p:spPr bwMode="auto">
              <a:xfrm>
                <a:off x="1104" y="191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37" name="Text Box 41"/>
              <p:cNvSpPr txBox="1">
                <a:spLocks noChangeArrowheads="1"/>
              </p:cNvSpPr>
              <p:nvPr/>
            </p:nvSpPr>
            <p:spPr bwMode="auto">
              <a:xfrm>
                <a:off x="584" y="108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38" name="Oval 42"/>
              <p:cNvSpPr>
                <a:spLocks noChangeArrowheads="1"/>
              </p:cNvSpPr>
              <p:nvPr/>
            </p:nvSpPr>
            <p:spPr bwMode="auto">
              <a:xfrm>
                <a:off x="704" y="14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9" name="Text Box 43"/>
              <p:cNvSpPr txBox="1">
                <a:spLocks noChangeArrowheads="1"/>
              </p:cNvSpPr>
              <p:nvPr/>
            </p:nvSpPr>
            <p:spPr bwMode="auto">
              <a:xfrm>
                <a:off x="712" y="1504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" name="Line 44"/>
              <p:cNvSpPr>
                <a:spLocks noChangeShapeType="1"/>
              </p:cNvSpPr>
              <p:nvPr/>
            </p:nvSpPr>
            <p:spPr bwMode="auto">
              <a:xfrm flipH="1">
                <a:off x="728" y="1432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1" name="Line 45"/>
              <p:cNvSpPr>
                <a:spLocks noChangeShapeType="1"/>
              </p:cNvSpPr>
              <p:nvPr/>
            </p:nvSpPr>
            <p:spPr bwMode="auto">
              <a:xfrm>
                <a:off x="680" y="1448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22" name="Text Box 46"/>
            <p:cNvSpPr txBox="1">
              <a:spLocks noChangeArrowheads="1"/>
            </p:cNvSpPr>
            <p:nvPr/>
          </p:nvSpPr>
          <p:spPr bwMode="auto">
            <a:xfrm>
              <a:off x="528" y="2040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1.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P2 </a:t>
              </a:r>
              <a:r>
                <a:rPr lang="el-GR" b="1" dirty="0" smtClean="0">
                  <a:solidFill>
                    <a:srgbClr val="0000FF"/>
                  </a:solidFill>
                </a:rPr>
                <a:t>ξεκινά εκλογή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42" name="Group 47"/>
          <p:cNvGrpSpPr>
            <a:grpSpLocks/>
          </p:cNvGrpSpPr>
          <p:nvPr/>
        </p:nvGrpSpPr>
        <p:grpSpPr bwMode="auto">
          <a:xfrm>
            <a:off x="3467100" y="1193800"/>
            <a:ext cx="2476500" cy="2657475"/>
            <a:chOff x="2184" y="560"/>
            <a:chExt cx="1560" cy="1674"/>
          </a:xfrm>
        </p:grpSpPr>
        <p:grpSp>
          <p:nvGrpSpPr>
            <p:cNvPr id="43" name="Group 48"/>
            <p:cNvGrpSpPr>
              <a:grpSpLocks/>
            </p:cNvGrpSpPr>
            <p:nvPr/>
          </p:nvGrpSpPr>
          <p:grpSpPr bwMode="auto">
            <a:xfrm>
              <a:off x="2264" y="560"/>
              <a:ext cx="1280" cy="1256"/>
              <a:chOff x="2360" y="704"/>
              <a:chExt cx="1280" cy="1256"/>
            </a:xfrm>
          </p:grpSpPr>
          <p:sp>
            <p:nvSpPr>
              <p:cNvPr id="45" name="Oval 49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6" name="Oval 50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7" name="Oval 51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8" name="Oval 52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9" name="Oval 53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50" name="AutoShape 54"/>
              <p:cNvCxnSpPr>
                <a:cxnSpLocks noChangeShapeType="1"/>
                <a:stCxn id="45" idx="6"/>
                <a:endCxn id="46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1" name="AutoShape 55"/>
              <p:cNvCxnSpPr>
                <a:cxnSpLocks noChangeShapeType="1"/>
                <a:stCxn id="47" idx="0"/>
                <a:endCxn id="45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" name="AutoShape 56"/>
              <p:cNvCxnSpPr>
                <a:cxnSpLocks noChangeShapeType="1"/>
                <a:stCxn id="46" idx="6"/>
                <a:endCxn id="56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3" name="AutoShape 57"/>
              <p:cNvCxnSpPr>
                <a:cxnSpLocks noChangeShapeType="1"/>
                <a:stCxn id="48" idx="4"/>
                <a:endCxn id="47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4" name="Text Box 58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55" name="Text Box 59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56" name="Text Box 60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57" name="Text Box 61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58" name="Text Box 62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59" name="Oval 63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60" name="Text Box 64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61" name="Line 65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62" name="Line 66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63" name="Line 67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64" name="Line 68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4" name="Text Box 69"/>
            <p:cNvSpPr txBox="1">
              <a:spLocks noChangeArrowheads="1"/>
            </p:cNvSpPr>
            <p:nvPr/>
          </p:nvSpPr>
          <p:spPr bwMode="auto">
            <a:xfrm>
              <a:off x="2184" y="1904"/>
              <a:ext cx="1560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2.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P2 </a:t>
              </a:r>
              <a:r>
                <a:rPr lang="el-GR" b="1" dirty="0" smtClean="0">
                  <a:solidFill>
                    <a:srgbClr val="0000FF"/>
                  </a:solidFill>
                </a:rPr>
                <a:t>λαμβάνει μήνυμα </a:t>
              </a:r>
              <a:r>
                <a:rPr lang="en-US" b="1" dirty="0" smtClean="0">
                  <a:solidFill>
                    <a:srgbClr val="0000FF"/>
                  </a:solidFill>
                </a:rPr>
                <a:t>election</a:t>
              </a:r>
              <a:r>
                <a:rPr lang="el-GR" b="1" dirty="0" smtClean="0">
                  <a:solidFill>
                    <a:srgbClr val="0000FF"/>
                  </a:solidFill>
                </a:rPr>
                <a:t> και η </a:t>
              </a:r>
              <a:r>
                <a:rPr lang="en-US" b="1" dirty="0" smtClean="0">
                  <a:solidFill>
                    <a:srgbClr val="0000FF"/>
                  </a:solidFill>
                </a:rPr>
                <a:t>P4 </a:t>
              </a:r>
              <a:r>
                <a:rPr lang="el-GR" b="1" dirty="0" smtClean="0">
                  <a:solidFill>
                    <a:srgbClr val="0000FF"/>
                  </a:solidFill>
                </a:rPr>
                <a:t>πεθαίνει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65" name="Group 70"/>
          <p:cNvGrpSpPr>
            <a:grpSpLocks/>
          </p:cNvGrpSpPr>
          <p:nvPr/>
        </p:nvGrpSpPr>
        <p:grpSpPr bwMode="auto">
          <a:xfrm>
            <a:off x="6248400" y="1206500"/>
            <a:ext cx="2184400" cy="2733675"/>
            <a:chOff x="3936" y="568"/>
            <a:chExt cx="1376" cy="1722"/>
          </a:xfrm>
        </p:grpSpPr>
        <p:grpSp>
          <p:nvGrpSpPr>
            <p:cNvPr id="66" name="Group 71"/>
            <p:cNvGrpSpPr>
              <a:grpSpLocks/>
            </p:cNvGrpSpPr>
            <p:nvPr/>
          </p:nvGrpSpPr>
          <p:grpSpPr bwMode="auto">
            <a:xfrm>
              <a:off x="3936" y="568"/>
              <a:ext cx="1280" cy="1256"/>
              <a:chOff x="2360" y="704"/>
              <a:chExt cx="1280" cy="1256"/>
            </a:xfrm>
          </p:grpSpPr>
          <p:sp>
            <p:nvSpPr>
              <p:cNvPr id="68" name="Oval 72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69" name="Oval 73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70" name="Oval 74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71" name="Oval 75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72" name="Oval 76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73" name="AutoShape 77"/>
              <p:cNvCxnSpPr>
                <a:cxnSpLocks noChangeShapeType="1"/>
                <a:stCxn id="68" idx="6"/>
                <a:endCxn id="69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4" name="AutoShape 78"/>
              <p:cNvCxnSpPr>
                <a:cxnSpLocks noChangeShapeType="1"/>
                <a:stCxn id="70" idx="0"/>
                <a:endCxn id="68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5" name="AutoShape 79"/>
              <p:cNvCxnSpPr>
                <a:cxnSpLocks noChangeShapeType="1"/>
                <a:stCxn id="69" idx="6"/>
                <a:endCxn id="79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6" name="AutoShape 80"/>
              <p:cNvCxnSpPr>
                <a:cxnSpLocks noChangeShapeType="1"/>
                <a:stCxn id="71" idx="4"/>
                <a:endCxn id="70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77" name="Text Box 81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78" name="Text Box 82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79" name="Text Box 83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80" name="Text Box 84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81" name="Text Box 85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82" name="Oval 86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83" name="Text Box 87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84" name="Line 88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85" name="Line 89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86" name="Line 90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87" name="Line 91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67" name="Text Box 92"/>
            <p:cNvSpPr txBox="1">
              <a:spLocks noChangeArrowheads="1"/>
            </p:cNvSpPr>
            <p:nvPr/>
          </p:nvSpPr>
          <p:spPr bwMode="auto">
            <a:xfrm>
              <a:off x="3968" y="1960"/>
              <a:ext cx="1344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3.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P2 </a:t>
              </a:r>
              <a:r>
                <a:rPr lang="el-GR" b="1" dirty="0" smtClean="0">
                  <a:solidFill>
                    <a:srgbClr val="0000FF"/>
                  </a:solidFill>
                </a:rPr>
                <a:t>επιλέγει την </a:t>
              </a:r>
              <a:r>
                <a:rPr lang="en-US" b="1" dirty="0" smtClean="0">
                  <a:solidFill>
                    <a:srgbClr val="0000FF"/>
                  </a:solidFill>
                </a:rPr>
                <a:t>4 </a:t>
              </a:r>
              <a:r>
                <a:rPr lang="el-GR" b="1" dirty="0" smtClean="0">
                  <a:solidFill>
                    <a:srgbClr val="0000FF"/>
                  </a:solidFill>
                </a:rPr>
                <a:t>και ανακοινώνει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88" name="Group 93"/>
          <p:cNvGrpSpPr>
            <a:grpSpLocks/>
          </p:cNvGrpSpPr>
          <p:nvPr/>
        </p:nvGrpSpPr>
        <p:grpSpPr bwMode="auto">
          <a:xfrm>
            <a:off x="611188" y="4013200"/>
            <a:ext cx="2576513" cy="2581275"/>
            <a:chOff x="385" y="2336"/>
            <a:chExt cx="1623" cy="1626"/>
          </a:xfrm>
        </p:grpSpPr>
        <p:grpSp>
          <p:nvGrpSpPr>
            <p:cNvPr id="89" name="Group 94"/>
            <p:cNvGrpSpPr>
              <a:grpSpLocks/>
            </p:cNvGrpSpPr>
            <p:nvPr/>
          </p:nvGrpSpPr>
          <p:grpSpPr bwMode="auto">
            <a:xfrm>
              <a:off x="592" y="2336"/>
              <a:ext cx="1280" cy="1256"/>
              <a:chOff x="2360" y="704"/>
              <a:chExt cx="1280" cy="1256"/>
            </a:xfrm>
          </p:grpSpPr>
          <p:sp>
            <p:nvSpPr>
              <p:cNvPr id="91" name="Oval 95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92" name="Oval 96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93" name="Oval 97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94" name="Oval 98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95" name="Oval 99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96" name="AutoShape 100"/>
              <p:cNvCxnSpPr>
                <a:cxnSpLocks noChangeShapeType="1"/>
                <a:stCxn id="91" idx="6"/>
                <a:endCxn id="92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7" name="AutoShape 101"/>
              <p:cNvCxnSpPr>
                <a:cxnSpLocks noChangeShapeType="1"/>
                <a:stCxn id="93" idx="0"/>
                <a:endCxn id="91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8" name="AutoShape 102"/>
              <p:cNvCxnSpPr>
                <a:cxnSpLocks noChangeShapeType="1"/>
                <a:stCxn id="92" idx="6"/>
                <a:endCxn id="102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9" name="AutoShape 103"/>
              <p:cNvCxnSpPr>
                <a:cxnSpLocks noChangeShapeType="1"/>
                <a:stCxn id="94" idx="4"/>
                <a:endCxn id="93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0" name="Text Box 104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101" name="Text Box 105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102" name="Text Box 106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103" name="Text Box 107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104" name="Text Box 108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05" name="Oval 109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06" name="Text Box 110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107" name="Line 111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08" name="Line 112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09" name="Line 113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10" name="Line 114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90" name="Text Box 115"/>
            <p:cNvSpPr txBox="1">
              <a:spLocks noChangeArrowheads="1"/>
            </p:cNvSpPr>
            <p:nvPr/>
          </p:nvSpPr>
          <p:spPr bwMode="auto">
            <a:xfrm>
              <a:off x="385" y="3632"/>
              <a:ext cx="1623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wrap="squar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4.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P2 </a:t>
              </a:r>
              <a:r>
                <a:rPr lang="el-GR" b="1" dirty="0" smtClean="0">
                  <a:solidFill>
                    <a:srgbClr val="0000FF"/>
                  </a:solidFill>
                </a:rPr>
                <a:t>λαμβάνει το μήνυμα </a:t>
              </a:r>
              <a:r>
                <a:rPr lang="en-US" b="1" dirty="0" err="1" smtClean="0">
                  <a:solidFill>
                    <a:srgbClr val="0000FF"/>
                  </a:solidFill>
                </a:rPr>
                <a:t>coord</a:t>
              </a:r>
              <a:r>
                <a:rPr lang="en-US" b="1" dirty="0" smtClean="0">
                  <a:solidFill>
                    <a:srgbClr val="0000FF"/>
                  </a:solidFill>
                </a:rPr>
                <a:t> </a:t>
              </a:r>
              <a:r>
                <a:rPr lang="el-GR" b="1" dirty="0" smtClean="0">
                  <a:solidFill>
                    <a:srgbClr val="0000FF"/>
                  </a:solidFill>
                </a:rPr>
                <a:t>χωρίς το </a:t>
              </a:r>
              <a:r>
                <a:rPr lang="en-US" b="1" dirty="0" smtClean="0">
                  <a:solidFill>
                    <a:srgbClr val="0000FF"/>
                  </a:solidFill>
                </a:rPr>
                <a:t> id 4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11" name="Group 116"/>
          <p:cNvGrpSpPr>
            <a:grpSpLocks/>
          </p:cNvGrpSpPr>
          <p:nvPr/>
        </p:nvGrpSpPr>
        <p:grpSpPr bwMode="auto">
          <a:xfrm>
            <a:off x="3429000" y="4076701"/>
            <a:ext cx="2451100" cy="2682876"/>
            <a:chOff x="2160" y="2376"/>
            <a:chExt cx="1544" cy="1690"/>
          </a:xfrm>
        </p:grpSpPr>
        <p:grpSp>
          <p:nvGrpSpPr>
            <p:cNvPr id="112" name="Group 117"/>
            <p:cNvGrpSpPr>
              <a:grpSpLocks/>
            </p:cNvGrpSpPr>
            <p:nvPr/>
          </p:nvGrpSpPr>
          <p:grpSpPr bwMode="auto">
            <a:xfrm>
              <a:off x="2336" y="2376"/>
              <a:ext cx="1280" cy="1256"/>
              <a:chOff x="2360" y="704"/>
              <a:chExt cx="1280" cy="1256"/>
            </a:xfrm>
          </p:grpSpPr>
          <p:sp>
            <p:nvSpPr>
              <p:cNvPr id="114" name="Oval 118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15" name="Oval 119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16" name="Oval 120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17" name="Oval 121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18" name="Oval 122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119" name="AutoShape 123"/>
              <p:cNvCxnSpPr>
                <a:cxnSpLocks noChangeShapeType="1"/>
                <a:stCxn id="114" idx="6"/>
                <a:endCxn id="115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0" name="AutoShape 124"/>
              <p:cNvCxnSpPr>
                <a:cxnSpLocks noChangeShapeType="1"/>
                <a:stCxn id="116" idx="0"/>
                <a:endCxn id="114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1" name="AutoShape 125"/>
              <p:cNvCxnSpPr>
                <a:cxnSpLocks noChangeShapeType="1"/>
                <a:stCxn id="115" idx="6"/>
                <a:endCxn id="125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2" name="AutoShape 126"/>
              <p:cNvCxnSpPr>
                <a:cxnSpLocks noChangeShapeType="1"/>
                <a:stCxn id="117" idx="4"/>
                <a:endCxn id="116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23" name="Text Box 127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124" name="Text Box 128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125" name="Text Box 129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126" name="Text Box 130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127" name="Text Box 131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28" name="Oval 132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29" name="Text Box 133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130" name="Line 134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31" name="Line 135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32" name="Line 136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33" name="Line 137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113" name="Text Box 138"/>
            <p:cNvSpPr txBox="1">
              <a:spLocks noChangeArrowheads="1"/>
            </p:cNvSpPr>
            <p:nvPr/>
          </p:nvSpPr>
          <p:spPr bwMode="auto">
            <a:xfrm>
              <a:off x="2160" y="3736"/>
              <a:ext cx="1544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5. </a:t>
              </a:r>
              <a:r>
                <a:rPr lang="en-US" b="1" dirty="0" smtClean="0">
                  <a:solidFill>
                    <a:srgbClr val="0000FF"/>
                  </a:solidFill>
                </a:rPr>
                <a:t>H P2 </a:t>
              </a:r>
              <a:r>
                <a:rPr lang="el-GR" b="1" dirty="0" smtClean="0">
                  <a:solidFill>
                    <a:srgbClr val="0000FF"/>
                  </a:solidFill>
                </a:rPr>
                <a:t>ξεκινά τη διαδικασία ξανά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34" name="Group 139"/>
          <p:cNvGrpSpPr>
            <a:grpSpLocks/>
          </p:cNvGrpSpPr>
          <p:nvPr/>
        </p:nvGrpSpPr>
        <p:grpSpPr bwMode="auto">
          <a:xfrm>
            <a:off x="6070600" y="4000501"/>
            <a:ext cx="2451100" cy="2543176"/>
            <a:chOff x="3824" y="2328"/>
            <a:chExt cx="1544" cy="1602"/>
          </a:xfrm>
        </p:grpSpPr>
        <p:grpSp>
          <p:nvGrpSpPr>
            <p:cNvPr id="135" name="Group 140"/>
            <p:cNvGrpSpPr>
              <a:grpSpLocks/>
            </p:cNvGrpSpPr>
            <p:nvPr/>
          </p:nvGrpSpPr>
          <p:grpSpPr bwMode="auto">
            <a:xfrm>
              <a:off x="3936" y="2328"/>
              <a:ext cx="1280" cy="1256"/>
              <a:chOff x="2360" y="704"/>
              <a:chExt cx="1280" cy="1256"/>
            </a:xfrm>
          </p:grpSpPr>
          <p:sp>
            <p:nvSpPr>
              <p:cNvPr id="137" name="Oval 141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38" name="Oval 142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39" name="Oval 143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40" name="Oval 144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41" name="Oval 145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142" name="AutoShape 146"/>
              <p:cNvCxnSpPr>
                <a:cxnSpLocks noChangeShapeType="1"/>
                <a:stCxn id="137" idx="6"/>
                <a:endCxn id="138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" name="AutoShape 147"/>
              <p:cNvCxnSpPr>
                <a:cxnSpLocks noChangeShapeType="1"/>
                <a:stCxn id="139" idx="0"/>
                <a:endCxn id="137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4" name="AutoShape 148"/>
              <p:cNvCxnSpPr>
                <a:cxnSpLocks noChangeShapeType="1"/>
                <a:stCxn id="138" idx="6"/>
                <a:endCxn id="148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5" name="AutoShape 149"/>
              <p:cNvCxnSpPr>
                <a:cxnSpLocks noChangeShapeType="1"/>
                <a:stCxn id="140" idx="4"/>
                <a:endCxn id="139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46" name="Text Box 150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147" name="Text Box 151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148" name="Text Box 152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149" name="Text Box 153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150" name="Text Box 154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51" name="Oval 155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2" name="Text Box 156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153" name="Line 157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54" name="Line 158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55" name="Line 159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56" name="Line 160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136" name="Text Box 161"/>
            <p:cNvSpPr txBox="1">
              <a:spLocks noChangeArrowheads="1"/>
            </p:cNvSpPr>
            <p:nvPr/>
          </p:nvSpPr>
          <p:spPr bwMode="auto">
            <a:xfrm>
              <a:off x="3824" y="3736"/>
              <a:ext cx="1544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6. </a:t>
              </a:r>
              <a:r>
                <a:rPr lang="el-GR" b="1" dirty="0" smtClean="0">
                  <a:solidFill>
                    <a:srgbClr val="0000FF"/>
                  </a:solidFill>
                </a:rPr>
                <a:t>Τελικά εκλέγεται η </a:t>
              </a:r>
              <a:r>
                <a:rPr lang="en-US" b="1" dirty="0" smtClean="0">
                  <a:solidFill>
                    <a:srgbClr val="0000FF"/>
                  </a:solidFill>
                </a:rPr>
                <a:t>P3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Μοντέλο συστήματος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en-US" sz="2000" dirty="0" smtClean="0"/>
              <a:t>Multicast(</a:t>
            </a:r>
            <a:r>
              <a:rPr lang="en-US" sz="2000" dirty="0" err="1" smtClean="0"/>
              <a:t>g,m</a:t>
            </a:r>
            <a:r>
              <a:rPr lang="en-US" sz="2000" dirty="0" smtClean="0"/>
              <a:t>): </a:t>
            </a:r>
            <a:r>
              <a:rPr lang="el-GR" sz="2000" dirty="0" smtClean="0"/>
              <a:t>στέλνει το </a:t>
            </a:r>
            <a:r>
              <a:rPr lang="en-US" sz="2000" dirty="0" smtClean="0"/>
              <a:t>m </a:t>
            </a:r>
            <a:r>
              <a:rPr lang="el-GR" sz="2000" dirty="0" smtClean="0"/>
              <a:t>στην ομάδα </a:t>
            </a:r>
            <a:r>
              <a:rPr lang="en-US" sz="2000" dirty="0" smtClean="0"/>
              <a:t>g</a:t>
            </a:r>
          </a:p>
          <a:p>
            <a:r>
              <a:rPr lang="en-US" sz="2000" dirty="0" smtClean="0"/>
              <a:t>Receive(m): </a:t>
            </a:r>
            <a:r>
              <a:rPr lang="el-GR" sz="2000" dirty="0" smtClean="0"/>
              <a:t>λήψη μηνύματος</a:t>
            </a:r>
          </a:p>
          <a:p>
            <a:r>
              <a:rPr lang="en-US" sz="2000" dirty="0" smtClean="0"/>
              <a:t>Deliver(m): </a:t>
            </a:r>
            <a:r>
              <a:rPr lang="el-GR" sz="2000" dirty="0" smtClean="0"/>
              <a:t>παράδοση μηνύματος στο επίπεδο εφαρμογής</a:t>
            </a:r>
          </a:p>
          <a:p>
            <a:r>
              <a:rPr lang="el-GR" sz="2000" dirty="0" smtClean="0"/>
              <a:t>Κάθε </a:t>
            </a:r>
            <a:r>
              <a:rPr lang="en-US" sz="2000" dirty="0" smtClean="0"/>
              <a:t>m </a:t>
            </a:r>
            <a:r>
              <a:rPr lang="el-GR" sz="2000" dirty="0" smtClean="0"/>
              <a:t>φέρει</a:t>
            </a:r>
          </a:p>
          <a:p>
            <a:pPr lvl="1"/>
            <a:r>
              <a:rPr lang="en-US" sz="1800" dirty="0" smtClean="0"/>
              <a:t>id </a:t>
            </a:r>
            <a:r>
              <a:rPr lang="el-GR" sz="1800" dirty="0" smtClean="0"/>
              <a:t>αποστολέα: </a:t>
            </a:r>
            <a:r>
              <a:rPr lang="en-US" sz="1800" dirty="0" smtClean="0"/>
              <a:t>sender(m)</a:t>
            </a:r>
          </a:p>
          <a:p>
            <a:pPr lvl="1"/>
            <a:r>
              <a:rPr lang="en-US" sz="1800" dirty="0" smtClean="0"/>
              <a:t>id</a:t>
            </a:r>
            <a:r>
              <a:rPr lang="el-GR" sz="1800" dirty="0" smtClean="0"/>
              <a:t> της ομάδας παραληπτών </a:t>
            </a:r>
            <a:r>
              <a:rPr lang="en-US" sz="1800" dirty="0" smtClean="0"/>
              <a:t>group(m)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979712" y="3501008"/>
            <a:ext cx="3888432" cy="2817976"/>
            <a:chOff x="841" y="951"/>
            <a:chExt cx="3575" cy="3014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711" y="951"/>
              <a:ext cx="2696" cy="2921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719" y="959"/>
              <a:ext cx="2697" cy="2924"/>
            </a:xfrm>
            <a:prstGeom prst="rect">
              <a:avLst/>
            </a:prstGeom>
            <a:noFill/>
            <a:ln w="26988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1823" y="1053"/>
              <a:ext cx="2471" cy="2698"/>
            </a:xfrm>
            <a:prstGeom prst="ellipse">
              <a:avLst/>
            </a:prstGeom>
            <a:solidFill>
              <a:srgbClr val="FFFFFF"/>
            </a:solidFill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1815" y="2402"/>
              <a:ext cx="2487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734" y="1527"/>
              <a:ext cx="920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Arial" pitchFamily="-84" charset="0"/>
                </a:rPr>
                <a:t>Application</a:t>
              </a:r>
              <a:endParaRPr lang="en-US" sz="1400" dirty="0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719" y="1705"/>
              <a:ext cx="1155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Arial" pitchFamily="-84" charset="0"/>
                </a:rPr>
                <a:t>(at process </a:t>
              </a:r>
              <a:r>
                <a:rPr lang="en-US" sz="1600" i="1" dirty="0">
                  <a:solidFill>
                    <a:srgbClr val="000000"/>
                  </a:solidFill>
                  <a:latin typeface="Arial" pitchFamily="-84" charset="0"/>
                </a:rPr>
                <a:t>p)</a:t>
              </a:r>
              <a:endParaRPr lang="en-US" sz="1400" i="1" dirty="0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1971" y="2106"/>
              <a:ext cx="744" cy="5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i="1" dirty="0" smtClean="0">
                  <a:solidFill>
                    <a:schemeClr val="tx1"/>
                  </a:solidFill>
                  <a:latin typeface="Arial" pitchFamily="-84" charset="0"/>
                </a:rPr>
                <a:t>multicast</a:t>
              </a:r>
              <a:endParaRPr lang="en-US" sz="1600" i="1" dirty="0">
                <a:solidFill>
                  <a:schemeClr val="tx1"/>
                </a:solidFill>
                <a:latin typeface="Arial" pitchFamily="-84" charset="0"/>
              </a:endParaRPr>
            </a:p>
            <a:p>
              <a:pPr algn="ctr"/>
              <a:r>
                <a:rPr lang="en-US" sz="1600" i="1" dirty="0" smtClean="0">
                  <a:solidFill>
                    <a:schemeClr val="tx1"/>
                  </a:solidFill>
                  <a:latin typeface="Arial" pitchFamily="-84" charset="0"/>
                </a:rPr>
                <a:t>send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858" y="3514"/>
              <a:ext cx="765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pitchFamily="-84" charset="0"/>
                </a:rPr>
                <a:t>Incoming</a:t>
              </a:r>
              <a:endParaRPr lang="en-US" sz="1400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841" y="3702"/>
              <a:ext cx="859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pitchFamily="-84" charset="0"/>
                </a:rPr>
                <a:t>messages</a:t>
              </a:r>
              <a:endParaRPr lang="en-US" sz="1400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2389" y="3307"/>
              <a:ext cx="87" cy="56"/>
            </a:xfrm>
            <a:custGeom>
              <a:avLst/>
              <a:gdLst>
                <a:gd name="T0" fmla="*/ 0 w 87"/>
                <a:gd name="T1" fmla="*/ 19 h 56"/>
                <a:gd name="T2" fmla="*/ 0 w 87"/>
                <a:gd name="T3" fmla="*/ 0 h 56"/>
                <a:gd name="T4" fmla="*/ 87 w 87"/>
                <a:gd name="T5" fmla="*/ 0 h 56"/>
                <a:gd name="T6" fmla="*/ 17 w 87"/>
                <a:gd name="T7" fmla="*/ 56 h 56"/>
                <a:gd name="T8" fmla="*/ 0 w 87"/>
                <a:gd name="T9" fmla="*/ 19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56"/>
                <a:gd name="T17" fmla="*/ 87 w 87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56">
                  <a:moveTo>
                    <a:pt x="0" y="19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17" y="56"/>
                  </a:lnTo>
                  <a:lnTo>
                    <a:pt x="0" y="19"/>
                  </a:lnTo>
                  <a:close/>
                </a:path>
              </a:pathLst>
            </a:cu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2389" y="3307"/>
              <a:ext cx="87" cy="56"/>
            </a:xfrm>
            <a:custGeom>
              <a:avLst/>
              <a:gdLst>
                <a:gd name="T0" fmla="*/ 0 w 87"/>
                <a:gd name="T1" fmla="*/ 19 h 56"/>
                <a:gd name="T2" fmla="*/ 0 w 87"/>
                <a:gd name="T3" fmla="*/ 0 h 56"/>
                <a:gd name="T4" fmla="*/ 87 w 87"/>
                <a:gd name="T5" fmla="*/ 0 h 56"/>
                <a:gd name="T6" fmla="*/ 17 w 87"/>
                <a:gd name="T7" fmla="*/ 56 h 56"/>
                <a:gd name="T8" fmla="*/ 0 w 87"/>
                <a:gd name="T9" fmla="*/ 19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56"/>
                <a:gd name="T17" fmla="*/ 87 w 87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56">
                  <a:moveTo>
                    <a:pt x="0" y="19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17" y="56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H="1">
              <a:off x="1606" y="3326"/>
              <a:ext cx="783" cy="282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1885" y="3401"/>
              <a:ext cx="156" cy="151"/>
            </a:xfrm>
            <a:custGeom>
              <a:avLst/>
              <a:gdLst>
                <a:gd name="T0" fmla="*/ 0 w 156"/>
                <a:gd name="T1" fmla="*/ 38 h 151"/>
                <a:gd name="T2" fmla="*/ 121 w 156"/>
                <a:gd name="T3" fmla="*/ 0 h 151"/>
                <a:gd name="T4" fmla="*/ 156 w 156"/>
                <a:gd name="T5" fmla="*/ 113 h 151"/>
                <a:gd name="T6" fmla="*/ 52 w 156"/>
                <a:gd name="T7" fmla="*/ 151 h 151"/>
                <a:gd name="T8" fmla="*/ 0 w 156"/>
                <a:gd name="T9" fmla="*/ 38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"/>
                <a:gd name="T16" fmla="*/ 0 h 151"/>
                <a:gd name="T17" fmla="*/ 156 w 156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" h="151">
                  <a:moveTo>
                    <a:pt x="0" y="38"/>
                  </a:moveTo>
                  <a:lnTo>
                    <a:pt x="121" y="0"/>
                  </a:lnTo>
                  <a:lnTo>
                    <a:pt x="156" y="113"/>
                  </a:lnTo>
                  <a:lnTo>
                    <a:pt x="52" y="15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FFFF"/>
            </a:solidFill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3302" y="2162"/>
              <a:ext cx="87" cy="151"/>
            </a:xfrm>
            <a:custGeom>
              <a:avLst/>
              <a:gdLst>
                <a:gd name="T0" fmla="*/ 35 w 87"/>
                <a:gd name="T1" fmla="*/ 151 h 151"/>
                <a:gd name="T2" fmla="*/ 0 w 87"/>
                <a:gd name="T3" fmla="*/ 151 h 151"/>
                <a:gd name="T4" fmla="*/ 35 w 87"/>
                <a:gd name="T5" fmla="*/ 0 h 151"/>
                <a:gd name="T6" fmla="*/ 87 w 87"/>
                <a:gd name="T7" fmla="*/ 151 h 151"/>
                <a:gd name="T8" fmla="*/ 35 w 87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51"/>
                <a:gd name="T17" fmla="*/ 87 w 87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51">
                  <a:moveTo>
                    <a:pt x="35" y="151"/>
                  </a:moveTo>
                  <a:lnTo>
                    <a:pt x="0" y="151"/>
                  </a:lnTo>
                  <a:lnTo>
                    <a:pt x="35" y="0"/>
                  </a:lnTo>
                  <a:lnTo>
                    <a:pt x="87" y="151"/>
                  </a:lnTo>
                  <a:lnTo>
                    <a:pt x="35" y="151"/>
                  </a:lnTo>
                  <a:close/>
                </a:path>
              </a:pathLst>
            </a:cu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3302" y="2154"/>
              <a:ext cx="87" cy="151"/>
            </a:xfrm>
            <a:custGeom>
              <a:avLst/>
              <a:gdLst>
                <a:gd name="T0" fmla="*/ 35 w 87"/>
                <a:gd name="T1" fmla="*/ 151 h 151"/>
                <a:gd name="T2" fmla="*/ 0 w 87"/>
                <a:gd name="T3" fmla="*/ 151 h 151"/>
                <a:gd name="T4" fmla="*/ 35 w 87"/>
                <a:gd name="T5" fmla="*/ 0 h 151"/>
                <a:gd name="T6" fmla="*/ 87 w 87"/>
                <a:gd name="T7" fmla="*/ 151 h 151"/>
                <a:gd name="T8" fmla="*/ 35 w 87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51"/>
                <a:gd name="T17" fmla="*/ 87 w 87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51">
                  <a:moveTo>
                    <a:pt x="35" y="151"/>
                  </a:moveTo>
                  <a:lnTo>
                    <a:pt x="0" y="151"/>
                  </a:lnTo>
                  <a:lnTo>
                    <a:pt x="35" y="0"/>
                  </a:lnTo>
                  <a:lnTo>
                    <a:pt x="87" y="151"/>
                  </a:lnTo>
                  <a:lnTo>
                    <a:pt x="35" y="1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flipV="1">
              <a:off x="3345" y="2324"/>
              <a:ext cx="1" cy="15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V="1">
              <a:off x="2892" y="2276"/>
              <a:ext cx="1" cy="15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 rot="11201964">
              <a:off x="2834" y="2418"/>
              <a:ext cx="87" cy="151"/>
            </a:xfrm>
            <a:custGeom>
              <a:avLst/>
              <a:gdLst>
                <a:gd name="T0" fmla="*/ 35 w 87"/>
                <a:gd name="T1" fmla="*/ 151 h 151"/>
                <a:gd name="T2" fmla="*/ 0 w 87"/>
                <a:gd name="T3" fmla="*/ 151 h 151"/>
                <a:gd name="T4" fmla="*/ 35 w 87"/>
                <a:gd name="T5" fmla="*/ 0 h 151"/>
                <a:gd name="T6" fmla="*/ 87 w 87"/>
                <a:gd name="T7" fmla="*/ 151 h 151"/>
                <a:gd name="T8" fmla="*/ 35 w 87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51"/>
                <a:gd name="T17" fmla="*/ 87 w 87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51">
                  <a:moveTo>
                    <a:pt x="35" y="151"/>
                  </a:moveTo>
                  <a:lnTo>
                    <a:pt x="0" y="151"/>
                  </a:lnTo>
                  <a:lnTo>
                    <a:pt x="35" y="0"/>
                  </a:lnTo>
                  <a:lnTo>
                    <a:pt x="87" y="151"/>
                  </a:lnTo>
                  <a:lnTo>
                    <a:pt x="35" y="1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3466" y="2106"/>
              <a:ext cx="607" cy="5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i="1" dirty="0">
                  <a:solidFill>
                    <a:schemeClr val="tx1"/>
                  </a:solidFill>
                  <a:latin typeface="Arial" pitchFamily="-84" charset="0"/>
                </a:rPr>
                <a:t>deliver</a:t>
              </a:r>
            </a:p>
            <a:p>
              <a:pPr algn="ctr"/>
              <a:r>
                <a:rPr lang="en-US" sz="1600" i="1" dirty="0" smtClean="0">
                  <a:solidFill>
                    <a:schemeClr val="tx1"/>
                  </a:solidFill>
                  <a:latin typeface="Arial" pitchFamily="-84" charset="0"/>
                </a:rPr>
                <a:t>receive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Αποτίμηση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Πόσα μηνύματα;</a:t>
            </a:r>
            <a:endParaRPr lang="en-US" sz="2400" dirty="0" smtClean="0"/>
          </a:p>
          <a:p>
            <a:pPr lvl="1"/>
            <a:r>
              <a:rPr lang="en-US" sz="2000" dirty="0" smtClean="0"/>
              <a:t>2N</a:t>
            </a:r>
          </a:p>
          <a:p>
            <a:pPr lvl="1"/>
            <a:r>
              <a:rPr lang="el-GR" sz="2000" dirty="0" smtClean="0"/>
              <a:t>Όμως μεγαλύτερα σε μέγεθος</a:t>
            </a:r>
            <a:endParaRPr lang="en-US" sz="2000" dirty="0" smtClean="0"/>
          </a:p>
          <a:p>
            <a:r>
              <a:rPr lang="el-GR" sz="2400" dirty="0" smtClean="0"/>
              <a:t>Αν πεθάνει ο </a:t>
            </a:r>
            <a:r>
              <a:rPr lang="el-GR" sz="2400" dirty="0" err="1" smtClean="0"/>
              <a:t>εκκινητής</a:t>
            </a:r>
            <a:r>
              <a:rPr lang="el-GR" sz="2400" dirty="0" smtClean="0"/>
              <a:t>;</a:t>
            </a:r>
            <a:endParaRPr lang="en-US" sz="2400" dirty="0" smtClean="0"/>
          </a:p>
          <a:p>
            <a:pPr lvl="1"/>
            <a:r>
              <a:rPr lang="el-GR" sz="2000" dirty="0" smtClean="0"/>
              <a:t>Ο επόμενος κόμβος βλέπει ότι το μήνυμα πέρασε από όλον τον δακτύλιο</a:t>
            </a:r>
            <a:endParaRPr lang="en-US" sz="2000" dirty="0" smtClean="0"/>
          </a:p>
          <a:p>
            <a:pPr lvl="1"/>
            <a:r>
              <a:rPr lang="el-GR" sz="2000" dirty="0" smtClean="0"/>
              <a:t>Ξεκινά καινούρια εκλογή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 </a:t>
            </a:r>
            <a:r>
              <a:rPr lang="en-US" dirty="0" smtClean="0"/>
              <a:t>bully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Υποθέσεις 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smtClean="0"/>
              <a:t> </a:t>
            </a:r>
            <a:r>
              <a:rPr lang="el-GR" sz="2000" dirty="0" smtClean="0"/>
              <a:t>Σύγχρονο σύστημα (</a:t>
            </a:r>
            <a:r>
              <a:rPr lang="el-GR" sz="2000" dirty="0" err="1" smtClean="0"/>
              <a:t>δλδ</a:t>
            </a:r>
            <a:r>
              <a:rPr lang="el-GR" sz="2000" dirty="0" smtClean="0"/>
              <a:t> υπάρχουν όρια στο χρόνο μετάδοσης ενός μηνύματος)</a:t>
            </a:r>
            <a:endParaRPr lang="en-US" sz="2000" dirty="0" smtClean="0"/>
          </a:p>
          <a:p>
            <a:pPr lvl="1"/>
            <a:r>
              <a:rPr lang="el-GR" sz="2000" dirty="0" smtClean="0"/>
              <a:t>Χρησιμοποιεί </a:t>
            </a:r>
            <a:r>
              <a:rPr lang="en-US" sz="2000" dirty="0" smtClean="0"/>
              <a:t>timeouts</a:t>
            </a:r>
            <a:r>
              <a:rPr lang="el-GR" sz="2000" dirty="0" smtClean="0"/>
              <a:t> για να ανιχνεύσει σφάλματα σε διεργασίες</a:t>
            </a:r>
            <a:endParaRPr lang="en-US" sz="2000" dirty="0" smtClean="0"/>
          </a:p>
          <a:p>
            <a:pPr lvl="1"/>
            <a:r>
              <a:rPr lang="el-GR" sz="2000" dirty="0" smtClean="0"/>
              <a:t>Κάθε διεργασία γνωρίζει όλες τις υπόλοιπες διεργασίες στο σύστημα (επομένως και τα </a:t>
            </a:r>
            <a:r>
              <a:rPr lang="en-US" sz="2000" dirty="0" smtClean="0"/>
              <a:t>ids</a:t>
            </a:r>
            <a:r>
              <a:rPr lang="el-GR" sz="2000" dirty="0" smtClean="0"/>
              <a:t> τους)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 </a:t>
            </a:r>
            <a:r>
              <a:rPr lang="en-US" dirty="0" smtClean="0"/>
              <a:t>bully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el-GR" sz="2000" dirty="0" smtClean="0"/>
              <a:t>3 τύποι μηνυμάτων</a:t>
            </a:r>
            <a:endParaRPr lang="en-US" sz="2000" dirty="0" smtClean="0"/>
          </a:p>
          <a:p>
            <a:pPr lvl="1"/>
            <a:r>
              <a:rPr lang="en-US" sz="1800" i="1" dirty="0" smtClean="0">
                <a:solidFill>
                  <a:srgbClr val="0000FF"/>
                </a:solidFill>
              </a:rPr>
              <a:t>election</a:t>
            </a:r>
            <a:r>
              <a:rPr lang="en-US" sz="1800" dirty="0" smtClean="0"/>
              <a:t> – </a:t>
            </a:r>
            <a:r>
              <a:rPr lang="el-GR" sz="1800" dirty="0" smtClean="0"/>
              <a:t>εκκίνηση διαδικασίας εκλογής</a:t>
            </a:r>
            <a:endParaRPr lang="en-US" sz="1800" dirty="0" smtClean="0"/>
          </a:p>
          <a:p>
            <a:pPr lvl="1"/>
            <a:r>
              <a:rPr lang="en-US" sz="1800" i="1" dirty="0" smtClean="0">
                <a:solidFill>
                  <a:srgbClr val="0000FF"/>
                </a:solidFill>
              </a:rPr>
              <a:t>answer</a:t>
            </a:r>
            <a:r>
              <a:rPr lang="en-US" sz="1800" dirty="0" smtClean="0"/>
              <a:t> – </a:t>
            </a:r>
            <a:r>
              <a:rPr lang="el-GR" sz="1800" dirty="0" smtClean="0"/>
              <a:t>επιβεβαίωση της λήψης </a:t>
            </a:r>
            <a:endParaRPr lang="en-US" sz="1800" dirty="0" smtClean="0"/>
          </a:p>
          <a:p>
            <a:pPr lvl="1"/>
            <a:r>
              <a:rPr lang="en-US" sz="1800" i="1" dirty="0" smtClean="0">
                <a:solidFill>
                  <a:srgbClr val="0000FF"/>
                </a:solidFill>
              </a:rPr>
              <a:t>coordinator</a:t>
            </a:r>
            <a:r>
              <a:rPr lang="en-US" sz="1800" dirty="0" smtClean="0"/>
              <a:t> – </a:t>
            </a:r>
            <a:r>
              <a:rPr lang="el-GR" sz="1800" dirty="0" smtClean="0"/>
              <a:t>ανακήρυξη αρχηγού</a:t>
            </a:r>
          </a:p>
          <a:p>
            <a:pPr lvl="1"/>
            <a:endParaRPr lang="en-US" sz="1800" dirty="0" smtClean="0"/>
          </a:p>
          <a:p>
            <a:r>
              <a:rPr lang="el-GR" sz="2000" dirty="0" smtClean="0"/>
              <a:t>Έναρξη διαδικασίας</a:t>
            </a:r>
            <a:endParaRPr lang="en-US" sz="2000" dirty="0" smtClean="0"/>
          </a:p>
          <a:p>
            <a:pPr lvl="1"/>
            <a:r>
              <a:rPr lang="el-GR" sz="1800" dirty="0" smtClean="0"/>
              <a:t>Ο </a:t>
            </a:r>
            <a:r>
              <a:rPr lang="el-GR" sz="1800" dirty="0" err="1" smtClean="0"/>
              <a:t>εκκινητής</a:t>
            </a:r>
            <a:r>
              <a:rPr lang="el-GR" sz="1800" dirty="0" smtClean="0"/>
              <a:t> στέλνει μήνυμα </a:t>
            </a:r>
            <a:r>
              <a:rPr lang="en-US" sz="1800" i="1" dirty="0" smtClean="0">
                <a:solidFill>
                  <a:srgbClr val="0000FF"/>
                </a:solidFill>
              </a:rPr>
              <a:t>election</a:t>
            </a:r>
            <a:r>
              <a:rPr lang="en-US" sz="1800" dirty="0" smtClean="0"/>
              <a:t> </a:t>
            </a:r>
            <a:r>
              <a:rPr lang="el-GR" sz="1800" dirty="0" smtClean="0"/>
              <a:t>σε όλες τις διεργασίες με </a:t>
            </a:r>
            <a:r>
              <a:rPr lang="en-US" sz="1800" dirty="0" smtClean="0"/>
              <a:t>id</a:t>
            </a:r>
            <a:r>
              <a:rPr lang="el-GR" sz="1800" dirty="0" smtClean="0"/>
              <a:t> μεγαλύτερο από το δικό του</a:t>
            </a:r>
            <a:endParaRPr lang="en-US" sz="1800" dirty="0" smtClean="0"/>
          </a:p>
          <a:p>
            <a:pPr lvl="1"/>
            <a:r>
              <a:rPr lang="el-GR" sz="1800" dirty="0" smtClean="0"/>
              <a:t>Αν δεν απαντήσει κανείς μέχρι το </a:t>
            </a:r>
            <a:r>
              <a:rPr lang="en-US" sz="1800" dirty="0" smtClean="0"/>
              <a:t>timeout: </a:t>
            </a:r>
            <a:r>
              <a:rPr lang="el-GR" sz="1800" dirty="0" smtClean="0"/>
              <a:t>ανακηρύσσεται αρχηγός</a:t>
            </a:r>
            <a:endParaRPr lang="en-US" sz="1800" dirty="0" smtClean="0"/>
          </a:p>
          <a:p>
            <a:pPr lvl="1"/>
            <a:r>
              <a:rPr lang="el-GR" sz="1800" dirty="0" smtClean="0"/>
              <a:t>Αν κάποιος απαντήσει</a:t>
            </a:r>
            <a:r>
              <a:rPr lang="en-US" sz="1800" dirty="0" smtClean="0"/>
              <a:t>, </a:t>
            </a:r>
            <a:r>
              <a:rPr lang="el-GR" sz="1800" dirty="0" smtClean="0"/>
              <a:t>περιμένει για το μήνυμα </a:t>
            </a:r>
            <a:r>
              <a:rPr lang="en-US" sz="1800" i="1" dirty="0" smtClean="0">
                <a:solidFill>
                  <a:srgbClr val="0000FF"/>
                </a:solidFill>
              </a:rPr>
              <a:t>coordinator</a:t>
            </a:r>
            <a:endParaRPr lang="en-US" sz="1800" dirty="0" smtClean="0"/>
          </a:p>
          <a:p>
            <a:pPr lvl="2"/>
            <a:r>
              <a:rPr lang="el-GR" sz="1600" dirty="0" err="1" smtClean="0"/>
              <a:t>Επανεκκινεί</a:t>
            </a:r>
            <a:r>
              <a:rPr lang="el-GR" sz="1600" dirty="0" smtClean="0"/>
              <a:t> τη διαδικασία μετά από </a:t>
            </a:r>
            <a:r>
              <a:rPr lang="en-US" sz="1600" dirty="0" smtClean="0"/>
              <a:t>timeout</a:t>
            </a:r>
            <a:endParaRPr lang="el-GR" sz="1600" dirty="0" smtClean="0"/>
          </a:p>
          <a:p>
            <a:pPr lvl="2"/>
            <a:endParaRPr lang="en-US" sz="1600" dirty="0" smtClean="0"/>
          </a:p>
          <a:p>
            <a:r>
              <a:rPr lang="el-GR" sz="2000" dirty="0" smtClean="0"/>
              <a:t>Κατά τη λήψη μηνύματος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0000FF"/>
                </a:solidFill>
              </a:rPr>
              <a:t>election</a:t>
            </a:r>
            <a:endParaRPr lang="en-US" sz="2000" dirty="0" smtClean="0"/>
          </a:p>
          <a:p>
            <a:pPr lvl="1"/>
            <a:r>
              <a:rPr lang="el-GR" sz="1800" dirty="0" smtClean="0"/>
              <a:t>Αποστολή </a:t>
            </a:r>
            <a:r>
              <a:rPr lang="en-US" sz="1800" i="1" dirty="0" smtClean="0">
                <a:solidFill>
                  <a:srgbClr val="0000FF"/>
                </a:solidFill>
              </a:rPr>
              <a:t>answer</a:t>
            </a:r>
          </a:p>
          <a:p>
            <a:pPr lvl="1"/>
            <a:r>
              <a:rPr lang="el-GR" sz="1800" dirty="0" smtClean="0"/>
              <a:t>Εκκίνηση νέας διαδικασίας εκλογής</a:t>
            </a:r>
            <a:endParaRPr lang="en-US" sz="1800" dirty="0" smtClean="0"/>
          </a:p>
          <a:p>
            <a:endParaRPr lang="el-G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lide Number Placeholder 16"/>
          <p:cNvSpPr>
            <a:spLocks noGrp="1"/>
          </p:cNvSpPr>
          <p:nvPr>
            <p:ph type="sldNum" sz="quarter" idx="4294967295"/>
          </p:nvPr>
        </p:nvSpPr>
        <p:spPr>
          <a:xfrm>
            <a:off x="6516688" y="6809308"/>
            <a:ext cx="1905000" cy="292100"/>
          </a:xfrm>
          <a:prstGeom prst="rect">
            <a:avLst/>
          </a:prstGeom>
        </p:spPr>
        <p:txBody>
          <a:bodyPr/>
          <a:lstStyle/>
          <a:p>
            <a:fld id="{3215DE5C-1658-1143-AA88-013D7022B062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165" name="Rectangle 7"/>
          <p:cNvSpPr txBox="1">
            <a:spLocks noChangeArrowheads="1"/>
          </p:cNvSpPr>
          <p:nvPr/>
        </p:nvSpPr>
        <p:spPr bwMode="auto">
          <a:xfrm>
            <a:off x="-36512" y="-137592"/>
            <a:ext cx="8229600" cy="125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Παράδειγμα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66" name="Group 10"/>
          <p:cNvGrpSpPr>
            <a:grpSpLocks/>
          </p:cNvGrpSpPr>
          <p:nvPr/>
        </p:nvGrpSpPr>
        <p:grpSpPr bwMode="auto">
          <a:xfrm>
            <a:off x="4497388" y="1881708"/>
            <a:ext cx="1016000" cy="1092200"/>
            <a:chOff x="2856" y="1032"/>
            <a:chExt cx="640" cy="688"/>
          </a:xfrm>
        </p:grpSpPr>
        <p:sp>
          <p:nvSpPr>
            <p:cNvPr id="167" name="Line 11"/>
            <p:cNvSpPr>
              <a:spLocks noChangeShapeType="1"/>
            </p:cNvSpPr>
            <p:nvPr/>
          </p:nvSpPr>
          <p:spPr bwMode="auto">
            <a:xfrm flipV="1">
              <a:off x="3424" y="1176"/>
              <a:ext cx="0" cy="25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68" name="AutoShape 12"/>
            <p:cNvCxnSpPr>
              <a:cxnSpLocks noChangeShapeType="1"/>
            </p:cNvCxnSpPr>
            <p:nvPr/>
          </p:nvCxnSpPr>
          <p:spPr bwMode="auto">
            <a:xfrm rot="-5400000">
              <a:off x="2784" y="1232"/>
              <a:ext cx="688" cy="288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9" name="Text Box 13"/>
            <p:cNvSpPr txBox="1">
              <a:spLocks noChangeArrowheads="1"/>
            </p:cNvSpPr>
            <p:nvPr/>
          </p:nvSpPr>
          <p:spPr bwMode="auto">
            <a:xfrm>
              <a:off x="3160" y="1256"/>
              <a:ext cx="33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OK</a:t>
              </a:r>
            </a:p>
          </p:txBody>
        </p:sp>
        <p:sp>
          <p:nvSpPr>
            <p:cNvPr id="170" name="Text Box 14"/>
            <p:cNvSpPr txBox="1">
              <a:spLocks noChangeArrowheads="1"/>
            </p:cNvSpPr>
            <p:nvPr/>
          </p:nvSpPr>
          <p:spPr bwMode="auto">
            <a:xfrm>
              <a:off x="2856" y="1160"/>
              <a:ext cx="33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OK</a:t>
              </a:r>
            </a:p>
          </p:txBody>
        </p:sp>
      </p:grpSp>
      <p:grpSp>
        <p:nvGrpSpPr>
          <p:cNvPr id="171" name="Group 15"/>
          <p:cNvGrpSpPr>
            <a:grpSpLocks/>
          </p:cNvGrpSpPr>
          <p:nvPr/>
        </p:nvGrpSpPr>
        <p:grpSpPr bwMode="auto">
          <a:xfrm>
            <a:off x="687388" y="1145108"/>
            <a:ext cx="2260600" cy="2644776"/>
            <a:chOff x="456" y="568"/>
            <a:chExt cx="1424" cy="1666"/>
          </a:xfrm>
        </p:grpSpPr>
        <p:sp>
          <p:nvSpPr>
            <p:cNvPr id="172" name="Oval 16"/>
            <p:cNvSpPr>
              <a:spLocks noChangeArrowheads="1"/>
            </p:cNvSpPr>
            <p:nvPr/>
          </p:nvSpPr>
          <p:spPr bwMode="auto">
            <a:xfrm>
              <a:off x="1008" y="56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73" name="Oval 17"/>
            <p:cNvSpPr>
              <a:spLocks noChangeArrowheads="1"/>
            </p:cNvSpPr>
            <p:nvPr/>
          </p:nvSpPr>
          <p:spPr bwMode="auto">
            <a:xfrm>
              <a:off x="1528" y="87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74" name="Oval 18"/>
            <p:cNvSpPr>
              <a:spLocks noChangeArrowheads="1"/>
            </p:cNvSpPr>
            <p:nvPr/>
          </p:nvSpPr>
          <p:spPr bwMode="auto">
            <a:xfrm>
              <a:off x="568" y="880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75" name="Oval 19"/>
            <p:cNvSpPr>
              <a:spLocks noChangeArrowheads="1"/>
            </p:cNvSpPr>
            <p:nvPr/>
          </p:nvSpPr>
          <p:spPr bwMode="auto">
            <a:xfrm>
              <a:off x="1520" y="1416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76" name="Oval 20"/>
            <p:cNvSpPr>
              <a:spLocks noChangeArrowheads="1"/>
            </p:cNvSpPr>
            <p:nvPr/>
          </p:nvSpPr>
          <p:spPr bwMode="auto">
            <a:xfrm>
              <a:off x="1088" y="1704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cxnSp>
          <p:nvCxnSpPr>
            <p:cNvPr id="177" name="AutoShape 21"/>
            <p:cNvCxnSpPr>
              <a:cxnSpLocks noChangeShapeType="1"/>
              <a:stCxn id="172" idx="6"/>
              <a:endCxn id="173" idx="0"/>
            </p:cNvCxnSpPr>
            <p:nvPr/>
          </p:nvCxnSpPr>
          <p:spPr bwMode="auto">
            <a:xfrm>
              <a:off x="1312" y="712"/>
              <a:ext cx="368" cy="16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8" name="AutoShape 22"/>
            <p:cNvCxnSpPr>
              <a:cxnSpLocks noChangeShapeType="1"/>
              <a:stCxn id="175" idx="4"/>
              <a:endCxn id="176" idx="6"/>
            </p:cNvCxnSpPr>
            <p:nvPr/>
          </p:nvCxnSpPr>
          <p:spPr bwMode="auto">
            <a:xfrm rot="5400000">
              <a:off x="1460" y="1636"/>
              <a:ext cx="144" cy="28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9" name="AutoShape 23"/>
            <p:cNvCxnSpPr>
              <a:cxnSpLocks noChangeShapeType="1"/>
              <a:stCxn id="174" idx="0"/>
              <a:endCxn id="172" idx="2"/>
            </p:cNvCxnSpPr>
            <p:nvPr/>
          </p:nvCxnSpPr>
          <p:spPr bwMode="auto">
            <a:xfrm rot="-5400000">
              <a:off x="780" y="652"/>
              <a:ext cx="168" cy="288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0" name="AutoShape 24"/>
            <p:cNvCxnSpPr>
              <a:cxnSpLocks noChangeShapeType="1"/>
              <a:stCxn id="173" idx="6"/>
              <a:endCxn id="184" idx="3"/>
            </p:cNvCxnSpPr>
            <p:nvPr/>
          </p:nvCxnSpPr>
          <p:spPr bwMode="auto">
            <a:xfrm>
              <a:off x="1832" y="1016"/>
              <a:ext cx="8" cy="555"/>
            </a:xfrm>
            <a:prstGeom prst="curvedConnector3">
              <a:avLst>
                <a:gd name="adj1" fmla="val 19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1" name="AutoShape 25"/>
            <p:cNvCxnSpPr>
              <a:cxnSpLocks noChangeShapeType="1"/>
              <a:stCxn id="176" idx="2"/>
              <a:endCxn id="174" idx="2"/>
            </p:cNvCxnSpPr>
            <p:nvPr/>
          </p:nvCxnSpPr>
          <p:spPr bwMode="auto">
            <a:xfrm rot="10800000">
              <a:off x="568" y="1024"/>
              <a:ext cx="520" cy="824"/>
            </a:xfrm>
            <a:prstGeom prst="curvedConnector3">
              <a:avLst>
                <a:gd name="adj1" fmla="val 98653"/>
              </a:avLst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2" name="Text Box 26"/>
            <p:cNvSpPr txBox="1">
              <a:spLocks noChangeArrowheads="1"/>
            </p:cNvSpPr>
            <p:nvPr/>
          </p:nvSpPr>
          <p:spPr bwMode="auto">
            <a:xfrm>
              <a:off x="1040" y="640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P1</a:t>
              </a:r>
            </a:p>
          </p:txBody>
        </p:sp>
        <p:sp>
          <p:nvSpPr>
            <p:cNvPr id="183" name="Text Box 27"/>
            <p:cNvSpPr txBox="1">
              <a:spLocks noChangeArrowheads="1"/>
            </p:cNvSpPr>
            <p:nvPr/>
          </p:nvSpPr>
          <p:spPr bwMode="auto">
            <a:xfrm>
              <a:off x="1552" y="92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P2</a:t>
              </a:r>
            </a:p>
          </p:txBody>
        </p:sp>
        <p:sp>
          <p:nvSpPr>
            <p:cNvPr id="184" name="Text Box 28"/>
            <p:cNvSpPr txBox="1">
              <a:spLocks noChangeArrowheads="1"/>
            </p:cNvSpPr>
            <p:nvPr/>
          </p:nvSpPr>
          <p:spPr bwMode="auto">
            <a:xfrm>
              <a:off x="1544" y="1472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P3</a:t>
              </a:r>
            </a:p>
          </p:txBody>
        </p:sp>
        <p:sp>
          <p:nvSpPr>
            <p:cNvPr id="185" name="Text Box 29"/>
            <p:cNvSpPr txBox="1">
              <a:spLocks noChangeArrowheads="1"/>
            </p:cNvSpPr>
            <p:nvPr/>
          </p:nvSpPr>
          <p:spPr bwMode="auto">
            <a:xfrm>
              <a:off x="1104" y="176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P4</a:t>
              </a:r>
            </a:p>
          </p:txBody>
        </p:sp>
        <p:sp>
          <p:nvSpPr>
            <p:cNvPr id="186" name="Text Box 30"/>
            <p:cNvSpPr txBox="1">
              <a:spLocks noChangeArrowheads="1"/>
            </p:cNvSpPr>
            <p:nvPr/>
          </p:nvSpPr>
          <p:spPr bwMode="auto">
            <a:xfrm>
              <a:off x="584" y="94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P0</a:t>
              </a:r>
            </a:p>
          </p:txBody>
        </p:sp>
        <p:sp>
          <p:nvSpPr>
            <p:cNvPr id="187" name="Oval 31"/>
            <p:cNvSpPr>
              <a:spLocks noChangeArrowheads="1"/>
            </p:cNvSpPr>
            <p:nvPr/>
          </p:nvSpPr>
          <p:spPr bwMode="auto">
            <a:xfrm>
              <a:off x="480" y="139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8" name="Text Box 32"/>
            <p:cNvSpPr txBox="1">
              <a:spLocks noChangeArrowheads="1"/>
            </p:cNvSpPr>
            <p:nvPr/>
          </p:nvSpPr>
          <p:spPr bwMode="auto">
            <a:xfrm>
              <a:off x="480" y="1440"/>
              <a:ext cx="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P5</a:t>
              </a:r>
            </a:p>
          </p:txBody>
        </p:sp>
        <p:sp>
          <p:nvSpPr>
            <p:cNvPr id="189" name="Line 33"/>
            <p:cNvSpPr>
              <a:spLocks noChangeShapeType="1"/>
            </p:cNvSpPr>
            <p:nvPr/>
          </p:nvSpPr>
          <p:spPr bwMode="auto">
            <a:xfrm flipH="1">
              <a:off x="504" y="1360"/>
              <a:ext cx="280" cy="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90" name="Line 34"/>
            <p:cNvSpPr>
              <a:spLocks noChangeShapeType="1"/>
            </p:cNvSpPr>
            <p:nvPr/>
          </p:nvSpPr>
          <p:spPr bwMode="auto">
            <a:xfrm>
              <a:off x="456" y="1376"/>
              <a:ext cx="344" cy="2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91" name="Text Box 35"/>
            <p:cNvSpPr txBox="1">
              <a:spLocks noChangeArrowheads="1"/>
            </p:cNvSpPr>
            <p:nvPr/>
          </p:nvSpPr>
          <p:spPr bwMode="auto">
            <a:xfrm>
              <a:off x="528" y="2040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1.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P2 </a:t>
              </a:r>
              <a:r>
                <a:rPr lang="el-GR" b="1" dirty="0" smtClean="0">
                  <a:solidFill>
                    <a:srgbClr val="0000FF"/>
                  </a:solidFill>
                </a:rPr>
                <a:t>ξεκινά εκλογή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92" name="Group 36"/>
          <p:cNvGrpSpPr>
            <a:grpSpLocks/>
          </p:cNvGrpSpPr>
          <p:nvPr/>
        </p:nvGrpSpPr>
        <p:grpSpPr bwMode="auto">
          <a:xfrm>
            <a:off x="3419476" y="1170508"/>
            <a:ext cx="2513013" cy="2593976"/>
            <a:chOff x="2177" y="584"/>
            <a:chExt cx="1583" cy="1634"/>
          </a:xfrm>
        </p:grpSpPr>
        <p:sp>
          <p:nvSpPr>
            <p:cNvPr id="193" name="Text Box 37"/>
            <p:cNvSpPr txBox="1">
              <a:spLocks noChangeArrowheads="1"/>
            </p:cNvSpPr>
            <p:nvPr/>
          </p:nvSpPr>
          <p:spPr bwMode="auto">
            <a:xfrm>
              <a:off x="2177" y="2024"/>
              <a:ext cx="1583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wrap="squar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2.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P2 </a:t>
              </a:r>
              <a:r>
                <a:rPr lang="el-GR" b="1" dirty="0" smtClean="0">
                  <a:solidFill>
                    <a:srgbClr val="0000FF"/>
                  </a:solidFill>
                </a:rPr>
                <a:t>λαμβάνει απάντηση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194" name="Oval 38"/>
            <p:cNvSpPr>
              <a:spLocks noChangeArrowheads="1"/>
            </p:cNvSpPr>
            <p:nvPr/>
          </p:nvSpPr>
          <p:spPr bwMode="auto">
            <a:xfrm>
              <a:off x="2744" y="584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95" name="Oval 39"/>
            <p:cNvSpPr>
              <a:spLocks noChangeArrowheads="1"/>
            </p:cNvSpPr>
            <p:nvPr/>
          </p:nvSpPr>
          <p:spPr bwMode="auto">
            <a:xfrm>
              <a:off x="3264" y="88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96" name="Oval 40"/>
            <p:cNvSpPr>
              <a:spLocks noChangeArrowheads="1"/>
            </p:cNvSpPr>
            <p:nvPr/>
          </p:nvSpPr>
          <p:spPr bwMode="auto">
            <a:xfrm>
              <a:off x="2304" y="896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97" name="Oval 41"/>
            <p:cNvSpPr>
              <a:spLocks noChangeArrowheads="1"/>
            </p:cNvSpPr>
            <p:nvPr/>
          </p:nvSpPr>
          <p:spPr bwMode="auto">
            <a:xfrm>
              <a:off x="3256" y="143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98" name="Oval 42"/>
            <p:cNvSpPr>
              <a:spLocks noChangeArrowheads="1"/>
            </p:cNvSpPr>
            <p:nvPr/>
          </p:nvSpPr>
          <p:spPr bwMode="auto">
            <a:xfrm>
              <a:off x="2824" y="1720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cxnSp>
          <p:nvCxnSpPr>
            <p:cNvPr id="199" name="AutoShape 43"/>
            <p:cNvCxnSpPr>
              <a:cxnSpLocks noChangeShapeType="1"/>
              <a:stCxn id="194" idx="6"/>
              <a:endCxn id="195" idx="0"/>
            </p:cNvCxnSpPr>
            <p:nvPr/>
          </p:nvCxnSpPr>
          <p:spPr bwMode="auto">
            <a:xfrm>
              <a:off x="3048" y="728"/>
              <a:ext cx="368" cy="16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0" name="AutoShape 44"/>
            <p:cNvCxnSpPr>
              <a:cxnSpLocks noChangeShapeType="1"/>
              <a:stCxn id="197" idx="4"/>
              <a:endCxn id="198" idx="6"/>
            </p:cNvCxnSpPr>
            <p:nvPr/>
          </p:nvCxnSpPr>
          <p:spPr bwMode="auto">
            <a:xfrm rot="5400000">
              <a:off x="3196" y="1652"/>
              <a:ext cx="144" cy="28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1" name="AutoShape 45"/>
            <p:cNvCxnSpPr>
              <a:cxnSpLocks noChangeShapeType="1"/>
              <a:stCxn id="196" idx="0"/>
              <a:endCxn id="194" idx="2"/>
            </p:cNvCxnSpPr>
            <p:nvPr/>
          </p:nvCxnSpPr>
          <p:spPr bwMode="auto">
            <a:xfrm rot="-5400000">
              <a:off x="2516" y="668"/>
              <a:ext cx="168" cy="288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2" name="AutoShape 46"/>
            <p:cNvCxnSpPr>
              <a:cxnSpLocks noChangeShapeType="1"/>
              <a:stCxn id="195" idx="6"/>
              <a:endCxn id="206" idx="3"/>
            </p:cNvCxnSpPr>
            <p:nvPr/>
          </p:nvCxnSpPr>
          <p:spPr bwMode="auto">
            <a:xfrm>
              <a:off x="3568" y="1032"/>
              <a:ext cx="8" cy="555"/>
            </a:xfrm>
            <a:prstGeom prst="curvedConnector3">
              <a:avLst>
                <a:gd name="adj1" fmla="val 19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3" name="AutoShape 47"/>
            <p:cNvCxnSpPr>
              <a:cxnSpLocks noChangeShapeType="1"/>
              <a:stCxn id="198" idx="2"/>
              <a:endCxn id="196" idx="2"/>
            </p:cNvCxnSpPr>
            <p:nvPr/>
          </p:nvCxnSpPr>
          <p:spPr bwMode="auto">
            <a:xfrm rot="10800000">
              <a:off x="2304" y="1040"/>
              <a:ext cx="520" cy="824"/>
            </a:xfrm>
            <a:prstGeom prst="curvedConnector3">
              <a:avLst>
                <a:gd name="adj1" fmla="val 98653"/>
              </a:avLst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4" name="Text Box 48"/>
            <p:cNvSpPr txBox="1">
              <a:spLocks noChangeArrowheads="1"/>
            </p:cNvSpPr>
            <p:nvPr/>
          </p:nvSpPr>
          <p:spPr bwMode="auto">
            <a:xfrm>
              <a:off x="2776" y="656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P1</a:t>
              </a:r>
            </a:p>
          </p:txBody>
        </p:sp>
        <p:sp>
          <p:nvSpPr>
            <p:cNvPr id="205" name="Text Box 49"/>
            <p:cNvSpPr txBox="1">
              <a:spLocks noChangeArrowheads="1"/>
            </p:cNvSpPr>
            <p:nvPr/>
          </p:nvSpPr>
          <p:spPr bwMode="auto">
            <a:xfrm>
              <a:off x="3288" y="94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P2</a:t>
              </a:r>
            </a:p>
          </p:txBody>
        </p:sp>
        <p:sp>
          <p:nvSpPr>
            <p:cNvPr id="206" name="Text Box 50"/>
            <p:cNvSpPr txBox="1">
              <a:spLocks noChangeArrowheads="1"/>
            </p:cNvSpPr>
            <p:nvPr/>
          </p:nvSpPr>
          <p:spPr bwMode="auto">
            <a:xfrm>
              <a:off x="3280" y="148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P3</a:t>
              </a:r>
            </a:p>
          </p:txBody>
        </p:sp>
        <p:sp>
          <p:nvSpPr>
            <p:cNvPr id="207" name="Text Box 51"/>
            <p:cNvSpPr txBox="1">
              <a:spLocks noChangeArrowheads="1"/>
            </p:cNvSpPr>
            <p:nvPr/>
          </p:nvSpPr>
          <p:spPr bwMode="auto">
            <a:xfrm>
              <a:off x="2840" y="178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P4</a:t>
              </a:r>
            </a:p>
          </p:txBody>
        </p:sp>
        <p:sp>
          <p:nvSpPr>
            <p:cNvPr id="208" name="Text Box 52"/>
            <p:cNvSpPr txBox="1">
              <a:spLocks noChangeArrowheads="1"/>
            </p:cNvSpPr>
            <p:nvPr/>
          </p:nvSpPr>
          <p:spPr bwMode="auto">
            <a:xfrm>
              <a:off x="2320" y="960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P0</a:t>
              </a:r>
            </a:p>
          </p:txBody>
        </p:sp>
        <p:sp>
          <p:nvSpPr>
            <p:cNvPr id="209" name="Oval 53"/>
            <p:cNvSpPr>
              <a:spLocks noChangeArrowheads="1"/>
            </p:cNvSpPr>
            <p:nvPr/>
          </p:nvSpPr>
          <p:spPr bwMode="auto">
            <a:xfrm>
              <a:off x="2216" y="140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210" name="Text Box 54"/>
            <p:cNvSpPr txBox="1">
              <a:spLocks noChangeArrowheads="1"/>
            </p:cNvSpPr>
            <p:nvPr/>
          </p:nvSpPr>
          <p:spPr bwMode="auto">
            <a:xfrm>
              <a:off x="2216" y="1456"/>
              <a:ext cx="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P5</a:t>
              </a:r>
            </a:p>
          </p:txBody>
        </p:sp>
        <p:sp>
          <p:nvSpPr>
            <p:cNvPr id="211" name="Line 55"/>
            <p:cNvSpPr>
              <a:spLocks noChangeShapeType="1"/>
            </p:cNvSpPr>
            <p:nvPr/>
          </p:nvSpPr>
          <p:spPr bwMode="auto">
            <a:xfrm flipH="1">
              <a:off x="2240" y="1376"/>
              <a:ext cx="280" cy="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212" name="Line 56"/>
            <p:cNvSpPr>
              <a:spLocks noChangeShapeType="1"/>
            </p:cNvSpPr>
            <p:nvPr/>
          </p:nvSpPr>
          <p:spPr bwMode="auto">
            <a:xfrm>
              <a:off x="2192" y="1392"/>
              <a:ext cx="344" cy="2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</p:grpSp>
      <p:grpSp>
        <p:nvGrpSpPr>
          <p:cNvPr id="213" name="Group 57"/>
          <p:cNvGrpSpPr>
            <a:grpSpLocks/>
          </p:cNvGrpSpPr>
          <p:nvPr/>
        </p:nvGrpSpPr>
        <p:grpSpPr bwMode="auto">
          <a:xfrm>
            <a:off x="6046789" y="1170508"/>
            <a:ext cx="2773363" cy="2581276"/>
            <a:chOff x="3832" y="584"/>
            <a:chExt cx="1747" cy="1626"/>
          </a:xfrm>
        </p:grpSpPr>
        <p:sp>
          <p:nvSpPr>
            <p:cNvPr id="214" name="Text Box 58"/>
            <p:cNvSpPr txBox="1">
              <a:spLocks noChangeArrowheads="1"/>
            </p:cNvSpPr>
            <p:nvPr/>
          </p:nvSpPr>
          <p:spPr bwMode="auto">
            <a:xfrm>
              <a:off x="3840" y="2016"/>
              <a:ext cx="1739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wrap="squar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3. </a:t>
              </a:r>
              <a:r>
                <a:rPr lang="el-GR" b="1" dirty="0" smtClean="0">
                  <a:solidFill>
                    <a:srgbClr val="0000FF"/>
                  </a:solidFill>
                </a:rPr>
                <a:t>Οι </a:t>
              </a:r>
              <a:r>
                <a:rPr lang="en-US" b="1" dirty="0" smtClean="0">
                  <a:solidFill>
                    <a:srgbClr val="0000FF"/>
                  </a:solidFill>
                </a:rPr>
                <a:t>P3 </a:t>
              </a:r>
              <a:r>
                <a:rPr lang="en-US" b="1" dirty="0">
                  <a:solidFill>
                    <a:srgbClr val="0000FF"/>
                  </a:solidFill>
                </a:rPr>
                <a:t>&amp; P4 </a:t>
              </a:r>
              <a:r>
                <a:rPr lang="el-GR" b="1" dirty="0" smtClean="0">
                  <a:solidFill>
                    <a:srgbClr val="0000FF"/>
                  </a:solidFill>
                </a:rPr>
                <a:t>ξεκινούν εκλογή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215" name="Oval 59"/>
            <p:cNvSpPr>
              <a:spLocks noChangeArrowheads="1"/>
            </p:cNvSpPr>
            <p:nvPr/>
          </p:nvSpPr>
          <p:spPr bwMode="auto">
            <a:xfrm>
              <a:off x="4384" y="584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216" name="Oval 60"/>
            <p:cNvSpPr>
              <a:spLocks noChangeArrowheads="1"/>
            </p:cNvSpPr>
            <p:nvPr/>
          </p:nvSpPr>
          <p:spPr bwMode="auto">
            <a:xfrm>
              <a:off x="4904" y="88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217" name="Oval 61"/>
            <p:cNvSpPr>
              <a:spLocks noChangeArrowheads="1"/>
            </p:cNvSpPr>
            <p:nvPr/>
          </p:nvSpPr>
          <p:spPr bwMode="auto">
            <a:xfrm>
              <a:off x="3944" y="896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218" name="Oval 62"/>
            <p:cNvSpPr>
              <a:spLocks noChangeArrowheads="1"/>
            </p:cNvSpPr>
            <p:nvPr/>
          </p:nvSpPr>
          <p:spPr bwMode="auto">
            <a:xfrm>
              <a:off x="4896" y="143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219" name="Oval 63"/>
            <p:cNvSpPr>
              <a:spLocks noChangeArrowheads="1"/>
            </p:cNvSpPr>
            <p:nvPr/>
          </p:nvSpPr>
          <p:spPr bwMode="auto">
            <a:xfrm>
              <a:off x="4464" y="1720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cxnSp>
          <p:nvCxnSpPr>
            <p:cNvPr id="220" name="AutoShape 64"/>
            <p:cNvCxnSpPr>
              <a:cxnSpLocks noChangeShapeType="1"/>
              <a:stCxn id="215" idx="6"/>
              <a:endCxn id="216" idx="0"/>
            </p:cNvCxnSpPr>
            <p:nvPr/>
          </p:nvCxnSpPr>
          <p:spPr bwMode="auto">
            <a:xfrm>
              <a:off x="4688" y="728"/>
              <a:ext cx="368" cy="16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1" name="AutoShape 65"/>
            <p:cNvCxnSpPr>
              <a:cxnSpLocks noChangeShapeType="1"/>
              <a:stCxn id="218" idx="4"/>
              <a:endCxn id="219" idx="6"/>
            </p:cNvCxnSpPr>
            <p:nvPr/>
          </p:nvCxnSpPr>
          <p:spPr bwMode="auto">
            <a:xfrm rot="5400000">
              <a:off x="4836" y="1652"/>
              <a:ext cx="144" cy="28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2" name="AutoShape 66"/>
            <p:cNvCxnSpPr>
              <a:cxnSpLocks noChangeShapeType="1"/>
              <a:stCxn id="217" idx="0"/>
              <a:endCxn id="215" idx="2"/>
            </p:cNvCxnSpPr>
            <p:nvPr/>
          </p:nvCxnSpPr>
          <p:spPr bwMode="auto">
            <a:xfrm rot="-5400000">
              <a:off x="4156" y="668"/>
              <a:ext cx="168" cy="288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3" name="AutoShape 67"/>
            <p:cNvCxnSpPr>
              <a:cxnSpLocks noChangeShapeType="1"/>
              <a:stCxn id="216" idx="6"/>
              <a:endCxn id="227" idx="3"/>
            </p:cNvCxnSpPr>
            <p:nvPr/>
          </p:nvCxnSpPr>
          <p:spPr bwMode="auto">
            <a:xfrm>
              <a:off x="5208" y="1032"/>
              <a:ext cx="8" cy="555"/>
            </a:xfrm>
            <a:prstGeom prst="curvedConnector3">
              <a:avLst>
                <a:gd name="adj1" fmla="val 19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4" name="AutoShape 68"/>
            <p:cNvCxnSpPr>
              <a:cxnSpLocks noChangeShapeType="1"/>
              <a:stCxn id="219" idx="2"/>
              <a:endCxn id="217" idx="2"/>
            </p:cNvCxnSpPr>
            <p:nvPr/>
          </p:nvCxnSpPr>
          <p:spPr bwMode="auto">
            <a:xfrm rot="10800000">
              <a:off x="3944" y="1040"/>
              <a:ext cx="520" cy="824"/>
            </a:xfrm>
            <a:prstGeom prst="curvedConnector3">
              <a:avLst>
                <a:gd name="adj1" fmla="val 98653"/>
              </a:avLst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5" name="Text Box 69"/>
            <p:cNvSpPr txBox="1">
              <a:spLocks noChangeArrowheads="1"/>
            </p:cNvSpPr>
            <p:nvPr/>
          </p:nvSpPr>
          <p:spPr bwMode="auto">
            <a:xfrm>
              <a:off x="4416" y="656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P1</a:t>
              </a:r>
            </a:p>
          </p:txBody>
        </p:sp>
        <p:sp>
          <p:nvSpPr>
            <p:cNvPr id="226" name="Text Box 70"/>
            <p:cNvSpPr txBox="1">
              <a:spLocks noChangeArrowheads="1"/>
            </p:cNvSpPr>
            <p:nvPr/>
          </p:nvSpPr>
          <p:spPr bwMode="auto">
            <a:xfrm>
              <a:off x="4928" y="94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P2</a:t>
              </a:r>
            </a:p>
          </p:txBody>
        </p:sp>
        <p:sp>
          <p:nvSpPr>
            <p:cNvPr id="227" name="Text Box 71"/>
            <p:cNvSpPr txBox="1">
              <a:spLocks noChangeArrowheads="1"/>
            </p:cNvSpPr>
            <p:nvPr/>
          </p:nvSpPr>
          <p:spPr bwMode="auto">
            <a:xfrm>
              <a:off x="4920" y="148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P3</a:t>
              </a:r>
            </a:p>
          </p:txBody>
        </p:sp>
        <p:sp>
          <p:nvSpPr>
            <p:cNvPr id="228" name="Text Box 72"/>
            <p:cNvSpPr txBox="1">
              <a:spLocks noChangeArrowheads="1"/>
            </p:cNvSpPr>
            <p:nvPr/>
          </p:nvSpPr>
          <p:spPr bwMode="auto">
            <a:xfrm>
              <a:off x="4480" y="178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P4</a:t>
              </a:r>
            </a:p>
          </p:txBody>
        </p:sp>
        <p:sp>
          <p:nvSpPr>
            <p:cNvPr id="229" name="Text Box 73"/>
            <p:cNvSpPr txBox="1">
              <a:spLocks noChangeArrowheads="1"/>
            </p:cNvSpPr>
            <p:nvPr/>
          </p:nvSpPr>
          <p:spPr bwMode="auto">
            <a:xfrm>
              <a:off x="3960" y="960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P0</a:t>
              </a:r>
            </a:p>
          </p:txBody>
        </p:sp>
        <p:sp>
          <p:nvSpPr>
            <p:cNvPr id="230" name="Oval 74"/>
            <p:cNvSpPr>
              <a:spLocks noChangeArrowheads="1"/>
            </p:cNvSpPr>
            <p:nvPr/>
          </p:nvSpPr>
          <p:spPr bwMode="auto">
            <a:xfrm>
              <a:off x="3856" y="140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231" name="Text Box 75"/>
            <p:cNvSpPr txBox="1">
              <a:spLocks noChangeArrowheads="1"/>
            </p:cNvSpPr>
            <p:nvPr/>
          </p:nvSpPr>
          <p:spPr bwMode="auto">
            <a:xfrm>
              <a:off x="3856" y="1456"/>
              <a:ext cx="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P5</a:t>
              </a:r>
            </a:p>
          </p:txBody>
        </p:sp>
        <p:sp>
          <p:nvSpPr>
            <p:cNvPr id="232" name="Line 76"/>
            <p:cNvSpPr>
              <a:spLocks noChangeShapeType="1"/>
            </p:cNvSpPr>
            <p:nvPr/>
          </p:nvSpPr>
          <p:spPr bwMode="auto">
            <a:xfrm flipH="1">
              <a:off x="3880" y="1376"/>
              <a:ext cx="280" cy="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233" name="Line 77"/>
            <p:cNvSpPr>
              <a:spLocks noChangeShapeType="1"/>
            </p:cNvSpPr>
            <p:nvPr/>
          </p:nvSpPr>
          <p:spPr bwMode="auto">
            <a:xfrm>
              <a:off x="3832" y="1392"/>
              <a:ext cx="344" cy="2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</p:grpSp>
      <p:grpSp>
        <p:nvGrpSpPr>
          <p:cNvPr id="234" name="Group 78"/>
          <p:cNvGrpSpPr>
            <a:grpSpLocks/>
          </p:cNvGrpSpPr>
          <p:nvPr/>
        </p:nvGrpSpPr>
        <p:grpSpPr bwMode="auto">
          <a:xfrm>
            <a:off x="700088" y="3888309"/>
            <a:ext cx="2576513" cy="2568576"/>
            <a:chOff x="464" y="2296"/>
            <a:chExt cx="1623" cy="1618"/>
          </a:xfrm>
        </p:grpSpPr>
        <p:grpSp>
          <p:nvGrpSpPr>
            <p:cNvPr id="235" name="Group 79"/>
            <p:cNvGrpSpPr>
              <a:grpSpLocks/>
            </p:cNvGrpSpPr>
            <p:nvPr/>
          </p:nvGrpSpPr>
          <p:grpSpPr bwMode="auto">
            <a:xfrm>
              <a:off x="464" y="2296"/>
              <a:ext cx="1392" cy="1424"/>
              <a:chOff x="464" y="2320"/>
              <a:chExt cx="1392" cy="1424"/>
            </a:xfrm>
          </p:grpSpPr>
          <p:sp>
            <p:nvSpPr>
              <p:cNvPr id="237" name="Oval 80"/>
              <p:cNvSpPr>
                <a:spLocks noChangeArrowheads="1"/>
              </p:cNvSpPr>
              <p:nvPr/>
            </p:nvSpPr>
            <p:spPr bwMode="auto">
              <a:xfrm>
                <a:off x="1016" y="232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38" name="Oval 81"/>
              <p:cNvSpPr>
                <a:spLocks noChangeArrowheads="1"/>
              </p:cNvSpPr>
              <p:nvPr/>
            </p:nvSpPr>
            <p:spPr bwMode="auto">
              <a:xfrm>
                <a:off x="1536" y="262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39" name="Oval 82"/>
              <p:cNvSpPr>
                <a:spLocks noChangeArrowheads="1"/>
              </p:cNvSpPr>
              <p:nvPr/>
            </p:nvSpPr>
            <p:spPr bwMode="auto">
              <a:xfrm>
                <a:off x="576" y="263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40" name="Oval 83"/>
              <p:cNvSpPr>
                <a:spLocks noChangeArrowheads="1"/>
              </p:cNvSpPr>
              <p:nvPr/>
            </p:nvSpPr>
            <p:spPr bwMode="auto">
              <a:xfrm>
                <a:off x="1528" y="316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41" name="Oval 84"/>
              <p:cNvSpPr>
                <a:spLocks noChangeArrowheads="1"/>
              </p:cNvSpPr>
              <p:nvPr/>
            </p:nvSpPr>
            <p:spPr bwMode="auto">
              <a:xfrm>
                <a:off x="1096" y="3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242" name="AutoShape 85"/>
              <p:cNvCxnSpPr>
                <a:cxnSpLocks noChangeShapeType="1"/>
                <a:stCxn id="237" idx="6"/>
                <a:endCxn id="238" idx="0"/>
              </p:cNvCxnSpPr>
              <p:nvPr/>
            </p:nvCxnSpPr>
            <p:spPr bwMode="auto">
              <a:xfrm>
                <a:off x="1320" y="2464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3" name="AutoShape 86"/>
              <p:cNvCxnSpPr>
                <a:cxnSpLocks noChangeShapeType="1"/>
                <a:stCxn id="240" idx="4"/>
                <a:endCxn id="241" idx="6"/>
              </p:cNvCxnSpPr>
              <p:nvPr/>
            </p:nvCxnSpPr>
            <p:spPr bwMode="auto">
              <a:xfrm rot="5400000">
                <a:off x="1468" y="3388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4" name="AutoShape 87"/>
              <p:cNvCxnSpPr>
                <a:cxnSpLocks noChangeShapeType="1"/>
                <a:stCxn id="239" idx="0"/>
                <a:endCxn id="237" idx="2"/>
              </p:cNvCxnSpPr>
              <p:nvPr/>
            </p:nvCxnSpPr>
            <p:spPr bwMode="auto">
              <a:xfrm rot="-5400000">
                <a:off x="788" y="2404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5" name="AutoShape 88"/>
              <p:cNvCxnSpPr>
                <a:cxnSpLocks noChangeShapeType="1"/>
                <a:stCxn id="238" idx="6"/>
                <a:endCxn id="249" idx="3"/>
              </p:cNvCxnSpPr>
              <p:nvPr/>
            </p:nvCxnSpPr>
            <p:spPr bwMode="auto">
              <a:xfrm>
                <a:off x="1840" y="2768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6" name="AutoShape 89"/>
              <p:cNvCxnSpPr>
                <a:cxnSpLocks noChangeShapeType="1"/>
                <a:stCxn id="241" idx="2"/>
                <a:endCxn id="239" idx="2"/>
              </p:cNvCxnSpPr>
              <p:nvPr/>
            </p:nvCxnSpPr>
            <p:spPr bwMode="auto">
              <a:xfrm rot="10800000">
                <a:off x="576" y="2776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47" name="Text Box 90"/>
              <p:cNvSpPr txBox="1">
                <a:spLocks noChangeArrowheads="1"/>
              </p:cNvSpPr>
              <p:nvPr/>
            </p:nvSpPr>
            <p:spPr bwMode="auto">
              <a:xfrm>
                <a:off x="1048" y="23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248" name="Text Box 91"/>
              <p:cNvSpPr txBox="1">
                <a:spLocks noChangeArrowheads="1"/>
              </p:cNvSpPr>
              <p:nvPr/>
            </p:nvSpPr>
            <p:spPr bwMode="auto">
              <a:xfrm>
                <a:off x="1560" y="26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249" name="Text Box 92"/>
              <p:cNvSpPr txBox="1">
                <a:spLocks noChangeArrowheads="1"/>
              </p:cNvSpPr>
              <p:nvPr/>
            </p:nvSpPr>
            <p:spPr bwMode="auto">
              <a:xfrm>
                <a:off x="1552" y="322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250" name="Text Box 93"/>
              <p:cNvSpPr txBox="1">
                <a:spLocks noChangeArrowheads="1"/>
              </p:cNvSpPr>
              <p:nvPr/>
            </p:nvSpPr>
            <p:spPr bwMode="auto">
              <a:xfrm>
                <a:off x="1112" y="35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251" name="Text Box 94"/>
              <p:cNvSpPr txBox="1">
                <a:spLocks noChangeArrowheads="1"/>
              </p:cNvSpPr>
              <p:nvPr/>
            </p:nvSpPr>
            <p:spPr bwMode="auto">
              <a:xfrm>
                <a:off x="592" y="269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252" name="Oval 95"/>
              <p:cNvSpPr>
                <a:spLocks noChangeArrowheads="1"/>
              </p:cNvSpPr>
              <p:nvPr/>
            </p:nvSpPr>
            <p:spPr bwMode="auto">
              <a:xfrm>
                <a:off x="488" y="314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53" name="Text Box 96"/>
              <p:cNvSpPr txBox="1">
                <a:spLocks noChangeArrowheads="1"/>
              </p:cNvSpPr>
              <p:nvPr/>
            </p:nvSpPr>
            <p:spPr bwMode="auto">
              <a:xfrm>
                <a:off x="488" y="3192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254" name="Line 97"/>
              <p:cNvSpPr>
                <a:spLocks noChangeShapeType="1"/>
              </p:cNvSpPr>
              <p:nvPr/>
            </p:nvSpPr>
            <p:spPr bwMode="auto">
              <a:xfrm flipH="1">
                <a:off x="512" y="3112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255" name="Line 98"/>
              <p:cNvSpPr>
                <a:spLocks noChangeShapeType="1"/>
              </p:cNvSpPr>
              <p:nvPr/>
            </p:nvSpPr>
            <p:spPr bwMode="auto">
              <a:xfrm>
                <a:off x="464" y="3128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236" name="Text Box 99"/>
            <p:cNvSpPr txBox="1">
              <a:spLocks noChangeArrowheads="1"/>
            </p:cNvSpPr>
            <p:nvPr/>
          </p:nvSpPr>
          <p:spPr bwMode="auto">
            <a:xfrm>
              <a:off x="499" y="3720"/>
              <a:ext cx="1588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wrap="squar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4.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P3 </a:t>
              </a:r>
              <a:r>
                <a:rPr lang="el-GR" b="1" dirty="0" smtClean="0">
                  <a:solidFill>
                    <a:srgbClr val="0000FF"/>
                  </a:solidFill>
                </a:rPr>
                <a:t>λαμβάνει απάντηση 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56" name="Group 100"/>
          <p:cNvGrpSpPr>
            <a:grpSpLocks/>
          </p:cNvGrpSpPr>
          <p:nvPr/>
        </p:nvGrpSpPr>
        <p:grpSpPr bwMode="auto">
          <a:xfrm>
            <a:off x="1779589" y="5361515"/>
            <a:ext cx="611188" cy="328613"/>
            <a:chOff x="1144" y="3224"/>
            <a:chExt cx="385" cy="207"/>
          </a:xfrm>
        </p:grpSpPr>
        <p:cxnSp>
          <p:nvCxnSpPr>
            <p:cNvPr id="257" name="AutoShape 101"/>
            <p:cNvCxnSpPr>
              <a:cxnSpLocks noChangeShapeType="1"/>
              <a:stCxn id="241" idx="0"/>
              <a:endCxn id="249" idx="1"/>
            </p:cNvCxnSpPr>
            <p:nvPr/>
          </p:nvCxnSpPr>
          <p:spPr bwMode="auto">
            <a:xfrm rot="5400000" flipH="1" flipV="1">
              <a:off x="1310" y="3213"/>
              <a:ext cx="133" cy="304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8" name="Text Box 102"/>
            <p:cNvSpPr txBox="1">
              <a:spLocks noChangeArrowheads="1"/>
            </p:cNvSpPr>
            <p:nvPr/>
          </p:nvSpPr>
          <p:spPr bwMode="auto">
            <a:xfrm>
              <a:off x="1144" y="3224"/>
              <a:ext cx="36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OK</a:t>
              </a:r>
            </a:p>
          </p:txBody>
        </p:sp>
      </p:grpSp>
      <p:grpSp>
        <p:nvGrpSpPr>
          <p:cNvPr id="259" name="Group 103"/>
          <p:cNvGrpSpPr>
            <a:grpSpLocks/>
          </p:cNvGrpSpPr>
          <p:nvPr/>
        </p:nvGrpSpPr>
        <p:grpSpPr bwMode="auto">
          <a:xfrm>
            <a:off x="1208088" y="1805508"/>
            <a:ext cx="2133600" cy="1143000"/>
            <a:chOff x="784" y="984"/>
            <a:chExt cx="1344" cy="720"/>
          </a:xfrm>
        </p:grpSpPr>
        <p:sp>
          <p:nvSpPr>
            <p:cNvPr id="260" name="Text Box 104"/>
            <p:cNvSpPr txBox="1">
              <a:spLocks noChangeArrowheads="1"/>
            </p:cNvSpPr>
            <p:nvPr/>
          </p:nvSpPr>
          <p:spPr bwMode="auto">
            <a:xfrm>
              <a:off x="1496" y="1168"/>
              <a:ext cx="6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cxnSp>
          <p:nvCxnSpPr>
            <p:cNvPr id="261" name="AutoShape 105"/>
            <p:cNvCxnSpPr>
              <a:cxnSpLocks noChangeShapeType="1"/>
            </p:cNvCxnSpPr>
            <p:nvPr/>
          </p:nvCxnSpPr>
          <p:spPr bwMode="auto">
            <a:xfrm rot="10800000" flipV="1">
              <a:off x="1240" y="1027"/>
              <a:ext cx="312" cy="677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2" name="Text Box 106"/>
            <p:cNvSpPr txBox="1">
              <a:spLocks noChangeArrowheads="1"/>
            </p:cNvSpPr>
            <p:nvPr/>
          </p:nvSpPr>
          <p:spPr bwMode="auto">
            <a:xfrm>
              <a:off x="1000" y="1216"/>
              <a:ext cx="6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cxnSp>
          <p:nvCxnSpPr>
            <p:cNvPr id="263" name="AutoShape 107"/>
            <p:cNvCxnSpPr>
              <a:cxnSpLocks noChangeShapeType="1"/>
            </p:cNvCxnSpPr>
            <p:nvPr/>
          </p:nvCxnSpPr>
          <p:spPr bwMode="auto">
            <a:xfrm rot="10800000" flipV="1">
              <a:off x="784" y="1027"/>
              <a:ext cx="768" cy="324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4" name="Text Box 108"/>
            <p:cNvSpPr txBox="1">
              <a:spLocks noChangeArrowheads="1"/>
            </p:cNvSpPr>
            <p:nvPr/>
          </p:nvSpPr>
          <p:spPr bwMode="auto">
            <a:xfrm>
              <a:off x="880" y="984"/>
              <a:ext cx="6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sp>
          <p:nvSpPr>
            <p:cNvPr id="265" name="Line 109"/>
            <p:cNvSpPr>
              <a:spLocks noChangeShapeType="1"/>
            </p:cNvSpPr>
            <p:nvPr/>
          </p:nvSpPr>
          <p:spPr bwMode="auto">
            <a:xfrm flipH="1">
              <a:off x="1712" y="1152"/>
              <a:ext cx="40" cy="27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6" name="Group 110"/>
          <p:cNvGrpSpPr>
            <a:grpSpLocks/>
          </p:cNvGrpSpPr>
          <p:nvPr/>
        </p:nvGrpSpPr>
        <p:grpSpPr bwMode="auto">
          <a:xfrm>
            <a:off x="6532563" y="2173808"/>
            <a:ext cx="1927225" cy="1020763"/>
            <a:chOff x="4138" y="1216"/>
            <a:chExt cx="1214" cy="643"/>
          </a:xfrm>
        </p:grpSpPr>
        <p:sp>
          <p:nvSpPr>
            <p:cNvPr id="267" name="Text Box 111"/>
            <p:cNvSpPr txBox="1">
              <a:spLocks noChangeArrowheads="1"/>
            </p:cNvSpPr>
            <p:nvPr/>
          </p:nvSpPr>
          <p:spPr bwMode="auto">
            <a:xfrm>
              <a:off x="4760" y="1680"/>
              <a:ext cx="5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sp>
          <p:nvSpPr>
            <p:cNvPr id="268" name="Line 112"/>
            <p:cNvSpPr>
              <a:spLocks noChangeShapeType="1"/>
            </p:cNvSpPr>
            <p:nvPr/>
          </p:nvSpPr>
          <p:spPr bwMode="auto">
            <a:xfrm flipH="1" flipV="1">
              <a:off x="4138" y="1568"/>
              <a:ext cx="358" cy="20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" name="Text Box 113"/>
            <p:cNvSpPr txBox="1">
              <a:spLocks noChangeArrowheads="1"/>
            </p:cNvSpPr>
            <p:nvPr/>
          </p:nvSpPr>
          <p:spPr bwMode="auto">
            <a:xfrm>
              <a:off x="4208" y="1504"/>
              <a:ext cx="5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cxnSp>
          <p:nvCxnSpPr>
            <p:cNvPr id="270" name="AutoShape 114"/>
            <p:cNvCxnSpPr>
              <a:cxnSpLocks noChangeShapeType="1"/>
            </p:cNvCxnSpPr>
            <p:nvPr/>
          </p:nvCxnSpPr>
          <p:spPr bwMode="auto">
            <a:xfrm rot="5400000" flipH="1">
              <a:off x="4571" y="956"/>
              <a:ext cx="65" cy="888"/>
            </a:xfrm>
            <a:prstGeom prst="curvedConnector3">
              <a:avLst>
                <a:gd name="adj1" fmla="val 307694"/>
              </a:avLst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1" name="Text Box 115"/>
            <p:cNvSpPr txBox="1">
              <a:spLocks noChangeArrowheads="1"/>
            </p:cNvSpPr>
            <p:nvPr/>
          </p:nvSpPr>
          <p:spPr bwMode="auto">
            <a:xfrm>
              <a:off x="4288" y="1216"/>
              <a:ext cx="5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sp>
          <p:nvSpPr>
            <p:cNvPr id="272" name="Line 116"/>
            <p:cNvSpPr>
              <a:spLocks noChangeShapeType="1"/>
            </p:cNvSpPr>
            <p:nvPr/>
          </p:nvSpPr>
          <p:spPr bwMode="auto">
            <a:xfrm flipH="1">
              <a:off x="4720" y="1624"/>
              <a:ext cx="192" cy="13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3" name="Group 117"/>
          <p:cNvGrpSpPr>
            <a:grpSpLocks/>
          </p:cNvGrpSpPr>
          <p:nvPr/>
        </p:nvGrpSpPr>
        <p:grpSpPr bwMode="auto">
          <a:xfrm>
            <a:off x="3417888" y="3837509"/>
            <a:ext cx="2260600" cy="2809876"/>
            <a:chOff x="2176" y="2264"/>
            <a:chExt cx="1424" cy="1770"/>
          </a:xfrm>
        </p:grpSpPr>
        <p:grpSp>
          <p:nvGrpSpPr>
            <p:cNvPr id="274" name="Group 118"/>
            <p:cNvGrpSpPr>
              <a:grpSpLocks/>
            </p:cNvGrpSpPr>
            <p:nvPr/>
          </p:nvGrpSpPr>
          <p:grpSpPr bwMode="auto">
            <a:xfrm>
              <a:off x="2176" y="2264"/>
              <a:ext cx="1392" cy="1424"/>
              <a:chOff x="2176" y="2264"/>
              <a:chExt cx="1392" cy="1424"/>
            </a:xfrm>
          </p:grpSpPr>
          <p:sp>
            <p:nvSpPr>
              <p:cNvPr id="276" name="Oval 119"/>
              <p:cNvSpPr>
                <a:spLocks noChangeArrowheads="1"/>
              </p:cNvSpPr>
              <p:nvPr/>
            </p:nvSpPr>
            <p:spPr bwMode="auto">
              <a:xfrm>
                <a:off x="2728" y="22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77" name="Oval 120"/>
              <p:cNvSpPr>
                <a:spLocks noChangeArrowheads="1"/>
              </p:cNvSpPr>
              <p:nvPr/>
            </p:nvSpPr>
            <p:spPr bwMode="auto">
              <a:xfrm>
                <a:off x="3248" y="256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78" name="Oval 121"/>
              <p:cNvSpPr>
                <a:spLocks noChangeArrowheads="1"/>
              </p:cNvSpPr>
              <p:nvPr/>
            </p:nvSpPr>
            <p:spPr bwMode="auto">
              <a:xfrm>
                <a:off x="2288" y="257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79" name="Oval 122"/>
              <p:cNvSpPr>
                <a:spLocks noChangeArrowheads="1"/>
              </p:cNvSpPr>
              <p:nvPr/>
            </p:nvSpPr>
            <p:spPr bwMode="auto">
              <a:xfrm>
                <a:off x="3240" y="31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80" name="Oval 123"/>
              <p:cNvSpPr>
                <a:spLocks noChangeArrowheads="1"/>
              </p:cNvSpPr>
              <p:nvPr/>
            </p:nvSpPr>
            <p:spPr bwMode="auto">
              <a:xfrm>
                <a:off x="2808" y="340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281" name="AutoShape 124"/>
              <p:cNvCxnSpPr>
                <a:cxnSpLocks noChangeShapeType="1"/>
                <a:stCxn id="276" idx="6"/>
                <a:endCxn id="277" idx="0"/>
              </p:cNvCxnSpPr>
              <p:nvPr/>
            </p:nvCxnSpPr>
            <p:spPr bwMode="auto">
              <a:xfrm>
                <a:off x="3032" y="240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2" name="AutoShape 125"/>
              <p:cNvCxnSpPr>
                <a:cxnSpLocks noChangeShapeType="1"/>
                <a:stCxn id="279" idx="4"/>
                <a:endCxn id="280" idx="6"/>
              </p:cNvCxnSpPr>
              <p:nvPr/>
            </p:nvCxnSpPr>
            <p:spPr bwMode="auto">
              <a:xfrm rot="5400000">
                <a:off x="3180" y="3332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3" name="AutoShape 126"/>
              <p:cNvCxnSpPr>
                <a:cxnSpLocks noChangeShapeType="1"/>
                <a:stCxn id="278" idx="0"/>
                <a:endCxn id="276" idx="2"/>
              </p:cNvCxnSpPr>
              <p:nvPr/>
            </p:nvCxnSpPr>
            <p:spPr bwMode="auto">
              <a:xfrm rot="-5400000">
                <a:off x="2500" y="234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4" name="AutoShape 127"/>
              <p:cNvCxnSpPr>
                <a:cxnSpLocks noChangeShapeType="1"/>
                <a:stCxn id="277" idx="6"/>
                <a:endCxn id="288" idx="3"/>
              </p:cNvCxnSpPr>
              <p:nvPr/>
            </p:nvCxnSpPr>
            <p:spPr bwMode="auto">
              <a:xfrm>
                <a:off x="3552" y="2712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5" name="AutoShape 128"/>
              <p:cNvCxnSpPr>
                <a:cxnSpLocks noChangeShapeType="1"/>
                <a:stCxn id="280" idx="2"/>
                <a:endCxn id="278" idx="2"/>
              </p:cNvCxnSpPr>
              <p:nvPr/>
            </p:nvCxnSpPr>
            <p:spPr bwMode="auto">
              <a:xfrm rot="10800000">
                <a:off x="2288" y="2720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86" name="Text Box 129"/>
              <p:cNvSpPr txBox="1">
                <a:spLocks noChangeArrowheads="1"/>
              </p:cNvSpPr>
              <p:nvPr/>
            </p:nvSpPr>
            <p:spPr bwMode="auto">
              <a:xfrm>
                <a:off x="2760" y="233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287" name="Text Box 130"/>
              <p:cNvSpPr txBox="1">
                <a:spLocks noChangeArrowheads="1"/>
              </p:cNvSpPr>
              <p:nvPr/>
            </p:nvSpPr>
            <p:spPr bwMode="auto">
              <a:xfrm>
                <a:off x="3272" y="262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288" name="Text Box 131"/>
              <p:cNvSpPr txBox="1">
                <a:spLocks noChangeArrowheads="1"/>
              </p:cNvSpPr>
              <p:nvPr/>
            </p:nvSpPr>
            <p:spPr bwMode="auto">
              <a:xfrm>
                <a:off x="3264" y="316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289" name="Text Box 132"/>
              <p:cNvSpPr txBox="1">
                <a:spLocks noChangeArrowheads="1"/>
              </p:cNvSpPr>
              <p:nvPr/>
            </p:nvSpPr>
            <p:spPr bwMode="auto">
              <a:xfrm>
                <a:off x="2824" y="34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290" name="Text Box 133"/>
              <p:cNvSpPr txBox="1">
                <a:spLocks noChangeArrowheads="1"/>
              </p:cNvSpPr>
              <p:nvPr/>
            </p:nvSpPr>
            <p:spPr bwMode="auto">
              <a:xfrm>
                <a:off x="2304" y="264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291" name="Oval 134"/>
              <p:cNvSpPr>
                <a:spLocks noChangeArrowheads="1"/>
              </p:cNvSpPr>
              <p:nvPr/>
            </p:nvSpPr>
            <p:spPr bwMode="auto">
              <a:xfrm>
                <a:off x="2200" y="308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92" name="Text Box 135"/>
              <p:cNvSpPr txBox="1">
                <a:spLocks noChangeArrowheads="1"/>
              </p:cNvSpPr>
              <p:nvPr/>
            </p:nvSpPr>
            <p:spPr bwMode="auto">
              <a:xfrm>
                <a:off x="2200" y="313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293" name="Line 136"/>
              <p:cNvSpPr>
                <a:spLocks noChangeShapeType="1"/>
              </p:cNvSpPr>
              <p:nvPr/>
            </p:nvSpPr>
            <p:spPr bwMode="auto">
              <a:xfrm flipH="1">
                <a:off x="2224" y="3056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294" name="Line 137"/>
              <p:cNvSpPr>
                <a:spLocks noChangeShapeType="1"/>
              </p:cNvSpPr>
              <p:nvPr/>
            </p:nvSpPr>
            <p:spPr bwMode="auto">
              <a:xfrm>
                <a:off x="2176" y="3072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275" name="Text Box 138"/>
            <p:cNvSpPr txBox="1">
              <a:spLocks noChangeArrowheads="1"/>
            </p:cNvSpPr>
            <p:nvPr/>
          </p:nvSpPr>
          <p:spPr bwMode="auto">
            <a:xfrm>
              <a:off x="2248" y="3704"/>
              <a:ext cx="1352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5.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P4 </a:t>
              </a:r>
              <a:r>
                <a:rPr lang="el-GR" b="1" dirty="0" smtClean="0">
                  <a:solidFill>
                    <a:srgbClr val="0000FF"/>
                  </a:solidFill>
                </a:rPr>
                <a:t>δε λαμβάνει απάντηση 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95" name="Group 139"/>
          <p:cNvGrpSpPr>
            <a:grpSpLocks/>
          </p:cNvGrpSpPr>
          <p:nvPr/>
        </p:nvGrpSpPr>
        <p:grpSpPr bwMode="auto">
          <a:xfrm>
            <a:off x="6046788" y="3850209"/>
            <a:ext cx="2260600" cy="2809876"/>
            <a:chOff x="2176" y="2264"/>
            <a:chExt cx="1424" cy="1770"/>
          </a:xfrm>
        </p:grpSpPr>
        <p:grpSp>
          <p:nvGrpSpPr>
            <p:cNvPr id="296" name="Group 140"/>
            <p:cNvGrpSpPr>
              <a:grpSpLocks/>
            </p:cNvGrpSpPr>
            <p:nvPr/>
          </p:nvGrpSpPr>
          <p:grpSpPr bwMode="auto">
            <a:xfrm>
              <a:off x="2176" y="2264"/>
              <a:ext cx="1392" cy="1424"/>
              <a:chOff x="2176" y="2264"/>
              <a:chExt cx="1392" cy="1424"/>
            </a:xfrm>
          </p:grpSpPr>
          <p:sp>
            <p:nvSpPr>
              <p:cNvPr id="298" name="Oval 141"/>
              <p:cNvSpPr>
                <a:spLocks noChangeArrowheads="1"/>
              </p:cNvSpPr>
              <p:nvPr/>
            </p:nvSpPr>
            <p:spPr bwMode="auto">
              <a:xfrm>
                <a:off x="2728" y="22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99" name="Oval 142"/>
              <p:cNvSpPr>
                <a:spLocks noChangeArrowheads="1"/>
              </p:cNvSpPr>
              <p:nvPr/>
            </p:nvSpPr>
            <p:spPr bwMode="auto">
              <a:xfrm>
                <a:off x="3248" y="256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00" name="Oval 143"/>
              <p:cNvSpPr>
                <a:spLocks noChangeArrowheads="1"/>
              </p:cNvSpPr>
              <p:nvPr/>
            </p:nvSpPr>
            <p:spPr bwMode="auto">
              <a:xfrm>
                <a:off x="2288" y="257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01" name="Oval 144"/>
              <p:cNvSpPr>
                <a:spLocks noChangeArrowheads="1"/>
              </p:cNvSpPr>
              <p:nvPr/>
            </p:nvSpPr>
            <p:spPr bwMode="auto">
              <a:xfrm>
                <a:off x="3240" y="31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02" name="Oval 145"/>
              <p:cNvSpPr>
                <a:spLocks noChangeArrowheads="1"/>
              </p:cNvSpPr>
              <p:nvPr/>
            </p:nvSpPr>
            <p:spPr bwMode="auto">
              <a:xfrm>
                <a:off x="2808" y="340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03" name="AutoShape 146"/>
              <p:cNvCxnSpPr>
                <a:cxnSpLocks noChangeShapeType="1"/>
                <a:stCxn id="298" idx="6"/>
                <a:endCxn id="299" idx="0"/>
              </p:cNvCxnSpPr>
              <p:nvPr/>
            </p:nvCxnSpPr>
            <p:spPr bwMode="auto">
              <a:xfrm>
                <a:off x="3032" y="240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04" name="AutoShape 147"/>
              <p:cNvCxnSpPr>
                <a:cxnSpLocks noChangeShapeType="1"/>
                <a:stCxn id="301" idx="4"/>
                <a:endCxn id="302" idx="6"/>
              </p:cNvCxnSpPr>
              <p:nvPr/>
            </p:nvCxnSpPr>
            <p:spPr bwMode="auto">
              <a:xfrm rot="5400000">
                <a:off x="3180" y="3332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05" name="AutoShape 148"/>
              <p:cNvCxnSpPr>
                <a:cxnSpLocks noChangeShapeType="1"/>
                <a:stCxn id="300" idx="0"/>
                <a:endCxn id="298" idx="2"/>
              </p:cNvCxnSpPr>
              <p:nvPr/>
            </p:nvCxnSpPr>
            <p:spPr bwMode="auto">
              <a:xfrm rot="-5400000">
                <a:off x="2500" y="234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06" name="AutoShape 149"/>
              <p:cNvCxnSpPr>
                <a:cxnSpLocks noChangeShapeType="1"/>
                <a:stCxn id="299" idx="6"/>
                <a:endCxn id="310" idx="3"/>
              </p:cNvCxnSpPr>
              <p:nvPr/>
            </p:nvCxnSpPr>
            <p:spPr bwMode="auto">
              <a:xfrm>
                <a:off x="3552" y="2712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07" name="AutoShape 150"/>
              <p:cNvCxnSpPr>
                <a:cxnSpLocks noChangeShapeType="1"/>
                <a:stCxn id="302" idx="2"/>
                <a:endCxn id="300" idx="2"/>
              </p:cNvCxnSpPr>
              <p:nvPr/>
            </p:nvCxnSpPr>
            <p:spPr bwMode="auto">
              <a:xfrm rot="10800000">
                <a:off x="2288" y="2720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08" name="Text Box 151"/>
              <p:cNvSpPr txBox="1">
                <a:spLocks noChangeArrowheads="1"/>
              </p:cNvSpPr>
              <p:nvPr/>
            </p:nvSpPr>
            <p:spPr bwMode="auto">
              <a:xfrm>
                <a:off x="2760" y="233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309" name="Text Box 152"/>
              <p:cNvSpPr txBox="1">
                <a:spLocks noChangeArrowheads="1"/>
              </p:cNvSpPr>
              <p:nvPr/>
            </p:nvSpPr>
            <p:spPr bwMode="auto">
              <a:xfrm>
                <a:off x="3272" y="262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310" name="Text Box 153"/>
              <p:cNvSpPr txBox="1">
                <a:spLocks noChangeArrowheads="1"/>
              </p:cNvSpPr>
              <p:nvPr/>
            </p:nvSpPr>
            <p:spPr bwMode="auto">
              <a:xfrm>
                <a:off x="3264" y="316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311" name="Text Box 154"/>
              <p:cNvSpPr txBox="1">
                <a:spLocks noChangeArrowheads="1"/>
              </p:cNvSpPr>
              <p:nvPr/>
            </p:nvSpPr>
            <p:spPr bwMode="auto">
              <a:xfrm>
                <a:off x="2824" y="34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312" name="Text Box 155"/>
              <p:cNvSpPr txBox="1">
                <a:spLocks noChangeArrowheads="1"/>
              </p:cNvSpPr>
              <p:nvPr/>
            </p:nvSpPr>
            <p:spPr bwMode="auto">
              <a:xfrm>
                <a:off x="2304" y="264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313" name="Oval 156"/>
              <p:cNvSpPr>
                <a:spLocks noChangeArrowheads="1"/>
              </p:cNvSpPr>
              <p:nvPr/>
            </p:nvSpPr>
            <p:spPr bwMode="auto">
              <a:xfrm>
                <a:off x="2200" y="308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14" name="Text Box 157"/>
              <p:cNvSpPr txBox="1">
                <a:spLocks noChangeArrowheads="1"/>
              </p:cNvSpPr>
              <p:nvPr/>
            </p:nvSpPr>
            <p:spPr bwMode="auto">
              <a:xfrm>
                <a:off x="2200" y="313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315" name="Line 158"/>
              <p:cNvSpPr>
                <a:spLocks noChangeShapeType="1"/>
              </p:cNvSpPr>
              <p:nvPr/>
            </p:nvSpPr>
            <p:spPr bwMode="auto">
              <a:xfrm flipH="1">
                <a:off x="2224" y="3056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16" name="Line 159"/>
              <p:cNvSpPr>
                <a:spLocks noChangeShapeType="1"/>
              </p:cNvSpPr>
              <p:nvPr/>
            </p:nvSpPr>
            <p:spPr bwMode="auto">
              <a:xfrm>
                <a:off x="2176" y="3072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297" name="Text Box 160"/>
            <p:cNvSpPr txBox="1">
              <a:spLocks noChangeArrowheads="1"/>
            </p:cNvSpPr>
            <p:nvPr/>
          </p:nvSpPr>
          <p:spPr bwMode="auto">
            <a:xfrm>
              <a:off x="2248" y="3704"/>
              <a:ext cx="1352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5.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P4 </a:t>
              </a:r>
              <a:r>
                <a:rPr lang="el-GR" b="1" dirty="0" smtClean="0">
                  <a:solidFill>
                    <a:srgbClr val="0000FF"/>
                  </a:solidFill>
                </a:rPr>
                <a:t>ανακηρύσσεται αρχηγός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317" name="Group 161"/>
          <p:cNvGrpSpPr>
            <a:grpSpLocks/>
          </p:cNvGrpSpPr>
          <p:nvPr/>
        </p:nvGrpSpPr>
        <p:grpSpPr bwMode="auto">
          <a:xfrm>
            <a:off x="6448431" y="4294709"/>
            <a:ext cx="1301751" cy="1427163"/>
            <a:chOff x="4085" y="2552"/>
            <a:chExt cx="820" cy="899"/>
          </a:xfrm>
        </p:grpSpPr>
        <p:cxnSp>
          <p:nvCxnSpPr>
            <p:cNvPr id="318" name="AutoShape 162"/>
            <p:cNvCxnSpPr>
              <a:cxnSpLocks noChangeShapeType="1"/>
              <a:stCxn id="302" idx="0"/>
              <a:endCxn id="309" idx="1"/>
            </p:cNvCxnSpPr>
            <p:nvPr/>
          </p:nvCxnSpPr>
          <p:spPr bwMode="auto">
            <a:xfrm rot="5400000" flipH="1" flipV="1">
              <a:off x="4410" y="2913"/>
              <a:ext cx="678" cy="312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9" name="AutoShape 163"/>
            <p:cNvCxnSpPr>
              <a:cxnSpLocks noChangeShapeType="1"/>
              <a:stCxn id="302" idx="7"/>
              <a:endCxn id="301" idx="2"/>
            </p:cNvCxnSpPr>
            <p:nvPr/>
          </p:nvCxnSpPr>
          <p:spPr bwMode="auto">
            <a:xfrm rot="5400000" flipH="1" flipV="1">
              <a:off x="4694" y="3271"/>
              <a:ext cx="186" cy="173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0" name="AutoShape 164"/>
            <p:cNvCxnSpPr>
              <a:cxnSpLocks noChangeShapeType="1"/>
              <a:stCxn id="302" idx="1"/>
              <a:endCxn id="312" idx="2"/>
            </p:cNvCxnSpPr>
            <p:nvPr/>
          </p:nvCxnSpPr>
          <p:spPr bwMode="auto">
            <a:xfrm rot="16200000" flipV="1">
              <a:off x="3983" y="2947"/>
              <a:ext cx="605" cy="401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1" name="Line 165"/>
            <p:cNvSpPr>
              <a:spLocks noChangeShapeType="1"/>
            </p:cNvSpPr>
            <p:nvPr/>
          </p:nvSpPr>
          <p:spPr bwMode="auto">
            <a:xfrm flipH="1" flipV="1">
              <a:off x="4528" y="2552"/>
              <a:ext cx="40" cy="86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" name="Text Box 166"/>
            <p:cNvSpPr txBox="1">
              <a:spLocks noChangeArrowheads="1"/>
            </p:cNvSpPr>
            <p:nvPr/>
          </p:nvSpPr>
          <p:spPr bwMode="auto">
            <a:xfrm>
              <a:off x="4288" y="3104"/>
              <a:ext cx="57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coordinator</a:t>
              </a:r>
            </a:p>
          </p:txBody>
        </p:sp>
      </p:grpSp>
      <p:sp>
        <p:nvSpPr>
          <p:cNvPr id="323" name="Text Box 167"/>
          <p:cNvSpPr txBox="1">
            <a:spLocks noChangeArrowheads="1"/>
          </p:cNvSpPr>
          <p:nvPr/>
        </p:nvSpPr>
        <p:spPr bwMode="auto">
          <a:xfrm>
            <a:off x="5397501" y="657746"/>
            <a:ext cx="112767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answer=OK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Αποτίμηση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Best case scenario</a:t>
            </a:r>
            <a:r>
              <a:rPr lang="el-GR" sz="2000" dirty="0" smtClean="0"/>
              <a:t>: Η διεργασία με το δεύτερο μεγαλύτερο </a:t>
            </a:r>
            <a:r>
              <a:rPr lang="en-US" sz="2000" dirty="0" smtClean="0"/>
              <a:t>id </a:t>
            </a:r>
            <a:r>
              <a:rPr lang="el-GR" sz="2000" dirty="0" smtClean="0"/>
              <a:t>αντιλαμβάνεται ότι ο συντονιστής έχει πεθάνει και εκλέγει τον εαυτό της</a:t>
            </a:r>
            <a:endParaRPr lang="en-US" sz="2000" dirty="0" smtClean="0"/>
          </a:p>
          <a:p>
            <a:pPr lvl="1"/>
            <a:r>
              <a:rPr lang="en-US" sz="1800" dirty="0" smtClean="0"/>
              <a:t>N-2 </a:t>
            </a:r>
            <a:r>
              <a:rPr lang="el-GR" sz="1800" dirty="0" smtClean="0"/>
              <a:t>μηνύματα </a:t>
            </a:r>
            <a:r>
              <a:rPr lang="en-US" sz="1800" i="1" dirty="0" smtClean="0"/>
              <a:t>coordinator</a:t>
            </a:r>
            <a:endParaRPr lang="en-US" sz="1800" dirty="0" smtClean="0"/>
          </a:p>
          <a:p>
            <a:endParaRPr lang="el-GR" sz="2000" dirty="0" smtClean="0"/>
          </a:p>
          <a:p>
            <a:r>
              <a:rPr lang="en-US" sz="2000" dirty="0" smtClean="0"/>
              <a:t>Worst case scenario</a:t>
            </a:r>
            <a:r>
              <a:rPr lang="el-GR" sz="2000" dirty="0" smtClean="0"/>
              <a:t>: Η διεργασία με το μικρότερο </a:t>
            </a:r>
            <a:r>
              <a:rPr lang="en-US" sz="2000" dirty="0" smtClean="0"/>
              <a:t>id </a:t>
            </a:r>
            <a:r>
              <a:rPr lang="el-GR" sz="2000" dirty="0" smtClean="0"/>
              <a:t>ανιχνεύει ότι ο συντονιστής έχει πεθάνει</a:t>
            </a:r>
            <a:endParaRPr lang="en-US" sz="2000" dirty="0" smtClean="0"/>
          </a:p>
          <a:p>
            <a:pPr lvl="1"/>
            <a:r>
              <a:rPr lang="en-US" sz="1800" dirty="0" smtClean="0"/>
              <a:t>N-1 </a:t>
            </a:r>
            <a:r>
              <a:rPr lang="el-GR" sz="1800" dirty="0" smtClean="0"/>
              <a:t>διεργασίες ξεκινούν εκλογή ταυτόχρονα, καθεμιά από τις οποίες στέλνει μηνύματα στις διεργασίες με μεγαλύτερο </a:t>
            </a:r>
            <a:r>
              <a:rPr lang="en-US" sz="1800" dirty="0" smtClean="0"/>
              <a:t>id</a:t>
            </a:r>
          </a:p>
          <a:p>
            <a:pPr lvl="1"/>
            <a:r>
              <a:rPr lang="el-GR" sz="1800" dirty="0" smtClean="0"/>
              <a:t>Η επιβάρυνση σε μηνύματα είναι</a:t>
            </a:r>
            <a:r>
              <a:rPr lang="en-US" sz="1800" dirty="0" smtClean="0"/>
              <a:t> O(N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).</a:t>
            </a:r>
          </a:p>
          <a:p>
            <a:endParaRPr lang="en-US" sz="2000" dirty="0" smtClean="0"/>
          </a:p>
          <a:p>
            <a:r>
              <a:rPr lang="el-GR" sz="2000" dirty="0" smtClean="0"/>
              <a:t>Πόσο να θέσουμε το </a:t>
            </a:r>
            <a:r>
              <a:rPr lang="en-US" sz="2000" dirty="0" smtClean="0"/>
              <a:t>timeout;</a:t>
            </a:r>
          </a:p>
          <a:p>
            <a:pPr lvl="1"/>
            <a:r>
              <a:rPr lang="en-US" sz="1800" dirty="0" smtClean="0"/>
              <a:t>2T + </a:t>
            </a:r>
            <a:r>
              <a:rPr lang="en-US" sz="1800" dirty="0" err="1" smtClean="0"/>
              <a:t>T</a:t>
            </a:r>
            <a:r>
              <a:rPr lang="en-US" sz="1800" baseline="-25000" dirty="0" err="1" smtClean="0"/>
              <a:t>process</a:t>
            </a:r>
            <a:endParaRPr 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Ανακεφαλαίωση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r>
              <a:rPr lang="en-US" sz="1800" dirty="0" smtClean="0"/>
              <a:t>Group communication</a:t>
            </a:r>
          </a:p>
          <a:p>
            <a:pPr lvl="1"/>
            <a:r>
              <a:rPr lang="en-US" sz="1600" dirty="0" smtClean="0"/>
              <a:t>Multicast </a:t>
            </a:r>
            <a:r>
              <a:rPr lang="el-GR" sz="1600" dirty="0" smtClean="0"/>
              <a:t>για </a:t>
            </a:r>
            <a:r>
              <a:rPr lang="en-US" sz="1600" dirty="0" smtClean="0"/>
              <a:t>FIFO</a:t>
            </a:r>
            <a:r>
              <a:rPr lang="el-GR" sz="1600" dirty="0" smtClean="0"/>
              <a:t> διάταξη</a:t>
            </a:r>
            <a:endParaRPr lang="en-US" sz="1600" dirty="0" smtClean="0"/>
          </a:p>
          <a:p>
            <a:pPr lvl="1"/>
            <a:r>
              <a:rPr lang="en-US" sz="1600" dirty="0" smtClean="0"/>
              <a:t>Multicast </a:t>
            </a:r>
            <a:r>
              <a:rPr lang="el-GR" sz="1600" dirty="0" smtClean="0"/>
              <a:t>για ολική διάταξη</a:t>
            </a:r>
            <a:endParaRPr lang="en-US" sz="1600" dirty="0" smtClean="0"/>
          </a:p>
          <a:p>
            <a:pPr lvl="2"/>
            <a:r>
              <a:rPr lang="en-US" sz="1400" dirty="0" smtClean="0"/>
              <a:t>Sequencer</a:t>
            </a:r>
          </a:p>
          <a:p>
            <a:pPr lvl="2"/>
            <a:r>
              <a:rPr lang="en-US" sz="1400" dirty="0" smtClean="0"/>
              <a:t>ISIS</a:t>
            </a:r>
            <a:endParaRPr lang="el-GR" sz="1800" dirty="0" smtClean="0"/>
          </a:p>
          <a:p>
            <a:pPr lvl="1"/>
            <a:r>
              <a:rPr lang="en-US" sz="1600" dirty="0" smtClean="0"/>
              <a:t>Multicast </a:t>
            </a:r>
            <a:r>
              <a:rPr lang="el-GR" sz="1600" dirty="0" smtClean="0"/>
              <a:t>για αιτιώδη διάταξη</a:t>
            </a:r>
            <a:endParaRPr lang="en-US" sz="1600" dirty="0" smtClean="0"/>
          </a:p>
          <a:p>
            <a:pPr lvl="2"/>
            <a:r>
              <a:rPr lang="el-GR" sz="1400" dirty="0" smtClean="0"/>
              <a:t>Χρησιμοποιεί </a:t>
            </a:r>
            <a:r>
              <a:rPr lang="en-US" sz="1400" dirty="0" smtClean="0"/>
              <a:t>vector timestamps</a:t>
            </a:r>
            <a:endParaRPr lang="el-GR" sz="1400" dirty="0" smtClean="0"/>
          </a:p>
          <a:p>
            <a:pPr lvl="1"/>
            <a:endParaRPr lang="el-GR" sz="1800" dirty="0" smtClean="0"/>
          </a:p>
          <a:p>
            <a:r>
              <a:rPr lang="el-GR" sz="1800" dirty="0" smtClean="0"/>
              <a:t>Αμοιβαίος αποκλεισμός</a:t>
            </a:r>
            <a:endParaRPr lang="en-US" sz="1800" dirty="0" smtClean="0"/>
          </a:p>
          <a:p>
            <a:pPr lvl="1"/>
            <a:r>
              <a:rPr lang="el-GR" sz="1600" dirty="0" smtClean="0"/>
              <a:t>Κεντρικός έλεγχος</a:t>
            </a:r>
            <a:endParaRPr lang="en-US" sz="1600" dirty="0" smtClean="0"/>
          </a:p>
          <a:p>
            <a:pPr lvl="1"/>
            <a:r>
              <a:rPr lang="el-GR" sz="1600" dirty="0" smtClean="0"/>
              <a:t>Δακτύλιος με σκυτάλη</a:t>
            </a:r>
            <a:endParaRPr lang="en-US" sz="1600" dirty="0" smtClean="0"/>
          </a:p>
          <a:p>
            <a:pPr lvl="1"/>
            <a:r>
              <a:rPr lang="el-GR" sz="1600" dirty="0" smtClean="0"/>
              <a:t>Αλγόριθμος </a:t>
            </a:r>
            <a:r>
              <a:rPr lang="en-US" sz="1600" dirty="0" err="1" smtClean="0"/>
              <a:t>Ricart</a:t>
            </a:r>
            <a:r>
              <a:rPr lang="en-US" sz="1600" dirty="0" smtClean="0"/>
              <a:t> and </a:t>
            </a:r>
            <a:r>
              <a:rPr lang="en-US" sz="1600" dirty="0" err="1" smtClean="0"/>
              <a:t>Agrawala</a:t>
            </a:r>
            <a:endParaRPr lang="en-US" sz="1600" dirty="0" smtClean="0"/>
          </a:p>
          <a:p>
            <a:pPr lvl="1"/>
            <a:endParaRPr lang="en-US" sz="1600" dirty="0" smtClean="0"/>
          </a:p>
          <a:p>
            <a:r>
              <a:rPr lang="el-GR" sz="1800" dirty="0" smtClean="0"/>
              <a:t>Ο συντονισμός σε κατανεμημένα συστήματα απαιτεί συχνά εκλογή αρχηγού</a:t>
            </a:r>
          </a:p>
          <a:p>
            <a:pPr lvl="1"/>
            <a:r>
              <a:rPr lang="el-GR" sz="1600" dirty="0" smtClean="0"/>
              <a:t>Αλγόριθμος δακτυλίου</a:t>
            </a:r>
            <a:endParaRPr lang="en-US" sz="1600" dirty="0" smtClean="0"/>
          </a:p>
          <a:p>
            <a:pPr lvl="1"/>
            <a:r>
              <a:rPr lang="el-GR" sz="1600" dirty="0" smtClean="0"/>
              <a:t>Αλγόριθμος τροποποιημένου δακτυλίου</a:t>
            </a:r>
            <a:endParaRPr lang="en-US" sz="1600" dirty="0" smtClean="0"/>
          </a:p>
          <a:p>
            <a:pPr lvl="1"/>
            <a:r>
              <a:rPr lang="el-GR" sz="1600" dirty="0" smtClean="0"/>
              <a:t>Αλγόριθμος </a:t>
            </a:r>
            <a:r>
              <a:rPr lang="en-US" sz="1600" dirty="0" smtClean="0"/>
              <a:t>bully </a:t>
            </a:r>
            <a:endParaRPr lang="el-GR" sz="1600" dirty="0" smtClean="0"/>
          </a:p>
          <a:p>
            <a:endParaRPr lang="en-US" sz="1600" dirty="0" smtClean="0"/>
          </a:p>
          <a:p>
            <a:endParaRPr lang="en-US" sz="2000" dirty="0" smtClean="0"/>
          </a:p>
          <a:p>
            <a:endParaRPr 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Βασικό </a:t>
            </a:r>
            <a:r>
              <a:rPr lang="en-US" dirty="0" smtClean="0"/>
              <a:t>multicast (B-multicast)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/>
          <a:lstStyle/>
          <a:p>
            <a:r>
              <a:rPr lang="el-GR" sz="2000" dirty="0" smtClean="0"/>
              <a:t>Χρήση αξιόπιστου </a:t>
            </a:r>
            <a:r>
              <a:rPr lang="en-US" sz="2000" dirty="0" err="1" smtClean="0"/>
              <a:t>unicast</a:t>
            </a:r>
            <a:r>
              <a:rPr lang="en-US" sz="2000" dirty="0" smtClean="0"/>
              <a:t> </a:t>
            </a:r>
            <a:endParaRPr lang="el-GR" sz="2000" dirty="0" smtClean="0"/>
          </a:p>
          <a:p>
            <a:pPr lvl="1"/>
            <a:r>
              <a:rPr lang="el-GR" sz="1800" dirty="0" smtClean="0"/>
              <a:t>Β-</a:t>
            </a:r>
            <a:r>
              <a:rPr lang="en-US" sz="1800" dirty="0" smtClean="0"/>
              <a:t>multicast(</a:t>
            </a:r>
            <a:r>
              <a:rPr lang="en-US" sz="1800" i="1" dirty="0" err="1" smtClean="0"/>
              <a:t>g</a:t>
            </a:r>
            <a:r>
              <a:rPr lang="en-US" sz="1800" dirty="0" err="1" smtClean="0"/>
              <a:t>,</a:t>
            </a:r>
            <a:r>
              <a:rPr lang="en-US" sz="1800" i="1" dirty="0" err="1" smtClean="0"/>
              <a:t>m</a:t>
            </a:r>
            <a:r>
              <a:rPr lang="en-US" sz="1800" dirty="0" smtClean="0"/>
              <a:t>): </a:t>
            </a:r>
            <a:r>
              <a:rPr lang="el-GR" sz="1800" dirty="0" smtClean="0"/>
              <a:t>Για κάθε διεργασία </a:t>
            </a:r>
            <a:r>
              <a:rPr lang="en-US" sz="1800" i="1" dirty="0" smtClean="0"/>
              <a:t>p</a:t>
            </a:r>
            <a:r>
              <a:rPr lang="en-US" sz="1800" dirty="0" smtClean="0"/>
              <a:t> </a:t>
            </a:r>
            <a:r>
              <a:rPr lang="el-GR" sz="1800" dirty="0" smtClean="0"/>
              <a:t>στο </a:t>
            </a:r>
            <a:r>
              <a:rPr lang="en-US" sz="1800" i="1" dirty="0" smtClean="0"/>
              <a:t>g</a:t>
            </a:r>
            <a:r>
              <a:rPr lang="en-US" sz="1800" dirty="0" smtClean="0"/>
              <a:t>, send(</a:t>
            </a:r>
            <a:r>
              <a:rPr lang="en-US" sz="1800" i="1" dirty="0" err="1" smtClean="0"/>
              <a:t>p</a:t>
            </a:r>
            <a:r>
              <a:rPr lang="en-US" sz="1800" dirty="0" err="1" smtClean="0"/>
              <a:t>,</a:t>
            </a:r>
            <a:r>
              <a:rPr lang="en-US" sz="1800" i="1" dirty="0" err="1" smtClean="0"/>
              <a:t>m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receive(</a:t>
            </a:r>
            <a:r>
              <a:rPr lang="en-US" sz="1800" i="1" dirty="0" smtClean="0"/>
              <a:t>m</a:t>
            </a:r>
            <a:r>
              <a:rPr lang="en-US" sz="1800" dirty="0" smtClean="0"/>
              <a:t>): B-deliver(</a:t>
            </a:r>
            <a:r>
              <a:rPr lang="en-US" sz="1800" i="1" dirty="0" smtClean="0"/>
              <a:t>m</a:t>
            </a:r>
            <a:r>
              <a:rPr lang="en-US" sz="1800" dirty="0" smtClean="0"/>
              <a:t>) </a:t>
            </a:r>
            <a:r>
              <a:rPr lang="el-GR" sz="1800" dirty="0" smtClean="0"/>
              <a:t>στο </a:t>
            </a:r>
            <a:r>
              <a:rPr lang="en-US" sz="1800" i="1" dirty="0" smtClean="0"/>
              <a:t>p</a:t>
            </a:r>
            <a:endParaRPr lang="en-US" sz="1800" dirty="0" smtClean="0"/>
          </a:p>
          <a:p>
            <a:r>
              <a:rPr lang="el-GR" sz="2000" dirty="0" smtClean="0"/>
              <a:t>Εγγύηση</a:t>
            </a:r>
            <a:endParaRPr lang="en-US" sz="2000" dirty="0" smtClean="0"/>
          </a:p>
          <a:p>
            <a:pPr lvl="1"/>
            <a:r>
              <a:rPr lang="el-GR" sz="1800" dirty="0" smtClean="0"/>
              <a:t>Όλες οι διεργασίες που ανήκουν στο </a:t>
            </a:r>
            <a:r>
              <a:rPr lang="en-US" sz="1800" i="1" dirty="0" smtClean="0"/>
              <a:t>g </a:t>
            </a:r>
            <a:r>
              <a:rPr lang="el-GR" sz="1800" dirty="0" smtClean="0"/>
              <a:t>τελικά λαμβάνουν όλα τα </a:t>
            </a:r>
            <a:r>
              <a:rPr lang="en-US" sz="1800" dirty="0" smtClean="0"/>
              <a:t>multicast </a:t>
            </a:r>
            <a:r>
              <a:rPr lang="el-GR" sz="1800" dirty="0" smtClean="0"/>
              <a:t>μηνύματα</a:t>
            </a:r>
            <a:r>
              <a:rPr lang="en-US" sz="1800" dirty="0" smtClean="0"/>
              <a:t>…</a:t>
            </a:r>
          </a:p>
          <a:p>
            <a:pPr lvl="1"/>
            <a:r>
              <a:rPr lang="en-US" sz="1800" dirty="0" smtClean="0"/>
              <a:t>… </a:t>
            </a:r>
            <a:r>
              <a:rPr lang="el-GR" sz="1800" dirty="0" smtClean="0">
                <a:solidFill>
                  <a:srgbClr val="FF0000"/>
                </a:solidFill>
              </a:rPr>
              <a:t>αρκεί ο αποστολέας να μην αποτύχει!</a:t>
            </a:r>
            <a:endParaRPr lang="en-US" sz="1800" dirty="0" smtClean="0">
              <a:solidFill>
                <a:srgbClr val="FF0000"/>
              </a:solidFill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Αξιόπιστο </a:t>
            </a:r>
            <a:r>
              <a:rPr lang="en-US" dirty="0" smtClean="0"/>
              <a:t>multicast (R-multicast)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Όπως το Β-</a:t>
            </a:r>
            <a:r>
              <a:rPr lang="en-US" dirty="0" smtClean="0"/>
              <a:t>multicast + </a:t>
            </a:r>
          </a:p>
          <a:p>
            <a:pPr>
              <a:buNone/>
            </a:pPr>
            <a:r>
              <a:rPr lang="en-US" dirty="0" smtClean="0"/>
              <a:t> 	</a:t>
            </a:r>
            <a:r>
              <a:rPr lang="el-GR" dirty="0" smtClean="0"/>
              <a:t>όλες οι σωστές διεργασίες πρέπει να παραλάβουν το μήνυμα αν έστω και μια από αυτήν το παραλάβει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	… γιατί ο αποστολέας μπορεί να αποτύχει ενώ εκτελεί </a:t>
            </a:r>
            <a:r>
              <a:rPr lang="en-US" dirty="0" smtClean="0"/>
              <a:t>B-multicast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R-multicast: </a:t>
            </a:r>
            <a:r>
              <a:rPr lang="el-GR" dirty="0" smtClean="0"/>
              <a:t>Στόχοι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i="1" dirty="0" smtClean="0"/>
              <a:t>Ακεραιότητα</a:t>
            </a:r>
            <a:r>
              <a:rPr lang="el-GR" sz="2000" dirty="0" smtClean="0"/>
              <a:t> (</a:t>
            </a:r>
            <a:r>
              <a:rPr lang="en-US" sz="2000" dirty="0" smtClean="0"/>
              <a:t>integrity): </a:t>
            </a:r>
            <a:r>
              <a:rPr lang="el-GR" sz="2000" dirty="0" smtClean="0"/>
              <a:t>Μια σωστή </a:t>
            </a:r>
            <a:r>
              <a:rPr lang="en-US" sz="2000" dirty="0" smtClean="0"/>
              <a:t>(</a:t>
            </a:r>
            <a:r>
              <a:rPr lang="el-GR" sz="2000" dirty="0" smtClean="0"/>
              <a:t>χωρίς σφάλματα)</a:t>
            </a:r>
            <a:r>
              <a:rPr lang="en-US" sz="2000" dirty="0" smtClean="0"/>
              <a:t> </a:t>
            </a:r>
            <a:r>
              <a:rPr lang="el-GR" sz="2000" dirty="0" smtClean="0"/>
              <a:t>διεργασία </a:t>
            </a:r>
            <a:r>
              <a:rPr lang="en-US" sz="2000" i="1" dirty="0" smtClean="0"/>
              <a:t>p</a:t>
            </a:r>
            <a:r>
              <a:rPr lang="en-US" sz="2000" dirty="0" smtClean="0"/>
              <a:t> </a:t>
            </a:r>
            <a:r>
              <a:rPr lang="el-GR" sz="2000" dirty="0" smtClean="0"/>
              <a:t>παραδίδει ένα μήνυμα</a:t>
            </a:r>
            <a:r>
              <a:rPr lang="en-US" sz="2000" dirty="0" smtClean="0"/>
              <a:t> </a:t>
            </a:r>
            <a:r>
              <a:rPr lang="en-US" sz="2000" i="1" dirty="0" smtClean="0"/>
              <a:t>m</a:t>
            </a:r>
            <a:r>
              <a:rPr lang="en-US" sz="2000" dirty="0" smtClean="0"/>
              <a:t> </a:t>
            </a:r>
            <a:r>
              <a:rPr lang="el-GR" sz="2000" dirty="0" smtClean="0"/>
              <a:t>το πολύ μια φορά</a:t>
            </a:r>
            <a:endParaRPr lang="en-US" sz="2000" dirty="0" smtClean="0"/>
          </a:p>
          <a:p>
            <a:pPr lvl="1"/>
            <a:r>
              <a:rPr lang="el-GR" sz="1800" dirty="0" smtClean="0"/>
              <a:t>Σωστή: Τηρεί το πρωτόκολλο και είναι ζωντανή</a:t>
            </a:r>
            <a:endParaRPr lang="en-US" sz="1800" dirty="0" smtClean="0"/>
          </a:p>
          <a:p>
            <a:endParaRPr lang="en-US" sz="2000" i="1" dirty="0" smtClean="0"/>
          </a:p>
          <a:p>
            <a:r>
              <a:rPr lang="el-GR" sz="2000" i="1" dirty="0" smtClean="0"/>
              <a:t>Συμφωνία</a:t>
            </a:r>
            <a:r>
              <a:rPr lang="el-GR" sz="2000" dirty="0" smtClean="0"/>
              <a:t> (</a:t>
            </a:r>
            <a:r>
              <a:rPr lang="en-US" sz="2000" dirty="0" smtClean="0"/>
              <a:t>agreement): </a:t>
            </a:r>
            <a:r>
              <a:rPr lang="el-GR" sz="2000" dirty="0" smtClean="0"/>
              <a:t>Αν μια σωστή διεργασία παραδώσει μήνυμα </a:t>
            </a:r>
            <a:r>
              <a:rPr lang="en-US" sz="2000" i="1" dirty="0" smtClean="0"/>
              <a:t>m</a:t>
            </a:r>
            <a:r>
              <a:rPr lang="en-US" sz="2000" dirty="0" smtClean="0"/>
              <a:t>, </a:t>
            </a:r>
            <a:r>
              <a:rPr lang="el-GR" sz="2000" dirty="0" smtClean="0"/>
              <a:t>τότε όλες οι υπόλοιπες σωστές διεργασίας στην ομάδα </a:t>
            </a:r>
            <a:r>
              <a:rPr lang="en-US" sz="2000" dirty="0" smtClean="0"/>
              <a:t>group(</a:t>
            </a:r>
            <a:r>
              <a:rPr lang="en-US" sz="2000" i="1" dirty="0" smtClean="0"/>
              <a:t>m</a:t>
            </a:r>
            <a:r>
              <a:rPr lang="en-US" sz="2000" dirty="0" smtClean="0"/>
              <a:t>) </a:t>
            </a:r>
            <a:r>
              <a:rPr lang="el-GR" sz="2000" dirty="0" smtClean="0"/>
              <a:t>θα παραδώσουν τελικά το </a:t>
            </a:r>
            <a:r>
              <a:rPr lang="en-US" sz="2000" i="1" dirty="0" smtClean="0"/>
              <a:t>m</a:t>
            </a:r>
            <a:endParaRPr lang="en-US" sz="2000" dirty="0" smtClean="0"/>
          </a:p>
          <a:p>
            <a:pPr lvl="1"/>
            <a:r>
              <a:rPr lang="el-GR" sz="1800" dirty="0" smtClean="0"/>
              <a:t>«όλα ή τίποτα»</a:t>
            </a:r>
            <a:endParaRPr lang="en-US" altLang="ja-JP" sz="1800" dirty="0" smtClean="0"/>
          </a:p>
          <a:p>
            <a:endParaRPr lang="en-US" sz="2000" i="1" dirty="0" smtClean="0"/>
          </a:p>
          <a:p>
            <a:r>
              <a:rPr lang="el-GR" sz="2000" i="1" dirty="0" smtClean="0"/>
              <a:t>Ισχύς</a:t>
            </a:r>
            <a:r>
              <a:rPr lang="el-GR" sz="2000" dirty="0" smtClean="0"/>
              <a:t> (</a:t>
            </a:r>
            <a:r>
              <a:rPr lang="en-US" sz="2000" dirty="0" smtClean="0"/>
              <a:t>validity): </a:t>
            </a:r>
            <a:r>
              <a:rPr lang="el-GR" sz="2000" dirty="0" smtClean="0"/>
              <a:t>Αν μια σωστή διεργασία στείλει μήνυμα</a:t>
            </a:r>
            <a:r>
              <a:rPr lang="en-US" sz="2000" dirty="0" smtClean="0"/>
              <a:t> </a:t>
            </a:r>
            <a:r>
              <a:rPr lang="en-US" sz="2000" i="1" dirty="0" smtClean="0"/>
              <a:t>m</a:t>
            </a:r>
            <a:r>
              <a:rPr lang="en-US" sz="2000" dirty="0" smtClean="0"/>
              <a:t>, </a:t>
            </a:r>
            <a:r>
              <a:rPr lang="el-GR" sz="2000" dirty="0" smtClean="0"/>
              <a:t>τότε θα παραδώσει και η ίδια το </a:t>
            </a:r>
            <a:r>
              <a:rPr lang="en-US" sz="2000" dirty="0" smtClean="0"/>
              <a:t>m </a:t>
            </a:r>
            <a:r>
              <a:rPr lang="el-GR" sz="2000" dirty="0" smtClean="0"/>
              <a:t>τελικά</a:t>
            </a:r>
            <a:endParaRPr lang="en-US" sz="2000" dirty="0" smtClean="0"/>
          </a:p>
          <a:p>
            <a:endParaRPr lang="el-GR" sz="2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Cslab_presentation_template (1)</Template>
  <TotalTime>18047</TotalTime>
  <Words>3414</Words>
  <Application>Microsoft Office PowerPoint</Application>
  <PresentationFormat>Προβολή στην οθόνη (4:3)</PresentationFormat>
  <Paragraphs>765</Paragraphs>
  <Slides>65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65</vt:i4>
      </vt:variant>
    </vt:vector>
  </HeadingPairs>
  <TitlesOfParts>
    <vt:vector size="66" baseType="lpstr">
      <vt:lpstr>Θέμα του Office</vt:lpstr>
      <vt:lpstr>Διαφάνεια 1</vt:lpstr>
      <vt:lpstr>Πώς επικοινωνούν οι διεργασίες;</vt:lpstr>
      <vt:lpstr>Μulticast μέσω hadrware</vt:lpstr>
      <vt:lpstr>Hardware broadcast</vt:lpstr>
      <vt:lpstr>Software multicast</vt:lpstr>
      <vt:lpstr>Μοντέλο συστήματος </vt:lpstr>
      <vt:lpstr>Βασικό multicast (B-multicast)</vt:lpstr>
      <vt:lpstr>Αξιόπιστο multicast (R-multicast)</vt:lpstr>
      <vt:lpstr>R-multicast: Στόχοι</vt:lpstr>
      <vt:lpstr>R-multicast</vt:lpstr>
      <vt:lpstr>Αλγόριθμος</vt:lpstr>
      <vt:lpstr>Διάταξη μηνυμάτων </vt:lpstr>
      <vt:lpstr>Διατεταγμένο multicast </vt:lpstr>
      <vt:lpstr>Διάταξη FIFO</vt:lpstr>
      <vt:lpstr>Ολική διάταξη</vt:lpstr>
      <vt:lpstr>Αιτιώδης διάταξη (causal)</vt:lpstr>
      <vt:lpstr>Παράδειγμα</vt:lpstr>
      <vt:lpstr>Αποστολή vs. Παράδοση</vt:lpstr>
      <vt:lpstr>Αποστολή, παράδοση, αναμονή</vt:lpstr>
      <vt:lpstr>Διάταξη FIFO</vt:lpstr>
      <vt:lpstr>Διαφάνεια 21</vt:lpstr>
      <vt:lpstr>Ολικά διατεταγμένο multicast</vt:lpstr>
      <vt:lpstr>Αλγόριθμος με χρήση sequencer</vt:lpstr>
      <vt:lpstr>Αλγόριθμος ISIS</vt:lpstr>
      <vt:lpstr>Διαφάνεια 25</vt:lpstr>
      <vt:lpstr>Αιτιώδης διάταξη: παράδειγμα</vt:lpstr>
      <vt:lpstr>Αιτιώδης διάταξη</vt:lpstr>
      <vt:lpstr>Αλγόριθμος</vt:lpstr>
      <vt:lpstr>Παράδειγμα</vt:lpstr>
      <vt:lpstr>Παράδειγμα</vt:lpstr>
      <vt:lpstr>Παράδειγμα</vt:lpstr>
      <vt:lpstr>Κατανεμημένος συντονισμός</vt:lpstr>
      <vt:lpstr>Γιατί θέλουμε αμοιβαίο αποκλεισμό</vt:lpstr>
      <vt:lpstr>Γιατί θέλουμε αμοιβαίο αποκλεισμό</vt:lpstr>
      <vt:lpstr>Αμοιβαίος αποκλεισμός</vt:lpstr>
      <vt:lpstr>Κεντρικό σύστημα: mutex</vt:lpstr>
      <vt:lpstr>Χρήση mutex</vt:lpstr>
      <vt:lpstr>Σε κατανεμημένα συστήματα</vt:lpstr>
      <vt:lpstr>Υποθέσεις</vt:lpstr>
      <vt:lpstr>Κριτήρια Επίδοσης</vt:lpstr>
      <vt:lpstr>Κατηγορίες αλγορίθμων</vt:lpstr>
      <vt:lpstr>Κεντρικός Έλεγχος</vt:lpstr>
      <vt:lpstr>Κεντρικός Έλεγχος</vt:lpstr>
      <vt:lpstr>Αποτίμηση αλγορίθμου</vt:lpstr>
      <vt:lpstr>Αλγόριθμος δακτυλίου</vt:lpstr>
      <vt:lpstr>Αποτίμηση αλγορίθμου</vt:lpstr>
      <vt:lpstr>Αλγόριθμος Ricart &amp; Agrawala</vt:lpstr>
      <vt:lpstr>Συνέχεια</vt:lpstr>
      <vt:lpstr>Παράδειγμα</vt:lpstr>
      <vt:lpstr>Αποτίμηση</vt:lpstr>
      <vt:lpstr>Αλγόριθμοι Εκλογής</vt:lpstr>
      <vt:lpstr>Γιατί χρειάζονται;</vt:lpstr>
      <vt:lpstr>Παραδοχές</vt:lpstr>
      <vt:lpstr>Ορισμός προβλήματος</vt:lpstr>
      <vt:lpstr>Εκλογή δακτυλίου </vt:lpstr>
      <vt:lpstr>Αποτίμηση</vt:lpstr>
      <vt:lpstr>Παράδειγμα</vt:lpstr>
      <vt:lpstr>Τροποποιημένη εκλογή δακτυλίου</vt:lpstr>
      <vt:lpstr>Διαφάνεια 59</vt:lpstr>
      <vt:lpstr>Αποτίμηση </vt:lpstr>
      <vt:lpstr>Αλγόριθμος bully</vt:lpstr>
      <vt:lpstr>Αλγόριθμος bully</vt:lpstr>
      <vt:lpstr>Διαφάνεια 63</vt:lpstr>
      <vt:lpstr>Αποτίμηση</vt:lpstr>
      <vt:lpstr>Ανακεφαλαίωση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Large Scale Distributed Data Management for Analytical Processing Applications</dc:title>
  <dc:creator>Katerina Doka</dc:creator>
  <cp:lastModifiedBy>doka</cp:lastModifiedBy>
  <cp:revision>644</cp:revision>
  <cp:lastPrinted>1601-01-01T00:00:00Z</cp:lastPrinted>
  <dcterms:created xsi:type="dcterms:W3CDTF">2010-01-28T11:06:47Z</dcterms:created>
  <dcterms:modified xsi:type="dcterms:W3CDTF">2017-10-31T20:59:19Z</dcterms:modified>
</cp:coreProperties>
</file>