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61" r:id="rId1"/>
  </p:sldMasterIdLst>
  <p:notesMasterIdLst>
    <p:notesMasterId r:id="rId66"/>
  </p:notesMasterIdLst>
  <p:sldIdLst>
    <p:sldId id="256" r:id="rId2"/>
    <p:sldId id="379" r:id="rId3"/>
    <p:sldId id="380" r:id="rId4"/>
    <p:sldId id="381" r:id="rId5"/>
    <p:sldId id="382" r:id="rId6"/>
    <p:sldId id="438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437" r:id="rId15"/>
    <p:sldId id="390" r:id="rId16"/>
    <p:sldId id="393" r:id="rId17"/>
    <p:sldId id="394" r:id="rId18"/>
    <p:sldId id="395" r:id="rId19"/>
    <p:sldId id="391" r:id="rId20"/>
    <p:sldId id="392" r:id="rId21"/>
    <p:sldId id="396" r:id="rId22"/>
    <p:sldId id="397" r:id="rId23"/>
    <p:sldId id="398" r:id="rId24"/>
    <p:sldId id="439" r:id="rId25"/>
    <p:sldId id="440" r:id="rId26"/>
    <p:sldId id="441" r:id="rId27"/>
    <p:sldId id="399" r:id="rId28"/>
    <p:sldId id="400" r:id="rId29"/>
    <p:sldId id="401" r:id="rId30"/>
    <p:sldId id="402" r:id="rId31"/>
    <p:sldId id="403" r:id="rId32"/>
    <p:sldId id="404" r:id="rId33"/>
    <p:sldId id="405" r:id="rId34"/>
    <p:sldId id="406" r:id="rId35"/>
    <p:sldId id="407" r:id="rId36"/>
    <p:sldId id="408" r:id="rId37"/>
    <p:sldId id="409" r:id="rId38"/>
    <p:sldId id="410" r:id="rId39"/>
    <p:sldId id="442" r:id="rId40"/>
    <p:sldId id="411" r:id="rId41"/>
    <p:sldId id="412" r:id="rId42"/>
    <p:sldId id="413" r:id="rId43"/>
    <p:sldId id="414" r:id="rId44"/>
    <p:sldId id="417" r:id="rId45"/>
    <p:sldId id="415" r:id="rId46"/>
    <p:sldId id="416" r:id="rId47"/>
    <p:sldId id="419" r:id="rId48"/>
    <p:sldId id="418" r:id="rId49"/>
    <p:sldId id="420" r:id="rId50"/>
    <p:sldId id="421" r:id="rId51"/>
    <p:sldId id="422" r:id="rId52"/>
    <p:sldId id="423" r:id="rId53"/>
    <p:sldId id="424" r:id="rId54"/>
    <p:sldId id="425" r:id="rId55"/>
    <p:sldId id="426" r:id="rId56"/>
    <p:sldId id="427" r:id="rId57"/>
    <p:sldId id="429" r:id="rId58"/>
    <p:sldId id="430" r:id="rId59"/>
    <p:sldId id="431" r:id="rId60"/>
    <p:sldId id="432" r:id="rId61"/>
    <p:sldId id="433" r:id="rId62"/>
    <p:sldId id="434" r:id="rId63"/>
    <p:sldId id="435" r:id="rId64"/>
    <p:sldId id="436" r:id="rId65"/>
  </p:sldIdLst>
  <p:sldSz cx="9144000" cy="6858000" type="screen4x3"/>
  <p:notesSz cx="10234613" cy="70993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12" autoAdjust="0"/>
  </p:normalViewPr>
  <p:slideViewPr>
    <p:cSldViewPr>
      <p:cViewPr>
        <p:scale>
          <a:sx n="90" d="100"/>
          <a:sy n="90" d="100"/>
        </p:scale>
        <p:origin x="-1404" y="-1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190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 noChangeArrowheads="1"/>
          </p:cNvSpPr>
          <p:nvPr/>
        </p:nvSpPr>
        <p:spPr bwMode="auto">
          <a:xfrm>
            <a:off x="0" y="0"/>
            <a:ext cx="10234613" cy="70993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797550" y="0"/>
            <a:ext cx="4433888" cy="352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277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343275" y="533400"/>
            <a:ext cx="3546475" cy="26606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1023938" y="3373438"/>
            <a:ext cx="8185150" cy="3190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noProof="0" smtClean="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797550" y="6743700"/>
            <a:ext cx="4433888" cy="352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1ED60039-CB09-48AF-B49E-9760B370CF0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1ED15A1F-741E-4DF5-B0D0-975EB6BC7808}" type="slidenum">
              <a:rPr lang="el-GR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</a:t>
            </a:fld>
            <a:endParaRPr lang="el-GR" smtClean="0">
              <a:latin typeface="Times New Roman" pitchFamily="18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3275" y="533400"/>
            <a:ext cx="3548063" cy="2662238"/>
          </a:xfrm>
          <a:solidFill>
            <a:srgbClr val="FFFFFF"/>
          </a:solidFill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23938" y="3373438"/>
            <a:ext cx="8186737" cy="3192462"/>
          </a:xfrm>
          <a:noFill/>
          <a:ln/>
        </p:spPr>
        <p:txBody>
          <a:bodyPr wrap="none" anchor="ctr"/>
          <a:lstStyle/>
          <a:p>
            <a:endParaRPr lang="el-GR" smtClean="0">
              <a:latin typeface="Times New Roman" pitchFamily="18" charset="0"/>
            </a:endParaRPr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1E622BF-EA08-44FF-BC0F-571CE05E246E}" type="slidenum">
              <a:rPr lang="el-GR" sz="130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l-GR" sz="1300">
              <a:solidFill>
                <a:srgbClr val="000000"/>
              </a:solidFill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ED60039-CB09-48AF-B49E-9760B370CF0E}" type="slidenum">
              <a:rPr lang="el-GR" smtClean="0"/>
              <a:pPr>
                <a:defRPr/>
              </a:pPr>
              <a:t>54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26C51-1577-4671-8D83-AD05C706E8D9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5D3C3-ECFB-45C5-BB86-A20C182DB34D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2D6F2-249E-4E74-AEF1-357BEB8023C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yrforos_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5" name="Straight Connector 12"/>
          <p:cNvCxnSpPr/>
          <p:nvPr/>
        </p:nvCxnSpPr>
        <p:spPr bwMode="auto">
          <a:xfrm>
            <a:off x="8501063" y="6524625"/>
            <a:ext cx="642937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9" descr="cslab_logo_transparen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7" name="Straight Connector 14"/>
          <p:cNvCxnSpPr/>
          <p:nvPr/>
        </p:nvCxnSpPr>
        <p:spPr bwMode="auto">
          <a:xfrm>
            <a:off x="0" y="6524625"/>
            <a:ext cx="5572125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 txBox="1">
            <a:spLocks/>
          </p:cNvSpPr>
          <p:nvPr/>
        </p:nvSpPr>
        <p:spPr>
          <a:xfrm>
            <a:off x="107950" y="6569075"/>
            <a:ext cx="1008063" cy="2889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el-GR" sz="1000" b="1" dirty="0">
              <a:latin typeface="Calibri" pitchFamily="34" charset="0"/>
            </a:endParaRPr>
          </a:p>
        </p:txBody>
      </p:sp>
      <p:cxnSp>
        <p:nvCxnSpPr>
          <p:cNvPr id="9" name="Straight Connector 16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A57A4-54FA-46F9-887B-22C630186E54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919F-1C81-41B9-83F9-9C5D39B42FC7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D028B-EF3D-4644-816C-AB9DD45B6050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3933B-25A2-4C99-85ED-A365C1510C9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C141D-612C-4360-A4FA-F82F45D1DDCB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7A1E8-7EAD-4C1D-A739-C4AD93AE6396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F591C-6224-4CC5-8A15-AD631975713D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422E7-D324-4BB8-BD32-28893D8A1CB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9B093D2-082E-44F1-8B89-B2F25A23D616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pic>
        <p:nvPicPr>
          <p:cNvPr id="1030" name="Picture 4" descr="pyrforos_transparent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 bwMode="auto">
          <a:xfrm>
            <a:off x="8501063" y="6524625"/>
            <a:ext cx="642937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19" descr="cslab_logo_transparent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 bwMode="auto">
          <a:xfrm>
            <a:off x="0" y="6524625"/>
            <a:ext cx="5572125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7"/>
          <p:cNvSpPr txBox="1">
            <a:spLocks/>
          </p:cNvSpPr>
          <p:nvPr/>
        </p:nvSpPr>
        <p:spPr>
          <a:xfrm>
            <a:off x="107950" y="6569075"/>
            <a:ext cx="1008063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DF491CB-8FF0-4AD7-BD19-72FD185E7947}" type="datetime1">
              <a:rPr lang="el-GR" sz="1000" b="1">
                <a:latin typeface="Calibri" pitchFamily="34" charset="0"/>
              </a:rPr>
              <a:pPr>
                <a:defRPr/>
              </a:pPr>
              <a:t>8/11/2017</a:t>
            </a:fld>
            <a:endParaRPr lang="el-GR" sz="1000" b="1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42938" y="1214438"/>
            <a:ext cx="7772400" cy="1681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4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Κατανεμημένες δοσοληψίες</a:t>
            </a:r>
            <a:endParaRPr lang="en-US" sz="4800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457200" y="3260576"/>
            <a:ext cx="8001000" cy="29767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Κατανεμημένα Συστήματα</a:t>
            </a: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201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7</a:t>
            </a: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-201</a:t>
            </a:r>
            <a:r>
              <a:rPr lang="en-US" sz="280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8</a:t>
            </a:r>
            <a:endParaRPr lang="el-GR" sz="28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28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http://www.cslab.ece.ntua.gr/courses/distrib</a:t>
            </a:r>
            <a:endParaRPr lang="en-US" sz="2800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8501063" y="6524625"/>
            <a:ext cx="642937" cy="1588"/>
          </a:xfrm>
          <a:prstGeom prst="line">
            <a:avLst/>
          </a:prstGeom>
          <a:noFill/>
          <a:ln w="3816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3" name="Line 6"/>
          <p:cNvSpPr>
            <a:spLocks noChangeShapeType="1"/>
          </p:cNvSpPr>
          <p:nvPr/>
        </p:nvSpPr>
        <p:spPr bwMode="auto">
          <a:xfrm>
            <a:off x="0" y="6524625"/>
            <a:ext cx="5572125" cy="1588"/>
          </a:xfrm>
          <a:prstGeom prst="line">
            <a:avLst/>
          </a:prstGeom>
          <a:noFill/>
          <a:ln w="3816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4" name="Text Box 2"/>
          <p:cNvSpPr txBox="1">
            <a:spLocks noChangeArrowheads="1"/>
          </p:cNvSpPr>
          <p:nvPr/>
        </p:nvSpPr>
        <p:spPr bwMode="auto">
          <a:xfrm>
            <a:off x="52388" y="5257800"/>
            <a:ext cx="9039225" cy="979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commit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 </a:t>
            </a:r>
            <a:r>
              <a:rPr lang="el-GR" sz="2800" dirty="0" smtClean="0"/>
              <a:t>αρχή του </a:t>
            </a:r>
            <a:r>
              <a:rPr lang="en-US" sz="2800" dirty="0" smtClean="0"/>
              <a:t>atomicity</a:t>
            </a:r>
          </a:p>
          <a:p>
            <a:pPr lvl="1"/>
            <a:r>
              <a:rPr lang="el-GR" sz="2400" dirty="0" smtClean="0"/>
              <a:t>Όλα ή τίποτα</a:t>
            </a:r>
          </a:p>
          <a:p>
            <a:r>
              <a:rPr lang="el-GR" sz="2800" dirty="0" smtClean="0"/>
              <a:t>Ο </a:t>
            </a:r>
            <a:r>
              <a:rPr lang="en-US" sz="2800" dirty="0" smtClean="0"/>
              <a:t>coordinator </a:t>
            </a:r>
            <a:r>
              <a:rPr lang="el-GR" sz="2800" dirty="0" smtClean="0"/>
              <a:t>προτείνει </a:t>
            </a:r>
            <a:r>
              <a:rPr lang="en-US" sz="2800" dirty="0" smtClean="0"/>
              <a:t>commit</a:t>
            </a:r>
          </a:p>
          <a:p>
            <a:pPr lvl="1"/>
            <a:r>
              <a:rPr lang="el-GR" sz="2400" dirty="0" smtClean="0"/>
              <a:t>Αν όλοι οι </a:t>
            </a:r>
            <a:r>
              <a:rPr lang="en-US" sz="2400" dirty="0" smtClean="0"/>
              <a:t>participants </a:t>
            </a:r>
            <a:r>
              <a:rPr lang="el-GR" sz="2400" dirty="0" smtClean="0"/>
              <a:t>συμφωνήσουν -&gt; όλοι </a:t>
            </a:r>
            <a:r>
              <a:rPr lang="en-US" sz="2400" dirty="0" smtClean="0"/>
              <a:t>commit</a:t>
            </a:r>
          </a:p>
          <a:p>
            <a:pPr lvl="1"/>
            <a:r>
              <a:rPr lang="el-GR" sz="2400" dirty="0" smtClean="0"/>
              <a:t>Αν ένας διαφωνήσει -&gt; όλοι </a:t>
            </a:r>
            <a:r>
              <a:rPr lang="en-US" sz="2400" dirty="0" smtClean="0"/>
              <a:t>abort</a:t>
            </a:r>
            <a:endParaRPr lang="el-GR" sz="2400" dirty="0" smtClean="0"/>
          </a:p>
          <a:p>
            <a:r>
              <a:rPr lang="el-GR" sz="2800" dirty="0" smtClean="0"/>
              <a:t>Μοντέλο σφαλμάτων</a:t>
            </a:r>
          </a:p>
          <a:p>
            <a:pPr lvl="1"/>
            <a:r>
              <a:rPr lang="el-GR" sz="2400" dirty="0" smtClean="0"/>
              <a:t>Καθυστέρηση ή απώλεια μηνυμάτων</a:t>
            </a:r>
          </a:p>
          <a:p>
            <a:pPr lvl="1"/>
            <a:r>
              <a:rPr lang="en-US" sz="2400" dirty="0" smtClean="0"/>
              <a:t>Crash</a:t>
            </a:r>
            <a:r>
              <a:rPr lang="el-GR" sz="2400" dirty="0" smtClean="0"/>
              <a:t> και ανάνηψη από δίσκο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1-phase commit (1PC)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400" dirty="0" smtClean="0"/>
              <a:t>O coordinator </a:t>
            </a:r>
            <a:r>
              <a:rPr lang="el-GR" sz="2400" dirty="0" smtClean="0"/>
              <a:t>στέλνει σε όλους τους </a:t>
            </a:r>
            <a:r>
              <a:rPr lang="en-US" sz="2400" dirty="0" smtClean="0"/>
              <a:t>participants commit </a:t>
            </a:r>
            <a:r>
              <a:rPr lang="el-GR" sz="2400" dirty="0" smtClean="0"/>
              <a:t>ή </a:t>
            </a:r>
            <a:r>
              <a:rPr lang="en-US" sz="2400" dirty="0" smtClean="0"/>
              <a:t>abort</a:t>
            </a:r>
            <a:endParaRPr lang="el-GR" sz="2400" dirty="0" smtClean="0"/>
          </a:p>
          <a:p>
            <a:pPr>
              <a:buClr>
                <a:schemeClr val="tx1"/>
              </a:buClr>
              <a:buSzPct val="120000"/>
              <a:buFont typeface="Arial"/>
              <a:buChar char="•"/>
            </a:pPr>
            <a:r>
              <a:rPr lang="el-GR" sz="2400" dirty="0" smtClean="0"/>
              <a:t>Περιμένει </a:t>
            </a:r>
            <a:r>
              <a:rPr lang="en-US" sz="2400" dirty="0" err="1" smtClean="0"/>
              <a:t>ack</a:t>
            </a:r>
            <a:r>
              <a:rPr lang="el-GR" sz="2400" dirty="0" smtClean="0"/>
              <a:t> από όλους</a:t>
            </a:r>
          </a:p>
          <a:p>
            <a:pPr>
              <a:buClr>
                <a:schemeClr val="tx1"/>
              </a:buClr>
              <a:buSzPct val="120000"/>
              <a:buFont typeface="Arial"/>
              <a:buChar char="•"/>
            </a:pPr>
            <a:r>
              <a:rPr lang="el-GR" sz="2400" dirty="0" smtClean="0"/>
              <a:t>Ξαναστέλνει αν χρειαστεί</a:t>
            </a:r>
            <a:endParaRPr lang="en-US" sz="2400" dirty="0" smtClean="0"/>
          </a:p>
          <a:p>
            <a:pPr>
              <a:buClr>
                <a:schemeClr val="tx1"/>
              </a:buClr>
              <a:buSzPct val="120000"/>
              <a:buFont typeface="Arial"/>
              <a:buChar char="•"/>
            </a:pPr>
            <a:r>
              <a:rPr lang="el-GR" sz="2400" dirty="0" smtClean="0"/>
              <a:t>Τι μπορεί να πάει στραβά;</a:t>
            </a:r>
            <a:endParaRPr lang="en-US" sz="2400" dirty="0" smtClean="0"/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l-GR" sz="2000" dirty="0" smtClean="0"/>
              <a:t>Δε δουλεύει αν ένας </a:t>
            </a:r>
            <a:r>
              <a:rPr lang="en-US" sz="2000" dirty="0" smtClean="0"/>
              <a:t>participant </a:t>
            </a:r>
            <a:r>
              <a:rPr lang="el-GR" sz="2000" dirty="0" smtClean="0"/>
              <a:t>πεθάνει πριν λάβει το μήνυμα</a:t>
            </a:r>
            <a:endParaRPr lang="en-US" sz="2000" dirty="0" smtClean="0"/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l-GR" sz="2000" dirty="0" smtClean="0"/>
              <a:t>Δεν επιτρέπει σε κάποιον </a:t>
            </a:r>
            <a:r>
              <a:rPr lang="en-US" sz="2000" dirty="0" smtClean="0"/>
              <a:t>participant </a:t>
            </a:r>
            <a:r>
              <a:rPr lang="el-GR" sz="2000" dirty="0" smtClean="0"/>
              <a:t>να αποφασίσει να κάνει</a:t>
            </a:r>
            <a:r>
              <a:rPr lang="en-US" sz="2000" dirty="0" smtClean="0"/>
              <a:t> abort </a:t>
            </a:r>
            <a:r>
              <a:rPr lang="el-GR" sz="2000" dirty="0" smtClean="0"/>
              <a:t>το</a:t>
            </a:r>
            <a:r>
              <a:rPr lang="en-US" sz="2000" dirty="0" smtClean="0"/>
              <a:t> transaction</a:t>
            </a:r>
            <a:r>
              <a:rPr lang="el-GR" sz="2000" dirty="0" smtClean="0"/>
              <a:t> (π.χ., σε περίπτωση </a:t>
            </a:r>
            <a:r>
              <a:rPr lang="en-US" sz="2000" dirty="0" smtClean="0"/>
              <a:t>deadlock,</a:t>
            </a:r>
            <a:r>
              <a:rPr lang="el-GR" sz="2000" dirty="0" smtClean="0"/>
              <a:t> αποτυχία </a:t>
            </a:r>
            <a:r>
              <a:rPr lang="en-US" sz="2000" dirty="0" smtClean="0"/>
              <a:t>validation </a:t>
            </a:r>
            <a:r>
              <a:rPr lang="el-GR" sz="2000" dirty="0" smtClean="0"/>
              <a:t>σε </a:t>
            </a:r>
            <a:r>
              <a:rPr lang="en-US" sz="2000" dirty="0" smtClean="0"/>
              <a:t>optimistic concurrency control</a:t>
            </a:r>
            <a:r>
              <a:rPr lang="el-GR" sz="2000" dirty="0" smtClean="0"/>
              <a:t>, ανάνηψη από </a:t>
            </a:r>
            <a:r>
              <a:rPr lang="en-US" sz="2000" dirty="0" smtClean="0"/>
              <a:t>crash</a:t>
            </a:r>
            <a:r>
              <a:rPr lang="el-GR" sz="2000" dirty="0" smtClean="0"/>
              <a:t> κλπ</a:t>
            </a:r>
            <a:r>
              <a:rPr lang="en-US" sz="2000" dirty="0" smtClean="0"/>
              <a:t>)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2-phase commit (2PC)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Πρώτη φάση </a:t>
            </a:r>
            <a:endParaRPr lang="en-US" sz="2400" dirty="0" smtClean="0"/>
          </a:p>
          <a:p>
            <a:pPr lvl="1"/>
            <a:r>
              <a:rPr lang="en-US" sz="2000" dirty="0" smtClean="0"/>
              <a:t>O Coordinator </a:t>
            </a:r>
            <a:r>
              <a:rPr lang="el-GR" sz="2000" dirty="0" smtClean="0"/>
              <a:t>συγκεντρώνει τις ψήφους των </a:t>
            </a:r>
            <a:r>
              <a:rPr lang="en-US" sz="2000" dirty="0" smtClean="0"/>
              <a:t>participants (commit or abort) </a:t>
            </a:r>
          </a:p>
          <a:p>
            <a:pPr lvl="1"/>
            <a:r>
              <a:rPr lang="el-GR" sz="2000" dirty="0" smtClean="0"/>
              <a:t>Για να ψηφίσει </a:t>
            </a:r>
            <a:r>
              <a:rPr lang="en-US" sz="2000" dirty="0" smtClean="0"/>
              <a:t>commit</a:t>
            </a:r>
            <a:r>
              <a:rPr lang="el-GR" sz="2000" dirty="0" smtClean="0"/>
              <a:t> ένας </a:t>
            </a:r>
            <a:r>
              <a:rPr lang="en-US" sz="2000" dirty="0" smtClean="0"/>
              <a:t>participant </a:t>
            </a:r>
            <a:r>
              <a:rPr lang="el-GR" sz="2000" dirty="0" smtClean="0"/>
              <a:t>πρέπει να εξασφαλίσει ότι θα μπορεί να το εκτελέσει (ακόμα και μετά από </a:t>
            </a:r>
            <a:r>
              <a:rPr lang="en-US" sz="2000" dirty="0" smtClean="0"/>
              <a:t>crash)</a:t>
            </a:r>
          </a:p>
          <a:p>
            <a:pPr lvl="2"/>
            <a:r>
              <a:rPr lang="el-GR" sz="1800" dirty="0" smtClean="0"/>
              <a:t>Αποθήκευση σε </a:t>
            </a:r>
            <a:r>
              <a:rPr lang="en-US" sz="1800" dirty="0" smtClean="0"/>
              <a:t>persistent storage </a:t>
            </a:r>
            <a:r>
              <a:rPr lang="el-GR" sz="1800" dirty="0" smtClean="0"/>
              <a:t>πριν ψηφίσει</a:t>
            </a:r>
          </a:p>
          <a:p>
            <a:pPr lvl="2"/>
            <a:r>
              <a:rPr lang="el-GR" sz="1800" dirty="0" smtClean="0"/>
              <a:t>Μπαίνει σε </a:t>
            </a:r>
            <a:r>
              <a:rPr lang="en-US" sz="1800" dirty="0" smtClean="0"/>
              <a:t>“prepared state”</a:t>
            </a:r>
            <a:endParaRPr lang="el-GR" sz="1800" dirty="0" smtClean="0"/>
          </a:p>
          <a:p>
            <a:pPr lvl="2"/>
            <a:endParaRPr lang="en-US" sz="1800" dirty="0" smtClean="0"/>
          </a:p>
          <a:p>
            <a:r>
              <a:rPr lang="el-GR" sz="2400" dirty="0" smtClean="0"/>
              <a:t>Δεύτερη φάση</a:t>
            </a:r>
            <a:endParaRPr lang="en-US" sz="2400" dirty="0" smtClean="0"/>
          </a:p>
          <a:p>
            <a:pPr lvl="1"/>
            <a:r>
              <a:rPr lang="el-GR" sz="2000" dirty="0" smtClean="0"/>
              <a:t>Αν όλοι οι</a:t>
            </a:r>
            <a:r>
              <a:rPr lang="en-US" sz="2000" dirty="0" smtClean="0"/>
              <a:t> participants </a:t>
            </a:r>
            <a:r>
              <a:rPr lang="el-GR" sz="2000" dirty="0" smtClean="0"/>
              <a:t>έχουν ψηφίσει </a:t>
            </a:r>
            <a:r>
              <a:rPr lang="en-US" sz="2000" dirty="0" smtClean="0"/>
              <a:t>commit, o coordinator </a:t>
            </a:r>
            <a:r>
              <a:rPr lang="el-GR" sz="2000" dirty="0" smtClean="0"/>
              <a:t>στέλνει μήνυμα </a:t>
            </a:r>
            <a:r>
              <a:rPr lang="en-US" sz="2000" dirty="0" smtClean="0"/>
              <a:t>multicast</a:t>
            </a:r>
            <a:r>
              <a:rPr lang="el-GR" sz="2000" dirty="0" smtClean="0"/>
              <a:t> για</a:t>
            </a:r>
            <a:r>
              <a:rPr lang="en-US" sz="2000" dirty="0" smtClean="0"/>
              <a:t> commit</a:t>
            </a:r>
          </a:p>
          <a:p>
            <a:pPr lvl="1"/>
            <a:r>
              <a:rPr lang="el-GR" sz="2000" dirty="0" smtClean="0"/>
              <a:t>Αν έστω κι ένας </a:t>
            </a:r>
            <a:r>
              <a:rPr lang="en-US" sz="2000" dirty="0" smtClean="0"/>
              <a:t>participant </a:t>
            </a:r>
            <a:r>
              <a:rPr lang="el-GR" sz="2000" dirty="0" smtClean="0"/>
              <a:t>ψήφισε </a:t>
            </a:r>
            <a:r>
              <a:rPr lang="en-US" sz="2000" dirty="0" smtClean="0"/>
              <a:t>abort</a:t>
            </a:r>
            <a:r>
              <a:rPr lang="el-GR" sz="2000" dirty="0" smtClean="0"/>
              <a:t> ή πέθανε</a:t>
            </a:r>
            <a:r>
              <a:rPr lang="en-US" sz="2000" dirty="0" smtClean="0"/>
              <a:t>,</a:t>
            </a:r>
            <a:r>
              <a:rPr lang="el-GR" sz="2000" dirty="0" smtClean="0"/>
              <a:t> ο</a:t>
            </a:r>
            <a:r>
              <a:rPr lang="en-US" sz="2000" dirty="0" smtClean="0"/>
              <a:t> coordinator </a:t>
            </a:r>
            <a:r>
              <a:rPr lang="el-GR" sz="2000" dirty="0" smtClean="0"/>
              <a:t>στέλνει μήνυμα </a:t>
            </a:r>
            <a:r>
              <a:rPr lang="en-US" sz="2000" dirty="0" smtClean="0"/>
              <a:t>multicast </a:t>
            </a:r>
            <a:r>
              <a:rPr lang="el-GR" sz="2000" dirty="0" smtClean="0"/>
              <a:t>για </a:t>
            </a:r>
            <a:r>
              <a:rPr lang="en-US" sz="2000" dirty="0" smtClean="0"/>
              <a:t>abort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states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484784"/>
            <a:ext cx="5586611" cy="4144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Λειτουργίες του </a:t>
            </a:r>
            <a:r>
              <a:rPr lang="en-US" dirty="0" smtClean="0"/>
              <a:t>2PC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canCommit</a:t>
            </a:r>
            <a:r>
              <a:rPr lang="en-US" sz="2400" dirty="0" smtClean="0"/>
              <a:t>?(trans)-&gt; Yes / No</a:t>
            </a:r>
          </a:p>
          <a:p>
            <a:r>
              <a:rPr lang="en-US" sz="2400" dirty="0" err="1" smtClean="0"/>
              <a:t>doCommit</a:t>
            </a:r>
            <a:r>
              <a:rPr lang="en-US" sz="2400" dirty="0" smtClean="0"/>
              <a:t>(trans) </a:t>
            </a:r>
          </a:p>
          <a:p>
            <a:r>
              <a:rPr lang="en-US" sz="2400" dirty="0" err="1" smtClean="0"/>
              <a:t>doAbort</a:t>
            </a:r>
            <a:r>
              <a:rPr lang="en-US" sz="2400" dirty="0" smtClean="0"/>
              <a:t>(trans) </a:t>
            </a:r>
          </a:p>
          <a:p>
            <a:r>
              <a:rPr lang="en-US" sz="2400" dirty="0" err="1" smtClean="0"/>
              <a:t>haveCommitted</a:t>
            </a:r>
            <a:r>
              <a:rPr lang="en-US" sz="2400" dirty="0" smtClean="0"/>
              <a:t>(trans, participant) </a:t>
            </a:r>
          </a:p>
          <a:p>
            <a:r>
              <a:rPr lang="en-US" sz="2400" dirty="0" err="1" smtClean="0"/>
              <a:t>getDecision</a:t>
            </a:r>
            <a:r>
              <a:rPr lang="en-US" sz="2400" dirty="0" smtClean="0"/>
              <a:t>(trans) -&gt; Yes / No</a:t>
            </a:r>
          </a:p>
          <a:p>
            <a:pPr lvl="1"/>
            <a:r>
              <a:rPr lang="en-US" sz="2000" dirty="0" smtClean="0">
                <a:ea typeface="Times" pitchFamily="18" charset="0"/>
                <a:cs typeface="Times" pitchFamily="18" charset="0"/>
              </a:rPr>
              <a:t>Call from participant to coordinator to ask for the decision on a transaction after it has voted </a:t>
            </a:r>
            <a:r>
              <a:rPr lang="en-US" sz="2000" i="1" dirty="0" smtClean="0">
                <a:ea typeface="Times" pitchFamily="18" charset="0"/>
                <a:cs typeface="Times" pitchFamily="18" charset="0"/>
              </a:rPr>
              <a:t>Yes</a:t>
            </a:r>
            <a:r>
              <a:rPr lang="en-US" sz="2000" dirty="0" smtClean="0">
                <a:ea typeface="Times" pitchFamily="18" charset="0"/>
                <a:cs typeface="Times" pitchFamily="18" charset="0"/>
              </a:rPr>
              <a:t> but has still had no reply after some delay. Used to recover from server crash or delayed messages.</a:t>
            </a:r>
            <a:endParaRPr lang="el-GR" sz="2000" dirty="0"/>
          </a:p>
        </p:txBody>
      </p:sp>
      <p:sp>
        <p:nvSpPr>
          <p:cNvPr id="4" name="3 - Δεξιό άγκιστρο"/>
          <p:cNvSpPr/>
          <p:nvPr/>
        </p:nvSpPr>
        <p:spPr>
          <a:xfrm>
            <a:off x="5148064" y="1772816"/>
            <a:ext cx="504056" cy="115212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4 - Δεξιό άγκιστρο"/>
          <p:cNvSpPr/>
          <p:nvPr/>
        </p:nvSpPr>
        <p:spPr>
          <a:xfrm>
            <a:off x="5436096" y="3140968"/>
            <a:ext cx="504056" cy="711696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6300192" y="335699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Coordinator interface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5940152" y="213285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Participant interface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πρωτόκολλο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en-US" sz="2400" dirty="0" smtClean="0"/>
              <a:t>1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φάση:</a:t>
            </a:r>
            <a:r>
              <a:rPr lang="en-US" sz="2400" dirty="0" smtClean="0"/>
              <a:t> Voting phase</a:t>
            </a:r>
            <a:endParaRPr lang="el-GR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204864"/>
            <a:ext cx="5590034" cy="406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 rot="19782541">
            <a:off x="3637372" y="2860640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canCommit</a:t>
            </a:r>
            <a:r>
              <a:rPr lang="en-US" sz="1400" dirty="0" smtClean="0">
                <a:solidFill>
                  <a:schemeClr val="tx1"/>
                </a:solidFill>
              </a:rPr>
              <a:t>?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 rot="20912921">
            <a:off x="3798281" y="3547454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canCommit</a:t>
            </a:r>
            <a:r>
              <a:rPr lang="en-US" sz="1400" dirty="0" smtClean="0">
                <a:solidFill>
                  <a:schemeClr val="tx1"/>
                </a:solidFill>
              </a:rPr>
              <a:t>?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 rot="1883596">
            <a:off x="3717341" y="4841142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canCommit</a:t>
            </a:r>
            <a:r>
              <a:rPr lang="en-US" sz="1400" dirty="0" smtClean="0">
                <a:solidFill>
                  <a:schemeClr val="tx1"/>
                </a:solidFill>
              </a:rPr>
              <a:t>?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 rot="618168">
            <a:off x="3833153" y="4238371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canCommit</a:t>
            </a:r>
            <a:r>
              <a:rPr lang="en-US" sz="1400" dirty="0" smtClean="0">
                <a:solidFill>
                  <a:schemeClr val="tx1"/>
                </a:solidFill>
              </a:rPr>
              <a:t>?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πρωτόκολλο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en-US" sz="2400" dirty="0" smtClean="0"/>
              <a:t>1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φάση:</a:t>
            </a:r>
            <a:r>
              <a:rPr lang="en-US" sz="2400" dirty="0" smtClean="0"/>
              <a:t> Voting phase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l-GR" sz="2000" dirty="0" smtClean="0"/>
              <a:t>Έστω κι ένα όχι σημαίνει </a:t>
            </a:r>
            <a:r>
              <a:rPr lang="en-US" sz="2000" dirty="0" smtClean="0"/>
              <a:t>abort</a:t>
            </a:r>
            <a:endParaRPr lang="el-GR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88840"/>
            <a:ext cx="56483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πρωτόκολλο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en-US" sz="2400" dirty="0" smtClean="0"/>
              <a:t>2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φάση:</a:t>
            </a:r>
            <a:r>
              <a:rPr lang="en-US" sz="2400" dirty="0" smtClean="0"/>
              <a:t> Commit phase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l-GR" sz="2000" dirty="0" smtClean="0"/>
              <a:t>Αποστολή </a:t>
            </a:r>
            <a:r>
              <a:rPr lang="en-US" sz="2000" dirty="0" smtClean="0"/>
              <a:t>abort</a:t>
            </a:r>
            <a:r>
              <a:rPr lang="el-GR" sz="2000" dirty="0" smtClean="0"/>
              <a:t> αν έστω κι ένας ψήφισε όχι</a:t>
            </a:r>
            <a:endParaRPr lang="el-GR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88840"/>
            <a:ext cx="56483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988840"/>
            <a:ext cx="584835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TextBox"/>
          <p:cNvSpPr txBox="1"/>
          <p:nvPr/>
        </p:nvSpPr>
        <p:spPr>
          <a:xfrm rot="19782541">
            <a:off x="3637372" y="2780609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doCommit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 rot="20912921">
            <a:off x="3798281" y="3362809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doCommit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 rot="618168">
            <a:off x="3797567" y="4040044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doCommit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 rot="1883596">
            <a:off x="3770475" y="4733417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doCommit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πρωτόκολλο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el-GR" sz="2400" dirty="0" smtClean="0"/>
              <a:t>2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φάση:</a:t>
            </a:r>
            <a:r>
              <a:rPr lang="en-US" sz="2400" dirty="0" smtClean="0"/>
              <a:t> commit phase</a:t>
            </a:r>
            <a:r>
              <a:rPr lang="el-GR" sz="2400" dirty="0" smtClean="0"/>
              <a:t>: </a:t>
            </a:r>
            <a:r>
              <a:rPr lang="en-US" sz="2400" dirty="0" err="1" smtClean="0"/>
              <a:t>ack</a:t>
            </a:r>
            <a:r>
              <a:rPr lang="el-GR" sz="2400" dirty="0" smtClean="0"/>
              <a:t> από όλους</a:t>
            </a:r>
            <a:endParaRPr lang="en-US" sz="2400" dirty="0" smtClean="0"/>
          </a:p>
          <a:p>
            <a:pPr lvl="1">
              <a:buNone/>
            </a:pPr>
            <a:endParaRPr lang="en-US" sz="20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8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88840"/>
            <a:ext cx="56483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997546"/>
            <a:ext cx="57150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TextBox"/>
          <p:cNvSpPr txBox="1"/>
          <p:nvPr/>
        </p:nvSpPr>
        <p:spPr>
          <a:xfrm rot="19782541">
            <a:off x="3623714" y="2730150"/>
            <a:ext cx="14242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haveCommited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 rot="20912921">
            <a:off x="3830468" y="3353399"/>
            <a:ext cx="144544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haveCommited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 rot="618168">
            <a:off x="3880479" y="4055352"/>
            <a:ext cx="139532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haveCommited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 rot="1883596">
            <a:off x="3799363" y="4711240"/>
            <a:ext cx="144641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haveCommited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Χειρισμός σφαλμάτων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Το πρωτόκολλο υποθέτει μοντέλο </a:t>
            </a:r>
            <a:r>
              <a:rPr lang="en-US" sz="2400" i="1" dirty="0" smtClean="0"/>
              <a:t>fail-recover</a:t>
            </a:r>
          </a:p>
          <a:p>
            <a:pPr lvl="1"/>
            <a:r>
              <a:rPr lang="el-GR" sz="2000" dirty="0" smtClean="0"/>
              <a:t>Όποιος κόμβος αποτύχει κάποια στιγμή θα ανανήψει</a:t>
            </a:r>
          </a:p>
          <a:p>
            <a:pPr lvl="1"/>
            <a:endParaRPr lang="en-US" sz="2000" dirty="0" smtClean="0"/>
          </a:p>
          <a:p>
            <a:r>
              <a:rPr lang="el-GR" sz="2400" dirty="0" smtClean="0"/>
              <a:t>Μετά από ανάνηψη ο κόμβος δε μπορεί να αλλάξει απόφαση</a:t>
            </a:r>
            <a:endParaRPr lang="en-US" sz="2400" dirty="0" smtClean="0"/>
          </a:p>
          <a:p>
            <a:pPr lvl="1"/>
            <a:r>
              <a:rPr lang="el-GR" sz="2000" dirty="0" smtClean="0"/>
              <a:t>Αν ένας κόμβος συμφώνησε σε </a:t>
            </a:r>
            <a:r>
              <a:rPr lang="en-US" sz="2000" dirty="0" smtClean="0"/>
              <a:t>commit</a:t>
            </a:r>
            <a:r>
              <a:rPr lang="el-GR" sz="2000" dirty="0" smtClean="0"/>
              <a:t> και μετά πέθανε, θα πρέπει μετά την ανάνηψη να εκτελέσει το </a:t>
            </a:r>
            <a:r>
              <a:rPr lang="en-US" sz="2000" dirty="0" smtClean="0"/>
              <a:t>commit</a:t>
            </a:r>
            <a:endParaRPr lang="el-GR" sz="2000" dirty="0" smtClean="0"/>
          </a:p>
          <a:p>
            <a:pPr lvl="1"/>
            <a:endParaRPr lang="en-US" sz="2000" dirty="0" smtClean="0"/>
          </a:p>
          <a:p>
            <a:r>
              <a:rPr lang="el-GR" sz="2400" dirty="0" smtClean="0"/>
              <a:t>Κάθε κόμβος χρησιμοποιεί ένα </a:t>
            </a:r>
            <a:r>
              <a:rPr lang="en-US" sz="2400" dirty="0" smtClean="0"/>
              <a:t>write-ahead (transaction) log</a:t>
            </a:r>
          </a:p>
          <a:p>
            <a:pPr lvl="1"/>
            <a:r>
              <a:rPr lang="el-GR" sz="2000" dirty="0" smtClean="0"/>
              <a:t>Κρατά το σημείο στο οποίο έχει φτάσει στο πρωτόκολλο (και σε τι έχει συμφωνήσει</a:t>
            </a:r>
            <a:r>
              <a:rPr lang="en-US" sz="2000" dirty="0" smtClean="0"/>
              <a:t>)</a:t>
            </a:r>
          </a:p>
          <a:p>
            <a:pPr lvl="1"/>
            <a:r>
              <a:rPr lang="el-GR" sz="2000" dirty="0" smtClean="0"/>
              <a:t>Κρατά τις τιμές των αντικειμένων ώστε να κάνει</a:t>
            </a:r>
            <a:r>
              <a:rPr lang="en-US" sz="2000" dirty="0" smtClean="0"/>
              <a:t> commit </a:t>
            </a:r>
            <a:r>
              <a:rPr lang="el-GR" sz="2000" dirty="0" smtClean="0"/>
              <a:t>ή</a:t>
            </a:r>
            <a:r>
              <a:rPr lang="en-US" sz="2000" dirty="0" smtClean="0"/>
              <a:t> abort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 προηγούμενο μάθημα…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l-GR" sz="2400" dirty="0" smtClean="0"/>
              <a:t>Απλές δοσοληψίες (</a:t>
            </a:r>
            <a:r>
              <a:rPr lang="en-US" sz="2400" dirty="0" smtClean="0"/>
              <a:t>transactions</a:t>
            </a:r>
            <a:r>
              <a:rPr lang="el-GR" sz="2400" dirty="0" smtClean="0"/>
              <a:t>)</a:t>
            </a:r>
            <a:endParaRPr lang="en-US" sz="2400" dirty="0" smtClean="0"/>
          </a:p>
          <a:p>
            <a:pPr lvl="1"/>
            <a:endParaRPr lang="en-US" sz="2000" dirty="0" smtClean="0"/>
          </a:p>
          <a:p>
            <a:r>
              <a:rPr lang="el-GR" sz="2400" dirty="0" smtClean="0"/>
              <a:t>Ιδιότητες </a:t>
            </a:r>
            <a:r>
              <a:rPr lang="en-US" sz="2400" dirty="0" smtClean="0"/>
              <a:t>ACID </a:t>
            </a:r>
            <a:endParaRPr lang="el-GR" sz="2400" dirty="0" smtClean="0"/>
          </a:p>
          <a:p>
            <a:pPr lvl="1"/>
            <a:r>
              <a:rPr lang="el-GR" sz="2000" dirty="0" smtClean="0"/>
              <a:t>Και κυρίως </a:t>
            </a:r>
            <a:r>
              <a:rPr lang="en-US" sz="2000" dirty="0" smtClean="0"/>
              <a:t>atomicity</a:t>
            </a:r>
            <a:r>
              <a:rPr lang="el-GR" sz="2000" dirty="0" smtClean="0"/>
              <a:t> και </a:t>
            </a:r>
            <a:r>
              <a:rPr lang="en-US" sz="2000" dirty="0" smtClean="0"/>
              <a:t>durability</a:t>
            </a:r>
            <a:endParaRPr lang="el-GR" sz="2000" dirty="0" smtClean="0"/>
          </a:p>
          <a:p>
            <a:r>
              <a:rPr lang="el-GR" sz="2400" dirty="0" err="1" smtClean="0"/>
              <a:t>Σειριοποιησιμότητα</a:t>
            </a:r>
            <a:r>
              <a:rPr lang="el-GR" sz="2400" dirty="0" smtClean="0"/>
              <a:t> (</a:t>
            </a:r>
            <a:r>
              <a:rPr lang="en-US" sz="2400" dirty="0" err="1" smtClean="0"/>
              <a:t>serializability</a:t>
            </a:r>
            <a:r>
              <a:rPr lang="en-US" sz="2400" dirty="0" smtClean="0"/>
              <a:t>)</a:t>
            </a:r>
          </a:p>
          <a:p>
            <a:pPr lvl="1"/>
            <a:endParaRPr lang="en-US" sz="2000" dirty="0" smtClean="0"/>
          </a:p>
          <a:p>
            <a:r>
              <a:rPr lang="el-GR" sz="2400" dirty="0" smtClean="0"/>
              <a:t>Έλεγχος ταυτοχρονισμού</a:t>
            </a:r>
          </a:p>
          <a:p>
            <a:pPr lvl="1"/>
            <a:r>
              <a:rPr lang="el-GR" sz="2000" dirty="0" smtClean="0"/>
              <a:t>Κλειδώματα (</a:t>
            </a:r>
            <a:r>
              <a:rPr lang="en-US" sz="2000" dirty="0" smtClean="0"/>
              <a:t>Locking</a:t>
            </a:r>
            <a:r>
              <a:rPr lang="el-GR" sz="2000" dirty="0" smtClean="0"/>
              <a:t>)</a:t>
            </a:r>
            <a:endParaRPr lang="en-US" sz="2000" dirty="0" smtClean="0"/>
          </a:p>
          <a:p>
            <a:pPr lvl="1"/>
            <a:r>
              <a:rPr lang="el-GR" sz="2000" dirty="0" smtClean="0"/>
              <a:t>Διάταξη </a:t>
            </a:r>
            <a:r>
              <a:rPr lang="el-GR" sz="2000" dirty="0" err="1" smtClean="0"/>
              <a:t>χρονοσφραγίδων</a:t>
            </a:r>
            <a:r>
              <a:rPr lang="el-GR" sz="2000" dirty="0" smtClean="0"/>
              <a:t> (</a:t>
            </a:r>
            <a:r>
              <a:rPr lang="en-US" sz="2000" dirty="0" smtClean="0"/>
              <a:t>Timestamp ordering)</a:t>
            </a:r>
          </a:p>
          <a:p>
            <a:pPr lvl="1"/>
            <a:r>
              <a:rPr lang="el-GR" sz="2000" dirty="0" smtClean="0"/>
              <a:t>Αισιόδοξος έλεγχος ταυτοχρονισμού (</a:t>
            </a:r>
            <a:r>
              <a:rPr lang="en-US" sz="2000" dirty="0" smtClean="0"/>
              <a:t>optimistic concurrency control)</a:t>
            </a:r>
          </a:p>
          <a:p>
            <a:pPr lvl="1"/>
            <a:endParaRPr lang="en-US" sz="2000" dirty="0" smtClean="0"/>
          </a:p>
          <a:p>
            <a:r>
              <a:rPr lang="el-GR" sz="2400" dirty="0" smtClean="0"/>
              <a:t>Αδιέξοδα (</a:t>
            </a:r>
            <a:r>
              <a:rPr lang="en-US" sz="2400" dirty="0" smtClean="0"/>
              <a:t>deadlocks)</a:t>
            </a:r>
          </a:p>
          <a:p>
            <a:pPr>
              <a:buNone/>
            </a:pPr>
            <a:endParaRPr lang="el-GR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</a:t>
            </a:r>
            <a:r>
              <a:rPr lang="en-US" dirty="0" smtClean="0"/>
              <a:t>log: 1</a:t>
            </a:r>
            <a:r>
              <a:rPr lang="el-GR" baseline="30000" dirty="0" smtClean="0"/>
              <a:t>η</a:t>
            </a:r>
            <a:r>
              <a:rPr lang="el-GR" dirty="0" smtClean="0"/>
              <a:t> φάση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373216"/>
            <a:ext cx="8229600" cy="752947"/>
          </a:xfrm>
        </p:spPr>
        <p:txBody>
          <a:bodyPr/>
          <a:lstStyle/>
          <a:p>
            <a:pPr>
              <a:buNone/>
            </a:pPr>
            <a:r>
              <a:rPr lang="el-GR" sz="2000" dirty="0" smtClean="0"/>
              <a:t>	Ερχόμαστε σε κατανεμημένη συμφωνία</a:t>
            </a:r>
            <a:r>
              <a:rPr lang="en-US" sz="2000" dirty="0" smtClean="0"/>
              <a:t>: </a:t>
            </a:r>
            <a:r>
              <a:rPr lang="el-GR" sz="2000" dirty="0" smtClean="0"/>
              <a:t>ο</a:t>
            </a:r>
            <a:r>
              <a:rPr lang="en-US" sz="2000" dirty="0" smtClean="0"/>
              <a:t> coordinator </a:t>
            </a:r>
            <a:r>
              <a:rPr lang="el-GR" sz="2000" dirty="0" smtClean="0"/>
              <a:t>ρωτά κάθε </a:t>
            </a:r>
            <a:r>
              <a:rPr lang="en-US" sz="2000" dirty="0" smtClean="0"/>
              <a:t>participant </a:t>
            </a:r>
            <a:r>
              <a:rPr lang="el-GR" sz="2000" dirty="0" smtClean="0"/>
              <a:t>αν θα κάνει </a:t>
            </a:r>
            <a:r>
              <a:rPr lang="en-US" sz="2000" dirty="0" smtClean="0"/>
              <a:t>commit </a:t>
            </a:r>
            <a:r>
              <a:rPr lang="el-GR" sz="2000" dirty="0" smtClean="0"/>
              <a:t>ή </a:t>
            </a:r>
            <a:r>
              <a:rPr lang="en-US" sz="2000" dirty="0" smtClean="0"/>
              <a:t>abort </a:t>
            </a:r>
            <a:r>
              <a:rPr lang="el-GR" sz="2000" dirty="0" smtClean="0"/>
              <a:t>και λαμβάνει απαντήσεις</a:t>
            </a:r>
            <a:endParaRPr lang="el-GR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55094"/>
            <a:ext cx="7848872" cy="4190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</a:t>
            </a:r>
            <a:r>
              <a:rPr lang="en-US" dirty="0" smtClean="0"/>
              <a:t>log</a:t>
            </a:r>
            <a:r>
              <a:rPr lang="el-GR" dirty="0" smtClean="0"/>
              <a:t>: </a:t>
            </a:r>
            <a:r>
              <a:rPr lang="en-US" dirty="0" smtClean="0"/>
              <a:t>2</a:t>
            </a:r>
            <a:r>
              <a:rPr lang="el-GR" baseline="30000" dirty="0" smtClean="0"/>
              <a:t>η</a:t>
            </a:r>
            <a:r>
              <a:rPr lang="el-GR" dirty="0" smtClean="0"/>
              <a:t> φάση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733256"/>
            <a:ext cx="8229600" cy="792088"/>
          </a:xfrm>
        </p:spPr>
        <p:txBody>
          <a:bodyPr/>
          <a:lstStyle/>
          <a:p>
            <a:pPr>
              <a:buNone/>
            </a:pPr>
            <a:r>
              <a:rPr lang="el-GR" sz="2000" dirty="0" smtClean="0"/>
              <a:t>	Ανακοινώνει σε όλους τους </a:t>
            </a:r>
            <a:r>
              <a:rPr lang="en-US" sz="2000" dirty="0" smtClean="0"/>
              <a:t>participants </a:t>
            </a:r>
            <a:r>
              <a:rPr lang="el-GR" sz="2000" dirty="0" smtClean="0"/>
              <a:t>αν θα κάνουν </a:t>
            </a:r>
            <a:r>
              <a:rPr lang="en-US" sz="2000" i="1" dirty="0" smtClean="0"/>
              <a:t>commit </a:t>
            </a:r>
            <a:r>
              <a:rPr lang="el-GR" sz="2000" i="1" dirty="0" smtClean="0"/>
              <a:t>ή </a:t>
            </a:r>
            <a:r>
              <a:rPr lang="en-US" sz="2000" i="1" dirty="0" smtClean="0"/>
              <a:t>abort</a:t>
            </a:r>
            <a:r>
              <a:rPr lang="el-GR" sz="2000" i="1" dirty="0" smtClean="0"/>
              <a:t> </a:t>
            </a:r>
            <a:r>
              <a:rPr lang="el-GR" sz="2000" dirty="0" smtClean="0"/>
              <a:t>και λαμβάνει απαντήσεις ότι το έκαναν</a:t>
            </a:r>
            <a:endParaRPr lang="el-GR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027" y="1196752"/>
            <a:ext cx="7891413" cy="4528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Σφάλματα στην 1</a:t>
            </a:r>
            <a:r>
              <a:rPr lang="el-GR" baseline="30000" dirty="0" smtClean="0"/>
              <a:t>η</a:t>
            </a:r>
            <a:r>
              <a:rPr lang="el-GR" dirty="0" smtClean="0"/>
              <a:t> φάση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Πεθαίνει ο </a:t>
            </a:r>
            <a:r>
              <a:rPr lang="en-US" sz="2400" dirty="0" smtClean="0"/>
              <a:t>coordinator</a:t>
            </a:r>
          </a:p>
          <a:p>
            <a:pPr lvl="1"/>
            <a:r>
              <a:rPr lang="el-GR" sz="2000" dirty="0" smtClean="0"/>
              <a:t>Κάποιοι</a:t>
            </a:r>
            <a:r>
              <a:rPr lang="en-US" sz="2000" dirty="0" smtClean="0"/>
              <a:t> participants </a:t>
            </a:r>
            <a:r>
              <a:rPr lang="el-GR" sz="2000" dirty="0" smtClean="0"/>
              <a:t>ίσως έχουν απαντήσει, οι υπόλοιποι δεν έχουν ιδέα</a:t>
            </a:r>
            <a:endParaRPr lang="en-US" sz="2000" dirty="0" smtClean="0"/>
          </a:p>
          <a:p>
            <a:pPr lvl="1"/>
            <a:r>
              <a:rPr lang="en-US" sz="2000" dirty="0" smtClean="0"/>
              <a:t>⇒ </a:t>
            </a:r>
            <a:r>
              <a:rPr lang="el-GR" sz="2000" dirty="0" smtClean="0"/>
              <a:t>ο </a:t>
            </a:r>
            <a:r>
              <a:rPr lang="en-US" sz="2000" dirty="0" smtClean="0"/>
              <a:t>coordinator </a:t>
            </a:r>
            <a:r>
              <a:rPr lang="el-GR" sz="2000" dirty="0" smtClean="0"/>
              <a:t>ξεκινά ξανά,</a:t>
            </a:r>
            <a:r>
              <a:rPr lang="en-US" sz="2000" dirty="0" smtClean="0"/>
              <a:t> </a:t>
            </a:r>
            <a:r>
              <a:rPr lang="el-GR" sz="2000" dirty="0" smtClean="0"/>
              <a:t>ελέγχει το </a:t>
            </a:r>
            <a:r>
              <a:rPr lang="en-US" sz="2000" dirty="0" smtClean="0"/>
              <a:t>log</a:t>
            </a:r>
            <a:r>
              <a:rPr lang="el-GR" sz="2000" dirty="0" smtClean="0"/>
              <a:t>, βλέπει ότι ήταν σε εξέλιξη η φάση </a:t>
            </a:r>
            <a:r>
              <a:rPr lang="en-US" sz="2000" dirty="0" smtClean="0"/>
              <a:t>voting</a:t>
            </a:r>
          </a:p>
          <a:p>
            <a:pPr lvl="1"/>
            <a:r>
              <a:rPr lang="en-US" sz="2000" dirty="0" smtClean="0"/>
              <a:t>⇒ o coordinator </a:t>
            </a:r>
            <a:r>
              <a:rPr lang="el-GR" sz="2000" dirty="0" err="1" smtClean="0"/>
              <a:t>επανεκκινεί</a:t>
            </a:r>
            <a:r>
              <a:rPr lang="el-GR" sz="2000" dirty="0" smtClean="0"/>
              <a:t> τη φάση</a:t>
            </a:r>
            <a:r>
              <a:rPr lang="en-US" sz="2000" dirty="0" smtClean="0"/>
              <a:t> voting</a:t>
            </a:r>
            <a:endParaRPr lang="el-GR" sz="2000" dirty="0" smtClean="0"/>
          </a:p>
          <a:p>
            <a:pPr lvl="1"/>
            <a:endParaRPr lang="en-US" sz="2000" dirty="0" smtClean="0"/>
          </a:p>
          <a:p>
            <a:r>
              <a:rPr lang="el-GR" sz="2400" dirty="0" smtClean="0"/>
              <a:t>Πεθαίνει ένας </a:t>
            </a:r>
            <a:r>
              <a:rPr lang="en-US" sz="2400" dirty="0" smtClean="0"/>
              <a:t>participant</a:t>
            </a:r>
          </a:p>
          <a:p>
            <a:pPr lvl="1"/>
            <a:r>
              <a:rPr lang="el-GR" sz="2000" dirty="0" smtClean="0"/>
              <a:t>Πριν ή μετά την αποστολή της ψήφου στον </a:t>
            </a:r>
            <a:r>
              <a:rPr lang="en-US" sz="2000" dirty="0" smtClean="0"/>
              <a:t>coordinator</a:t>
            </a:r>
          </a:p>
          <a:p>
            <a:pPr lvl="1"/>
            <a:r>
              <a:rPr lang="en-US" sz="2000" dirty="0" smtClean="0"/>
              <a:t>⇒ </a:t>
            </a:r>
            <a:r>
              <a:rPr lang="el-GR" sz="2000" dirty="0" smtClean="0"/>
              <a:t>Αν ο </a:t>
            </a:r>
            <a:r>
              <a:rPr lang="en-US" sz="2000" dirty="0" smtClean="0"/>
              <a:t>coordinator </a:t>
            </a:r>
            <a:r>
              <a:rPr lang="el-GR" sz="2000" dirty="0" smtClean="0"/>
              <a:t> έλαβε ψήφο</a:t>
            </a:r>
            <a:r>
              <a:rPr lang="en-US" sz="2000" dirty="0" smtClean="0"/>
              <a:t>, </a:t>
            </a:r>
            <a:r>
              <a:rPr lang="el-GR" sz="2000" dirty="0" smtClean="0"/>
              <a:t>περιμένει τους υπόλοιπους και μπαίνει στη 2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φάση</a:t>
            </a:r>
            <a:endParaRPr lang="en-US" sz="2000" dirty="0" smtClean="0"/>
          </a:p>
          <a:p>
            <a:pPr lvl="1"/>
            <a:r>
              <a:rPr lang="en-US" sz="2000" dirty="0" smtClean="0"/>
              <a:t>⇒ </a:t>
            </a:r>
            <a:r>
              <a:rPr lang="el-GR" sz="2000" dirty="0" smtClean="0"/>
              <a:t>Αλλιώς</a:t>
            </a:r>
            <a:r>
              <a:rPr lang="en-US" sz="2000" dirty="0" smtClean="0"/>
              <a:t>: </a:t>
            </a:r>
            <a:r>
              <a:rPr lang="el-GR" sz="2000" dirty="0" smtClean="0"/>
              <a:t>Περιμένει τον </a:t>
            </a:r>
            <a:r>
              <a:rPr lang="en-US" sz="2000" dirty="0" smtClean="0"/>
              <a:t>participant </a:t>
            </a:r>
            <a:r>
              <a:rPr lang="el-GR" sz="2000" dirty="0" smtClean="0"/>
              <a:t>να ανανήψει και να απαντήσει </a:t>
            </a:r>
            <a:r>
              <a:rPr lang="en-US" sz="2000" dirty="0" smtClean="0"/>
              <a:t>(</a:t>
            </a:r>
            <a:r>
              <a:rPr lang="el-GR" sz="2000" dirty="0" smtClean="0"/>
              <a:t>εξακολουθεί να τον ρωτάει</a:t>
            </a:r>
            <a:r>
              <a:rPr lang="en-US" sz="2000" dirty="0" smtClean="0"/>
              <a:t>)</a:t>
            </a:r>
            <a:endParaRPr lang="el-GR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Σφάλματα στη 2</a:t>
            </a:r>
            <a:r>
              <a:rPr lang="el-GR" baseline="30000" dirty="0" smtClean="0"/>
              <a:t>η</a:t>
            </a:r>
            <a:r>
              <a:rPr lang="el-GR" dirty="0" smtClean="0"/>
              <a:t> φάση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l-GR" sz="2400" dirty="0" smtClean="0"/>
              <a:t>Πεθαίνει ο </a:t>
            </a:r>
            <a:r>
              <a:rPr lang="en-US" sz="2400" dirty="0" smtClean="0"/>
              <a:t>coordinator</a:t>
            </a:r>
            <a:endParaRPr lang="en-US" sz="2800" dirty="0" smtClean="0"/>
          </a:p>
          <a:p>
            <a:pPr lvl="1"/>
            <a:r>
              <a:rPr lang="el-GR" sz="2000" dirty="0" smtClean="0"/>
              <a:t>Μπορεί να έχει σταλεί </a:t>
            </a:r>
            <a:r>
              <a:rPr lang="en-US" sz="2000" dirty="0" smtClean="0"/>
              <a:t>commit/abort </a:t>
            </a:r>
            <a:r>
              <a:rPr lang="el-GR" sz="2000" dirty="0" smtClean="0"/>
              <a:t>σε κάποιους </a:t>
            </a:r>
            <a:r>
              <a:rPr lang="en-US" sz="2000" dirty="0" smtClean="0"/>
              <a:t>participants</a:t>
            </a:r>
          </a:p>
          <a:p>
            <a:pPr lvl="1"/>
            <a:r>
              <a:rPr lang="en-US" sz="2000" dirty="0" smtClean="0"/>
              <a:t>⇒ O coordinator </a:t>
            </a:r>
            <a:r>
              <a:rPr lang="el-GR" sz="2000" dirty="0" smtClean="0"/>
              <a:t>ξεκινά, ελέγχει το </a:t>
            </a:r>
            <a:r>
              <a:rPr lang="en-US" sz="2000" dirty="0" smtClean="0"/>
              <a:t>log,</a:t>
            </a:r>
            <a:r>
              <a:rPr lang="el-GR" sz="2000" dirty="0" smtClean="0"/>
              <a:t> ενημερώνει όλους για </a:t>
            </a:r>
            <a:r>
              <a:rPr lang="en-US" sz="2000" dirty="0" smtClean="0"/>
              <a:t>commit </a:t>
            </a:r>
            <a:r>
              <a:rPr lang="el-GR" sz="2000" dirty="0" smtClean="0"/>
              <a:t>ή </a:t>
            </a:r>
            <a:r>
              <a:rPr lang="en-US" sz="2000" dirty="0" smtClean="0"/>
              <a:t>abort</a:t>
            </a:r>
            <a:endParaRPr lang="el-GR" sz="2000" dirty="0" smtClean="0"/>
          </a:p>
          <a:p>
            <a:pPr lvl="1"/>
            <a:endParaRPr lang="en-US" sz="1600" dirty="0" smtClean="0"/>
          </a:p>
          <a:p>
            <a:r>
              <a:rPr lang="el-GR" sz="2400" dirty="0" smtClean="0"/>
              <a:t>Πεθαίνει ένας </a:t>
            </a:r>
            <a:r>
              <a:rPr lang="en-US" sz="2400" dirty="0" smtClean="0"/>
              <a:t>participant</a:t>
            </a:r>
          </a:p>
          <a:p>
            <a:pPr lvl="1"/>
            <a:r>
              <a:rPr lang="el-GR" sz="2000" dirty="0" smtClean="0"/>
              <a:t>Πριν ή μετά τη λήψη του </a:t>
            </a:r>
            <a:r>
              <a:rPr lang="en-US" sz="2000" dirty="0" smtClean="0"/>
              <a:t>commit/abort </a:t>
            </a:r>
            <a:r>
              <a:rPr lang="el-GR" sz="2000" dirty="0" smtClean="0"/>
              <a:t>από τον </a:t>
            </a:r>
            <a:r>
              <a:rPr lang="en-US" sz="2000" dirty="0" smtClean="0"/>
              <a:t>coordinator</a:t>
            </a:r>
          </a:p>
          <a:p>
            <a:pPr lvl="1"/>
            <a:r>
              <a:rPr lang="en-US" sz="2000" dirty="0" smtClean="0"/>
              <a:t>⇒ o coordinator </a:t>
            </a:r>
            <a:r>
              <a:rPr lang="el-GR" sz="2000" dirty="0" smtClean="0"/>
              <a:t>εξακολουθεί να στέλνει την απόφαση στον </a:t>
            </a:r>
            <a:r>
              <a:rPr lang="en-US" sz="2000" dirty="0" smtClean="0"/>
              <a:t>participant</a:t>
            </a:r>
          </a:p>
          <a:p>
            <a:pPr lvl="1"/>
            <a:r>
              <a:rPr lang="en-US" sz="2000" dirty="0" smtClean="0"/>
              <a:t>⇒ </a:t>
            </a:r>
            <a:r>
              <a:rPr lang="el-GR" sz="2000" dirty="0" smtClean="0"/>
              <a:t>ο </a:t>
            </a:r>
            <a:r>
              <a:rPr lang="en-US" sz="2000" dirty="0" smtClean="0"/>
              <a:t>participant </a:t>
            </a:r>
            <a:r>
              <a:rPr lang="el-GR" sz="2000" dirty="0" smtClean="0"/>
              <a:t>ξεκινά,</a:t>
            </a:r>
            <a:r>
              <a:rPr lang="en-US" sz="2000" dirty="0" smtClean="0"/>
              <a:t> </a:t>
            </a:r>
            <a:r>
              <a:rPr lang="el-GR" sz="2000" dirty="0" smtClean="0"/>
              <a:t>ελέγχει το </a:t>
            </a:r>
            <a:r>
              <a:rPr lang="en-US" sz="2000" dirty="0" smtClean="0"/>
              <a:t>log</a:t>
            </a:r>
            <a:r>
              <a:rPr lang="el-GR" sz="2000" dirty="0" smtClean="0"/>
              <a:t>, παίρνει την </a:t>
            </a:r>
            <a:r>
              <a:rPr lang="en-US" sz="2000" dirty="0" smtClean="0"/>
              <a:t>commit/abort </a:t>
            </a:r>
            <a:r>
              <a:rPr lang="el-GR" sz="2000" dirty="0" smtClean="0"/>
              <a:t>από τον </a:t>
            </a:r>
            <a:r>
              <a:rPr lang="en-US" sz="2000" dirty="0" smtClean="0"/>
              <a:t>coordinator</a:t>
            </a:r>
          </a:p>
          <a:p>
            <a:pPr lvl="2"/>
            <a:r>
              <a:rPr lang="el-GR" sz="2000" dirty="0" smtClean="0"/>
              <a:t>Αν έχει κάνει ήδη </a:t>
            </a:r>
            <a:r>
              <a:rPr lang="en-US" sz="2000" dirty="0" smtClean="0"/>
              <a:t>commit </a:t>
            </a:r>
            <a:r>
              <a:rPr lang="el-GR" sz="2000" dirty="0" smtClean="0"/>
              <a:t>ή </a:t>
            </a:r>
            <a:r>
              <a:rPr lang="en-US" sz="2000" dirty="0" smtClean="0"/>
              <a:t>abort </a:t>
            </a:r>
            <a:r>
              <a:rPr lang="el-GR" sz="2000" dirty="0" smtClean="0"/>
              <a:t>στέλνει μόνο </a:t>
            </a:r>
            <a:r>
              <a:rPr lang="en-US" sz="2000" dirty="0" err="1" smtClean="0"/>
              <a:t>ack</a:t>
            </a:r>
            <a:endParaRPr lang="en-US" sz="2000" dirty="0" smtClean="0"/>
          </a:p>
          <a:p>
            <a:pPr lvl="2"/>
            <a:r>
              <a:rPr lang="el-GR" sz="2000" dirty="0" smtClean="0"/>
              <a:t>Αλλιώς επεξεργάζεται πρώτα το </a:t>
            </a:r>
            <a:r>
              <a:rPr lang="en-US" sz="2000" dirty="0" smtClean="0"/>
              <a:t>commit/abort </a:t>
            </a:r>
            <a:r>
              <a:rPr lang="el-GR" sz="2000" dirty="0" smtClean="0"/>
              <a:t>και στέλνει </a:t>
            </a:r>
            <a:r>
              <a:rPr lang="en-US" sz="2000" dirty="0" err="1" smtClean="0"/>
              <a:t>ack</a:t>
            </a:r>
            <a:endParaRPr lang="el-GR" sz="1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Καθυστερήσεις</a:t>
            </a:r>
            <a:r>
              <a:rPr lang="en-US" dirty="0" smtClean="0"/>
              <a:t> (1)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l-GR" sz="2400" dirty="0" smtClean="0"/>
              <a:t>Ο </a:t>
            </a:r>
            <a:r>
              <a:rPr lang="en-US" sz="2400" dirty="0" smtClean="0"/>
              <a:t>participant </a:t>
            </a:r>
            <a:r>
              <a:rPr lang="el-GR" sz="2400" dirty="0" smtClean="0"/>
              <a:t>έχει ψηφίσει και περιμένει </a:t>
            </a:r>
            <a:r>
              <a:rPr lang="en-US" sz="2400" dirty="0" err="1" smtClean="0"/>
              <a:t>doCommit</a:t>
            </a:r>
            <a:r>
              <a:rPr lang="en-US" sz="2400" dirty="0" smtClean="0"/>
              <a:t> </a:t>
            </a:r>
            <a:r>
              <a:rPr lang="el-GR" sz="2400" dirty="0" smtClean="0"/>
              <a:t>ή </a:t>
            </a:r>
            <a:r>
              <a:rPr lang="en-US" sz="2400" dirty="0" err="1" smtClean="0"/>
              <a:t>doAbort</a:t>
            </a:r>
            <a:r>
              <a:rPr lang="el-GR" sz="2400" dirty="0" smtClean="0"/>
              <a:t> από τον </a:t>
            </a:r>
            <a:r>
              <a:rPr lang="en-US" sz="2400" dirty="0" smtClean="0"/>
              <a:t>coordinator</a:t>
            </a:r>
            <a:r>
              <a:rPr lang="el-GR" sz="2400" dirty="0" smtClean="0"/>
              <a:t> (</a:t>
            </a:r>
            <a:r>
              <a:rPr lang="en-US" sz="2400" dirty="0" smtClean="0"/>
              <a:t>uncertain state)</a:t>
            </a:r>
          </a:p>
          <a:p>
            <a:pPr lvl="1"/>
            <a:r>
              <a:rPr lang="en-US" sz="2000" dirty="0" err="1" smtClean="0"/>
              <a:t>getDecision</a:t>
            </a:r>
            <a:r>
              <a:rPr lang="el-GR" sz="2000" dirty="0" smtClean="0"/>
              <a:t> στον </a:t>
            </a:r>
            <a:r>
              <a:rPr lang="en-US" sz="2000" dirty="0" smtClean="0"/>
              <a:t>coordinator</a:t>
            </a:r>
            <a:endParaRPr lang="el-GR" sz="2000" dirty="0" smtClean="0"/>
          </a:p>
          <a:p>
            <a:pPr lvl="1"/>
            <a:r>
              <a:rPr lang="el-GR" sz="2000" dirty="0" smtClean="0"/>
              <a:t>Δεν μπορεί να πάρει μόνος του απόφαση (ούτε να αποδεσμεύσει τα </a:t>
            </a:r>
            <a:r>
              <a:rPr lang="en-US" sz="2000" dirty="0" smtClean="0"/>
              <a:t>locks </a:t>
            </a:r>
            <a:r>
              <a:rPr lang="el-GR" sz="2000" dirty="0" smtClean="0"/>
              <a:t>του)</a:t>
            </a:r>
            <a:endParaRPr lang="en-US" sz="2000" dirty="0" smtClean="0"/>
          </a:p>
          <a:p>
            <a:pPr lvl="1"/>
            <a:r>
              <a:rPr lang="el-GR" sz="2000" dirty="0" smtClean="0"/>
              <a:t>Περιμένει μέχρι να ανανήψει ή αντικατασταθεί ο </a:t>
            </a:r>
            <a:r>
              <a:rPr lang="en-US" sz="2000" dirty="0" smtClean="0"/>
              <a:t>coordinator</a:t>
            </a:r>
          </a:p>
          <a:p>
            <a:pPr lvl="1"/>
            <a:endParaRPr lang="el-GR" sz="2000" dirty="0" smtClean="0"/>
          </a:p>
          <a:p>
            <a:pPr lvl="1"/>
            <a:r>
              <a:rPr lang="el-GR" sz="2000" dirty="0" smtClean="0"/>
              <a:t>Εναλλακτικά: Μπορεί να ενημερωθεί από τους υπόλοιπους </a:t>
            </a:r>
            <a:r>
              <a:rPr lang="en-US" sz="2000" dirty="0" smtClean="0"/>
              <a:t>participants</a:t>
            </a:r>
          </a:p>
          <a:p>
            <a:pPr lvl="1"/>
            <a:r>
              <a:rPr lang="en-US" sz="2000" dirty="0" smtClean="0"/>
              <a:t>To </a:t>
            </a:r>
            <a:r>
              <a:rPr lang="el-GR" sz="2000" dirty="0" smtClean="0"/>
              <a:t>πρόβλημα παραμένει αν όλοι οι </a:t>
            </a:r>
            <a:r>
              <a:rPr lang="en-US" sz="2000" dirty="0" smtClean="0"/>
              <a:t>participants </a:t>
            </a:r>
            <a:r>
              <a:rPr lang="el-GR" sz="2000" dirty="0" smtClean="0"/>
              <a:t>βρίσκονται σε </a:t>
            </a:r>
            <a:r>
              <a:rPr lang="en-US" sz="2000" dirty="0" smtClean="0"/>
              <a:t>uncertain state</a:t>
            </a:r>
            <a:endParaRPr lang="el-GR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Καθυστερήσεις</a:t>
            </a:r>
            <a:r>
              <a:rPr lang="en-US" dirty="0" smtClean="0"/>
              <a:t> (2)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n-US" sz="2400" dirty="0" smtClean="0"/>
              <a:t>O participant</a:t>
            </a:r>
            <a:r>
              <a:rPr lang="el-GR" sz="2400" dirty="0" smtClean="0"/>
              <a:t> περιμένει </a:t>
            </a:r>
            <a:r>
              <a:rPr lang="en-US" sz="2400" dirty="0" err="1" smtClean="0"/>
              <a:t>canCommit</a:t>
            </a:r>
            <a:r>
              <a:rPr lang="el-GR" sz="2400" dirty="0" smtClean="0"/>
              <a:t> (δεν έχει αίτημα για </a:t>
            </a:r>
            <a:r>
              <a:rPr lang="en-US" sz="2400" dirty="0" smtClean="0"/>
              <a:t>transaction </a:t>
            </a:r>
            <a:r>
              <a:rPr lang="el-GR" sz="2400" dirty="0" smtClean="0"/>
              <a:t>για πολλή ώρα)</a:t>
            </a:r>
          </a:p>
          <a:p>
            <a:pPr lvl="1"/>
            <a:r>
              <a:rPr lang="en-US" sz="2000" dirty="0" smtClean="0"/>
              <a:t>Timeouts</a:t>
            </a:r>
            <a:r>
              <a:rPr lang="el-GR" sz="2000" dirty="0" smtClean="0"/>
              <a:t> για τα </a:t>
            </a:r>
            <a:r>
              <a:rPr lang="en-US" sz="2000" dirty="0" smtClean="0"/>
              <a:t>locks</a:t>
            </a:r>
            <a:endParaRPr lang="el-GR" sz="2000" dirty="0" smtClean="0"/>
          </a:p>
          <a:p>
            <a:pPr lvl="1"/>
            <a:r>
              <a:rPr lang="el-GR" sz="2000" dirty="0" smtClean="0"/>
              <a:t>Μπορεί να αποφασίσει </a:t>
            </a:r>
            <a:r>
              <a:rPr lang="en-US" sz="2000" dirty="0" smtClean="0"/>
              <a:t>abort</a:t>
            </a:r>
            <a:r>
              <a:rPr lang="el-GR" sz="2000" dirty="0" smtClean="0"/>
              <a:t> μόνος του, αφού δεν έχει ψηφίσει ακόμα</a:t>
            </a:r>
          </a:p>
          <a:p>
            <a:r>
              <a:rPr lang="el-GR" sz="2400" dirty="0" smtClean="0"/>
              <a:t>Ο </a:t>
            </a:r>
            <a:r>
              <a:rPr lang="en-US" sz="2400" dirty="0" smtClean="0"/>
              <a:t>coordinator </a:t>
            </a:r>
            <a:r>
              <a:rPr lang="el-GR" sz="2400" dirty="0" smtClean="0"/>
              <a:t>περιμένει ψήφους </a:t>
            </a:r>
          </a:p>
          <a:p>
            <a:pPr lvl="1"/>
            <a:r>
              <a:rPr lang="el-GR" sz="2000" dirty="0" smtClean="0"/>
              <a:t>Μπορεί να αποφασίσει </a:t>
            </a:r>
            <a:r>
              <a:rPr lang="en-US" sz="2000" dirty="0" smtClean="0"/>
              <a:t>abort</a:t>
            </a:r>
            <a:r>
              <a:rPr lang="el-GR" sz="2000" dirty="0" smtClean="0"/>
              <a:t> μετά από κάποια ώρα</a:t>
            </a:r>
          </a:p>
          <a:p>
            <a:pPr lvl="1"/>
            <a:endParaRPr lang="el-GR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Απόδοση του </a:t>
            </a:r>
            <a:r>
              <a:rPr lang="en-US" dirty="0" smtClean="0"/>
              <a:t>2PC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 </a:t>
            </a:r>
            <a:r>
              <a:rPr lang="en-US" dirty="0" err="1" smtClean="0"/>
              <a:t>canCommit</a:t>
            </a:r>
            <a:r>
              <a:rPr lang="en-US" dirty="0" smtClean="0"/>
              <a:t> </a:t>
            </a:r>
            <a:r>
              <a:rPr lang="el-GR" dirty="0" smtClean="0"/>
              <a:t>μηνύματα</a:t>
            </a:r>
            <a:r>
              <a:rPr lang="en-US" dirty="0" smtClean="0"/>
              <a:t> </a:t>
            </a:r>
            <a:endParaRPr lang="el-GR" dirty="0" smtClean="0"/>
          </a:p>
          <a:p>
            <a:r>
              <a:rPr lang="en-US" dirty="0" smtClean="0"/>
              <a:t>N </a:t>
            </a:r>
            <a:r>
              <a:rPr lang="el-GR" dirty="0" smtClean="0"/>
              <a:t>απαντήσεις</a:t>
            </a:r>
          </a:p>
          <a:p>
            <a:r>
              <a:rPr lang="el-GR" dirty="0" smtClean="0"/>
              <a:t>Ν </a:t>
            </a:r>
            <a:r>
              <a:rPr lang="en-US" dirty="0" err="1" smtClean="0"/>
              <a:t>doCommit</a:t>
            </a:r>
            <a:r>
              <a:rPr lang="en-US" dirty="0" smtClean="0"/>
              <a:t> </a:t>
            </a:r>
            <a:r>
              <a:rPr lang="el-GR" dirty="0" smtClean="0"/>
              <a:t>ή </a:t>
            </a:r>
            <a:r>
              <a:rPr lang="en-US" dirty="0" err="1" smtClean="0"/>
              <a:t>doAbort</a:t>
            </a:r>
            <a:r>
              <a:rPr lang="el-GR" dirty="0" smtClean="0"/>
              <a:t> μηνύματα</a:t>
            </a:r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Άρα 3Ν</a:t>
            </a:r>
          </a:p>
          <a:p>
            <a:pPr>
              <a:buNone/>
            </a:pPr>
            <a:r>
              <a:rPr lang="el-GR" dirty="0" smtClean="0"/>
              <a:t>Δεν προσμετράμε τα </a:t>
            </a:r>
            <a:r>
              <a:rPr lang="en-US" dirty="0" err="1" smtClean="0"/>
              <a:t>haveCommitted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coordinator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r>
              <a:rPr lang="el-GR" sz="2400" dirty="0" smtClean="0"/>
              <a:t>Κάποιος άλλος κόμβος μπορεί να αναλάβει το ρόλο του </a:t>
            </a:r>
            <a:r>
              <a:rPr lang="en-US" sz="2400" dirty="0" smtClean="0"/>
              <a:t>coordinator</a:t>
            </a:r>
          </a:p>
          <a:p>
            <a:pPr lvl="1"/>
            <a:r>
              <a:rPr lang="el-GR" sz="2000" dirty="0" smtClean="0"/>
              <a:t>Πιθανόν ένας </a:t>
            </a:r>
            <a:r>
              <a:rPr lang="en-US" sz="2000" dirty="0" smtClean="0"/>
              <a:t>participant </a:t>
            </a:r>
            <a:r>
              <a:rPr lang="el-GR" sz="2000" dirty="0" smtClean="0"/>
              <a:t>που ανιχνεύει </a:t>
            </a:r>
            <a:r>
              <a:rPr lang="en-US" sz="2000" dirty="0" smtClean="0"/>
              <a:t>timeout </a:t>
            </a:r>
            <a:r>
              <a:rPr lang="el-GR" sz="2000" dirty="0" smtClean="0"/>
              <a:t>από τον</a:t>
            </a:r>
            <a:r>
              <a:rPr lang="en-US" sz="2000" dirty="0" smtClean="0"/>
              <a:t> coordinator</a:t>
            </a:r>
            <a:endParaRPr lang="el-GR" sz="2000" dirty="0" smtClean="0"/>
          </a:p>
          <a:p>
            <a:r>
              <a:rPr lang="el-GR" sz="2400" dirty="0" smtClean="0"/>
              <a:t>Ο αντικαταστάτης πρέπει να μάθει το </a:t>
            </a:r>
            <a:r>
              <a:rPr lang="en-US" sz="2400" dirty="0" smtClean="0"/>
              <a:t>state </a:t>
            </a:r>
            <a:r>
              <a:rPr lang="el-GR" sz="2400" dirty="0" smtClean="0"/>
              <a:t>του πρωτοκόλλου</a:t>
            </a:r>
            <a:endParaRPr lang="en-US" sz="2400" dirty="0" smtClean="0"/>
          </a:p>
          <a:p>
            <a:pPr lvl="1"/>
            <a:r>
              <a:rPr lang="el-GR" sz="2000" dirty="0" smtClean="0"/>
              <a:t>Επικοινωνεί με όλους τους </a:t>
            </a:r>
            <a:r>
              <a:rPr lang="en-US" sz="2000" dirty="0" smtClean="0"/>
              <a:t>participants </a:t>
            </a:r>
            <a:r>
              <a:rPr lang="el-GR" sz="2000" dirty="0" smtClean="0"/>
              <a:t>για να μάθει τι ψήφισαν</a:t>
            </a:r>
          </a:p>
          <a:p>
            <a:pPr lvl="1"/>
            <a:r>
              <a:rPr lang="el-GR" sz="2000" dirty="0" smtClean="0"/>
              <a:t>Αν λάβει αποτελέσματα από όλους τους </a:t>
            </a:r>
            <a:r>
              <a:rPr lang="en-US" sz="2000" dirty="0" smtClean="0"/>
              <a:t>participants</a:t>
            </a:r>
          </a:p>
          <a:p>
            <a:pPr lvl="2"/>
            <a:r>
              <a:rPr lang="el-GR" sz="1800" dirty="0" smtClean="0"/>
              <a:t>Ξέρει ότι έχει ολοκληρωθεί η 1</a:t>
            </a:r>
            <a:r>
              <a:rPr lang="el-GR" sz="1800" baseline="30000" dirty="0" smtClean="0"/>
              <a:t>η</a:t>
            </a:r>
            <a:r>
              <a:rPr lang="el-GR" sz="1800" dirty="0" smtClean="0"/>
              <a:t> φάση</a:t>
            </a:r>
            <a:endParaRPr lang="en-US" sz="1800" dirty="0" smtClean="0"/>
          </a:p>
          <a:p>
            <a:pPr lvl="2"/>
            <a:r>
              <a:rPr lang="el-GR" sz="1800" dirty="0" smtClean="0"/>
              <a:t>Αν όλοι ψήφισαν </a:t>
            </a:r>
            <a:r>
              <a:rPr lang="en-US" sz="1800" dirty="0" smtClean="0"/>
              <a:t>commit ⇒ </a:t>
            </a:r>
            <a:r>
              <a:rPr lang="el-GR" sz="1800" dirty="0" smtClean="0"/>
              <a:t>στέλνει</a:t>
            </a:r>
            <a:r>
              <a:rPr lang="en-US" sz="1800" dirty="0" smtClean="0"/>
              <a:t> </a:t>
            </a:r>
            <a:r>
              <a:rPr lang="en-US" sz="1800" dirty="0" err="1" smtClean="0"/>
              <a:t>doCommit</a:t>
            </a:r>
            <a:endParaRPr lang="en-US" sz="1800" dirty="0" smtClean="0"/>
          </a:p>
          <a:p>
            <a:pPr lvl="2"/>
            <a:r>
              <a:rPr lang="el-GR" sz="1800" dirty="0" smtClean="0"/>
              <a:t>Αλλιώς στέλνει </a:t>
            </a:r>
            <a:r>
              <a:rPr lang="en-US" sz="1800" dirty="0" smtClean="0"/>
              <a:t>abort</a:t>
            </a:r>
            <a:endParaRPr lang="el-GR" sz="1800" dirty="0" smtClean="0"/>
          </a:p>
          <a:p>
            <a:pPr lvl="1"/>
            <a:r>
              <a:rPr lang="el-GR" sz="2000" dirty="0" smtClean="0"/>
              <a:t>Αν έστω κι ένας</a:t>
            </a:r>
            <a:r>
              <a:rPr lang="en-US" sz="2000" dirty="0" smtClean="0"/>
              <a:t> participant </a:t>
            </a:r>
            <a:r>
              <a:rPr lang="el-GR" sz="2000" dirty="0" smtClean="0"/>
              <a:t>δεν έχει ψηφίσει</a:t>
            </a:r>
            <a:endParaRPr lang="en-US" sz="2000" dirty="0" smtClean="0"/>
          </a:p>
          <a:p>
            <a:pPr lvl="2"/>
            <a:r>
              <a:rPr lang="el-GR" sz="1800" dirty="0" smtClean="0"/>
              <a:t>Ξέρει ότι </a:t>
            </a:r>
            <a:r>
              <a:rPr lang="el-GR" sz="1800" u="sng" dirty="0" smtClean="0"/>
              <a:t>δεν</a:t>
            </a:r>
            <a:r>
              <a:rPr lang="el-GR" sz="1800" dirty="0" smtClean="0"/>
              <a:t> έχει ολοκληρωθεί η 1</a:t>
            </a:r>
            <a:r>
              <a:rPr lang="el-GR" sz="1800" baseline="30000" dirty="0" smtClean="0"/>
              <a:t>η</a:t>
            </a:r>
            <a:r>
              <a:rPr lang="el-GR" sz="1800" dirty="0" smtClean="0"/>
              <a:t> φάση</a:t>
            </a:r>
          </a:p>
          <a:p>
            <a:pPr lvl="2"/>
            <a:r>
              <a:rPr lang="en-US" sz="1800" dirty="0" smtClean="0"/>
              <a:t>⇒ </a:t>
            </a:r>
            <a:r>
              <a:rPr lang="el-GR" sz="1800" dirty="0" smtClean="0"/>
              <a:t>Ξεκινά το πρωτόκολλο από την αρχή</a:t>
            </a:r>
          </a:p>
          <a:p>
            <a:r>
              <a:rPr lang="el-GR" sz="2400" dirty="0" smtClean="0"/>
              <a:t>Αλλά</a:t>
            </a:r>
            <a:r>
              <a:rPr lang="en-US" sz="2400" dirty="0" smtClean="0"/>
              <a:t>… </a:t>
            </a:r>
            <a:r>
              <a:rPr lang="el-GR" sz="2400" dirty="0" smtClean="0"/>
              <a:t>αν ένας</a:t>
            </a:r>
            <a:r>
              <a:rPr lang="en-US" sz="2400" dirty="0" smtClean="0"/>
              <a:t> participant </a:t>
            </a:r>
            <a:r>
              <a:rPr lang="el-GR" sz="2400" dirty="0" smtClean="0"/>
              <a:t>πεθάνει, τότε κολλήσαμε</a:t>
            </a:r>
            <a:r>
              <a:rPr lang="en-US" sz="2400" dirty="0" smtClean="0"/>
              <a:t>!</a:t>
            </a:r>
          </a:p>
          <a:p>
            <a:pPr lvl="1"/>
            <a:r>
              <a:rPr lang="el-GR" sz="2000" dirty="0" smtClean="0"/>
              <a:t>Αναμονή για ανάνηψη</a:t>
            </a:r>
            <a:endParaRPr lang="el-GR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κακό έχει το 2-</a:t>
            </a:r>
            <a:r>
              <a:rPr lang="en-US" dirty="0" smtClean="0"/>
              <a:t>phase commit</a:t>
            </a:r>
            <a:r>
              <a:rPr lang="el-GR" dirty="0" smtClean="0"/>
              <a:t>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Το μεγαλύτερο πρόβλημα</a:t>
            </a:r>
            <a:r>
              <a:rPr lang="en-US" sz="2400" dirty="0" smtClean="0"/>
              <a:t>: </a:t>
            </a:r>
            <a:r>
              <a:rPr lang="el-GR" sz="2400" b="1" dirty="0" smtClean="0"/>
              <a:t>είναι</a:t>
            </a:r>
            <a:r>
              <a:rPr lang="en-US" sz="2400" b="1" dirty="0" smtClean="0"/>
              <a:t> blocking </a:t>
            </a:r>
            <a:r>
              <a:rPr lang="el-GR" sz="2400" b="1" dirty="0" smtClean="0"/>
              <a:t>πρωτόκολλο</a:t>
            </a:r>
            <a:endParaRPr lang="en-US" sz="2400" b="1" dirty="0" smtClean="0"/>
          </a:p>
          <a:p>
            <a:pPr lvl="1"/>
            <a:r>
              <a:rPr lang="el-GR" sz="2000" dirty="0" smtClean="0"/>
              <a:t>Αν ο</a:t>
            </a:r>
            <a:r>
              <a:rPr lang="en-US" sz="2000" dirty="0" smtClean="0"/>
              <a:t> coordinator </a:t>
            </a:r>
            <a:r>
              <a:rPr lang="el-GR" sz="2000" dirty="0" smtClean="0"/>
              <a:t>πεθάνει</a:t>
            </a:r>
            <a:r>
              <a:rPr lang="en-US" sz="2000" dirty="0" smtClean="0"/>
              <a:t>, </a:t>
            </a:r>
            <a:r>
              <a:rPr lang="el-GR" sz="2000" dirty="0" smtClean="0"/>
              <a:t>οι </a:t>
            </a:r>
            <a:r>
              <a:rPr lang="en-US" sz="2000" dirty="0" smtClean="0"/>
              <a:t>participants </a:t>
            </a:r>
            <a:r>
              <a:rPr lang="el-GR" sz="2000" dirty="0" smtClean="0"/>
              <a:t>δεν ξέρουν αν πρέπει να κάνουν </a:t>
            </a:r>
            <a:r>
              <a:rPr lang="en-US" sz="2000" dirty="0" smtClean="0"/>
              <a:t>commit </a:t>
            </a:r>
            <a:r>
              <a:rPr lang="el-GR" sz="2000" dirty="0" smtClean="0"/>
              <a:t>ή </a:t>
            </a:r>
            <a:r>
              <a:rPr lang="en-US" sz="2000" dirty="0" smtClean="0"/>
              <a:t>abort (uncertain state) </a:t>
            </a:r>
            <a:r>
              <a:rPr lang="el-GR" sz="2000" dirty="0" smtClean="0"/>
              <a:t>και κρατάνε τα εμπλεκόμενα αντικείμενα κλειδωμένα</a:t>
            </a:r>
            <a:endParaRPr lang="en-US" sz="2400" dirty="0" smtClean="0"/>
          </a:p>
          <a:p>
            <a:pPr lvl="2"/>
            <a:r>
              <a:rPr lang="el-GR" sz="1800" dirty="0" smtClean="0"/>
              <a:t>Ο </a:t>
            </a:r>
            <a:r>
              <a:rPr lang="en-US" sz="1800" dirty="0" smtClean="0"/>
              <a:t>recovery coordinator </a:t>
            </a:r>
            <a:r>
              <a:rPr lang="el-GR" sz="1800" dirty="0" smtClean="0"/>
              <a:t>βοηθά σε κάποιες περιπτώσεις</a:t>
            </a:r>
            <a:endParaRPr lang="en-US" sz="1800" dirty="0" smtClean="0"/>
          </a:p>
          <a:p>
            <a:pPr lvl="1"/>
            <a:r>
              <a:rPr lang="el-GR" sz="2000" dirty="0" smtClean="0"/>
              <a:t>Ένας </a:t>
            </a:r>
            <a:r>
              <a:rPr lang="en-US" sz="2000" dirty="0" smtClean="0"/>
              <a:t>participant </a:t>
            </a:r>
            <a:r>
              <a:rPr lang="el-GR" sz="2000" dirty="0" smtClean="0"/>
              <a:t>που δεν αποκρίνεται επίσης μπλοκάρει τη ροή του πρωτοκόλλου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l-GR" sz="2400" dirty="0" smtClean="0"/>
              <a:t>Όταν ένας</a:t>
            </a:r>
            <a:r>
              <a:rPr lang="en-US" sz="2400" dirty="0" smtClean="0"/>
              <a:t> participant </a:t>
            </a:r>
            <a:r>
              <a:rPr lang="el-GR" sz="2400" dirty="0" smtClean="0"/>
              <a:t>λάβει</a:t>
            </a:r>
            <a:r>
              <a:rPr lang="en-US" sz="2400" dirty="0" smtClean="0"/>
              <a:t> commit/abort, </a:t>
            </a:r>
            <a:r>
              <a:rPr lang="el-GR" sz="2400" dirty="0" smtClean="0"/>
              <a:t>δε γνωρίζει αν όλοι οι άλλοι </a:t>
            </a:r>
            <a:r>
              <a:rPr lang="en-US" sz="2400" dirty="0" smtClean="0"/>
              <a:t>participants </a:t>
            </a:r>
            <a:r>
              <a:rPr lang="el-GR" sz="2400" dirty="0" smtClean="0"/>
              <a:t>έχουν ενημερωθεί για το αποτέλεσμα</a:t>
            </a:r>
            <a:endParaRPr lang="el-GR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3-phase commit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Ίδιο </a:t>
            </a:r>
            <a:r>
              <a:rPr lang="en-US" sz="2400" dirty="0" smtClean="0"/>
              <a:t>setup </a:t>
            </a:r>
            <a:r>
              <a:rPr lang="el-GR" sz="2400" dirty="0" smtClean="0"/>
              <a:t>όπως στο </a:t>
            </a:r>
            <a:r>
              <a:rPr lang="en-US" sz="2400" dirty="0" smtClean="0"/>
              <a:t>two-phase commit:</a:t>
            </a:r>
          </a:p>
          <a:p>
            <a:pPr lvl="1"/>
            <a:r>
              <a:rPr lang="en-US" sz="2000" dirty="0" smtClean="0"/>
              <a:t>Coordinator &amp; Participants</a:t>
            </a:r>
          </a:p>
          <a:p>
            <a:r>
              <a:rPr lang="el-GR" sz="2400" dirty="0" smtClean="0"/>
              <a:t>Διευκολύνει τη χρήση </a:t>
            </a:r>
            <a:r>
              <a:rPr lang="en-US" sz="2400" dirty="0" smtClean="0"/>
              <a:t>recovery coordinator</a:t>
            </a:r>
          </a:p>
          <a:p>
            <a:pPr lvl="1"/>
            <a:r>
              <a:rPr lang="el-GR" sz="2000" dirty="0" smtClean="0"/>
              <a:t>Στέλνει το αποτέλεσμα της ψηφοφορίας για</a:t>
            </a:r>
            <a:r>
              <a:rPr lang="en-US" sz="2000" dirty="0" smtClean="0"/>
              <a:t> commit/abort </a:t>
            </a:r>
            <a:r>
              <a:rPr lang="el-GR" sz="2000" dirty="0" smtClean="0"/>
              <a:t>σε όλους τους</a:t>
            </a:r>
            <a:r>
              <a:rPr lang="en-US" sz="2000" dirty="0" smtClean="0"/>
              <a:t> participants</a:t>
            </a:r>
            <a:r>
              <a:rPr lang="el-GR" sz="2000" dirty="0" smtClean="0"/>
              <a:t> πριν τους στείλει απόφαση</a:t>
            </a:r>
            <a:endParaRPr lang="en-US" sz="2000" dirty="0" smtClean="0"/>
          </a:p>
          <a:p>
            <a:pPr lvl="1"/>
            <a:r>
              <a:rPr lang="el-GR" sz="2000" dirty="0" smtClean="0"/>
              <a:t>Επιτρέπει την ανάνηψη της κατάστασης αν οποιοσδήποτε </a:t>
            </a:r>
            <a:r>
              <a:rPr lang="en-US" sz="2000" dirty="0" smtClean="0"/>
              <a:t>participant </a:t>
            </a:r>
            <a:r>
              <a:rPr lang="el-GR" sz="2000" dirty="0" smtClean="0"/>
              <a:t>πεθάνει</a:t>
            </a:r>
            <a:endParaRPr lang="en-US" sz="2000" dirty="0" smtClean="0"/>
          </a:p>
          <a:p>
            <a:r>
              <a:rPr lang="el-GR" sz="2400" dirty="0" smtClean="0"/>
              <a:t>Προσθέτει</a:t>
            </a:r>
            <a:r>
              <a:rPr lang="en-US" sz="2400" dirty="0" smtClean="0"/>
              <a:t> timeouts </a:t>
            </a:r>
            <a:r>
              <a:rPr lang="el-GR" sz="2400" dirty="0" smtClean="0"/>
              <a:t>σε κάθε φάση που οδηγούν σε </a:t>
            </a:r>
            <a:r>
              <a:rPr lang="en-US" sz="2400" dirty="0" smtClean="0"/>
              <a:t>abort</a:t>
            </a:r>
            <a:endParaRPr lang="el-G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 αυτό το μάθημα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/>
          <a:lstStyle/>
          <a:p>
            <a:r>
              <a:rPr lang="en-US" sz="2400" dirty="0" smtClean="0"/>
              <a:t>Distributed transactions</a:t>
            </a:r>
          </a:p>
          <a:p>
            <a:pPr lvl="1"/>
            <a:r>
              <a:rPr lang="en-US" sz="2000" dirty="0" smtClean="0"/>
              <a:t>Flat</a:t>
            </a:r>
          </a:p>
          <a:p>
            <a:pPr lvl="1"/>
            <a:r>
              <a:rPr lang="en-US" sz="2000" dirty="0" smtClean="0"/>
              <a:t>Nested</a:t>
            </a:r>
            <a:endParaRPr lang="el-GR" sz="20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Atomicity </a:t>
            </a:r>
            <a:r>
              <a:rPr lang="el-GR" sz="2400" dirty="0" smtClean="0"/>
              <a:t>σε </a:t>
            </a:r>
            <a:r>
              <a:rPr lang="en-US" sz="2400" dirty="0" smtClean="0"/>
              <a:t>distributed transactions</a:t>
            </a:r>
          </a:p>
          <a:p>
            <a:pPr lvl="1"/>
            <a:r>
              <a:rPr lang="el-GR" sz="2000" dirty="0" smtClean="0"/>
              <a:t>Ύπαρξη </a:t>
            </a:r>
            <a:r>
              <a:rPr lang="en-US" sz="2000" dirty="0" smtClean="0"/>
              <a:t>coordinator</a:t>
            </a:r>
            <a:endParaRPr lang="el-GR" sz="2000" dirty="0" smtClean="0"/>
          </a:p>
          <a:p>
            <a:pPr lvl="1"/>
            <a:r>
              <a:rPr lang="el-GR" sz="2000" dirty="0" smtClean="0"/>
              <a:t>Πρωτόκολλο </a:t>
            </a:r>
            <a:r>
              <a:rPr lang="en-US" sz="2000" dirty="0" smtClean="0"/>
              <a:t>two-phase commit</a:t>
            </a:r>
            <a:endParaRPr lang="el-GR" sz="2000" dirty="0" smtClean="0"/>
          </a:p>
          <a:p>
            <a:pPr lvl="1"/>
            <a:endParaRPr lang="en-US" sz="2400" dirty="0" smtClean="0"/>
          </a:p>
          <a:p>
            <a:r>
              <a:rPr lang="en-US" sz="2400" dirty="0" smtClean="0"/>
              <a:t>Concurrency control </a:t>
            </a:r>
            <a:r>
              <a:rPr lang="el-GR" sz="2400" dirty="0" smtClean="0"/>
              <a:t>σε </a:t>
            </a:r>
            <a:r>
              <a:rPr lang="en-US" sz="2400" dirty="0" smtClean="0"/>
              <a:t>distributed transactions</a:t>
            </a:r>
          </a:p>
          <a:p>
            <a:pPr lvl="1"/>
            <a:r>
              <a:rPr lang="el-GR" sz="2000" dirty="0" smtClean="0"/>
              <a:t>Τοπικά σε κάθε </a:t>
            </a:r>
            <a:r>
              <a:rPr lang="en-US" sz="2000" dirty="0" smtClean="0"/>
              <a:t>server</a:t>
            </a:r>
          </a:p>
          <a:p>
            <a:pPr lvl="1"/>
            <a:r>
              <a:rPr lang="el-GR" sz="2000" dirty="0" smtClean="0"/>
              <a:t>Καθολικά στο σύνολο των </a:t>
            </a:r>
            <a:r>
              <a:rPr lang="en-US" sz="2000" dirty="0" smtClean="0"/>
              <a:t>servers</a:t>
            </a:r>
            <a:endParaRPr lang="el-GR" sz="20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Distributed Deadlocks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πρωτόκολλο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l-GR" sz="2400" dirty="0" smtClean="0"/>
              <a:t>Χωρίζει τη 2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φάση του </a:t>
            </a:r>
            <a:r>
              <a:rPr lang="en-US" sz="2400" dirty="0" smtClean="0"/>
              <a:t>2PC </a:t>
            </a:r>
            <a:r>
              <a:rPr lang="el-GR" sz="2400" dirty="0" smtClean="0"/>
              <a:t>σε δύο μέρη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2a. “</a:t>
            </a:r>
            <a:r>
              <a:rPr lang="en-US" sz="2400" dirty="0" err="1" smtClean="0"/>
              <a:t>Precommit</a:t>
            </a:r>
            <a:r>
              <a:rPr lang="en-US" sz="2400" dirty="0" smtClean="0"/>
              <a:t>” (</a:t>
            </a:r>
            <a:r>
              <a:rPr lang="el-GR" sz="2400" dirty="0" smtClean="0"/>
              <a:t>ετοιμασία για</a:t>
            </a:r>
            <a:r>
              <a:rPr lang="en-US" sz="2400" dirty="0" smtClean="0"/>
              <a:t> commit)</a:t>
            </a:r>
          </a:p>
          <a:p>
            <a:pPr lvl="1"/>
            <a:r>
              <a:rPr lang="el-GR" sz="2000" dirty="0" smtClean="0"/>
              <a:t>Στέλνει μήνυμα</a:t>
            </a:r>
            <a:r>
              <a:rPr lang="en-US" sz="2000" dirty="0" smtClean="0"/>
              <a:t> Prepare </a:t>
            </a:r>
            <a:r>
              <a:rPr lang="el-GR" sz="2000" dirty="0" smtClean="0"/>
              <a:t>σε όλους τους</a:t>
            </a:r>
            <a:r>
              <a:rPr lang="en-US" sz="2000" dirty="0" smtClean="0"/>
              <a:t> participants </a:t>
            </a:r>
            <a:r>
              <a:rPr lang="el-GR" sz="2000" dirty="0" smtClean="0"/>
              <a:t>όταν λάβει ναι από όλους στην πρώτη φάση</a:t>
            </a:r>
            <a:endParaRPr lang="en-US" sz="2000" dirty="0" smtClean="0"/>
          </a:p>
          <a:p>
            <a:pPr lvl="1"/>
            <a:r>
              <a:rPr lang="el-GR" sz="2000" dirty="0" smtClean="0"/>
              <a:t>Οι </a:t>
            </a:r>
            <a:r>
              <a:rPr lang="en-US" sz="2000" dirty="0" smtClean="0"/>
              <a:t>Participants </a:t>
            </a:r>
            <a:r>
              <a:rPr lang="el-GR" sz="2000" dirty="0" smtClean="0"/>
              <a:t>μπορούν να προετοιμάσουν το </a:t>
            </a:r>
            <a:r>
              <a:rPr lang="en-US" sz="2000" dirty="0" smtClean="0"/>
              <a:t>commit </a:t>
            </a:r>
            <a:r>
              <a:rPr lang="el-GR" sz="2000" dirty="0" smtClean="0"/>
              <a:t>αλλά όχι να κάνουν κάτι που δε μπορεί να ακυρωθεί</a:t>
            </a:r>
            <a:endParaRPr lang="en-US" sz="2000" dirty="0" smtClean="0"/>
          </a:p>
          <a:p>
            <a:pPr lvl="1"/>
            <a:r>
              <a:rPr lang="el-GR" sz="2000" dirty="0" smtClean="0"/>
              <a:t>Οι </a:t>
            </a:r>
            <a:r>
              <a:rPr lang="en-US" sz="2000" dirty="0" smtClean="0"/>
              <a:t>Participants </a:t>
            </a:r>
            <a:r>
              <a:rPr lang="el-GR" sz="2000" dirty="0" smtClean="0"/>
              <a:t>απαντούν με </a:t>
            </a:r>
            <a:r>
              <a:rPr lang="en-US" sz="2000" dirty="0" err="1" smtClean="0"/>
              <a:t>ack</a:t>
            </a:r>
            <a:endParaRPr lang="en-US" sz="2000" dirty="0" smtClean="0"/>
          </a:p>
          <a:p>
            <a:pPr lvl="1"/>
            <a:r>
              <a:rPr lang="el-GR" sz="2000" dirty="0" smtClean="0"/>
              <a:t>Σκοπός</a:t>
            </a:r>
            <a:r>
              <a:rPr lang="en-US" sz="2000" dirty="0" smtClean="0"/>
              <a:t>: </a:t>
            </a:r>
            <a:r>
              <a:rPr lang="el-GR" sz="2000" dirty="0" smtClean="0"/>
              <a:t>Κάθε </a:t>
            </a:r>
            <a:r>
              <a:rPr lang="en-US" sz="2000" dirty="0" smtClean="0"/>
              <a:t>participant </a:t>
            </a:r>
            <a:r>
              <a:rPr lang="el-GR" sz="2000" dirty="0" smtClean="0"/>
              <a:t>ξέρει το αποτέλεσμα της ψηφοφορίας ώστε η κατάσταση να μπορεί να επανέλθει αν πεθάνει οποιοσδήποτε</a:t>
            </a:r>
          </a:p>
          <a:p>
            <a:pPr lvl="1"/>
            <a:endParaRPr lang="en-US" sz="800" dirty="0" smtClean="0"/>
          </a:p>
          <a:p>
            <a:pPr>
              <a:buNone/>
            </a:pPr>
            <a:r>
              <a:rPr lang="en-US" sz="2400" dirty="0" smtClean="0"/>
              <a:t>	2b. “Commit” (</a:t>
            </a:r>
            <a:r>
              <a:rPr lang="el-GR" sz="2400" dirty="0" smtClean="0"/>
              <a:t>όπως στο</a:t>
            </a:r>
            <a:r>
              <a:rPr lang="en-US" sz="2400" dirty="0" smtClean="0"/>
              <a:t> 2PC)</a:t>
            </a:r>
          </a:p>
          <a:p>
            <a:pPr lvl="1"/>
            <a:r>
              <a:rPr lang="el-GR" sz="2000" dirty="0" smtClean="0"/>
              <a:t>Αν ο </a:t>
            </a:r>
            <a:r>
              <a:rPr lang="en-US" sz="2000" dirty="0" smtClean="0"/>
              <a:t>coordinator </a:t>
            </a:r>
            <a:r>
              <a:rPr lang="el-GR" sz="2000" dirty="0" smtClean="0"/>
              <a:t>λάβει </a:t>
            </a:r>
            <a:r>
              <a:rPr lang="en-US" sz="2000" dirty="0" smtClean="0"/>
              <a:t> ACKs </a:t>
            </a:r>
            <a:r>
              <a:rPr lang="el-GR" sz="2000" dirty="0" smtClean="0"/>
              <a:t>από όλους</a:t>
            </a:r>
            <a:endParaRPr lang="en-US" sz="2000" dirty="0" smtClean="0"/>
          </a:p>
          <a:p>
            <a:pPr lvl="2"/>
            <a:r>
              <a:rPr lang="el-GR" sz="1800" dirty="0" smtClean="0"/>
              <a:t>Στέλνει μήνυμα </a:t>
            </a:r>
            <a:r>
              <a:rPr lang="en-US" sz="1800" dirty="0" smtClean="0"/>
              <a:t>commit </a:t>
            </a:r>
            <a:r>
              <a:rPr lang="el-GR" sz="1800" dirty="0" smtClean="0"/>
              <a:t>σε όλους τους </a:t>
            </a:r>
            <a:r>
              <a:rPr lang="en-US" sz="1800" dirty="0" smtClean="0"/>
              <a:t>participants</a:t>
            </a:r>
          </a:p>
          <a:p>
            <a:pPr lvl="1"/>
            <a:r>
              <a:rPr lang="el-GR" sz="2000" dirty="0" smtClean="0"/>
              <a:t>Αλλιώς θα στείλει </a:t>
            </a:r>
            <a:r>
              <a:rPr lang="en-US" sz="2000" dirty="0" smtClean="0"/>
              <a:t>abort</a:t>
            </a:r>
            <a:endParaRPr lang="el-GR" sz="2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1</a:t>
            </a:r>
            <a:r>
              <a:rPr lang="el-GR" baseline="30000" dirty="0" smtClean="0"/>
              <a:t>η</a:t>
            </a:r>
            <a:r>
              <a:rPr lang="el-GR" dirty="0" smtClean="0"/>
              <a:t> φάση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Voting phase</a:t>
            </a:r>
          </a:p>
          <a:p>
            <a:r>
              <a:rPr lang="el-GR" sz="2000" dirty="0" smtClean="0"/>
              <a:t>Ο </a:t>
            </a:r>
            <a:r>
              <a:rPr lang="en-US" sz="2000" dirty="0" smtClean="0"/>
              <a:t>coordinator </a:t>
            </a:r>
            <a:r>
              <a:rPr lang="el-GR" sz="2000" dirty="0" smtClean="0"/>
              <a:t>στέλνει </a:t>
            </a:r>
            <a:r>
              <a:rPr lang="en-US" sz="2000" dirty="0" err="1" smtClean="0"/>
              <a:t>canCommit</a:t>
            </a:r>
            <a:r>
              <a:rPr lang="en-US" sz="2000" dirty="0" smtClean="0"/>
              <a:t>? </a:t>
            </a:r>
            <a:r>
              <a:rPr lang="el-GR" sz="2000" dirty="0" smtClean="0"/>
              <a:t>στους </a:t>
            </a:r>
            <a:r>
              <a:rPr lang="en-US" sz="2000" dirty="0" smtClean="0"/>
              <a:t>participants &amp; </a:t>
            </a:r>
            <a:r>
              <a:rPr lang="el-GR" sz="2000" dirty="0" smtClean="0"/>
              <a:t>λαμβάνει απαντήσεις</a:t>
            </a:r>
            <a:endParaRPr lang="en-US" sz="2000" dirty="0" smtClean="0"/>
          </a:p>
          <a:p>
            <a:r>
              <a:rPr lang="el-GR" sz="2000" dirty="0" smtClean="0"/>
              <a:t>Σκοπός</a:t>
            </a:r>
            <a:r>
              <a:rPr lang="en-US" sz="2000" dirty="0" smtClean="0"/>
              <a:t>: </a:t>
            </a:r>
            <a:r>
              <a:rPr lang="el-GR" sz="2000" dirty="0" smtClean="0"/>
              <a:t>Να μάθει αν όλοι συμφωνούν για</a:t>
            </a:r>
            <a:r>
              <a:rPr lang="en-US" sz="2000" dirty="0" smtClean="0"/>
              <a:t> commit</a:t>
            </a:r>
          </a:p>
          <a:p>
            <a:r>
              <a:rPr lang="en-US" sz="2000" dirty="0" smtClean="0"/>
              <a:t>[!] </a:t>
            </a:r>
            <a:r>
              <a:rPr lang="el-GR" sz="2000" dirty="0" smtClean="0"/>
              <a:t>Αν ο</a:t>
            </a:r>
            <a:r>
              <a:rPr lang="en-US" sz="2000" dirty="0" smtClean="0"/>
              <a:t> coordinator </a:t>
            </a:r>
            <a:r>
              <a:rPr lang="el-GR" sz="2000" dirty="0" smtClean="0"/>
              <a:t>δε λάβει</a:t>
            </a:r>
            <a:r>
              <a:rPr lang="en-US" sz="2000" dirty="0" smtClean="0"/>
              <a:t> </a:t>
            </a:r>
            <a:r>
              <a:rPr lang="el-GR" sz="2000" dirty="0" smtClean="0"/>
              <a:t>απάντηση από κάποιον </a:t>
            </a:r>
            <a:r>
              <a:rPr lang="en-US" sz="2000" dirty="0" smtClean="0"/>
              <a:t>participant</a:t>
            </a:r>
            <a:r>
              <a:rPr lang="el-GR" sz="2000" dirty="0" smtClean="0"/>
              <a:t> (</a:t>
            </a:r>
            <a:r>
              <a:rPr lang="en-US" sz="2000" dirty="0" smtClean="0"/>
              <a:t>timeout) </a:t>
            </a:r>
            <a:r>
              <a:rPr lang="el-GR" sz="2000" dirty="0" smtClean="0"/>
              <a:t>ή λάβει αρνητική απάντηση</a:t>
            </a:r>
            <a:endParaRPr lang="en-US" sz="2000" dirty="0" smtClean="0"/>
          </a:p>
          <a:p>
            <a:pPr lvl="1"/>
            <a:r>
              <a:rPr lang="el-GR" sz="1800" dirty="0" smtClean="0"/>
              <a:t>Στέλνει </a:t>
            </a:r>
            <a:r>
              <a:rPr lang="en-US" sz="1800" dirty="0" smtClean="0"/>
              <a:t>abort </a:t>
            </a:r>
            <a:r>
              <a:rPr lang="el-GR" sz="1800" dirty="0" smtClean="0"/>
              <a:t>σε όλους</a:t>
            </a:r>
            <a:endParaRPr lang="en-US" sz="1800" dirty="0" smtClean="0"/>
          </a:p>
          <a:p>
            <a:r>
              <a:rPr lang="en-US" sz="2000" dirty="0" smtClean="0"/>
              <a:t>[!] </a:t>
            </a:r>
            <a:r>
              <a:rPr lang="el-GR" sz="2000" dirty="0" smtClean="0"/>
              <a:t>Αν κάποιος</a:t>
            </a:r>
            <a:r>
              <a:rPr lang="en-US" sz="2000" dirty="0" smtClean="0"/>
              <a:t> participant </a:t>
            </a:r>
            <a:r>
              <a:rPr lang="el-GR" sz="2000" dirty="0" smtClean="0"/>
              <a:t>κάνει </a:t>
            </a:r>
            <a:r>
              <a:rPr lang="en-US" sz="2000" dirty="0" smtClean="0"/>
              <a:t>timeout </a:t>
            </a:r>
            <a:r>
              <a:rPr lang="el-GR" sz="2000" dirty="0" smtClean="0"/>
              <a:t>περιμένοντας για αίτημα από τον </a:t>
            </a:r>
            <a:r>
              <a:rPr lang="en-US" sz="2000" dirty="0" smtClean="0"/>
              <a:t>coordinator</a:t>
            </a:r>
          </a:p>
          <a:p>
            <a:pPr lvl="1"/>
            <a:r>
              <a:rPr lang="el-GR" sz="1800" dirty="0" smtClean="0"/>
              <a:t>Κάνει </a:t>
            </a:r>
            <a:r>
              <a:rPr lang="en-US" sz="1800" dirty="0" smtClean="0"/>
              <a:t>abort </a:t>
            </a:r>
            <a:r>
              <a:rPr lang="el-GR" sz="1800" dirty="0" smtClean="0"/>
              <a:t>τον εαυτό του</a:t>
            </a:r>
            <a:r>
              <a:rPr lang="en-US" sz="1800" dirty="0" smtClean="0"/>
              <a:t>(</a:t>
            </a:r>
            <a:r>
              <a:rPr lang="el-GR" sz="1800" dirty="0" smtClean="0"/>
              <a:t>υποθέτει ότι ο </a:t>
            </a:r>
            <a:r>
              <a:rPr lang="en-US" sz="1800" dirty="0" smtClean="0"/>
              <a:t>coordinator </a:t>
            </a:r>
            <a:r>
              <a:rPr lang="el-GR" sz="1800" dirty="0" smtClean="0"/>
              <a:t>πέθανε</a:t>
            </a:r>
            <a:r>
              <a:rPr lang="en-US" sz="1800" dirty="0" smtClean="0"/>
              <a:t>)</a:t>
            </a:r>
          </a:p>
          <a:p>
            <a:r>
              <a:rPr lang="el-GR" sz="2000" dirty="0" smtClean="0"/>
              <a:t>Αλλιώς συνεχίζει στη 2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φάση</a:t>
            </a:r>
            <a:endParaRPr lang="el-GR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</a:t>
            </a:r>
            <a:r>
              <a:rPr lang="el-GR" baseline="30000" dirty="0" smtClean="0"/>
              <a:t>η</a:t>
            </a:r>
            <a:r>
              <a:rPr lang="el-GR" dirty="0" smtClean="0"/>
              <a:t> φάση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err="1" smtClean="0"/>
              <a:t>Precommit</a:t>
            </a:r>
            <a:r>
              <a:rPr lang="en-US" sz="2400" dirty="0" smtClean="0"/>
              <a:t> (or Prepare to commit) phase</a:t>
            </a:r>
          </a:p>
          <a:p>
            <a:r>
              <a:rPr lang="el-GR" sz="2400" dirty="0" smtClean="0"/>
              <a:t>Στέλνει μήνυμα</a:t>
            </a:r>
            <a:r>
              <a:rPr lang="en-US" sz="2400" dirty="0" smtClean="0"/>
              <a:t> prepare </a:t>
            </a:r>
            <a:r>
              <a:rPr lang="el-GR" sz="2400" dirty="0" smtClean="0"/>
              <a:t>σε όλους τους </a:t>
            </a:r>
            <a:r>
              <a:rPr lang="en-US" sz="2400" dirty="0" smtClean="0"/>
              <a:t>participants.</a:t>
            </a:r>
          </a:p>
          <a:p>
            <a:pPr lvl="1"/>
            <a:r>
              <a:rPr lang="el-GR" sz="2000" dirty="0" smtClean="0"/>
              <a:t>Λαμβάνει</a:t>
            </a:r>
            <a:r>
              <a:rPr lang="en-US" sz="2000" dirty="0" smtClean="0"/>
              <a:t> OK </a:t>
            </a:r>
            <a:r>
              <a:rPr lang="el-GR" sz="2000" dirty="0" smtClean="0"/>
              <a:t>από αυτούς</a:t>
            </a:r>
            <a:endParaRPr lang="en-US" sz="2000" dirty="0" smtClean="0"/>
          </a:p>
          <a:p>
            <a:r>
              <a:rPr lang="el-GR" sz="2400" dirty="0" smtClean="0"/>
              <a:t>Σκοπός</a:t>
            </a:r>
            <a:r>
              <a:rPr lang="en-US" sz="2400" dirty="0" smtClean="0"/>
              <a:t>: </a:t>
            </a:r>
            <a:r>
              <a:rPr lang="el-GR" sz="2400" dirty="0" smtClean="0"/>
              <a:t>γνωστοποιεί σε όλους τους</a:t>
            </a:r>
            <a:r>
              <a:rPr lang="en-US" sz="2400" dirty="0" smtClean="0"/>
              <a:t> participants </a:t>
            </a:r>
            <a:r>
              <a:rPr lang="el-GR" sz="2400" dirty="0" smtClean="0"/>
              <a:t>την απόφαση για </a:t>
            </a:r>
            <a:r>
              <a:rPr lang="en-US" sz="2400" dirty="0" smtClean="0"/>
              <a:t>commit</a:t>
            </a:r>
          </a:p>
          <a:p>
            <a:r>
              <a:rPr lang="en-US" sz="2400" dirty="0" smtClean="0"/>
              <a:t>[!] </a:t>
            </a:r>
            <a:r>
              <a:rPr lang="el-GR" sz="2400" dirty="0" smtClean="0"/>
              <a:t>Αν ο</a:t>
            </a:r>
            <a:r>
              <a:rPr lang="en-US" sz="2400" dirty="0" smtClean="0"/>
              <a:t> coordinator </a:t>
            </a:r>
            <a:r>
              <a:rPr lang="el-GR" sz="2400" dirty="0" smtClean="0"/>
              <a:t>κάνει </a:t>
            </a:r>
            <a:r>
              <a:rPr lang="en-US" sz="2400" dirty="0" smtClean="0"/>
              <a:t>timeout: </a:t>
            </a:r>
            <a:r>
              <a:rPr lang="el-GR" sz="2400" dirty="0" smtClean="0"/>
              <a:t>υποθέτει ότι ο</a:t>
            </a:r>
            <a:r>
              <a:rPr lang="en-US" sz="2400" dirty="0" smtClean="0"/>
              <a:t> participant </a:t>
            </a:r>
            <a:r>
              <a:rPr lang="el-GR" sz="2400" dirty="0" smtClean="0"/>
              <a:t>πέθανε</a:t>
            </a:r>
            <a:r>
              <a:rPr lang="en-US" sz="2400" dirty="0" smtClean="0"/>
              <a:t>, </a:t>
            </a:r>
            <a:r>
              <a:rPr lang="el-GR" sz="2400" dirty="0" smtClean="0"/>
              <a:t>στέλνει </a:t>
            </a:r>
            <a:r>
              <a:rPr lang="en-US" sz="2400" dirty="0" smtClean="0"/>
              <a:t>abort </a:t>
            </a:r>
            <a:r>
              <a:rPr lang="el-GR" sz="2400" dirty="0" smtClean="0"/>
              <a:t>σε όλους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3</a:t>
            </a:r>
            <a:r>
              <a:rPr lang="el-GR" baseline="30000" dirty="0" smtClean="0"/>
              <a:t>η</a:t>
            </a:r>
            <a:r>
              <a:rPr lang="el-GR" dirty="0" smtClean="0"/>
              <a:t> φάση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Commit phase</a:t>
            </a:r>
          </a:p>
          <a:p>
            <a:r>
              <a:rPr lang="el-GR" sz="2400" dirty="0" smtClean="0"/>
              <a:t>Στέλνει μήνυμα</a:t>
            </a:r>
            <a:r>
              <a:rPr lang="en-US" sz="2400" dirty="0" smtClean="0"/>
              <a:t> commit </a:t>
            </a:r>
            <a:r>
              <a:rPr lang="el-GR" sz="2400" dirty="0" smtClean="0"/>
              <a:t>σε όλους τους</a:t>
            </a:r>
            <a:r>
              <a:rPr lang="en-US" sz="2400" dirty="0" smtClean="0"/>
              <a:t> participants </a:t>
            </a:r>
            <a:r>
              <a:rPr lang="el-GR" sz="2400" dirty="0" smtClean="0"/>
              <a:t>και λαμβάνει απαντήσεις</a:t>
            </a:r>
            <a:endParaRPr lang="en-US" sz="2400" dirty="0" smtClean="0"/>
          </a:p>
          <a:p>
            <a:r>
              <a:rPr lang="en-US" sz="2400" dirty="0" smtClean="0"/>
              <a:t>[!] </a:t>
            </a:r>
            <a:r>
              <a:rPr lang="el-GR" sz="2400" dirty="0" smtClean="0"/>
              <a:t>Αν ένας</a:t>
            </a:r>
            <a:r>
              <a:rPr lang="en-US" sz="2400" dirty="0" smtClean="0"/>
              <a:t> participant </a:t>
            </a:r>
            <a:r>
              <a:rPr lang="el-GR" sz="2400" dirty="0" smtClean="0"/>
              <a:t>κάνει </a:t>
            </a:r>
            <a:r>
              <a:rPr lang="en-US" sz="2400" dirty="0" smtClean="0"/>
              <a:t>timeout: </a:t>
            </a:r>
            <a:r>
              <a:rPr lang="el-GR" sz="2400" dirty="0" smtClean="0"/>
              <a:t>επικοινωνεί με οποιονδήποτε άλλον </a:t>
            </a:r>
            <a:r>
              <a:rPr lang="en-US" sz="2400" dirty="0" smtClean="0"/>
              <a:t>participant </a:t>
            </a:r>
            <a:r>
              <a:rPr lang="el-GR" sz="2400" dirty="0" smtClean="0"/>
              <a:t>και υιοθετεί το τρέχον </a:t>
            </a:r>
            <a:r>
              <a:rPr lang="en-US" sz="2400" dirty="0" smtClean="0"/>
              <a:t>state (commit </a:t>
            </a:r>
            <a:r>
              <a:rPr lang="el-GR" sz="2400" dirty="0" smtClean="0"/>
              <a:t>ή </a:t>
            </a:r>
            <a:r>
              <a:rPr lang="en-US" sz="2400" dirty="0" smtClean="0"/>
              <a:t>abort)</a:t>
            </a:r>
          </a:p>
          <a:p>
            <a:r>
              <a:rPr lang="en-US" sz="2400" dirty="0" smtClean="0"/>
              <a:t>[!] </a:t>
            </a:r>
            <a:r>
              <a:rPr lang="el-GR" sz="2400" dirty="0" smtClean="0"/>
              <a:t>Αν ο </a:t>
            </a:r>
            <a:r>
              <a:rPr lang="en-US" sz="2400" dirty="0" smtClean="0"/>
              <a:t>coordinator </a:t>
            </a:r>
            <a:r>
              <a:rPr lang="el-GR" sz="2400" dirty="0" smtClean="0"/>
              <a:t>κάνει </a:t>
            </a:r>
            <a:r>
              <a:rPr lang="en-US" sz="2400" dirty="0" smtClean="0"/>
              <a:t>timeout </a:t>
            </a:r>
            <a:r>
              <a:rPr lang="el-GR" sz="2400" dirty="0" smtClean="0"/>
              <a:t>περιμένοντας</a:t>
            </a:r>
            <a:r>
              <a:rPr lang="en-US" sz="2400" dirty="0" smtClean="0"/>
              <a:t>: </a:t>
            </a:r>
            <a:r>
              <a:rPr lang="el-GR" sz="2400" dirty="0" smtClean="0"/>
              <a:t>δεν πειράζει</a:t>
            </a:r>
            <a:endParaRPr lang="el-GR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Ανάνηψη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r>
              <a:rPr lang="el-GR" sz="2000" dirty="0" smtClean="0"/>
              <a:t>Αν πεθάνει ο </a:t>
            </a:r>
            <a:r>
              <a:rPr lang="en-US" sz="2000" dirty="0" smtClean="0"/>
              <a:t>coordinator</a:t>
            </a:r>
          </a:p>
          <a:p>
            <a:pPr lvl="1"/>
            <a:r>
              <a:rPr lang="el-GR" sz="2000" dirty="0" smtClean="0"/>
              <a:t>Ένας</a:t>
            </a:r>
            <a:r>
              <a:rPr lang="en-US" sz="2000" dirty="0" smtClean="0"/>
              <a:t> recovery coordinator </a:t>
            </a:r>
            <a:r>
              <a:rPr lang="el-GR" sz="2000" dirty="0" smtClean="0"/>
              <a:t>μπορεί να μάθει την κατάσταση από οποιοδήποτε ζωντανό κόμβο</a:t>
            </a:r>
            <a:endParaRPr lang="en-US" sz="2000" dirty="0" smtClean="0"/>
          </a:p>
          <a:p>
            <a:r>
              <a:rPr lang="el-GR" sz="2000" dirty="0" smtClean="0"/>
              <a:t>Πιθανές καταστάσεις ενός </a:t>
            </a:r>
            <a:r>
              <a:rPr lang="en-US" sz="2000" dirty="0" smtClean="0"/>
              <a:t>participant:</a:t>
            </a:r>
          </a:p>
          <a:p>
            <a:pPr lvl="1"/>
            <a:r>
              <a:rPr lang="en-US" sz="2000" dirty="0" smtClean="0"/>
              <a:t>Committed</a:t>
            </a:r>
          </a:p>
          <a:p>
            <a:pPr lvl="2"/>
            <a:r>
              <a:rPr lang="el-GR" sz="1600" dirty="0" smtClean="0"/>
              <a:t>Σημαίνει ότι όλοι οι άλλοι </a:t>
            </a:r>
            <a:r>
              <a:rPr lang="en-US" sz="1600" dirty="0" smtClean="0"/>
              <a:t>participants </a:t>
            </a:r>
            <a:r>
              <a:rPr lang="el-GR" sz="1600" dirty="0" smtClean="0"/>
              <a:t>έχουν λάβει μήνυμα </a:t>
            </a:r>
            <a:r>
              <a:rPr lang="en-US" sz="1600" dirty="0" smtClean="0"/>
              <a:t>Prepare to Commit</a:t>
            </a:r>
          </a:p>
          <a:p>
            <a:pPr lvl="2"/>
            <a:r>
              <a:rPr lang="el-GR" sz="1600" dirty="0" smtClean="0"/>
              <a:t>Κάποιοι έχουν κάνει </a:t>
            </a:r>
            <a:r>
              <a:rPr lang="en-US" sz="1600" dirty="0" smtClean="0"/>
              <a:t>commit</a:t>
            </a:r>
          </a:p>
          <a:p>
            <a:pPr lvl="2"/>
            <a:r>
              <a:rPr lang="en-US" sz="1600" dirty="0" smtClean="0"/>
              <a:t>⇒ </a:t>
            </a:r>
            <a:r>
              <a:rPr lang="el-GR" sz="1600" dirty="0" smtClean="0"/>
              <a:t>Στέλνει </a:t>
            </a:r>
            <a:r>
              <a:rPr lang="en-US" sz="1600" dirty="0" smtClean="0"/>
              <a:t>Commit </a:t>
            </a:r>
            <a:r>
              <a:rPr lang="el-GR" sz="1600" dirty="0" smtClean="0"/>
              <a:t>σε όλους τους</a:t>
            </a:r>
            <a:r>
              <a:rPr lang="en-US" sz="1600" dirty="0" smtClean="0"/>
              <a:t> participants</a:t>
            </a:r>
          </a:p>
          <a:p>
            <a:pPr lvl="1"/>
            <a:r>
              <a:rPr lang="el-GR" sz="2000" dirty="0" smtClean="0"/>
              <a:t>Έχει ληφθεί </a:t>
            </a:r>
            <a:r>
              <a:rPr lang="en-US" sz="2000" dirty="0" smtClean="0"/>
              <a:t>Prepare</a:t>
            </a:r>
            <a:r>
              <a:rPr lang="el-GR" sz="2000" dirty="0" smtClean="0"/>
              <a:t> </a:t>
            </a:r>
            <a:r>
              <a:rPr lang="en-US" sz="2000" dirty="0" smtClean="0"/>
              <a:t>to Commit</a:t>
            </a:r>
          </a:p>
          <a:p>
            <a:pPr lvl="2"/>
            <a:r>
              <a:rPr lang="el-GR" sz="1600" dirty="0" smtClean="0"/>
              <a:t>Σημαίνει ότι όλοι οι άλλοι </a:t>
            </a:r>
            <a:r>
              <a:rPr lang="en-US" sz="1600" dirty="0" smtClean="0"/>
              <a:t>participants </a:t>
            </a:r>
            <a:r>
              <a:rPr lang="el-GR" sz="1600" dirty="0" smtClean="0"/>
              <a:t>έχουν συμφωνήσει σε </a:t>
            </a:r>
            <a:r>
              <a:rPr lang="en-US" sz="1600" dirty="0" smtClean="0"/>
              <a:t>commit; </a:t>
            </a:r>
            <a:r>
              <a:rPr lang="el-GR" sz="1600" dirty="0" smtClean="0"/>
              <a:t>Κάποιοι μπορεί να έχουν κάνει </a:t>
            </a:r>
            <a:r>
              <a:rPr lang="en-US" sz="1600" dirty="0" smtClean="0"/>
              <a:t>commit</a:t>
            </a:r>
          </a:p>
          <a:p>
            <a:pPr lvl="2"/>
            <a:r>
              <a:rPr lang="el-GR" sz="1600" dirty="0" smtClean="0"/>
              <a:t>Στέλνει </a:t>
            </a:r>
            <a:r>
              <a:rPr lang="en-US" sz="1600" dirty="0" smtClean="0"/>
              <a:t>Prepare to Commit </a:t>
            </a:r>
            <a:r>
              <a:rPr lang="el-GR" sz="1600" dirty="0" smtClean="0"/>
              <a:t>σε όλους</a:t>
            </a:r>
            <a:endParaRPr lang="en-US" sz="1600" dirty="0" smtClean="0"/>
          </a:p>
          <a:p>
            <a:pPr lvl="2"/>
            <a:r>
              <a:rPr lang="el-GR" sz="1600" dirty="0" smtClean="0"/>
              <a:t>Περιμένει για </a:t>
            </a:r>
            <a:r>
              <a:rPr lang="en-US" sz="1600" dirty="0" err="1" smtClean="0"/>
              <a:t>acks</a:t>
            </a:r>
            <a:r>
              <a:rPr lang="en-US" sz="1600" dirty="0" smtClean="0"/>
              <a:t> </a:t>
            </a:r>
            <a:r>
              <a:rPr lang="el-GR" sz="1600" dirty="0" smtClean="0"/>
              <a:t>και μετά προχωράει σε </a:t>
            </a:r>
            <a:r>
              <a:rPr lang="en-US" sz="1600" dirty="0" smtClean="0"/>
              <a:t>commit</a:t>
            </a:r>
          </a:p>
          <a:p>
            <a:pPr lvl="1"/>
            <a:r>
              <a:rPr lang="el-GR" sz="2000" dirty="0" smtClean="0"/>
              <a:t>Δεν έχει λάβει ακόμα </a:t>
            </a:r>
            <a:r>
              <a:rPr lang="en-US" sz="2000" dirty="0" smtClean="0"/>
              <a:t>Prepare</a:t>
            </a:r>
          </a:p>
          <a:p>
            <a:pPr lvl="2"/>
            <a:r>
              <a:rPr lang="el-GR" sz="1600" dirty="0" smtClean="0"/>
              <a:t>Σημαίνει ότι κανένας δεν έχει κάνει</a:t>
            </a:r>
            <a:r>
              <a:rPr lang="en-US" sz="1600" dirty="0" smtClean="0"/>
              <a:t> commit</a:t>
            </a:r>
            <a:r>
              <a:rPr lang="el-GR" sz="1600" dirty="0" smtClean="0"/>
              <a:t>, κάποιοι μπορεί να έχουν συμφωνήσει</a:t>
            </a:r>
            <a:endParaRPr lang="en-US" sz="1600" dirty="0" smtClean="0"/>
          </a:p>
          <a:p>
            <a:pPr lvl="2"/>
            <a:r>
              <a:rPr lang="el-GR" sz="1600" dirty="0" smtClean="0"/>
              <a:t>Το </a:t>
            </a:r>
            <a:r>
              <a:rPr lang="en-US" sz="1600" dirty="0" smtClean="0"/>
              <a:t>transaction </a:t>
            </a:r>
            <a:r>
              <a:rPr lang="el-GR" sz="1600" dirty="0" smtClean="0"/>
              <a:t>μπορεί να γίνει </a:t>
            </a:r>
            <a:r>
              <a:rPr lang="en-US" sz="1600" dirty="0" smtClean="0"/>
              <a:t>abort</a:t>
            </a:r>
            <a:r>
              <a:rPr lang="el-GR" sz="1600" dirty="0" smtClean="0"/>
              <a:t> ή να ξεκινήσει ξανά το πρωτόκολλο</a:t>
            </a:r>
            <a:endParaRPr lang="el-GR" sz="16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Αδυναμίες του πρωτοκόλλου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 </a:t>
            </a:r>
            <a:r>
              <a:rPr lang="el-GR" sz="2400" dirty="0" smtClean="0"/>
              <a:t>Μπορεί να δημιουργηθούν προβλήματα σε </a:t>
            </a:r>
            <a:r>
              <a:rPr lang="en-US" sz="2400" dirty="0" smtClean="0"/>
              <a:t>network partitioning</a:t>
            </a:r>
          </a:p>
          <a:p>
            <a:pPr lvl="1"/>
            <a:r>
              <a:rPr lang="en-US" sz="2000" dirty="0" smtClean="0"/>
              <a:t>Partition A: </a:t>
            </a:r>
            <a:r>
              <a:rPr lang="el-GR" sz="2000" dirty="0" smtClean="0"/>
              <a:t>οι κόμβοι έχουν λάβει μήνυμα </a:t>
            </a:r>
            <a:r>
              <a:rPr lang="en-US" sz="2000" dirty="0" smtClean="0"/>
              <a:t>Prepare</a:t>
            </a:r>
          </a:p>
          <a:p>
            <a:pPr lvl="2"/>
            <a:r>
              <a:rPr lang="el-GR" sz="1800" dirty="0" smtClean="0"/>
              <a:t>Ο </a:t>
            </a:r>
            <a:r>
              <a:rPr lang="en-US" sz="1800" dirty="0" smtClean="0"/>
              <a:t>recovery coordinator </a:t>
            </a:r>
            <a:r>
              <a:rPr lang="el-GR" sz="1800" dirty="0" smtClean="0"/>
              <a:t>για το </a:t>
            </a:r>
            <a:r>
              <a:rPr lang="en-US" sz="1800" dirty="0" smtClean="0"/>
              <a:t>A </a:t>
            </a:r>
            <a:r>
              <a:rPr lang="el-GR" sz="1800" dirty="0" smtClean="0"/>
              <a:t>αποφασίζει </a:t>
            </a:r>
            <a:r>
              <a:rPr lang="en-US" sz="1800" dirty="0" smtClean="0"/>
              <a:t>commit</a:t>
            </a:r>
          </a:p>
          <a:p>
            <a:pPr lvl="1"/>
            <a:r>
              <a:rPr lang="en-US" sz="2000" dirty="0" smtClean="0"/>
              <a:t>Partition B: </a:t>
            </a:r>
            <a:r>
              <a:rPr lang="el-GR" sz="2000" dirty="0" smtClean="0"/>
              <a:t>οι κόμβοι δεν έχουν λάβει μήνυμα </a:t>
            </a:r>
            <a:r>
              <a:rPr lang="en-US" sz="2000" dirty="0" smtClean="0"/>
              <a:t>Prepare</a:t>
            </a:r>
          </a:p>
          <a:p>
            <a:pPr lvl="2"/>
            <a:r>
              <a:rPr lang="el-GR" sz="1800" dirty="0" smtClean="0"/>
              <a:t>Ο </a:t>
            </a:r>
            <a:r>
              <a:rPr lang="en-US" sz="1800" dirty="0" smtClean="0"/>
              <a:t>recovery coordinator </a:t>
            </a:r>
            <a:r>
              <a:rPr lang="el-GR" sz="1800" dirty="0" smtClean="0"/>
              <a:t>για το </a:t>
            </a:r>
            <a:r>
              <a:rPr lang="en-US" sz="1800" dirty="0" smtClean="0"/>
              <a:t>B</a:t>
            </a:r>
            <a:r>
              <a:rPr lang="el-GR" sz="1800" dirty="0" smtClean="0"/>
              <a:t> αποφασίζει</a:t>
            </a:r>
            <a:r>
              <a:rPr lang="en-US" sz="1800" dirty="0" smtClean="0"/>
              <a:t> abort</a:t>
            </a:r>
          </a:p>
          <a:p>
            <a:pPr lvl="1"/>
            <a:r>
              <a:rPr lang="el-GR" sz="2000" dirty="0" smtClean="0"/>
              <a:t>Και οι δύο πράξεις είναι σωστές</a:t>
            </a:r>
            <a:endParaRPr lang="en-US" sz="2000" dirty="0" smtClean="0"/>
          </a:p>
          <a:p>
            <a:pPr lvl="2"/>
            <a:r>
              <a:rPr lang="el-GR" sz="1800" dirty="0" smtClean="0"/>
              <a:t>Όμως όταν επανέλθει το δίκτυο, το σύστημα δε θα είναι συνεπές</a:t>
            </a:r>
            <a:endParaRPr lang="en-US" sz="1800" dirty="0" smtClean="0"/>
          </a:p>
          <a:p>
            <a:r>
              <a:rPr lang="el-GR" sz="2400" dirty="0" smtClean="0"/>
              <a:t>Πρόβλημα όταν ο </a:t>
            </a:r>
            <a:r>
              <a:rPr lang="en-US" sz="2400" dirty="0" smtClean="0"/>
              <a:t>coordinator </a:t>
            </a:r>
            <a:r>
              <a:rPr lang="el-GR" sz="2400" dirty="0" smtClean="0"/>
              <a:t>επανέρχεται από </a:t>
            </a:r>
            <a:r>
              <a:rPr lang="en-US" sz="2400" dirty="0" smtClean="0"/>
              <a:t>crash</a:t>
            </a:r>
          </a:p>
          <a:p>
            <a:pPr lvl="1"/>
            <a:r>
              <a:rPr lang="el-GR" sz="2000" dirty="0" smtClean="0"/>
              <a:t>Πρέπει να ανακαλύψει ότι κάποιος άλλος έχει αναλάβει τον ρόλο του</a:t>
            </a:r>
            <a:endParaRPr lang="en-US" sz="2000" dirty="0" smtClean="0"/>
          </a:p>
          <a:p>
            <a:pPr lvl="1"/>
            <a:r>
              <a:rPr lang="el-GR" sz="2000" dirty="0" smtClean="0"/>
              <a:t>Αλλιώς οι πράξεις του οδηγούν σε μη συνεπή κατάσταση</a:t>
            </a:r>
            <a:endParaRPr lang="el-GR" sz="2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Πρόβλημα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2000" dirty="0" smtClean="0"/>
              <a:t>Υποθέτουμε ότι:</a:t>
            </a:r>
            <a:endParaRPr lang="en-US" sz="2000" dirty="0" smtClean="0"/>
          </a:p>
          <a:p>
            <a:r>
              <a:rPr lang="el-GR" sz="2000" dirty="0" smtClean="0"/>
              <a:t>ο</a:t>
            </a:r>
            <a:r>
              <a:rPr lang="en-US" sz="2000" dirty="0" smtClean="0"/>
              <a:t> coordinator </a:t>
            </a:r>
            <a:r>
              <a:rPr lang="el-GR" sz="2000" dirty="0" smtClean="0"/>
              <a:t>στέλνει μήνυμα</a:t>
            </a:r>
            <a:r>
              <a:rPr lang="en-US" sz="2000" dirty="0" smtClean="0"/>
              <a:t> Prepare </a:t>
            </a:r>
            <a:r>
              <a:rPr lang="el-GR" sz="2000" dirty="0" smtClean="0"/>
              <a:t>σε όλους</a:t>
            </a:r>
            <a:endParaRPr lang="en-US" sz="2000" dirty="0" smtClean="0"/>
          </a:p>
          <a:p>
            <a:pPr lvl="1"/>
            <a:r>
              <a:rPr lang="el-GR" sz="1800" dirty="0" smtClean="0"/>
              <a:t>Όλοι στέλνουν </a:t>
            </a:r>
            <a:r>
              <a:rPr lang="en-US" sz="1800" dirty="0" err="1" smtClean="0"/>
              <a:t>ack</a:t>
            </a:r>
            <a:endParaRPr lang="en-US" sz="1800" dirty="0" smtClean="0"/>
          </a:p>
          <a:p>
            <a:pPr lvl="1"/>
            <a:r>
              <a:rPr lang="el-GR" sz="1800" dirty="0" smtClean="0"/>
              <a:t>Όμως ο </a:t>
            </a:r>
            <a:r>
              <a:rPr lang="en-US" sz="1800" dirty="0" smtClean="0"/>
              <a:t>coordinator </a:t>
            </a:r>
            <a:r>
              <a:rPr lang="el-GR" sz="1800" dirty="0" smtClean="0"/>
              <a:t>πέθανε πριν λάβει όλα τα </a:t>
            </a:r>
            <a:r>
              <a:rPr lang="en-US" sz="1800" dirty="0" err="1" smtClean="0"/>
              <a:t>acks</a:t>
            </a:r>
            <a:endParaRPr lang="en-US" sz="1800" dirty="0" smtClean="0"/>
          </a:p>
          <a:p>
            <a:r>
              <a:rPr lang="en-US" sz="2000" dirty="0" smtClean="0"/>
              <a:t>O recovery coordinator </a:t>
            </a:r>
            <a:r>
              <a:rPr lang="el-GR" sz="2000" dirty="0" smtClean="0"/>
              <a:t>επικοινωνεί με κάποιον </a:t>
            </a:r>
            <a:r>
              <a:rPr lang="en-US" sz="2000" dirty="0" smtClean="0"/>
              <a:t>participant</a:t>
            </a:r>
          </a:p>
          <a:p>
            <a:pPr lvl="1"/>
            <a:r>
              <a:rPr lang="el-GR" sz="1800" dirty="0" smtClean="0"/>
              <a:t>Συνεχίζει με το </a:t>
            </a:r>
            <a:r>
              <a:rPr lang="en-US" sz="1800" dirty="0" smtClean="0"/>
              <a:t>commit: </a:t>
            </a:r>
            <a:r>
              <a:rPr lang="el-GR" sz="1800" dirty="0" smtClean="0"/>
              <a:t>Στέλνει</a:t>
            </a:r>
            <a:r>
              <a:rPr lang="en-US" sz="1800" dirty="0" smtClean="0"/>
              <a:t> Prepare, </a:t>
            </a:r>
            <a:r>
              <a:rPr lang="el-GR" sz="1800" dirty="0" smtClean="0"/>
              <a:t>παίρνει </a:t>
            </a:r>
            <a:r>
              <a:rPr lang="en-US" sz="1800" dirty="0" smtClean="0"/>
              <a:t>ACKs, </a:t>
            </a:r>
            <a:r>
              <a:rPr lang="el-GR" sz="1800" dirty="0" smtClean="0"/>
              <a:t>στέλνει </a:t>
            </a:r>
            <a:r>
              <a:rPr lang="en-US" sz="1800" dirty="0" smtClean="0"/>
              <a:t>Commit</a:t>
            </a:r>
          </a:p>
          <a:p>
            <a:r>
              <a:rPr lang="el-GR" sz="2000" dirty="0" smtClean="0"/>
              <a:t>Ταυτόχρονα επανέρχεται ο αρχικός</a:t>
            </a:r>
            <a:r>
              <a:rPr lang="en-US" sz="2000" dirty="0" smtClean="0"/>
              <a:t> coordinator </a:t>
            </a:r>
          </a:p>
          <a:p>
            <a:pPr lvl="1"/>
            <a:r>
              <a:rPr lang="el-GR" sz="1800" dirty="0" smtClean="0"/>
              <a:t>Αντιλαμβάνεται ότι του λείπουν κάποιες απαντήσεις στο </a:t>
            </a:r>
            <a:r>
              <a:rPr lang="en-US" sz="1800" dirty="0" smtClean="0"/>
              <a:t>Prepare</a:t>
            </a:r>
          </a:p>
          <a:p>
            <a:pPr lvl="1"/>
            <a:r>
              <a:rPr lang="el-GR" sz="1800" dirty="0" smtClean="0"/>
              <a:t>Κάνει </a:t>
            </a:r>
            <a:r>
              <a:rPr lang="en-US" sz="1800" dirty="0" smtClean="0"/>
              <a:t>timeout </a:t>
            </a:r>
            <a:r>
              <a:rPr lang="el-GR" sz="1800" dirty="0" smtClean="0"/>
              <a:t>να στείλει </a:t>
            </a:r>
            <a:r>
              <a:rPr lang="en-US" sz="1800" dirty="0" smtClean="0"/>
              <a:t>abort </a:t>
            </a:r>
            <a:r>
              <a:rPr lang="el-GR" sz="1800" dirty="0" smtClean="0"/>
              <a:t>σε όλους</a:t>
            </a:r>
            <a:endParaRPr lang="en-US" sz="1800" dirty="0" smtClean="0"/>
          </a:p>
          <a:p>
            <a:r>
              <a:rPr lang="el-GR" sz="2000" dirty="0" smtClean="0"/>
              <a:t>Μπορεί κάποιοι κόμβοι να κάνουν </a:t>
            </a:r>
            <a:r>
              <a:rPr lang="en-US" sz="2000" dirty="0" smtClean="0"/>
              <a:t>commit </a:t>
            </a:r>
            <a:r>
              <a:rPr lang="el-GR" sz="2000" dirty="0" smtClean="0"/>
              <a:t>ενώ άλλοι </a:t>
            </a:r>
            <a:r>
              <a:rPr lang="en-US" sz="2000" dirty="0" smtClean="0"/>
              <a:t>abort</a:t>
            </a:r>
          </a:p>
          <a:p>
            <a:r>
              <a:rPr lang="en-US" sz="2000" u="sng" dirty="0" smtClean="0"/>
              <a:t>O 3PC </a:t>
            </a:r>
            <a:r>
              <a:rPr lang="el-GR" sz="2000" u="sng" dirty="0" smtClean="0"/>
              <a:t>δουλεύει καλά όταν οι </a:t>
            </a:r>
            <a:r>
              <a:rPr lang="en-US" sz="2000" u="sng" dirty="0" smtClean="0"/>
              <a:t>servers </a:t>
            </a:r>
            <a:r>
              <a:rPr lang="el-GR" sz="2000" u="sng" dirty="0" smtClean="0"/>
              <a:t>πεθαίνουν</a:t>
            </a:r>
            <a:r>
              <a:rPr lang="en-US" sz="2000" u="sng" dirty="0" smtClean="0"/>
              <a:t> (fail-stop)</a:t>
            </a:r>
          </a:p>
          <a:p>
            <a:r>
              <a:rPr lang="el-GR" sz="2000" u="sng" dirty="0" smtClean="0"/>
              <a:t>Όχι όμως όταν επανέρχονται  μετά από αποτυχία</a:t>
            </a:r>
            <a:r>
              <a:rPr lang="en-US" sz="2000" u="sng" dirty="0" smtClean="0"/>
              <a:t> </a:t>
            </a:r>
            <a:r>
              <a:rPr lang="el-GR" sz="2000" u="sng" dirty="0" smtClean="0"/>
              <a:t>(</a:t>
            </a:r>
            <a:r>
              <a:rPr lang="en-US" sz="2000" u="sng" dirty="0" smtClean="0"/>
              <a:t>fail-recover</a:t>
            </a:r>
            <a:r>
              <a:rPr lang="el-GR" sz="2000" u="sng" dirty="0" smtClean="0"/>
              <a:t>)</a:t>
            </a:r>
            <a:endParaRPr lang="el-GR" sz="2000" u="sng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2-</a:t>
            </a:r>
            <a:r>
              <a:rPr lang="en-US" sz="3600" dirty="0" smtClean="0"/>
              <a:t>phase commit </a:t>
            </a:r>
            <a:r>
              <a:rPr lang="el-GR" sz="3600" dirty="0" smtClean="0"/>
              <a:t>για </a:t>
            </a:r>
            <a:r>
              <a:rPr lang="en-US" sz="3600" dirty="0" smtClean="0"/>
              <a:t>nested transactions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Ένα </a:t>
            </a:r>
            <a:r>
              <a:rPr lang="en-US" sz="2400" dirty="0" err="1" smtClean="0"/>
              <a:t>subtransaction</a:t>
            </a:r>
            <a:r>
              <a:rPr lang="en-US" sz="2400" dirty="0" smtClean="0"/>
              <a:t> </a:t>
            </a:r>
            <a:r>
              <a:rPr lang="el-GR" sz="2400" dirty="0" smtClean="0"/>
              <a:t>αποφασίζει ανεξάρτητα για </a:t>
            </a:r>
            <a:r>
              <a:rPr lang="en-US" sz="2400" dirty="0" smtClean="0"/>
              <a:t>provisional commit</a:t>
            </a:r>
            <a:r>
              <a:rPr lang="el-GR" sz="2400" dirty="0" smtClean="0"/>
              <a:t> ή </a:t>
            </a:r>
            <a:r>
              <a:rPr lang="en-US" sz="2400" dirty="0" smtClean="0"/>
              <a:t>abort</a:t>
            </a:r>
          </a:p>
          <a:p>
            <a:pPr lvl="1"/>
            <a:r>
              <a:rPr lang="el-GR" sz="2000" dirty="0" smtClean="0"/>
              <a:t>Τίποτα δε γράφεται στο δίσκο ακόμα</a:t>
            </a:r>
          </a:p>
          <a:p>
            <a:r>
              <a:rPr lang="el-GR" sz="2400" dirty="0" smtClean="0"/>
              <a:t>Μετά την ολοκλήρωση όλων των </a:t>
            </a:r>
            <a:r>
              <a:rPr lang="en-US" sz="2400" dirty="0" err="1" smtClean="0"/>
              <a:t>subtansactions</a:t>
            </a:r>
            <a:r>
              <a:rPr lang="en-US" sz="2400" dirty="0" smtClean="0"/>
              <a:t> </a:t>
            </a:r>
            <a:r>
              <a:rPr lang="el-GR" sz="2400" dirty="0" smtClean="0"/>
              <a:t>όσες έχουν κάνει </a:t>
            </a:r>
            <a:r>
              <a:rPr lang="en-US" sz="2400" dirty="0" smtClean="0"/>
              <a:t>provisional commit</a:t>
            </a:r>
            <a:r>
              <a:rPr lang="el-GR" sz="2400" dirty="0" smtClean="0"/>
              <a:t> ξεκινούν 2</a:t>
            </a:r>
            <a:r>
              <a:rPr lang="en-US" sz="2400" dirty="0" smtClean="0"/>
              <a:t>PC</a:t>
            </a:r>
            <a:endParaRPr lang="el-GR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Λειτουργίες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653136"/>
            <a:ext cx="8229600" cy="1184995"/>
          </a:xfrm>
        </p:spPr>
        <p:txBody>
          <a:bodyPr/>
          <a:lstStyle/>
          <a:p>
            <a:r>
              <a:rPr lang="en-US" sz="2000" dirty="0" err="1" smtClean="0"/>
              <a:t>openTransaction</a:t>
            </a:r>
            <a:r>
              <a:rPr lang="en-US" sz="2000" dirty="0" smtClean="0"/>
              <a:t> </a:t>
            </a:r>
            <a:r>
              <a:rPr lang="el-GR" sz="2000" dirty="0" smtClean="0"/>
              <a:t>για Τ</a:t>
            </a:r>
          </a:p>
          <a:p>
            <a:r>
              <a:rPr lang="en-US" sz="2000" dirty="0" err="1" smtClean="0"/>
              <a:t>openSubTransaction</a:t>
            </a:r>
            <a:r>
              <a:rPr lang="en-US" sz="2000" dirty="0" smtClean="0"/>
              <a:t> </a:t>
            </a:r>
            <a:r>
              <a:rPr lang="el-GR" sz="2000" dirty="0" smtClean="0"/>
              <a:t>για υπόλοιπες</a:t>
            </a:r>
          </a:p>
          <a:p>
            <a:r>
              <a:rPr lang="en-US" sz="2000" dirty="0" err="1" smtClean="0"/>
              <a:t>closeTransaction</a:t>
            </a:r>
            <a:r>
              <a:rPr lang="en-US" sz="2000" dirty="0" smtClean="0"/>
              <a:t> </a:t>
            </a:r>
            <a:r>
              <a:rPr lang="el-GR" sz="2000" dirty="0" smtClean="0"/>
              <a:t>ή </a:t>
            </a:r>
            <a:r>
              <a:rPr lang="en-US" sz="2000" dirty="0" err="1" smtClean="0"/>
              <a:t>abortTransaction</a:t>
            </a:r>
            <a:endParaRPr lang="en-US" sz="2000" dirty="0" smtClean="0"/>
          </a:p>
          <a:p>
            <a:r>
              <a:rPr lang="el-GR" sz="2000" dirty="0" smtClean="0"/>
              <a:t>Αν ο πατέρας ενός </a:t>
            </a:r>
            <a:r>
              <a:rPr lang="en-US" sz="2000" dirty="0" err="1" smtClean="0"/>
              <a:t>subtransaction</a:t>
            </a:r>
            <a:r>
              <a:rPr lang="en-US" sz="2000" dirty="0" smtClean="0"/>
              <a:t> </a:t>
            </a:r>
            <a:r>
              <a:rPr lang="el-GR" sz="2000" dirty="0" smtClean="0"/>
              <a:t>κάνει </a:t>
            </a:r>
            <a:r>
              <a:rPr lang="en-US" sz="2000" dirty="0" smtClean="0"/>
              <a:t>abort,</a:t>
            </a:r>
            <a:r>
              <a:rPr lang="el-GR" sz="2000" dirty="0" smtClean="0"/>
              <a:t> γίνεται </a:t>
            </a:r>
            <a:r>
              <a:rPr lang="en-US" sz="2000" dirty="0" smtClean="0"/>
              <a:t>abort</a:t>
            </a:r>
            <a:r>
              <a:rPr lang="el-GR" sz="2000" dirty="0" smtClean="0"/>
              <a:t> και το ίδιο</a:t>
            </a:r>
          </a:p>
          <a:p>
            <a:r>
              <a:rPr lang="el-GR" sz="2000" dirty="0" smtClean="0"/>
              <a:t>Δεν ισχύει το αντίστροφο</a:t>
            </a:r>
            <a:endParaRPr lang="el-GR" sz="20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67544" y="1412776"/>
            <a:ext cx="8029649" cy="3021186"/>
            <a:chOff x="0" y="0"/>
            <a:chExt cx="5194" cy="2016"/>
          </a:xfrm>
        </p:grpSpPr>
        <p:sp>
          <p:nvSpPr>
            <p:cNvPr id="5" name="Rectangle 5"/>
            <p:cNvSpPr>
              <a:spLocks/>
            </p:cNvSpPr>
            <p:nvPr/>
          </p:nvSpPr>
          <p:spPr bwMode="auto">
            <a:xfrm>
              <a:off x="1442" y="412"/>
              <a:ext cx="6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</a:t>
              </a:r>
            </a:p>
          </p:txBody>
        </p:sp>
        <p:sp>
          <p:nvSpPr>
            <p:cNvPr id="6" name="Rectangle 6"/>
            <p:cNvSpPr>
              <a:spLocks/>
            </p:cNvSpPr>
            <p:nvPr/>
          </p:nvSpPr>
          <p:spPr bwMode="auto">
            <a:xfrm>
              <a:off x="1146" y="1700"/>
              <a:ext cx="6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</a:t>
              </a:r>
            </a:p>
          </p:txBody>
        </p:sp>
        <p:sp>
          <p:nvSpPr>
            <p:cNvPr id="7" name="Rectangle 7"/>
            <p:cNvSpPr>
              <a:spLocks/>
            </p:cNvSpPr>
            <p:nvPr/>
          </p:nvSpPr>
          <p:spPr bwMode="auto">
            <a:xfrm>
              <a:off x="3095" y="0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8" name="Rectangle 8"/>
            <p:cNvSpPr>
              <a:spLocks/>
            </p:cNvSpPr>
            <p:nvPr/>
          </p:nvSpPr>
          <p:spPr bwMode="auto">
            <a:xfrm>
              <a:off x="3179" y="120"/>
              <a:ext cx="133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11</a:t>
              </a:r>
            </a:p>
          </p:txBody>
        </p:sp>
        <p:sp>
          <p:nvSpPr>
            <p:cNvPr id="9" name="Rectangle 9"/>
            <p:cNvSpPr>
              <a:spLocks/>
            </p:cNvSpPr>
            <p:nvPr/>
          </p:nvSpPr>
          <p:spPr bwMode="auto">
            <a:xfrm>
              <a:off x="3095" y="831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0" name="Rectangle 10"/>
            <p:cNvSpPr>
              <a:spLocks/>
            </p:cNvSpPr>
            <p:nvPr/>
          </p:nvSpPr>
          <p:spPr bwMode="auto">
            <a:xfrm>
              <a:off x="3179" y="951"/>
              <a:ext cx="133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12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rot="10800000" flipH="1">
              <a:off x="187" y="432"/>
              <a:ext cx="1167" cy="452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187" y="974"/>
              <a:ext cx="850" cy="669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rot="10800000" flipH="1">
              <a:off x="1604" y="89"/>
              <a:ext cx="1433" cy="307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1604" y="469"/>
              <a:ext cx="1451" cy="451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5" name="Rectangle 15"/>
            <p:cNvSpPr>
              <a:spLocks/>
            </p:cNvSpPr>
            <p:nvPr/>
          </p:nvSpPr>
          <p:spPr bwMode="auto">
            <a:xfrm>
              <a:off x="3095" y="1752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6" name="Rectangle 16"/>
            <p:cNvSpPr>
              <a:spLocks/>
            </p:cNvSpPr>
            <p:nvPr/>
          </p:nvSpPr>
          <p:spPr bwMode="auto">
            <a:xfrm>
              <a:off x="3179" y="1872"/>
              <a:ext cx="133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22</a:t>
              </a:r>
            </a:p>
          </p:txBody>
        </p:sp>
        <p:sp>
          <p:nvSpPr>
            <p:cNvPr id="17" name="Rectangle 17"/>
            <p:cNvSpPr>
              <a:spLocks/>
            </p:cNvSpPr>
            <p:nvPr/>
          </p:nvSpPr>
          <p:spPr bwMode="auto">
            <a:xfrm>
              <a:off x="3095" y="1228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8" name="Rectangle 18"/>
            <p:cNvSpPr>
              <a:spLocks/>
            </p:cNvSpPr>
            <p:nvPr/>
          </p:nvSpPr>
          <p:spPr bwMode="auto">
            <a:xfrm>
              <a:off x="3179" y="1331"/>
              <a:ext cx="133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21</a:t>
              </a: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rot="10800000" flipH="1">
              <a:off x="1304" y="1318"/>
              <a:ext cx="1751" cy="343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1304" y="1733"/>
              <a:ext cx="1733" cy="126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1" name="Rectangle 21"/>
            <p:cNvSpPr>
              <a:spLocks/>
            </p:cNvSpPr>
            <p:nvPr/>
          </p:nvSpPr>
          <p:spPr bwMode="auto">
            <a:xfrm>
              <a:off x="3529" y="0"/>
              <a:ext cx="786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abort (at M)</a:t>
              </a:r>
            </a:p>
          </p:txBody>
        </p:sp>
        <p:sp>
          <p:nvSpPr>
            <p:cNvPr id="22" name="Rectangle 22"/>
            <p:cNvSpPr>
              <a:spLocks/>
            </p:cNvSpPr>
            <p:nvPr/>
          </p:nvSpPr>
          <p:spPr bwMode="auto">
            <a:xfrm>
              <a:off x="3513" y="831"/>
              <a:ext cx="1681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provisional commit (at N)</a:t>
              </a:r>
            </a:p>
          </p:txBody>
        </p:sp>
        <p:sp>
          <p:nvSpPr>
            <p:cNvPr id="23" name="Rectangle 23"/>
            <p:cNvSpPr>
              <a:spLocks/>
            </p:cNvSpPr>
            <p:nvPr/>
          </p:nvSpPr>
          <p:spPr bwMode="auto">
            <a:xfrm>
              <a:off x="1849" y="336"/>
              <a:ext cx="1672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provisional commit (at X)</a:t>
              </a:r>
            </a:p>
          </p:txBody>
        </p:sp>
        <p:sp>
          <p:nvSpPr>
            <p:cNvPr id="24" name="Rectangle 24"/>
            <p:cNvSpPr>
              <a:spLocks/>
            </p:cNvSpPr>
            <p:nvPr/>
          </p:nvSpPr>
          <p:spPr bwMode="auto">
            <a:xfrm>
              <a:off x="1799" y="1553"/>
              <a:ext cx="929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aborted (at Y)</a:t>
              </a:r>
            </a:p>
          </p:txBody>
        </p:sp>
        <p:sp>
          <p:nvSpPr>
            <p:cNvPr id="25" name="Rectangle 25"/>
            <p:cNvSpPr>
              <a:spLocks/>
            </p:cNvSpPr>
            <p:nvPr/>
          </p:nvSpPr>
          <p:spPr bwMode="auto">
            <a:xfrm>
              <a:off x="3479" y="1210"/>
              <a:ext cx="1681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provisional commit (at N)</a:t>
              </a:r>
            </a:p>
          </p:txBody>
        </p:sp>
        <p:sp>
          <p:nvSpPr>
            <p:cNvPr id="26" name="Rectangle 26"/>
            <p:cNvSpPr>
              <a:spLocks/>
            </p:cNvSpPr>
            <p:nvPr/>
          </p:nvSpPr>
          <p:spPr bwMode="auto">
            <a:xfrm>
              <a:off x="3463" y="1752"/>
              <a:ext cx="1672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provisional commit (at P)</a:t>
              </a:r>
            </a:p>
          </p:txBody>
        </p:sp>
        <p:sp>
          <p:nvSpPr>
            <p:cNvPr id="27" name="Rectangle 27"/>
            <p:cNvSpPr>
              <a:spLocks/>
            </p:cNvSpPr>
            <p:nvPr/>
          </p:nvSpPr>
          <p:spPr bwMode="auto">
            <a:xfrm>
              <a:off x="1368" y="328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28" name="Rectangle 28"/>
            <p:cNvSpPr>
              <a:spLocks/>
            </p:cNvSpPr>
            <p:nvPr/>
          </p:nvSpPr>
          <p:spPr bwMode="auto">
            <a:xfrm>
              <a:off x="1059" y="1579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29" name="Rectangle 29"/>
            <p:cNvSpPr>
              <a:spLocks/>
            </p:cNvSpPr>
            <p:nvPr/>
          </p:nvSpPr>
          <p:spPr bwMode="auto">
            <a:xfrm>
              <a:off x="0" y="813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2PC </a:t>
            </a:r>
            <a:r>
              <a:rPr lang="el-GR" dirty="0" smtClean="0"/>
              <a:t>για </a:t>
            </a:r>
            <a:r>
              <a:rPr lang="en-US" dirty="0" smtClean="0"/>
              <a:t>nested transactions</a:t>
            </a:r>
            <a:endParaRPr lang="el-GR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331640" y="1340768"/>
            <a:ext cx="6301457" cy="2373114"/>
            <a:chOff x="0" y="0"/>
            <a:chExt cx="5194" cy="2016"/>
          </a:xfrm>
        </p:grpSpPr>
        <p:sp>
          <p:nvSpPr>
            <p:cNvPr id="5" name="Rectangle 5"/>
            <p:cNvSpPr>
              <a:spLocks/>
            </p:cNvSpPr>
            <p:nvPr/>
          </p:nvSpPr>
          <p:spPr bwMode="auto">
            <a:xfrm>
              <a:off x="1442" y="412"/>
              <a:ext cx="6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</a:t>
              </a:r>
            </a:p>
          </p:txBody>
        </p:sp>
        <p:sp>
          <p:nvSpPr>
            <p:cNvPr id="6" name="Rectangle 6"/>
            <p:cNvSpPr>
              <a:spLocks/>
            </p:cNvSpPr>
            <p:nvPr/>
          </p:nvSpPr>
          <p:spPr bwMode="auto">
            <a:xfrm>
              <a:off x="1146" y="1700"/>
              <a:ext cx="6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</a:t>
              </a:r>
            </a:p>
          </p:txBody>
        </p:sp>
        <p:sp>
          <p:nvSpPr>
            <p:cNvPr id="7" name="Rectangle 7"/>
            <p:cNvSpPr>
              <a:spLocks/>
            </p:cNvSpPr>
            <p:nvPr/>
          </p:nvSpPr>
          <p:spPr bwMode="auto">
            <a:xfrm>
              <a:off x="3095" y="0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8" name="Rectangle 8"/>
            <p:cNvSpPr>
              <a:spLocks/>
            </p:cNvSpPr>
            <p:nvPr/>
          </p:nvSpPr>
          <p:spPr bwMode="auto">
            <a:xfrm>
              <a:off x="3179" y="120"/>
              <a:ext cx="133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11</a:t>
              </a:r>
            </a:p>
          </p:txBody>
        </p:sp>
        <p:sp>
          <p:nvSpPr>
            <p:cNvPr id="9" name="Rectangle 9"/>
            <p:cNvSpPr>
              <a:spLocks/>
            </p:cNvSpPr>
            <p:nvPr/>
          </p:nvSpPr>
          <p:spPr bwMode="auto">
            <a:xfrm>
              <a:off x="3095" y="831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0" name="Rectangle 10"/>
            <p:cNvSpPr>
              <a:spLocks/>
            </p:cNvSpPr>
            <p:nvPr/>
          </p:nvSpPr>
          <p:spPr bwMode="auto">
            <a:xfrm>
              <a:off x="3179" y="951"/>
              <a:ext cx="133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12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rot="10800000" flipH="1">
              <a:off x="187" y="432"/>
              <a:ext cx="1167" cy="452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187" y="974"/>
              <a:ext cx="850" cy="669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rot="10800000" flipH="1">
              <a:off x="1604" y="89"/>
              <a:ext cx="1433" cy="307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1604" y="469"/>
              <a:ext cx="1451" cy="451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5" name="Rectangle 15"/>
            <p:cNvSpPr>
              <a:spLocks/>
            </p:cNvSpPr>
            <p:nvPr/>
          </p:nvSpPr>
          <p:spPr bwMode="auto">
            <a:xfrm>
              <a:off x="3095" y="1752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6" name="Rectangle 16"/>
            <p:cNvSpPr>
              <a:spLocks/>
            </p:cNvSpPr>
            <p:nvPr/>
          </p:nvSpPr>
          <p:spPr bwMode="auto">
            <a:xfrm>
              <a:off x="3179" y="1872"/>
              <a:ext cx="133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22</a:t>
              </a:r>
            </a:p>
          </p:txBody>
        </p:sp>
        <p:sp>
          <p:nvSpPr>
            <p:cNvPr id="17" name="Rectangle 17"/>
            <p:cNvSpPr>
              <a:spLocks/>
            </p:cNvSpPr>
            <p:nvPr/>
          </p:nvSpPr>
          <p:spPr bwMode="auto">
            <a:xfrm>
              <a:off x="3095" y="1228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8" name="Rectangle 18"/>
            <p:cNvSpPr>
              <a:spLocks/>
            </p:cNvSpPr>
            <p:nvPr/>
          </p:nvSpPr>
          <p:spPr bwMode="auto">
            <a:xfrm>
              <a:off x="3179" y="1331"/>
              <a:ext cx="133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21</a:t>
              </a: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rot="10800000" flipH="1">
              <a:off x="1304" y="1318"/>
              <a:ext cx="1751" cy="343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1304" y="1733"/>
              <a:ext cx="1733" cy="126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1" name="Rectangle 21"/>
            <p:cNvSpPr>
              <a:spLocks/>
            </p:cNvSpPr>
            <p:nvPr/>
          </p:nvSpPr>
          <p:spPr bwMode="auto">
            <a:xfrm>
              <a:off x="3529" y="0"/>
              <a:ext cx="786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abort (at M)</a:t>
              </a:r>
            </a:p>
          </p:txBody>
        </p:sp>
        <p:sp>
          <p:nvSpPr>
            <p:cNvPr id="22" name="Rectangle 22"/>
            <p:cNvSpPr>
              <a:spLocks/>
            </p:cNvSpPr>
            <p:nvPr/>
          </p:nvSpPr>
          <p:spPr bwMode="auto">
            <a:xfrm>
              <a:off x="3513" y="831"/>
              <a:ext cx="1681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provisional commit (at N)</a:t>
              </a:r>
            </a:p>
          </p:txBody>
        </p:sp>
        <p:sp>
          <p:nvSpPr>
            <p:cNvPr id="23" name="Rectangle 23"/>
            <p:cNvSpPr>
              <a:spLocks/>
            </p:cNvSpPr>
            <p:nvPr/>
          </p:nvSpPr>
          <p:spPr bwMode="auto">
            <a:xfrm>
              <a:off x="1849" y="336"/>
              <a:ext cx="1672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provisional commit (at X)</a:t>
              </a:r>
            </a:p>
          </p:txBody>
        </p:sp>
        <p:sp>
          <p:nvSpPr>
            <p:cNvPr id="24" name="Rectangle 24"/>
            <p:cNvSpPr>
              <a:spLocks/>
            </p:cNvSpPr>
            <p:nvPr/>
          </p:nvSpPr>
          <p:spPr bwMode="auto">
            <a:xfrm>
              <a:off x="1799" y="1553"/>
              <a:ext cx="929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aborted (at Y)</a:t>
              </a:r>
            </a:p>
          </p:txBody>
        </p:sp>
        <p:sp>
          <p:nvSpPr>
            <p:cNvPr id="25" name="Rectangle 25"/>
            <p:cNvSpPr>
              <a:spLocks/>
            </p:cNvSpPr>
            <p:nvPr/>
          </p:nvSpPr>
          <p:spPr bwMode="auto">
            <a:xfrm>
              <a:off x="3479" y="1210"/>
              <a:ext cx="1681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provisional commit (at N)</a:t>
              </a:r>
            </a:p>
          </p:txBody>
        </p:sp>
        <p:sp>
          <p:nvSpPr>
            <p:cNvPr id="26" name="Rectangle 26"/>
            <p:cNvSpPr>
              <a:spLocks/>
            </p:cNvSpPr>
            <p:nvPr/>
          </p:nvSpPr>
          <p:spPr bwMode="auto">
            <a:xfrm>
              <a:off x="3463" y="1752"/>
              <a:ext cx="1672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provisional commit (at P)</a:t>
              </a:r>
            </a:p>
          </p:txBody>
        </p:sp>
        <p:sp>
          <p:nvSpPr>
            <p:cNvPr id="27" name="Rectangle 27"/>
            <p:cNvSpPr>
              <a:spLocks/>
            </p:cNvSpPr>
            <p:nvPr/>
          </p:nvSpPr>
          <p:spPr bwMode="auto">
            <a:xfrm>
              <a:off x="1368" y="328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28" name="Rectangle 28"/>
            <p:cNvSpPr>
              <a:spLocks/>
            </p:cNvSpPr>
            <p:nvPr/>
          </p:nvSpPr>
          <p:spPr bwMode="auto">
            <a:xfrm>
              <a:off x="1059" y="1579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29" name="Rectangle 29"/>
            <p:cNvSpPr>
              <a:spLocks/>
            </p:cNvSpPr>
            <p:nvPr/>
          </p:nvSpPr>
          <p:spPr bwMode="auto">
            <a:xfrm>
              <a:off x="0" y="813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</p:grpSp>
      <p:grpSp>
        <p:nvGrpSpPr>
          <p:cNvPr id="30" name="Group 3"/>
          <p:cNvGrpSpPr>
            <a:grpSpLocks/>
          </p:cNvGrpSpPr>
          <p:nvPr/>
        </p:nvGrpSpPr>
        <p:grpSpPr bwMode="auto">
          <a:xfrm>
            <a:off x="571873" y="3727475"/>
            <a:ext cx="7847012" cy="673100"/>
            <a:chOff x="0" y="0"/>
            <a:chExt cx="4943" cy="424"/>
          </a:xfrm>
        </p:grpSpPr>
        <p:sp>
          <p:nvSpPr>
            <p:cNvPr id="31" name="Rectangle 4"/>
            <p:cNvSpPr>
              <a:spLocks/>
            </p:cNvSpPr>
            <p:nvPr/>
          </p:nvSpPr>
          <p:spPr bwMode="auto">
            <a:xfrm>
              <a:off x="2192" y="0"/>
              <a:ext cx="2751" cy="424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2" name="Rectangle 5"/>
            <p:cNvSpPr>
              <a:spLocks/>
            </p:cNvSpPr>
            <p:nvPr/>
          </p:nvSpPr>
          <p:spPr bwMode="auto">
            <a:xfrm>
              <a:off x="0" y="0"/>
              <a:ext cx="2751" cy="424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</p:grpSp>
      <p:sp>
        <p:nvSpPr>
          <p:cNvPr id="33" name="Rectangle 7"/>
          <p:cNvSpPr>
            <a:spLocks/>
          </p:cNvSpPr>
          <p:nvPr/>
        </p:nvSpPr>
        <p:spPr bwMode="auto">
          <a:xfrm>
            <a:off x="813173" y="3829075"/>
            <a:ext cx="1454150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chemeClr val="tx1"/>
                </a:solidFill>
                <a:cs typeface="Times" pitchFamily="-116" charset="0"/>
              </a:rPr>
              <a:t>Coordinator of</a:t>
            </a:r>
          </a:p>
        </p:txBody>
      </p:sp>
      <p:sp>
        <p:nvSpPr>
          <p:cNvPr id="34" name="Rectangle 8"/>
          <p:cNvSpPr>
            <a:spLocks/>
          </p:cNvSpPr>
          <p:nvPr/>
        </p:nvSpPr>
        <p:spPr bwMode="auto">
          <a:xfrm>
            <a:off x="813173" y="4122762"/>
            <a:ext cx="1098550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chemeClr val="tx1"/>
                </a:solidFill>
                <a:cs typeface="Times" pitchFamily="-116" charset="0"/>
              </a:rPr>
              <a:t>transaction</a:t>
            </a:r>
          </a:p>
        </p:txBody>
      </p:sp>
      <p:sp>
        <p:nvSpPr>
          <p:cNvPr id="35" name="Rectangle 9"/>
          <p:cNvSpPr>
            <a:spLocks/>
          </p:cNvSpPr>
          <p:nvPr/>
        </p:nvSpPr>
        <p:spPr bwMode="auto">
          <a:xfrm>
            <a:off x="2441948" y="3829075"/>
            <a:ext cx="536575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chemeClr val="tx1"/>
                </a:solidFill>
                <a:cs typeface="Times" pitchFamily="-116" charset="0"/>
              </a:rPr>
              <a:t>Child</a:t>
            </a:r>
          </a:p>
        </p:txBody>
      </p:sp>
      <p:sp>
        <p:nvSpPr>
          <p:cNvPr id="36" name="Rectangle 10"/>
          <p:cNvSpPr>
            <a:spLocks/>
          </p:cNvSpPr>
          <p:nvPr/>
        </p:nvSpPr>
        <p:spPr bwMode="auto">
          <a:xfrm>
            <a:off x="2441948" y="4122762"/>
            <a:ext cx="1193800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chemeClr val="tx1"/>
                </a:solidFill>
                <a:cs typeface="Times" pitchFamily="-116" charset="0"/>
              </a:rPr>
              <a:t>transactions</a:t>
            </a:r>
          </a:p>
        </p:txBody>
      </p:sp>
      <p:sp>
        <p:nvSpPr>
          <p:cNvPr id="37" name="Rectangle 11"/>
          <p:cNvSpPr>
            <a:spLocks/>
          </p:cNvSpPr>
          <p:nvPr/>
        </p:nvSpPr>
        <p:spPr bwMode="auto">
          <a:xfrm>
            <a:off x="4018335" y="3829075"/>
            <a:ext cx="1098550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chemeClr val="tx1"/>
                </a:solidFill>
                <a:cs typeface="Times" pitchFamily="-116" charset="0"/>
              </a:rPr>
              <a:t>Participant</a:t>
            </a:r>
          </a:p>
        </p:txBody>
      </p:sp>
      <p:sp>
        <p:nvSpPr>
          <p:cNvPr id="38" name="Rectangle 12"/>
          <p:cNvSpPr>
            <a:spLocks/>
          </p:cNvSpPr>
          <p:nvPr/>
        </p:nvSpPr>
        <p:spPr bwMode="auto">
          <a:xfrm>
            <a:off x="5747123" y="3829075"/>
            <a:ext cx="1125537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chemeClr val="tx1"/>
                </a:solidFill>
                <a:cs typeface="Times" pitchFamily="-116" charset="0"/>
              </a:rPr>
              <a:t>Provisional</a:t>
            </a:r>
          </a:p>
        </p:txBody>
      </p:sp>
      <p:sp>
        <p:nvSpPr>
          <p:cNvPr id="39" name="Rectangle 13"/>
          <p:cNvSpPr>
            <a:spLocks/>
          </p:cNvSpPr>
          <p:nvPr/>
        </p:nvSpPr>
        <p:spPr bwMode="auto">
          <a:xfrm>
            <a:off x="5747123" y="4122762"/>
            <a:ext cx="1065212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chemeClr val="tx1"/>
                </a:solidFill>
                <a:cs typeface="Times" pitchFamily="-116" charset="0"/>
              </a:rPr>
              <a:t>commit list</a:t>
            </a:r>
          </a:p>
        </p:txBody>
      </p:sp>
      <p:sp>
        <p:nvSpPr>
          <p:cNvPr id="40" name="Rectangle 14"/>
          <p:cNvSpPr>
            <a:spLocks/>
          </p:cNvSpPr>
          <p:nvPr/>
        </p:nvSpPr>
        <p:spPr bwMode="auto">
          <a:xfrm>
            <a:off x="7156823" y="3829075"/>
            <a:ext cx="904875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chemeClr val="tx1"/>
                </a:solidFill>
                <a:cs typeface="Times" pitchFamily="-116" charset="0"/>
              </a:rPr>
              <a:t>Abort list</a:t>
            </a:r>
          </a:p>
        </p:txBody>
      </p:sp>
      <p:sp>
        <p:nvSpPr>
          <p:cNvPr id="41" name="Rectangle 15"/>
          <p:cNvSpPr>
            <a:spLocks/>
          </p:cNvSpPr>
          <p:nvPr/>
        </p:nvSpPr>
        <p:spPr bwMode="auto">
          <a:xfrm>
            <a:off x="813173" y="4435500"/>
            <a:ext cx="134937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chemeClr val="tx1"/>
                </a:solidFill>
                <a:cs typeface="Times" pitchFamily="-116" charset="0"/>
              </a:rPr>
              <a:t>T</a:t>
            </a:r>
          </a:p>
        </p:txBody>
      </p:sp>
      <p:sp>
        <p:nvSpPr>
          <p:cNvPr id="42" name="Rectangle 16"/>
          <p:cNvSpPr>
            <a:spLocks/>
          </p:cNvSpPr>
          <p:nvPr/>
        </p:nvSpPr>
        <p:spPr bwMode="auto">
          <a:xfrm>
            <a:off x="2441948" y="4435500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43" name="Rectangle 17"/>
          <p:cNvSpPr>
            <a:spLocks/>
          </p:cNvSpPr>
          <p:nvPr/>
        </p:nvSpPr>
        <p:spPr bwMode="auto">
          <a:xfrm>
            <a:off x="2586410" y="4513287"/>
            <a:ext cx="92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</a:t>
            </a:r>
          </a:p>
        </p:txBody>
      </p:sp>
      <p:sp>
        <p:nvSpPr>
          <p:cNvPr id="44" name="Rectangle 18"/>
          <p:cNvSpPr>
            <a:spLocks/>
          </p:cNvSpPr>
          <p:nvPr/>
        </p:nvSpPr>
        <p:spPr bwMode="auto">
          <a:xfrm>
            <a:off x="2676898" y="4435500"/>
            <a:ext cx="2809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, T</a:t>
            </a:r>
          </a:p>
        </p:txBody>
      </p:sp>
      <p:sp>
        <p:nvSpPr>
          <p:cNvPr id="45" name="Rectangle 19"/>
          <p:cNvSpPr>
            <a:spLocks/>
          </p:cNvSpPr>
          <p:nvPr/>
        </p:nvSpPr>
        <p:spPr bwMode="auto">
          <a:xfrm>
            <a:off x="2964235" y="4513287"/>
            <a:ext cx="92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</a:t>
            </a:r>
          </a:p>
        </p:txBody>
      </p:sp>
      <p:sp>
        <p:nvSpPr>
          <p:cNvPr id="46" name="Rectangle 20"/>
          <p:cNvSpPr>
            <a:spLocks/>
          </p:cNvSpPr>
          <p:nvPr/>
        </p:nvSpPr>
        <p:spPr bwMode="auto">
          <a:xfrm>
            <a:off x="4018335" y="4435500"/>
            <a:ext cx="322263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cs typeface="Times" pitchFamily="-116" charset="0"/>
              </a:rPr>
              <a:t>yes</a:t>
            </a:r>
          </a:p>
        </p:txBody>
      </p:sp>
      <p:sp>
        <p:nvSpPr>
          <p:cNvPr id="47" name="Rectangle 21"/>
          <p:cNvSpPr>
            <a:spLocks/>
          </p:cNvSpPr>
          <p:nvPr/>
        </p:nvSpPr>
        <p:spPr bwMode="auto">
          <a:xfrm>
            <a:off x="5937623" y="4435500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48" name="Rectangle 22"/>
          <p:cNvSpPr>
            <a:spLocks/>
          </p:cNvSpPr>
          <p:nvPr/>
        </p:nvSpPr>
        <p:spPr bwMode="auto">
          <a:xfrm>
            <a:off x="6058273" y="4513287"/>
            <a:ext cx="92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</a:t>
            </a:r>
          </a:p>
        </p:txBody>
      </p:sp>
      <p:sp>
        <p:nvSpPr>
          <p:cNvPr id="49" name="Rectangle 23"/>
          <p:cNvSpPr>
            <a:spLocks/>
          </p:cNvSpPr>
          <p:nvPr/>
        </p:nvSpPr>
        <p:spPr bwMode="auto">
          <a:xfrm>
            <a:off x="6174160" y="4435500"/>
            <a:ext cx="28098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, T</a:t>
            </a:r>
          </a:p>
        </p:txBody>
      </p:sp>
      <p:sp>
        <p:nvSpPr>
          <p:cNvPr id="50" name="Rectangle 24"/>
          <p:cNvSpPr>
            <a:spLocks/>
          </p:cNvSpPr>
          <p:nvPr/>
        </p:nvSpPr>
        <p:spPr bwMode="auto">
          <a:xfrm>
            <a:off x="6463085" y="4513287"/>
            <a:ext cx="1841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12</a:t>
            </a:r>
          </a:p>
        </p:txBody>
      </p:sp>
      <p:sp>
        <p:nvSpPr>
          <p:cNvPr id="51" name="Rectangle 25"/>
          <p:cNvSpPr>
            <a:spLocks/>
          </p:cNvSpPr>
          <p:nvPr/>
        </p:nvSpPr>
        <p:spPr bwMode="auto">
          <a:xfrm>
            <a:off x="7156823" y="4435500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52" name="Rectangle 26"/>
          <p:cNvSpPr>
            <a:spLocks/>
          </p:cNvSpPr>
          <p:nvPr/>
        </p:nvSpPr>
        <p:spPr bwMode="auto">
          <a:xfrm>
            <a:off x="7302873" y="4513287"/>
            <a:ext cx="1841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11</a:t>
            </a:r>
          </a:p>
        </p:txBody>
      </p:sp>
      <p:sp>
        <p:nvSpPr>
          <p:cNvPr id="53" name="Rectangle 27"/>
          <p:cNvSpPr>
            <a:spLocks/>
          </p:cNvSpPr>
          <p:nvPr/>
        </p:nvSpPr>
        <p:spPr bwMode="auto">
          <a:xfrm>
            <a:off x="7482260" y="4435500"/>
            <a:ext cx="28098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, T</a:t>
            </a:r>
          </a:p>
        </p:txBody>
      </p:sp>
      <p:sp>
        <p:nvSpPr>
          <p:cNvPr id="54" name="Rectangle 28"/>
          <p:cNvSpPr>
            <a:spLocks/>
          </p:cNvSpPr>
          <p:nvPr/>
        </p:nvSpPr>
        <p:spPr bwMode="auto">
          <a:xfrm>
            <a:off x="7771185" y="4513287"/>
            <a:ext cx="92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</a:t>
            </a:r>
          </a:p>
        </p:txBody>
      </p:sp>
      <p:sp>
        <p:nvSpPr>
          <p:cNvPr id="55" name="Rectangle 29"/>
          <p:cNvSpPr>
            <a:spLocks/>
          </p:cNvSpPr>
          <p:nvPr/>
        </p:nvSpPr>
        <p:spPr bwMode="auto">
          <a:xfrm>
            <a:off x="813173" y="4729187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56" name="Rectangle 30"/>
          <p:cNvSpPr>
            <a:spLocks/>
          </p:cNvSpPr>
          <p:nvPr/>
        </p:nvSpPr>
        <p:spPr bwMode="auto">
          <a:xfrm>
            <a:off x="959223" y="4806975"/>
            <a:ext cx="92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</a:t>
            </a:r>
          </a:p>
        </p:txBody>
      </p:sp>
      <p:sp>
        <p:nvSpPr>
          <p:cNvPr id="57" name="Rectangle 31"/>
          <p:cNvSpPr>
            <a:spLocks/>
          </p:cNvSpPr>
          <p:nvPr/>
        </p:nvSpPr>
        <p:spPr bwMode="auto">
          <a:xfrm>
            <a:off x="2441948" y="4729187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58" name="Rectangle 32"/>
          <p:cNvSpPr>
            <a:spLocks/>
          </p:cNvSpPr>
          <p:nvPr/>
        </p:nvSpPr>
        <p:spPr bwMode="auto">
          <a:xfrm>
            <a:off x="2586410" y="4806975"/>
            <a:ext cx="1841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11</a:t>
            </a:r>
          </a:p>
        </p:txBody>
      </p:sp>
      <p:sp>
        <p:nvSpPr>
          <p:cNvPr id="59" name="Rectangle 33"/>
          <p:cNvSpPr>
            <a:spLocks/>
          </p:cNvSpPr>
          <p:nvPr/>
        </p:nvSpPr>
        <p:spPr bwMode="auto">
          <a:xfrm>
            <a:off x="2767385" y="4729187"/>
            <a:ext cx="28098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, T</a:t>
            </a:r>
          </a:p>
        </p:txBody>
      </p:sp>
      <p:sp>
        <p:nvSpPr>
          <p:cNvPr id="60" name="Rectangle 34"/>
          <p:cNvSpPr>
            <a:spLocks/>
          </p:cNvSpPr>
          <p:nvPr/>
        </p:nvSpPr>
        <p:spPr bwMode="auto">
          <a:xfrm>
            <a:off x="3056310" y="4806975"/>
            <a:ext cx="1841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12</a:t>
            </a:r>
          </a:p>
        </p:txBody>
      </p:sp>
      <p:sp>
        <p:nvSpPr>
          <p:cNvPr id="61" name="Rectangle 35"/>
          <p:cNvSpPr>
            <a:spLocks/>
          </p:cNvSpPr>
          <p:nvPr/>
        </p:nvSpPr>
        <p:spPr bwMode="auto">
          <a:xfrm>
            <a:off x="4018335" y="4729187"/>
            <a:ext cx="322263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cs typeface="Times" pitchFamily="-116" charset="0"/>
              </a:rPr>
              <a:t>yes</a:t>
            </a:r>
          </a:p>
        </p:txBody>
      </p:sp>
      <p:sp>
        <p:nvSpPr>
          <p:cNvPr id="62" name="Rectangle 36"/>
          <p:cNvSpPr>
            <a:spLocks/>
          </p:cNvSpPr>
          <p:nvPr/>
        </p:nvSpPr>
        <p:spPr bwMode="auto">
          <a:xfrm>
            <a:off x="5937623" y="4729187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63" name="Rectangle 37"/>
          <p:cNvSpPr>
            <a:spLocks/>
          </p:cNvSpPr>
          <p:nvPr/>
        </p:nvSpPr>
        <p:spPr bwMode="auto">
          <a:xfrm>
            <a:off x="6083673" y="4806975"/>
            <a:ext cx="92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</a:t>
            </a:r>
          </a:p>
        </p:txBody>
      </p:sp>
      <p:sp>
        <p:nvSpPr>
          <p:cNvPr id="64" name="Rectangle 38"/>
          <p:cNvSpPr>
            <a:spLocks/>
          </p:cNvSpPr>
          <p:nvPr/>
        </p:nvSpPr>
        <p:spPr bwMode="auto">
          <a:xfrm>
            <a:off x="6174160" y="4729187"/>
            <a:ext cx="28098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, T</a:t>
            </a:r>
          </a:p>
        </p:txBody>
      </p:sp>
      <p:sp>
        <p:nvSpPr>
          <p:cNvPr id="65" name="Rectangle 39"/>
          <p:cNvSpPr>
            <a:spLocks/>
          </p:cNvSpPr>
          <p:nvPr/>
        </p:nvSpPr>
        <p:spPr bwMode="auto">
          <a:xfrm>
            <a:off x="6463085" y="4806975"/>
            <a:ext cx="1841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12</a:t>
            </a:r>
          </a:p>
        </p:txBody>
      </p:sp>
      <p:sp>
        <p:nvSpPr>
          <p:cNvPr id="66" name="Rectangle 40"/>
          <p:cNvSpPr>
            <a:spLocks/>
          </p:cNvSpPr>
          <p:nvPr/>
        </p:nvSpPr>
        <p:spPr bwMode="auto">
          <a:xfrm>
            <a:off x="7156823" y="4729187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67" name="Rectangle 41"/>
          <p:cNvSpPr>
            <a:spLocks/>
          </p:cNvSpPr>
          <p:nvPr/>
        </p:nvSpPr>
        <p:spPr bwMode="auto">
          <a:xfrm>
            <a:off x="7302873" y="4806975"/>
            <a:ext cx="1841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11</a:t>
            </a:r>
          </a:p>
        </p:txBody>
      </p:sp>
      <p:sp>
        <p:nvSpPr>
          <p:cNvPr id="68" name="Rectangle 42"/>
          <p:cNvSpPr>
            <a:spLocks/>
          </p:cNvSpPr>
          <p:nvPr/>
        </p:nvSpPr>
        <p:spPr bwMode="auto">
          <a:xfrm>
            <a:off x="813173" y="5022875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69" name="Rectangle 43"/>
          <p:cNvSpPr>
            <a:spLocks/>
          </p:cNvSpPr>
          <p:nvPr/>
        </p:nvSpPr>
        <p:spPr bwMode="auto">
          <a:xfrm>
            <a:off x="959223" y="5100662"/>
            <a:ext cx="92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</a:t>
            </a:r>
          </a:p>
        </p:txBody>
      </p:sp>
      <p:sp>
        <p:nvSpPr>
          <p:cNvPr id="70" name="Rectangle 44"/>
          <p:cNvSpPr>
            <a:spLocks/>
          </p:cNvSpPr>
          <p:nvPr/>
        </p:nvSpPr>
        <p:spPr bwMode="auto">
          <a:xfrm>
            <a:off x="2441948" y="5022875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71" name="Rectangle 45"/>
          <p:cNvSpPr>
            <a:spLocks/>
          </p:cNvSpPr>
          <p:nvPr/>
        </p:nvSpPr>
        <p:spPr bwMode="auto">
          <a:xfrm>
            <a:off x="2586410" y="5100662"/>
            <a:ext cx="1841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21</a:t>
            </a:r>
          </a:p>
        </p:txBody>
      </p:sp>
      <p:sp>
        <p:nvSpPr>
          <p:cNvPr id="72" name="Rectangle 46"/>
          <p:cNvSpPr>
            <a:spLocks/>
          </p:cNvSpPr>
          <p:nvPr/>
        </p:nvSpPr>
        <p:spPr bwMode="auto">
          <a:xfrm>
            <a:off x="2767385" y="5022875"/>
            <a:ext cx="28098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, T</a:t>
            </a:r>
          </a:p>
        </p:txBody>
      </p:sp>
      <p:sp>
        <p:nvSpPr>
          <p:cNvPr id="73" name="Rectangle 47"/>
          <p:cNvSpPr>
            <a:spLocks/>
          </p:cNvSpPr>
          <p:nvPr/>
        </p:nvSpPr>
        <p:spPr bwMode="auto">
          <a:xfrm>
            <a:off x="3056310" y="5100662"/>
            <a:ext cx="1841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22</a:t>
            </a:r>
          </a:p>
        </p:txBody>
      </p:sp>
      <p:sp>
        <p:nvSpPr>
          <p:cNvPr id="74" name="Rectangle 48"/>
          <p:cNvSpPr>
            <a:spLocks/>
          </p:cNvSpPr>
          <p:nvPr/>
        </p:nvSpPr>
        <p:spPr bwMode="auto">
          <a:xfrm>
            <a:off x="4018335" y="5022875"/>
            <a:ext cx="1185863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cs typeface="Times" pitchFamily="-116" charset="0"/>
              </a:rPr>
              <a:t>no (aborted)</a:t>
            </a:r>
          </a:p>
        </p:txBody>
      </p:sp>
      <p:sp>
        <p:nvSpPr>
          <p:cNvPr id="75" name="Rectangle 49"/>
          <p:cNvSpPr>
            <a:spLocks/>
          </p:cNvSpPr>
          <p:nvPr/>
        </p:nvSpPr>
        <p:spPr bwMode="auto">
          <a:xfrm>
            <a:off x="7156823" y="5022875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76" name="Rectangle 50"/>
          <p:cNvSpPr>
            <a:spLocks/>
          </p:cNvSpPr>
          <p:nvPr/>
        </p:nvSpPr>
        <p:spPr bwMode="auto">
          <a:xfrm>
            <a:off x="7302873" y="5100662"/>
            <a:ext cx="92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</a:t>
            </a:r>
          </a:p>
        </p:txBody>
      </p:sp>
      <p:sp>
        <p:nvSpPr>
          <p:cNvPr id="77" name="Rectangle 51"/>
          <p:cNvSpPr>
            <a:spLocks/>
          </p:cNvSpPr>
          <p:nvPr/>
        </p:nvSpPr>
        <p:spPr bwMode="auto">
          <a:xfrm>
            <a:off x="813173" y="5316562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78" name="Rectangle 52"/>
          <p:cNvSpPr>
            <a:spLocks/>
          </p:cNvSpPr>
          <p:nvPr/>
        </p:nvSpPr>
        <p:spPr bwMode="auto">
          <a:xfrm>
            <a:off x="959223" y="5394350"/>
            <a:ext cx="1841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11</a:t>
            </a:r>
          </a:p>
        </p:txBody>
      </p:sp>
      <p:sp>
        <p:nvSpPr>
          <p:cNvPr id="79" name="Rectangle 53"/>
          <p:cNvSpPr>
            <a:spLocks/>
          </p:cNvSpPr>
          <p:nvPr/>
        </p:nvSpPr>
        <p:spPr bwMode="auto">
          <a:xfrm>
            <a:off x="4018335" y="5316562"/>
            <a:ext cx="1185863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cs typeface="Times" pitchFamily="-116" charset="0"/>
              </a:rPr>
              <a:t>no (aborted)</a:t>
            </a:r>
          </a:p>
        </p:txBody>
      </p:sp>
      <p:sp>
        <p:nvSpPr>
          <p:cNvPr id="80" name="Rectangle 54"/>
          <p:cNvSpPr>
            <a:spLocks/>
          </p:cNvSpPr>
          <p:nvPr/>
        </p:nvSpPr>
        <p:spPr bwMode="auto">
          <a:xfrm>
            <a:off x="7156823" y="5316562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81" name="Rectangle 55"/>
          <p:cNvSpPr>
            <a:spLocks/>
          </p:cNvSpPr>
          <p:nvPr/>
        </p:nvSpPr>
        <p:spPr bwMode="auto">
          <a:xfrm>
            <a:off x="7302873" y="5394350"/>
            <a:ext cx="1841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11</a:t>
            </a:r>
          </a:p>
        </p:txBody>
      </p:sp>
      <p:sp>
        <p:nvSpPr>
          <p:cNvPr id="82" name="Rectangle 56"/>
          <p:cNvSpPr>
            <a:spLocks/>
          </p:cNvSpPr>
          <p:nvPr/>
        </p:nvSpPr>
        <p:spPr bwMode="auto">
          <a:xfrm>
            <a:off x="813173" y="5610250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83" name="Rectangle 57"/>
          <p:cNvSpPr>
            <a:spLocks/>
          </p:cNvSpPr>
          <p:nvPr/>
        </p:nvSpPr>
        <p:spPr bwMode="auto">
          <a:xfrm>
            <a:off x="959223" y="5688037"/>
            <a:ext cx="1841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12</a:t>
            </a:r>
          </a:p>
        </p:txBody>
      </p:sp>
      <p:sp>
        <p:nvSpPr>
          <p:cNvPr id="84" name="Rectangle 58"/>
          <p:cNvSpPr>
            <a:spLocks/>
          </p:cNvSpPr>
          <p:nvPr/>
        </p:nvSpPr>
        <p:spPr bwMode="auto">
          <a:xfrm>
            <a:off x="1138610" y="5610250"/>
            <a:ext cx="28098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, T</a:t>
            </a:r>
          </a:p>
        </p:txBody>
      </p:sp>
      <p:sp>
        <p:nvSpPr>
          <p:cNvPr id="85" name="Rectangle 59"/>
          <p:cNvSpPr>
            <a:spLocks/>
          </p:cNvSpPr>
          <p:nvPr/>
        </p:nvSpPr>
        <p:spPr bwMode="auto">
          <a:xfrm>
            <a:off x="1429123" y="5688037"/>
            <a:ext cx="1841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21</a:t>
            </a:r>
          </a:p>
        </p:txBody>
      </p:sp>
      <p:sp>
        <p:nvSpPr>
          <p:cNvPr id="86" name="Rectangle 60"/>
          <p:cNvSpPr>
            <a:spLocks/>
          </p:cNvSpPr>
          <p:nvPr/>
        </p:nvSpPr>
        <p:spPr bwMode="auto">
          <a:xfrm>
            <a:off x="4018335" y="5610250"/>
            <a:ext cx="147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87" name="Rectangle 61"/>
          <p:cNvSpPr>
            <a:spLocks/>
          </p:cNvSpPr>
          <p:nvPr/>
        </p:nvSpPr>
        <p:spPr bwMode="auto">
          <a:xfrm>
            <a:off x="4162798" y="5688037"/>
            <a:ext cx="1841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12</a:t>
            </a:r>
          </a:p>
        </p:txBody>
      </p:sp>
      <p:sp>
        <p:nvSpPr>
          <p:cNvPr id="88" name="Rectangle 62"/>
          <p:cNvSpPr>
            <a:spLocks/>
          </p:cNvSpPr>
          <p:nvPr/>
        </p:nvSpPr>
        <p:spPr bwMode="auto">
          <a:xfrm>
            <a:off x="4343773" y="5610250"/>
            <a:ext cx="736600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cs typeface="Times" pitchFamily="-116" charset="0"/>
              </a:rPr>
              <a:t> but not</a:t>
            </a:r>
          </a:p>
        </p:txBody>
      </p:sp>
      <p:sp>
        <p:nvSpPr>
          <p:cNvPr id="89" name="Rectangle 63"/>
          <p:cNvSpPr>
            <a:spLocks/>
          </p:cNvSpPr>
          <p:nvPr/>
        </p:nvSpPr>
        <p:spPr bwMode="auto">
          <a:xfrm>
            <a:off x="5242668" y="5600353"/>
            <a:ext cx="147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dirty="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90" name="Rectangle 64"/>
          <p:cNvSpPr>
            <a:spLocks/>
          </p:cNvSpPr>
          <p:nvPr/>
        </p:nvSpPr>
        <p:spPr bwMode="auto">
          <a:xfrm>
            <a:off x="5388718" y="5678140"/>
            <a:ext cx="1841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dirty="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21</a:t>
            </a:r>
          </a:p>
        </p:txBody>
      </p:sp>
      <p:sp>
        <p:nvSpPr>
          <p:cNvPr id="91" name="Rectangle 65"/>
          <p:cNvSpPr>
            <a:spLocks/>
          </p:cNvSpPr>
          <p:nvPr/>
        </p:nvSpPr>
        <p:spPr bwMode="auto">
          <a:xfrm>
            <a:off x="5937623" y="5610250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92" name="Rectangle 66"/>
          <p:cNvSpPr>
            <a:spLocks/>
          </p:cNvSpPr>
          <p:nvPr/>
        </p:nvSpPr>
        <p:spPr bwMode="auto">
          <a:xfrm>
            <a:off x="6083673" y="5688037"/>
            <a:ext cx="1841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21</a:t>
            </a:r>
          </a:p>
        </p:txBody>
      </p:sp>
      <p:sp>
        <p:nvSpPr>
          <p:cNvPr id="93" name="Rectangle 67"/>
          <p:cNvSpPr>
            <a:spLocks/>
          </p:cNvSpPr>
          <p:nvPr/>
        </p:nvSpPr>
        <p:spPr bwMode="auto">
          <a:xfrm>
            <a:off x="6263060" y="5610250"/>
            <a:ext cx="28098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, T</a:t>
            </a:r>
          </a:p>
        </p:txBody>
      </p:sp>
      <p:sp>
        <p:nvSpPr>
          <p:cNvPr id="94" name="Rectangle 68"/>
          <p:cNvSpPr>
            <a:spLocks/>
          </p:cNvSpPr>
          <p:nvPr/>
        </p:nvSpPr>
        <p:spPr bwMode="auto">
          <a:xfrm>
            <a:off x="6551985" y="5688037"/>
            <a:ext cx="1841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12</a:t>
            </a:r>
          </a:p>
        </p:txBody>
      </p:sp>
      <p:sp>
        <p:nvSpPr>
          <p:cNvPr id="95" name="Rectangle 69"/>
          <p:cNvSpPr>
            <a:spLocks/>
          </p:cNvSpPr>
          <p:nvPr/>
        </p:nvSpPr>
        <p:spPr bwMode="auto">
          <a:xfrm>
            <a:off x="813173" y="5910287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96" name="Rectangle 70"/>
          <p:cNvSpPr>
            <a:spLocks/>
          </p:cNvSpPr>
          <p:nvPr/>
        </p:nvSpPr>
        <p:spPr bwMode="auto">
          <a:xfrm>
            <a:off x="959223" y="5988075"/>
            <a:ext cx="1841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22</a:t>
            </a:r>
          </a:p>
        </p:txBody>
      </p:sp>
      <p:sp>
        <p:nvSpPr>
          <p:cNvPr id="97" name="Rectangle 71"/>
          <p:cNvSpPr>
            <a:spLocks/>
          </p:cNvSpPr>
          <p:nvPr/>
        </p:nvSpPr>
        <p:spPr bwMode="auto">
          <a:xfrm>
            <a:off x="4034210" y="5910287"/>
            <a:ext cx="1849438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dirty="0">
                <a:solidFill>
                  <a:schemeClr val="tx1"/>
                </a:solidFill>
                <a:cs typeface="Times" pitchFamily="-116" charset="0"/>
              </a:rPr>
              <a:t>no (parent aborted)</a:t>
            </a:r>
          </a:p>
        </p:txBody>
      </p:sp>
      <p:sp>
        <p:nvSpPr>
          <p:cNvPr id="98" name="Rectangle 72"/>
          <p:cNvSpPr>
            <a:spLocks/>
          </p:cNvSpPr>
          <p:nvPr/>
        </p:nvSpPr>
        <p:spPr bwMode="auto">
          <a:xfrm>
            <a:off x="6186016" y="5910287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dirty="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99" name="Rectangle 73"/>
          <p:cNvSpPr>
            <a:spLocks/>
          </p:cNvSpPr>
          <p:nvPr/>
        </p:nvSpPr>
        <p:spPr bwMode="auto">
          <a:xfrm>
            <a:off x="6332066" y="5988075"/>
            <a:ext cx="1841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dirty="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22</a:t>
            </a:r>
          </a:p>
        </p:txBody>
      </p:sp>
      <p:sp>
        <p:nvSpPr>
          <p:cNvPr id="100" name="Line 74"/>
          <p:cNvSpPr>
            <a:spLocks noChangeShapeType="1"/>
          </p:cNvSpPr>
          <p:nvPr/>
        </p:nvSpPr>
        <p:spPr bwMode="auto">
          <a:xfrm>
            <a:off x="611560" y="3714775"/>
            <a:ext cx="7712075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01" name="Line 75"/>
          <p:cNvSpPr>
            <a:spLocks noChangeShapeType="1"/>
          </p:cNvSpPr>
          <p:nvPr/>
        </p:nvSpPr>
        <p:spPr bwMode="auto">
          <a:xfrm>
            <a:off x="611560" y="6237312"/>
            <a:ext cx="771207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02" name="Rectangle 76"/>
          <p:cNvSpPr>
            <a:spLocks/>
          </p:cNvSpPr>
          <p:nvPr/>
        </p:nvSpPr>
        <p:spPr bwMode="auto">
          <a:xfrm>
            <a:off x="2915816" y="6569075"/>
            <a:ext cx="2500313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dirty="0">
                <a:solidFill>
                  <a:schemeClr val="tx1"/>
                </a:solidFill>
                <a:cs typeface="Times" pitchFamily="-116" charset="0"/>
              </a:rPr>
              <a:t>*T</a:t>
            </a:r>
            <a:r>
              <a:rPr lang="en-US" sz="1300" dirty="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 21</a:t>
            </a:r>
            <a:r>
              <a:rPr lang="en-US" sz="1900" dirty="0">
                <a:solidFill>
                  <a:schemeClr val="tx1"/>
                </a:solidFill>
                <a:cs typeface="Times" pitchFamily="-116" charset="0"/>
              </a:rPr>
              <a:t>’s parent has aborted</a:t>
            </a:r>
          </a:p>
        </p:txBody>
      </p:sp>
      <p:sp>
        <p:nvSpPr>
          <p:cNvPr id="103" name="Rectangle 77"/>
          <p:cNvSpPr>
            <a:spLocks/>
          </p:cNvSpPr>
          <p:nvPr/>
        </p:nvSpPr>
        <p:spPr bwMode="auto">
          <a:xfrm>
            <a:off x="5558457" y="5589240"/>
            <a:ext cx="93663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*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Transactions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/>
          <a:lstStyle/>
          <a:p>
            <a:r>
              <a:rPr lang="en-US" sz="2400" dirty="0" smtClean="0"/>
              <a:t>Transactions </a:t>
            </a:r>
            <a:r>
              <a:rPr lang="el-GR" sz="2400" dirty="0" smtClean="0"/>
              <a:t>που προσπελάζουν αντικείμενα διαχειριζόμενα από πολλούς </a:t>
            </a:r>
            <a:r>
              <a:rPr lang="en-US" sz="2400" dirty="0" smtClean="0"/>
              <a:t>servers</a:t>
            </a:r>
            <a:endParaRPr lang="el-GR" sz="2400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323528" y="5229200"/>
            <a:ext cx="1808835" cy="6155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40640" bIns="0">
            <a:spAutoFit/>
          </a:bodyPr>
          <a:lstStyle/>
          <a:p>
            <a:pPr marL="39688"/>
            <a:r>
              <a:rPr lang="en-US" sz="2000" dirty="0">
                <a:solidFill>
                  <a:schemeClr val="tx1"/>
                </a:solidFill>
                <a:cs typeface="Times" pitchFamily="-116" charset="0"/>
              </a:rPr>
              <a:t>(a) Flat transaction</a:t>
            </a:r>
          </a:p>
        </p:txBody>
      </p:sp>
      <p:sp>
        <p:nvSpPr>
          <p:cNvPr id="5" name="Rectangle 5"/>
          <p:cNvSpPr>
            <a:spLocks/>
          </p:cNvSpPr>
          <p:nvPr/>
        </p:nvSpPr>
        <p:spPr bwMode="auto">
          <a:xfrm>
            <a:off x="7380312" y="5229200"/>
            <a:ext cx="2192439" cy="6155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40640" bIns="0">
            <a:spAutoFit/>
          </a:bodyPr>
          <a:lstStyle/>
          <a:p>
            <a:pPr marL="39688"/>
            <a:r>
              <a:rPr lang="en-US" sz="2000" dirty="0">
                <a:solidFill>
                  <a:schemeClr val="tx1"/>
                </a:solidFill>
                <a:cs typeface="Times" pitchFamily="-116" charset="0"/>
              </a:rPr>
              <a:t>(b) Nested transactions</a:t>
            </a: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1178324" y="2474246"/>
            <a:ext cx="5942286" cy="3676724"/>
            <a:chOff x="0" y="0"/>
            <a:chExt cx="4136" cy="2467"/>
          </a:xfrm>
        </p:grpSpPr>
        <p:sp>
          <p:nvSpPr>
            <p:cNvPr id="7" name="Rectangle 7"/>
            <p:cNvSpPr>
              <a:spLocks/>
            </p:cNvSpPr>
            <p:nvPr/>
          </p:nvSpPr>
          <p:spPr bwMode="auto">
            <a:xfrm>
              <a:off x="1996" y="859"/>
              <a:ext cx="471" cy="567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" name="Rectangle 8"/>
            <p:cNvSpPr>
              <a:spLocks/>
            </p:cNvSpPr>
            <p:nvPr/>
          </p:nvSpPr>
          <p:spPr bwMode="auto">
            <a:xfrm>
              <a:off x="1996" y="859"/>
              <a:ext cx="485" cy="581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" name="Rectangle 9"/>
            <p:cNvSpPr>
              <a:spLocks/>
            </p:cNvSpPr>
            <p:nvPr/>
          </p:nvSpPr>
          <p:spPr bwMode="auto">
            <a:xfrm>
              <a:off x="2093" y="1036"/>
              <a:ext cx="270" cy="23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" name="Rectangle 10"/>
            <p:cNvSpPr>
              <a:spLocks/>
            </p:cNvSpPr>
            <p:nvPr/>
          </p:nvSpPr>
          <p:spPr bwMode="auto">
            <a:xfrm>
              <a:off x="3665" y="0"/>
              <a:ext cx="471" cy="567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" name="Rectangle 11"/>
            <p:cNvSpPr>
              <a:spLocks/>
            </p:cNvSpPr>
            <p:nvPr/>
          </p:nvSpPr>
          <p:spPr bwMode="auto">
            <a:xfrm>
              <a:off x="3665" y="1881"/>
              <a:ext cx="471" cy="567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" name="Rectangle 12"/>
            <p:cNvSpPr>
              <a:spLocks/>
            </p:cNvSpPr>
            <p:nvPr/>
          </p:nvSpPr>
          <p:spPr bwMode="auto">
            <a:xfrm>
              <a:off x="3665" y="913"/>
              <a:ext cx="471" cy="582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" name="Rectangle 13"/>
            <p:cNvSpPr>
              <a:spLocks/>
            </p:cNvSpPr>
            <p:nvPr/>
          </p:nvSpPr>
          <p:spPr bwMode="auto">
            <a:xfrm>
              <a:off x="2805" y="1256"/>
              <a:ext cx="470" cy="581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" name="Rectangle 14"/>
            <p:cNvSpPr>
              <a:spLocks/>
            </p:cNvSpPr>
            <p:nvPr/>
          </p:nvSpPr>
          <p:spPr bwMode="auto">
            <a:xfrm>
              <a:off x="2816" y="527"/>
              <a:ext cx="471" cy="581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5" name="Rectangle 15"/>
            <p:cNvSpPr>
              <a:spLocks/>
            </p:cNvSpPr>
            <p:nvPr/>
          </p:nvSpPr>
          <p:spPr bwMode="auto">
            <a:xfrm>
              <a:off x="3447" y="911"/>
              <a:ext cx="271" cy="23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6" name="Rectangle 16"/>
            <p:cNvSpPr>
              <a:spLocks/>
            </p:cNvSpPr>
            <p:nvPr/>
          </p:nvSpPr>
          <p:spPr bwMode="auto">
            <a:xfrm>
              <a:off x="3447" y="2071"/>
              <a:ext cx="271" cy="23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7" name="Rectangle 17"/>
            <p:cNvSpPr>
              <a:spLocks/>
            </p:cNvSpPr>
            <p:nvPr/>
          </p:nvSpPr>
          <p:spPr bwMode="auto">
            <a:xfrm>
              <a:off x="3447" y="167"/>
              <a:ext cx="271" cy="23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8" name="Rectangle 18"/>
            <p:cNvSpPr>
              <a:spLocks/>
            </p:cNvSpPr>
            <p:nvPr/>
          </p:nvSpPr>
          <p:spPr bwMode="auto">
            <a:xfrm>
              <a:off x="3447" y="1260"/>
              <a:ext cx="271" cy="23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9" name="Rectangle 19"/>
            <p:cNvSpPr>
              <a:spLocks/>
            </p:cNvSpPr>
            <p:nvPr/>
          </p:nvSpPr>
          <p:spPr bwMode="auto">
            <a:xfrm>
              <a:off x="2563" y="698"/>
              <a:ext cx="270" cy="23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0" name="Rectangle 20"/>
            <p:cNvSpPr>
              <a:spLocks/>
            </p:cNvSpPr>
            <p:nvPr/>
          </p:nvSpPr>
          <p:spPr bwMode="auto">
            <a:xfrm>
              <a:off x="2563" y="1397"/>
              <a:ext cx="270" cy="23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1" name="Rectangle 21"/>
            <p:cNvSpPr>
              <a:spLocks/>
            </p:cNvSpPr>
            <p:nvPr/>
          </p:nvSpPr>
          <p:spPr bwMode="auto">
            <a:xfrm>
              <a:off x="239" y="949"/>
              <a:ext cx="471" cy="56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2" name="Rectangle 22"/>
            <p:cNvSpPr>
              <a:spLocks/>
            </p:cNvSpPr>
            <p:nvPr/>
          </p:nvSpPr>
          <p:spPr bwMode="auto">
            <a:xfrm>
              <a:off x="233" y="941"/>
              <a:ext cx="483" cy="579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3" name="Rectangle 23"/>
            <p:cNvSpPr>
              <a:spLocks/>
            </p:cNvSpPr>
            <p:nvPr/>
          </p:nvSpPr>
          <p:spPr bwMode="auto">
            <a:xfrm>
              <a:off x="932" y="1881"/>
              <a:ext cx="470" cy="580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4" name="Rectangle 24"/>
            <p:cNvSpPr>
              <a:spLocks/>
            </p:cNvSpPr>
            <p:nvPr/>
          </p:nvSpPr>
          <p:spPr bwMode="auto">
            <a:xfrm>
              <a:off x="924" y="1873"/>
              <a:ext cx="483" cy="594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5" name="AutoShape 25"/>
            <p:cNvSpPr>
              <a:spLocks/>
            </p:cNvSpPr>
            <p:nvPr/>
          </p:nvSpPr>
          <p:spPr bwMode="auto">
            <a:xfrm>
              <a:off x="1120" y="2114"/>
              <a:ext cx="117" cy="183"/>
            </a:xfrm>
            <a:prstGeom prst="roundRect">
              <a:avLst>
                <a:gd name="adj" fmla="val 4724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6" name="AutoShape 26"/>
            <p:cNvSpPr>
              <a:spLocks/>
            </p:cNvSpPr>
            <p:nvPr/>
          </p:nvSpPr>
          <p:spPr bwMode="auto">
            <a:xfrm>
              <a:off x="1120" y="2114"/>
              <a:ext cx="130" cy="198"/>
            </a:xfrm>
            <a:prstGeom prst="roundRect">
              <a:avLst>
                <a:gd name="adj" fmla="val 42551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7" name="Rectangle 27"/>
            <p:cNvSpPr>
              <a:spLocks/>
            </p:cNvSpPr>
            <p:nvPr/>
          </p:nvSpPr>
          <p:spPr bwMode="auto">
            <a:xfrm>
              <a:off x="1120" y="2213"/>
              <a:ext cx="117" cy="84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8" name="Rectangle 28"/>
            <p:cNvSpPr>
              <a:spLocks/>
            </p:cNvSpPr>
            <p:nvPr/>
          </p:nvSpPr>
          <p:spPr bwMode="auto">
            <a:xfrm>
              <a:off x="1120" y="2213"/>
              <a:ext cx="130" cy="99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9" name="AutoShape 29"/>
            <p:cNvSpPr>
              <a:spLocks/>
            </p:cNvSpPr>
            <p:nvPr/>
          </p:nvSpPr>
          <p:spPr bwMode="auto">
            <a:xfrm>
              <a:off x="1120" y="2114"/>
              <a:ext cx="130" cy="198"/>
            </a:xfrm>
            <a:prstGeom prst="roundRect">
              <a:avLst>
                <a:gd name="adj" fmla="val 42551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1120" y="2198"/>
              <a:ext cx="11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1" name="Rectangle 31"/>
            <p:cNvSpPr>
              <a:spLocks/>
            </p:cNvSpPr>
            <p:nvPr/>
          </p:nvSpPr>
          <p:spPr bwMode="auto">
            <a:xfrm>
              <a:off x="932" y="963"/>
              <a:ext cx="470" cy="56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2" name="Rectangle 32"/>
            <p:cNvSpPr>
              <a:spLocks/>
            </p:cNvSpPr>
            <p:nvPr/>
          </p:nvSpPr>
          <p:spPr bwMode="auto">
            <a:xfrm>
              <a:off x="924" y="955"/>
              <a:ext cx="483" cy="579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3" name="AutoShape 33"/>
            <p:cNvSpPr>
              <a:spLocks/>
            </p:cNvSpPr>
            <p:nvPr/>
          </p:nvSpPr>
          <p:spPr bwMode="auto">
            <a:xfrm>
              <a:off x="1133" y="1124"/>
              <a:ext cx="117" cy="184"/>
            </a:xfrm>
            <a:prstGeom prst="roundRect">
              <a:avLst>
                <a:gd name="adj" fmla="val 4724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4" name="AutoShape 34"/>
            <p:cNvSpPr>
              <a:spLocks/>
            </p:cNvSpPr>
            <p:nvPr/>
          </p:nvSpPr>
          <p:spPr bwMode="auto">
            <a:xfrm>
              <a:off x="1133" y="1124"/>
              <a:ext cx="131" cy="198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5" name="Rectangle 35"/>
            <p:cNvSpPr>
              <a:spLocks/>
            </p:cNvSpPr>
            <p:nvPr/>
          </p:nvSpPr>
          <p:spPr bwMode="auto">
            <a:xfrm>
              <a:off x="1133" y="1223"/>
              <a:ext cx="117" cy="8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6" name="Rectangle 36"/>
            <p:cNvSpPr>
              <a:spLocks/>
            </p:cNvSpPr>
            <p:nvPr/>
          </p:nvSpPr>
          <p:spPr bwMode="auto">
            <a:xfrm>
              <a:off x="1133" y="1223"/>
              <a:ext cx="131" cy="99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7" name="AutoShape 37"/>
            <p:cNvSpPr>
              <a:spLocks/>
            </p:cNvSpPr>
            <p:nvPr/>
          </p:nvSpPr>
          <p:spPr bwMode="auto">
            <a:xfrm>
              <a:off x="1133" y="1124"/>
              <a:ext cx="131" cy="198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1133" y="1209"/>
              <a:ext cx="11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9" name="Rectangle 39"/>
            <p:cNvSpPr>
              <a:spLocks/>
            </p:cNvSpPr>
            <p:nvPr/>
          </p:nvSpPr>
          <p:spPr bwMode="auto">
            <a:xfrm>
              <a:off x="932" y="30"/>
              <a:ext cx="470" cy="56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0" name="Rectangle 40"/>
            <p:cNvSpPr>
              <a:spLocks/>
            </p:cNvSpPr>
            <p:nvPr/>
          </p:nvSpPr>
          <p:spPr bwMode="auto">
            <a:xfrm>
              <a:off x="924" y="22"/>
              <a:ext cx="483" cy="579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1" name="AutoShape 41"/>
            <p:cNvSpPr>
              <a:spLocks/>
            </p:cNvSpPr>
            <p:nvPr/>
          </p:nvSpPr>
          <p:spPr bwMode="auto">
            <a:xfrm>
              <a:off x="1133" y="206"/>
              <a:ext cx="117" cy="198"/>
            </a:xfrm>
            <a:prstGeom prst="roundRect">
              <a:avLst>
                <a:gd name="adj" fmla="val 4724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2" name="AutoShape 42"/>
            <p:cNvSpPr>
              <a:spLocks/>
            </p:cNvSpPr>
            <p:nvPr/>
          </p:nvSpPr>
          <p:spPr bwMode="auto">
            <a:xfrm>
              <a:off x="1133" y="206"/>
              <a:ext cx="131" cy="212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3" name="Rectangle 43"/>
            <p:cNvSpPr>
              <a:spLocks/>
            </p:cNvSpPr>
            <p:nvPr/>
          </p:nvSpPr>
          <p:spPr bwMode="auto">
            <a:xfrm>
              <a:off x="1133" y="305"/>
              <a:ext cx="117" cy="99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4" name="Rectangle 44"/>
            <p:cNvSpPr>
              <a:spLocks/>
            </p:cNvSpPr>
            <p:nvPr/>
          </p:nvSpPr>
          <p:spPr bwMode="auto">
            <a:xfrm>
              <a:off x="1133" y="305"/>
              <a:ext cx="131" cy="113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5" name="AutoShape 45"/>
            <p:cNvSpPr>
              <a:spLocks/>
            </p:cNvSpPr>
            <p:nvPr/>
          </p:nvSpPr>
          <p:spPr bwMode="auto">
            <a:xfrm>
              <a:off x="1133" y="206"/>
              <a:ext cx="131" cy="212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>
              <a:off x="1133" y="305"/>
              <a:ext cx="11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7" name="Rectangle 47"/>
            <p:cNvSpPr>
              <a:spLocks/>
            </p:cNvSpPr>
            <p:nvPr/>
          </p:nvSpPr>
          <p:spPr bwMode="auto">
            <a:xfrm>
              <a:off x="246" y="1541"/>
              <a:ext cx="307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Client</a:t>
              </a:r>
            </a:p>
          </p:txBody>
        </p:sp>
        <p:sp>
          <p:nvSpPr>
            <p:cNvPr id="48" name="Rectangle 48"/>
            <p:cNvSpPr>
              <a:spLocks/>
            </p:cNvSpPr>
            <p:nvPr/>
          </p:nvSpPr>
          <p:spPr bwMode="auto">
            <a:xfrm>
              <a:off x="1288" y="113"/>
              <a:ext cx="80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X</a:t>
              </a:r>
            </a:p>
          </p:txBody>
        </p:sp>
        <p:sp>
          <p:nvSpPr>
            <p:cNvPr id="49" name="Rectangle 49"/>
            <p:cNvSpPr>
              <a:spLocks/>
            </p:cNvSpPr>
            <p:nvPr/>
          </p:nvSpPr>
          <p:spPr bwMode="auto">
            <a:xfrm>
              <a:off x="1275" y="1018"/>
              <a:ext cx="80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Y</a:t>
              </a:r>
            </a:p>
          </p:txBody>
        </p:sp>
        <p:sp>
          <p:nvSpPr>
            <p:cNvPr id="50" name="Rectangle 50"/>
            <p:cNvSpPr>
              <a:spLocks/>
            </p:cNvSpPr>
            <p:nvPr/>
          </p:nvSpPr>
          <p:spPr bwMode="auto">
            <a:xfrm>
              <a:off x="1275" y="1965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Z</a:t>
              </a:r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1068" y="1195"/>
              <a:ext cx="52" cy="57"/>
            </a:xfrm>
            <a:custGeom>
              <a:avLst/>
              <a:gdLst/>
              <a:ahLst/>
              <a:cxnLst>
                <a:cxn ang="0">
                  <a:pos x="0" y="10611"/>
                </a:cxn>
                <a:cxn ang="0">
                  <a:pos x="0" y="0"/>
                </a:cxn>
                <a:cxn ang="0">
                  <a:pos x="21600" y="10611"/>
                </a:cxn>
                <a:cxn ang="0">
                  <a:pos x="0" y="21600"/>
                </a:cxn>
                <a:cxn ang="0">
                  <a:pos x="0" y="10611"/>
                </a:cxn>
                <a:cxn ang="0">
                  <a:pos x="0" y="10611"/>
                </a:cxn>
              </a:cxnLst>
              <a:rect l="0" t="0" r="r" b="b"/>
              <a:pathLst>
                <a:path w="21600" h="21600">
                  <a:moveTo>
                    <a:pt x="0" y="10611"/>
                  </a:moveTo>
                  <a:lnTo>
                    <a:pt x="0" y="0"/>
                  </a:lnTo>
                  <a:lnTo>
                    <a:pt x="21600" y="10611"/>
                  </a:lnTo>
                  <a:lnTo>
                    <a:pt x="0" y="21600"/>
                  </a:lnTo>
                  <a:lnTo>
                    <a:pt x="0" y="10611"/>
                  </a:lnTo>
                  <a:close/>
                  <a:moveTo>
                    <a:pt x="0" y="10611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1068" y="319"/>
              <a:ext cx="52" cy="56"/>
            </a:xfrm>
            <a:custGeom>
              <a:avLst/>
              <a:gdLst/>
              <a:ahLst/>
              <a:cxnLst>
                <a:cxn ang="0">
                  <a:pos x="5400" y="16200"/>
                </a:cxn>
                <a:cxn ang="0">
                  <a:pos x="0" y="5400"/>
                </a:cxn>
                <a:cxn ang="0">
                  <a:pos x="21600" y="0"/>
                </a:cxn>
                <a:cxn ang="0">
                  <a:pos x="16200" y="21600"/>
                </a:cxn>
                <a:cxn ang="0">
                  <a:pos x="5400" y="16200"/>
                </a:cxn>
                <a:cxn ang="0">
                  <a:pos x="5400" y="16200"/>
                </a:cxn>
              </a:cxnLst>
              <a:rect l="0" t="0" r="r" b="b"/>
              <a:pathLst>
                <a:path w="21600" h="21600">
                  <a:moveTo>
                    <a:pt x="5400" y="16200"/>
                  </a:moveTo>
                  <a:lnTo>
                    <a:pt x="0" y="5400"/>
                  </a:lnTo>
                  <a:lnTo>
                    <a:pt x="21600" y="0"/>
                  </a:lnTo>
                  <a:lnTo>
                    <a:pt x="16200" y="21600"/>
                  </a:lnTo>
                  <a:lnTo>
                    <a:pt x="5400" y="16200"/>
                  </a:lnTo>
                  <a:close/>
                  <a:moveTo>
                    <a:pt x="5400" y="162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1068" y="2142"/>
              <a:ext cx="52" cy="56"/>
            </a:xfrm>
            <a:custGeom>
              <a:avLst/>
              <a:gdLst/>
              <a:ahLst/>
              <a:cxnLst>
                <a:cxn ang="0">
                  <a:pos x="5400" y="5400"/>
                </a:cxn>
                <a:cxn ang="0">
                  <a:pos x="16200" y="0"/>
                </a:cxn>
                <a:cxn ang="0">
                  <a:pos x="21600" y="21600"/>
                </a:cxn>
                <a:cxn ang="0">
                  <a:pos x="0" y="10800"/>
                </a:cxn>
                <a:cxn ang="0">
                  <a:pos x="5400" y="5400"/>
                </a:cxn>
                <a:cxn ang="0">
                  <a:pos x="5400" y="5400"/>
                </a:cxn>
              </a:cxnLst>
              <a:rect l="0" t="0" r="r" b="b"/>
              <a:pathLst>
                <a:path w="21600" h="21600">
                  <a:moveTo>
                    <a:pt x="5400" y="5400"/>
                  </a:moveTo>
                  <a:lnTo>
                    <a:pt x="16200" y="0"/>
                  </a:lnTo>
                  <a:lnTo>
                    <a:pt x="21600" y="21600"/>
                  </a:lnTo>
                  <a:lnTo>
                    <a:pt x="0" y="10800"/>
                  </a:lnTo>
                  <a:lnTo>
                    <a:pt x="5400" y="5400"/>
                  </a:lnTo>
                  <a:close/>
                  <a:moveTo>
                    <a:pt x="5400" y="54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4" name="AutoShape 54"/>
            <p:cNvSpPr>
              <a:spLocks/>
            </p:cNvSpPr>
            <p:nvPr/>
          </p:nvSpPr>
          <p:spPr bwMode="auto">
            <a:xfrm>
              <a:off x="3971" y="2064"/>
              <a:ext cx="119" cy="184"/>
            </a:xfrm>
            <a:prstGeom prst="roundRect">
              <a:avLst>
                <a:gd name="adj" fmla="val 4687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5" name="AutoShape 55"/>
            <p:cNvSpPr>
              <a:spLocks/>
            </p:cNvSpPr>
            <p:nvPr/>
          </p:nvSpPr>
          <p:spPr bwMode="auto">
            <a:xfrm>
              <a:off x="3971" y="2064"/>
              <a:ext cx="132" cy="198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6" name="Rectangle 56"/>
            <p:cNvSpPr>
              <a:spLocks/>
            </p:cNvSpPr>
            <p:nvPr/>
          </p:nvSpPr>
          <p:spPr bwMode="auto">
            <a:xfrm>
              <a:off x="3971" y="2163"/>
              <a:ext cx="119" cy="99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7" name="Rectangle 57"/>
            <p:cNvSpPr>
              <a:spLocks/>
            </p:cNvSpPr>
            <p:nvPr/>
          </p:nvSpPr>
          <p:spPr bwMode="auto">
            <a:xfrm>
              <a:off x="3971" y="2163"/>
              <a:ext cx="132" cy="113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8" name="AutoShape 58"/>
            <p:cNvSpPr>
              <a:spLocks/>
            </p:cNvSpPr>
            <p:nvPr/>
          </p:nvSpPr>
          <p:spPr bwMode="auto">
            <a:xfrm>
              <a:off x="3971" y="2064"/>
              <a:ext cx="132" cy="198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9" name="Line 59"/>
            <p:cNvSpPr>
              <a:spLocks noChangeShapeType="1"/>
            </p:cNvSpPr>
            <p:nvPr/>
          </p:nvSpPr>
          <p:spPr bwMode="auto">
            <a:xfrm>
              <a:off x="3971" y="2163"/>
              <a:ext cx="11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0" name="AutoShape 60"/>
            <p:cNvSpPr>
              <a:spLocks/>
            </p:cNvSpPr>
            <p:nvPr/>
          </p:nvSpPr>
          <p:spPr bwMode="auto">
            <a:xfrm>
              <a:off x="3984" y="1256"/>
              <a:ext cx="119" cy="184"/>
            </a:xfrm>
            <a:prstGeom prst="roundRect">
              <a:avLst>
                <a:gd name="adj" fmla="val 4687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1" name="AutoShape 61"/>
            <p:cNvSpPr>
              <a:spLocks/>
            </p:cNvSpPr>
            <p:nvPr/>
          </p:nvSpPr>
          <p:spPr bwMode="auto">
            <a:xfrm>
              <a:off x="3984" y="1256"/>
              <a:ext cx="131" cy="198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2" name="Rectangle 62"/>
            <p:cNvSpPr>
              <a:spLocks/>
            </p:cNvSpPr>
            <p:nvPr/>
          </p:nvSpPr>
          <p:spPr bwMode="auto">
            <a:xfrm>
              <a:off x="3984" y="1355"/>
              <a:ext cx="119" cy="8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3" name="Rectangle 63"/>
            <p:cNvSpPr>
              <a:spLocks/>
            </p:cNvSpPr>
            <p:nvPr/>
          </p:nvSpPr>
          <p:spPr bwMode="auto">
            <a:xfrm>
              <a:off x="3984" y="1355"/>
              <a:ext cx="131" cy="99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4" name="AutoShape 64"/>
            <p:cNvSpPr>
              <a:spLocks/>
            </p:cNvSpPr>
            <p:nvPr/>
          </p:nvSpPr>
          <p:spPr bwMode="auto">
            <a:xfrm>
              <a:off x="3984" y="1256"/>
              <a:ext cx="131" cy="198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5" name="Line 65"/>
            <p:cNvSpPr>
              <a:spLocks noChangeShapeType="1"/>
            </p:cNvSpPr>
            <p:nvPr/>
          </p:nvSpPr>
          <p:spPr bwMode="auto">
            <a:xfrm>
              <a:off x="3984" y="1341"/>
              <a:ext cx="11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6" name="AutoShape 66"/>
            <p:cNvSpPr>
              <a:spLocks/>
            </p:cNvSpPr>
            <p:nvPr/>
          </p:nvSpPr>
          <p:spPr bwMode="auto">
            <a:xfrm>
              <a:off x="3984" y="972"/>
              <a:ext cx="119" cy="185"/>
            </a:xfrm>
            <a:prstGeom prst="roundRect">
              <a:avLst>
                <a:gd name="adj" fmla="val 4687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7" name="AutoShape 67"/>
            <p:cNvSpPr>
              <a:spLocks/>
            </p:cNvSpPr>
            <p:nvPr/>
          </p:nvSpPr>
          <p:spPr bwMode="auto">
            <a:xfrm>
              <a:off x="3984" y="972"/>
              <a:ext cx="131" cy="199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8" name="Rectangle 68"/>
            <p:cNvSpPr>
              <a:spLocks/>
            </p:cNvSpPr>
            <p:nvPr/>
          </p:nvSpPr>
          <p:spPr bwMode="auto">
            <a:xfrm>
              <a:off x="3984" y="1072"/>
              <a:ext cx="119" cy="8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9" name="Rectangle 69"/>
            <p:cNvSpPr>
              <a:spLocks/>
            </p:cNvSpPr>
            <p:nvPr/>
          </p:nvSpPr>
          <p:spPr bwMode="auto">
            <a:xfrm>
              <a:off x="3984" y="1072"/>
              <a:ext cx="131" cy="99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0" name="AutoShape 70"/>
            <p:cNvSpPr>
              <a:spLocks/>
            </p:cNvSpPr>
            <p:nvPr/>
          </p:nvSpPr>
          <p:spPr bwMode="auto">
            <a:xfrm>
              <a:off x="3984" y="972"/>
              <a:ext cx="131" cy="199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3984" y="1057"/>
              <a:ext cx="11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2" name="AutoShape 72"/>
            <p:cNvSpPr>
              <a:spLocks/>
            </p:cNvSpPr>
            <p:nvPr/>
          </p:nvSpPr>
          <p:spPr bwMode="auto">
            <a:xfrm>
              <a:off x="3984" y="193"/>
              <a:ext cx="119" cy="184"/>
            </a:xfrm>
            <a:prstGeom prst="roundRect">
              <a:avLst>
                <a:gd name="adj" fmla="val 4687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3" name="AutoShape 73"/>
            <p:cNvSpPr>
              <a:spLocks/>
            </p:cNvSpPr>
            <p:nvPr/>
          </p:nvSpPr>
          <p:spPr bwMode="auto">
            <a:xfrm>
              <a:off x="3984" y="193"/>
              <a:ext cx="131" cy="198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4" name="Rectangle 74"/>
            <p:cNvSpPr>
              <a:spLocks/>
            </p:cNvSpPr>
            <p:nvPr/>
          </p:nvSpPr>
          <p:spPr bwMode="auto">
            <a:xfrm>
              <a:off x="3984" y="292"/>
              <a:ext cx="119" cy="8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5" name="Rectangle 75"/>
            <p:cNvSpPr>
              <a:spLocks/>
            </p:cNvSpPr>
            <p:nvPr/>
          </p:nvSpPr>
          <p:spPr bwMode="auto">
            <a:xfrm>
              <a:off x="3984" y="292"/>
              <a:ext cx="131" cy="99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6" name="AutoShape 76"/>
            <p:cNvSpPr>
              <a:spLocks/>
            </p:cNvSpPr>
            <p:nvPr/>
          </p:nvSpPr>
          <p:spPr bwMode="auto">
            <a:xfrm>
              <a:off x="3984" y="193"/>
              <a:ext cx="131" cy="198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7" name="Line 77"/>
            <p:cNvSpPr>
              <a:spLocks noChangeShapeType="1"/>
            </p:cNvSpPr>
            <p:nvPr/>
          </p:nvSpPr>
          <p:spPr bwMode="auto">
            <a:xfrm>
              <a:off x="3984" y="278"/>
              <a:ext cx="11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8" name="AutoShape 78"/>
            <p:cNvSpPr>
              <a:spLocks/>
            </p:cNvSpPr>
            <p:nvPr/>
          </p:nvSpPr>
          <p:spPr bwMode="auto">
            <a:xfrm>
              <a:off x="3108" y="1454"/>
              <a:ext cx="131" cy="184"/>
            </a:xfrm>
            <a:prstGeom prst="roundRect">
              <a:avLst>
                <a:gd name="adj" fmla="val 4225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9" name="AutoShape 79"/>
            <p:cNvSpPr>
              <a:spLocks/>
            </p:cNvSpPr>
            <p:nvPr/>
          </p:nvSpPr>
          <p:spPr bwMode="auto">
            <a:xfrm>
              <a:off x="3108" y="1454"/>
              <a:ext cx="144" cy="199"/>
            </a:xfrm>
            <a:prstGeom prst="roundRect">
              <a:avLst>
                <a:gd name="adj" fmla="val 38458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0" name="Rectangle 80"/>
            <p:cNvSpPr>
              <a:spLocks/>
            </p:cNvSpPr>
            <p:nvPr/>
          </p:nvSpPr>
          <p:spPr bwMode="auto">
            <a:xfrm>
              <a:off x="3121" y="1553"/>
              <a:ext cx="118" cy="100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1" name="Rectangle 81"/>
            <p:cNvSpPr>
              <a:spLocks/>
            </p:cNvSpPr>
            <p:nvPr/>
          </p:nvSpPr>
          <p:spPr bwMode="auto">
            <a:xfrm>
              <a:off x="3121" y="1553"/>
              <a:ext cx="131" cy="114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2" name="AutoShape 82"/>
            <p:cNvSpPr>
              <a:spLocks/>
            </p:cNvSpPr>
            <p:nvPr/>
          </p:nvSpPr>
          <p:spPr bwMode="auto">
            <a:xfrm>
              <a:off x="3108" y="1454"/>
              <a:ext cx="144" cy="199"/>
            </a:xfrm>
            <a:prstGeom prst="roundRect">
              <a:avLst>
                <a:gd name="adj" fmla="val 38458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3" name="Line 83"/>
            <p:cNvSpPr>
              <a:spLocks noChangeShapeType="1"/>
            </p:cNvSpPr>
            <p:nvPr/>
          </p:nvSpPr>
          <p:spPr bwMode="auto">
            <a:xfrm>
              <a:off x="3108" y="1553"/>
              <a:ext cx="131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4" name="AutoShape 84"/>
            <p:cNvSpPr>
              <a:spLocks/>
            </p:cNvSpPr>
            <p:nvPr/>
          </p:nvSpPr>
          <p:spPr bwMode="auto">
            <a:xfrm>
              <a:off x="3121" y="703"/>
              <a:ext cx="118" cy="198"/>
            </a:xfrm>
            <a:prstGeom prst="roundRect">
              <a:avLst>
                <a:gd name="adj" fmla="val 4687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5" name="AutoShape 85"/>
            <p:cNvSpPr>
              <a:spLocks/>
            </p:cNvSpPr>
            <p:nvPr/>
          </p:nvSpPr>
          <p:spPr bwMode="auto">
            <a:xfrm>
              <a:off x="3121" y="703"/>
              <a:ext cx="131" cy="213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6" name="Rectangle 86"/>
            <p:cNvSpPr>
              <a:spLocks/>
            </p:cNvSpPr>
            <p:nvPr/>
          </p:nvSpPr>
          <p:spPr bwMode="auto">
            <a:xfrm>
              <a:off x="3121" y="802"/>
              <a:ext cx="118" cy="99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7" name="Rectangle 87"/>
            <p:cNvSpPr>
              <a:spLocks/>
            </p:cNvSpPr>
            <p:nvPr/>
          </p:nvSpPr>
          <p:spPr bwMode="auto">
            <a:xfrm>
              <a:off x="3121" y="802"/>
              <a:ext cx="131" cy="114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8" name="AutoShape 88"/>
            <p:cNvSpPr>
              <a:spLocks/>
            </p:cNvSpPr>
            <p:nvPr/>
          </p:nvSpPr>
          <p:spPr bwMode="auto">
            <a:xfrm>
              <a:off x="3121" y="703"/>
              <a:ext cx="131" cy="213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9" name="Line 89"/>
            <p:cNvSpPr>
              <a:spLocks noChangeShapeType="1"/>
            </p:cNvSpPr>
            <p:nvPr/>
          </p:nvSpPr>
          <p:spPr bwMode="auto">
            <a:xfrm>
              <a:off x="3121" y="802"/>
              <a:ext cx="11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0" name="Rectangle 90"/>
            <p:cNvSpPr>
              <a:spLocks/>
            </p:cNvSpPr>
            <p:nvPr/>
          </p:nvSpPr>
          <p:spPr bwMode="auto">
            <a:xfrm>
              <a:off x="2843" y="540"/>
              <a:ext cx="80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X</a:t>
              </a:r>
            </a:p>
          </p:txBody>
        </p:sp>
        <p:sp>
          <p:nvSpPr>
            <p:cNvPr id="91" name="Rectangle 91"/>
            <p:cNvSpPr>
              <a:spLocks/>
            </p:cNvSpPr>
            <p:nvPr/>
          </p:nvSpPr>
          <p:spPr bwMode="auto">
            <a:xfrm>
              <a:off x="2834" y="1702"/>
              <a:ext cx="80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Y</a:t>
              </a:r>
            </a:p>
          </p:txBody>
        </p:sp>
        <p:sp>
          <p:nvSpPr>
            <p:cNvPr id="92" name="Rectangle 92"/>
            <p:cNvSpPr>
              <a:spLocks/>
            </p:cNvSpPr>
            <p:nvPr/>
          </p:nvSpPr>
          <p:spPr bwMode="auto">
            <a:xfrm>
              <a:off x="3743" y="15"/>
              <a:ext cx="100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M</a:t>
              </a:r>
            </a:p>
          </p:txBody>
        </p:sp>
        <p:sp>
          <p:nvSpPr>
            <p:cNvPr id="93" name="Rectangle 93"/>
            <p:cNvSpPr>
              <a:spLocks/>
            </p:cNvSpPr>
            <p:nvPr/>
          </p:nvSpPr>
          <p:spPr bwMode="auto">
            <a:xfrm>
              <a:off x="3920" y="752"/>
              <a:ext cx="87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N</a:t>
              </a:r>
            </a:p>
          </p:txBody>
        </p:sp>
        <p:sp>
          <p:nvSpPr>
            <p:cNvPr id="94" name="Rectangle 94"/>
            <p:cNvSpPr>
              <a:spLocks/>
            </p:cNvSpPr>
            <p:nvPr/>
          </p:nvSpPr>
          <p:spPr bwMode="auto">
            <a:xfrm>
              <a:off x="2639" y="735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95" name="Rectangle 95"/>
            <p:cNvSpPr>
              <a:spLocks/>
            </p:cNvSpPr>
            <p:nvPr/>
          </p:nvSpPr>
          <p:spPr bwMode="auto">
            <a:xfrm>
              <a:off x="2696" y="814"/>
              <a:ext cx="56" cy="1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</a:t>
              </a:r>
            </a:p>
          </p:txBody>
        </p:sp>
        <p:sp>
          <p:nvSpPr>
            <p:cNvPr id="96" name="Rectangle 96"/>
            <p:cNvSpPr>
              <a:spLocks/>
            </p:cNvSpPr>
            <p:nvPr/>
          </p:nvSpPr>
          <p:spPr bwMode="auto">
            <a:xfrm>
              <a:off x="2639" y="1422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97" name="Rectangle 97"/>
            <p:cNvSpPr>
              <a:spLocks/>
            </p:cNvSpPr>
            <p:nvPr/>
          </p:nvSpPr>
          <p:spPr bwMode="auto">
            <a:xfrm>
              <a:off x="2713" y="1500"/>
              <a:ext cx="56" cy="1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</a:t>
              </a:r>
            </a:p>
          </p:txBody>
        </p:sp>
        <p:sp>
          <p:nvSpPr>
            <p:cNvPr id="98" name="Rectangle 98"/>
            <p:cNvSpPr>
              <a:spLocks/>
            </p:cNvSpPr>
            <p:nvPr/>
          </p:nvSpPr>
          <p:spPr bwMode="auto">
            <a:xfrm>
              <a:off x="3531" y="214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99" name="Rectangle 99"/>
            <p:cNvSpPr>
              <a:spLocks/>
            </p:cNvSpPr>
            <p:nvPr/>
          </p:nvSpPr>
          <p:spPr bwMode="auto">
            <a:xfrm>
              <a:off x="3597" y="286"/>
              <a:ext cx="112" cy="1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11</a:t>
              </a:r>
            </a:p>
          </p:txBody>
        </p:sp>
        <p:sp>
          <p:nvSpPr>
            <p:cNvPr id="100" name="Rectangle 100"/>
            <p:cNvSpPr>
              <a:spLocks/>
            </p:cNvSpPr>
            <p:nvPr/>
          </p:nvSpPr>
          <p:spPr bwMode="auto">
            <a:xfrm>
              <a:off x="1995" y="738"/>
              <a:ext cx="307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Client</a:t>
              </a:r>
            </a:p>
          </p:txBody>
        </p:sp>
        <p:sp>
          <p:nvSpPr>
            <p:cNvPr id="101" name="Rectangle 101"/>
            <p:cNvSpPr>
              <a:spLocks/>
            </p:cNvSpPr>
            <p:nvPr/>
          </p:nvSpPr>
          <p:spPr bwMode="auto">
            <a:xfrm>
              <a:off x="3731" y="1886"/>
              <a:ext cx="80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</a:t>
              </a:r>
            </a:p>
          </p:txBody>
        </p:sp>
        <p:sp>
          <p:nvSpPr>
            <p:cNvPr id="102" name="Freeform 102"/>
            <p:cNvSpPr>
              <a:spLocks/>
            </p:cNvSpPr>
            <p:nvPr/>
          </p:nvSpPr>
          <p:spPr bwMode="auto">
            <a:xfrm>
              <a:off x="2494" y="802"/>
              <a:ext cx="51" cy="43"/>
            </a:xfrm>
            <a:custGeom>
              <a:avLst/>
              <a:gdLst/>
              <a:ahLst/>
              <a:cxnLst>
                <a:cxn ang="0">
                  <a:pos x="5400" y="14567"/>
                </a:cxn>
                <a:cxn ang="0">
                  <a:pos x="0" y="0"/>
                </a:cxn>
                <a:cxn ang="0">
                  <a:pos x="21600" y="0"/>
                </a:cxn>
                <a:cxn ang="0">
                  <a:pos x="16200" y="21600"/>
                </a:cxn>
                <a:cxn ang="0">
                  <a:pos x="5400" y="14567"/>
                </a:cxn>
                <a:cxn ang="0">
                  <a:pos x="5400" y="14567"/>
                </a:cxn>
              </a:cxnLst>
              <a:rect l="0" t="0" r="r" b="b"/>
              <a:pathLst>
                <a:path w="21600" h="21600">
                  <a:moveTo>
                    <a:pt x="5400" y="14567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16200" y="21600"/>
                  </a:lnTo>
                  <a:lnTo>
                    <a:pt x="5400" y="14567"/>
                  </a:lnTo>
                  <a:close/>
                  <a:moveTo>
                    <a:pt x="5400" y="14567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3" name="Line 103"/>
            <p:cNvSpPr>
              <a:spLocks noChangeShapeType="1"/>
            </p:cNvSpPr>
            <p:nvPr/>
          </p:nvSpPr>
          <p:spPr bwMode="auto">
            <a:xfrm rot="10800000" flipH="1">
              <a:off x="2219" y="831"/>
              <a:ext cx="288" cy="1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4" name="Freeform 104"/>
            <p:cNvSpPr>
              <a:spLocks/>
            </p:cNvSpPr>
            <p:nvPr/>
          </p:nvSpPr>
          <p:spPr bwMode="auto">
            <a:xfrm>
              <a:off x="2507" y="1468"/>
              <a:ext cx="52" cy="57"/>
            </a:xfrm>
            <a:custGeom>
              <a:avLst/>
              <a:gdLst/>
              <a:ahLst/>
              <a:cxnLst>
                <a:cxn ang="0">
                  <a:pos x="5305" y="10989"/>
                </a:cxn>
                <a:cxn ang="0">
                  <a:pos x="10611" y="0"/>
                </a:cxn>
                <a:cxn ang="0">
                  <a:pos x="21600" y="21600"/>
                </a:cxn>
                <a:cxn ang="0">
                  <a:pos x="0" y="21600"/>
                </a:cxn>
                <a:cxn ang="0">
                  <a:pos x="5305" y="10989"/>
                </a:cxn>
                <a:cxn ang="0">
                  <a:pos x="5305" y="10989"/>
                </a:cxn>
              </a:cxnLst>
              <a:rect l="0" t="0" r="r" b="b"/>
              <a:pathLst>
                <a:path w="21600" h="21600">
                  <a:moveTo>
                    <a:pt x="5305" y="10989"/>
                  </a:moveTo>
                  <a:lnTo>
                    <a:pt x="1061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305" y="10989"/>
                  </a:lnTo>
                  <a:close/>
                  <a:moveTo>
                    <a:pt x="5305" y="10989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5" name="Line 105"/>
            <p:cNvSpPr>
              <a:spLocks noChangeShapeType="1"/>
            </p:cNvSpPr>
            <p:nvPr/>
          </p:nvSpPr>
          <p:spPr bwMode="auto">
            <a:xfrm>
              <a:off x="2219" y="1256"/>
              <a:ext cx="300" cy="24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6" name="Freeform 106"/>
            <p:cNvSpPr>
              <a:spLocks/>
            </p:cNvSpPr>
            <p:nvPr/>
          </p:nvSpPr>
          <p:spPr bwMode="auto">
            <a:xfrm>
              <a:off x="3383" y="292"/>
              <a:ext cx="52" cy="57"/>
            </a:xfrm>
            <a:custGeom>
              <a:avLst/>
              <a:gdLst/>
              <a:ahLst/>
              <a:cxnLst>
                <a:cxn ang="0">
                  <a:pos x="5684" y="10611"/>
                </a:cxn>
                <a:cxn ang="0">
                  <a:pos x="0" y="0"/>
                </a:cxn>
                <a:cxn ang="0">
                  <a:pos x="21600" y="0"/>
                </a:cxn>
                <a:cxn ang="0">
                  <a:pos x="10989" y="21600"/>
                </a:cxn>
                <a:cxn ang="0">
                  <a:pos x="5684" y="10611"/>
                </a:cxn>
                <a:cxn ang="0">
                  <a:pos x="5684" y="10611"/>
                </a:cxn>
              </a:cxnLst>
              <a:rect l="0" t="0" r="r" b="b"/>
              <a:pathLst>
                <a:path w="21600" h="21600">
                  <a:moveTo>
                    <a:pt x="5684" y="10611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10989" y="21600"/>
                  </a:lnTo>
                  <a:lnTo>
                    <a:pt x="5684" y="10611"/>
                  </a:lnTo>
                  <a:close/>
                  <a:moveTo>
                    <a:pt x="5684" y="10611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7" name="Line 107"/>
            <p:cNvSpPr>
              <a:spLocks noChangeShapeType="1"/>
            </p:cNvSpPr>
            <p:nvPr/>
          </p:nvSpPr>
          <p:spPr bwMode="auto">
            <a:xfrm rot="10800000" flipH="1">
              <a:off x="2833" y="320"/>
              <a:ext cx="563" cy="41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8" name="Freeform 108"/>
            <p:cNvSpPr>
              <a:spLocks/>
            </p:cNvSpPr>
            <p:nvPr/>
          </p:nvSpPr>
          <p:spPr bwMode="auto">
            <a:xfrm>
              <a:off x="3396" y="1001"/>
              <a:ext cx="52" cy="56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5400" y="0"/>
                </a:cxn>
                <a:cxn ang="0">
                  <a:pos x="21600" y="10800"/>
                </a:cxn>
                <a:cxn ang="0">
                  <a:pos x="0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9" name="Line 109"/>
            <p:cNvSpPr>
              <a:spLocks noChangeShapeType="1"/>
            </p:cNvSpPr>
            <p:nvPr/>
          </p:nvSpPr>
          <p:spPr bwMode="auto">
            <a:xfrm>
              <a:off x="2833" y="916"/>
              <a:ext cx="563" cy="1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0" name="Freeform 110"/>
            <p:cNvSpPr>
              <a:spLocks/>
            </p:cNvSpPr>
            <p:nvPr/>
          </p:nvSpPr>
          <p:spPr bwMode="auto">
            <a:xfrm>
              <a:off x="3409" y="1327"/>
              <a:ext cx="53" cy="56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0" y="0"/>
                </a:cxn>
                <a:cxn ang="0">
                  <a:pos x="21600" y="5400"/>
                </a:cxn>
                <a:cxn ang="0">
                  <a:pos x="5305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5400"/>
                  </a:lnTo>
                  <a:lnTo>
                    <a:pt x="5305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1" name="Line 111"/>
            <p:cNvSpPr>
              <a:spLocks noChangeShapeType="1"/>
            </p:cNvSpPr>
            <p:nvPr/>
          </p:nvSpPr>
          <p:spPr bwMode="auto">
            <a:xfrm rot="10800000" flipH="1">
              <a:off x="2846" y="1355"/>
              <a:ext cx="563" cy="8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2" name="Freeform 112"/>
            <p:cNvSpPr>
              <a:spLocks/>
            </p:cNvSpPr>
            <p:nvPr/>
          </p:nvSpPr>
          <p:spPr bwMode="auto">
            <a:xfrm>
              <a:off x="3409" y="2078"/>
              <a:ext cx="53" cy="57"/>
            </a:xfrm>
            <a:custGeom>
              <a:avLst/>
              <a:gdLst/>
              <a:ahLst/>
              <a:cxnLst>
                <a:cxn ang="0">
                  <a:pos x="5305" y="10611"/>
                </a:cxn>
                <a:cxn ang="0">
                  <a:pos x="10611" y="0"/>
                </a:cxn>
                <a:cxn ang="0">
                  <a:pos x="21600" y="21600"/>
                </a:cxn>
                <a:cxn ang="0">
                  <a:pos x="0" y="21600"/>
                </a:cxn>
                <a:cxn ang="0">
                  <a:pos x="5305" y="10611"/>
                </a:cxn>
                <a:cxn ang="0">
                  <a:pos x="5305" y="10611"/>
                </a:cxn>
              </a:cxnLst>
              <a:rect l="0" t="0" r="r" b="b"/>
              <a:pathLst>
                <a:path w="21600" h="21600">
                  <a:moveTo>
                    <a:pt x="5305" y="10611"/>
                  </a:moveTo>
                  <a:lnTo>
                    <a:pt x="1061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305" y="10611"/>
                  </a:lnTo>
                  <a:close/>
                  <a:moveTo>
                    <a:pt x="5305" y="10611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3" name="Line 113"/>
            <p:cNvSpPr>
              <a:spLocks noChangeShapeType="1"/>
            </p:cNvSpPr>
            <p:nvPr/>
          </p:nvSpPr>
          <p:spPr bwMode="auto">
            <a:xfrm>
              <a:off x="2860" y="1624"/>
              <a:ext cx="549" cy="4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4" name="Freeform 114"/>
            <p:cNvSpPr>
              <a:spLocks/>
            </p:cNvSpPr>
            <p:nvPr/>
          </p:nvSpPr>
          <p:spPr bwMode="auto">
            <a:xfrm>
              <a:off x="3056" y="774"/>
              <a:ext cx="52" cy="71"/>
            </a:xfrm>
            <a:custGeom>
              <a:avLst/>
              <a:gdLst/>
              <a:ahLst/>
              <a:cxnLst>
                <a:cxn ang="0">
                  <a:pos x="0" y="8518"/>
                </a:cxn>
                <a:cxn ang="0">
                  <a:pos x="0" y="0"/>
                </a:cxn>
                <a:cxn ang="0">
                  <a:pos x="21600" y="8518"/>
                </a:cxn>
                <a:cxn ang="0">
                  <a:pos x="0" y="21600"/>
                </a:cxn>
                <a:cxn ang="0">
                  <a:pos x="0" y="8518"/>
                </a:cxn>
                <a:cxn ang="0">
                  <a:pos x="0" y="8518"/>
                </a:cxn>
              </a:cxnLst>
              <a:rect l="0" t="0" r="r" b="b"/>
              <a:pathLst>
                <a:path w="21600" h="21600">
                  <a:moveTo>
                    <a:pt x="0" y="8518"/>
                  </a:moveTo>
                  <a:lnTo>
                    <a:pt x="0" y="0"/>
                  </a:lnTo>
                  <a:lnTo>
                    <a:pt x="21600" y="8518"/>
                  </a:lnTo>
                  <a:lnTo>
                    <a:pt x="0" y="21600"/>
                  </a:lnTo>
                  <a:lnTo>
                    <a:pt x="0" y="8518"/>
                  </a:lnTo>
                  <a:close/>
                  <a:moveTo>
                    <a:pt x="0" y="8518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5" name="Line 115"/>
            <p:cNvSpPr>
              <a:spLocks noChangeShapeType="1"/>
            </p:cNvSpPr>
            <p:nvPr/>
          </p:nvSpPr>
          <p:spPr bwMode="auto">
            <a:xfrm>
              <a:off x="2833" y="802"/>
              <a:ext cx="223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6" name="Freeform 116"/>
            <p:cNvSpPr>
              <a:spLocks/>
            </p:cNvSpPr>
            <p:nvPr/>
          </p:nvSpPr>
          <p:spPr bwMode="auto">
            <a:xfrm>
              <a:off x="3056" y="1511"/>
              <a:ext cx="52" cy="57"/>
            </a:xfrm>
            <a:custGeom>
              <a:avLst/>
              <a:gdLst/>
              <a:ahLst/>
              <a:cxnLst>
                <a:cxn ang="0">
                  <a:pos x="0" y="10611"/>
                </a:cxn>
                <a:cxn ang="0">
                  <a:pos x="0" y="0"/>
                </a:cxn>
                <a:cxn ang="0">
                  <a:pos x="21600" y="10611"/>
                </a:cxn>
                <a:cxn ang="0">
                  <a:pos x="0" y="21600"/>
                </a:cxn>
                <a:cxn ang="0">
                  <a:pos x="0" y="10611"/>
                </a:cxn>
                <a:cxn ang="0">
                  <a:pos x="0" y="10611"/>
                </a:cxn>
              </a:cxnLst>
              <a:rect l="0" t="0" r="r" b="b"/>
              <a:pathLst>
                <a:path w="21600" h="21600">
                  <a:moveTo>
                    <a:pt x="0" y="10611"/>
                  </a:moveTo>
                  <a:lnTo>
                    <a:pt x="0" y="0"/>
                  </a:lnTo>
                  <a:lnTo>
                    <a:pt x="21600" y="10611"/>
                  </a:lnTo>
                  <a:lnTo>
                    <a:pt x="0" y="21600"/>
                  </a:lnTo>
                  <a:lnTo>
                    <a:pt x="0" y="10611"/>
                  </a:lnTo>
                  <a:close/>
                  <a:moveTo>
                    <a:pt x="0" y="10611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7" name="Line 117"/>
            <p:cNvSpPr>
              <a:spLocks noChangeShapeType="1"/>
            </p:cNvSpPr>
            <p:nvPr/>
          </p:nvSpPr>
          <p:spPr bwMode="auto">
            <a:xfrm>
              <a:off x="2833" y="1539"/>
              <a:ext cx="223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8" name="Rectangle 118"/>
            <p:cNvSpPr>
              <a:spLocks/>
            </p:cNvSpPr>
            <p:nvPr/>
          </p:nvSpPr>
          <p:spPr bwMode="auto">
            <a:xfrm>
              <a:off x="2189" y="1099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19" name="Rectangle 119"/>
            <p:cNvSpPr>
              <a:spLocks/>
            </p:cNvSpPr>
            <p:nvPr/>
          </p:nvSpPr>
          <p:spPr bwMode="auto">
            <a:xfrm>
              <a:off x="3498" y="946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20" name="Rectangle 120"/>
            <p:cNvSpPr>
              <a:spLocks/>
            </p:cNvSpPr>
            <p:nvPr/>
          </p:nvSpPr>
          <p:spPr bwMode="auto">
            <a:xfrm>
              <a:off x="3584" y="1029"/>
              <a:ext cx="112" cy="1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12</a:t>
              </a:r>
            </a:p>
          </p:txBody>
        </p:sp>
        <p:sp>
          <p:nvSpPr>
            <p:cNvPr id="121" name="Rectangle 121"/>
            <p:cNvSpPr>
              <a:spLocks/>
            </p:cNvSpPr>
            <p:nvPr/>
          </p:nvSpPr>
          <p:spPr bwMode="auto">
            <a:xfrm>
              <a:off x="3524" y="1277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22" name="Rectangle 122"/>
            <p:cNvSpPr>
              <a:spLocks/>
            </p:cNvSpPr>
            <p:nvPr/>
          </p:nvSpPr>
          <p:spPr bwMode="auto">
            <a:xfrm>
              <a:off x="3589" y="1371"/>
              <a:ext cx="112" cy="1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21</a:t>
              </a:r>
            </a:p>
          </p:txBody>
        </p:sp>
        <p:sp>
          <p:nvSpPr>
            <p:cNvPr id="123" name="Rectangle 123"/>
            <p:cNvSpPr>
              <a:spLocks/>
            </p:cNvSpPr>
            <p:nvPr/>
          </p:nvSpPr>
          <p:spPr bwMode="auto">
            <a:xfrm>
              <a:off x="3515" y="2085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24" name="Rectangle 124"/>
            <p:cNvSpPr>
              <a:spLocks/>
            </p:cNvSpPr>
            <p:nvPr/>
          </p:nvSpPr>
          <p:spPr bwMode="auto">
            <a:xfrm>
              <a:off x="3580" y="2179"/>
              <a:ext cx="112" cy="1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22</a:t>
              </a:r>
            </a:p>
          </p:txBody>
        </p:sp>
        <p:sp>
          <p:nvSpPr>
            <p:cNvPr id="125" name="Freeform 125"/>
            <p:cNvSpPr>
              <a:spLocks/>
            </p:cNvSpPr>
            <p:nvPr/>
          </p:nvSpPr>
          <p:spPr bwMode="auto">
            <a:xfrm>
              <a:off x="3920" y="249"/>
              <a:ext cx="51" cy="71"/>
            </a:xfrm>
            <a:custGeom>
              <a:avLst/>
              <a:gdLst/>
              <a:ahLst/>
              <a:cxnLst>
                <a:cxn ang="0">
                  <a:pos x="0" y="8823"/>
                </a:cxn>
                <a:cxn ang="0">
                  <a:pos x="0" y="0"/>
                </a:cxn>
                <a:cxn ang="0">
                  <a:pos x="21600" y="8823"/>
                </a:cxn>
                <a:cxn ang="0">
                  <a:pos x="0" y="21600"/>
                </a:cxn>
                <a:cxn ang="0">
                  <a:pos x="0" y="8823"/>
                </a:cxn>
                <a:cxn ang="0">
                  <a:pos x="0" y="8823"/>
                </a:cxn>
              </a:cxnLst>
              <a:rect l="0" t="0" r="r" b="b"/>
              <a:pathLst>
                <a:path w="21600" h="21600">
                  <a:moveTo>
                    <a:pt x="0" y="8823"/>
                  </a:moveTo>
                  <a:lnTo>
                    <a:pt x="0" y="0"/>
                  </a:lnTo>
                  <a:lnTo>
                    <a:pt x="21600" y="8823"/>
                  </a:lnTo>
                  <a:lnTo>
                    <a:pt x="0" y="21600"/>
                  </a:lnTo>
                  <a:lnTo>
                    <a:pt x="0" y="8823"/>
                  </a:lnTo>
                  <a:close/>
                  <a:moveTo>
                    <a:pt x="0" y="8823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6" name="Line 126"/>
            <p:cNvSpPr>
              <a:spLocks noChangeShapeType="1"/>
            </p:cNvSpPr>
            <p:nvPr/>
          </p:nvSpPr>
          <p:spPr bwMode="auto">
            <a:xfrm>
              <a:off x="3736" y="278"/>
              <a:ext cx="18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7" name="Freeform 127"/>
            <p:cNvSpPr>
              <a:spLocks/>
            </p:cNvSpPr>
            <p:nvPr/>
          </p:nvSpPr>
          <p:spPr bwMode="auto">
            <a:xfrm>
              <a:off x="3920" y="1029"/>
              <a:ext cx="51" cy="57"/>
            </a:xfrm>
            <a:custGeom>
              <a:avLst/>
              <a:gdLst/>
              <a:ahLst/>
              <a:cxnLst>
                <a:cxn ang="0">
                  <a:pos x="0" y="10611"/>
                </a:cxn>
                <a:cxn ang="0">
                  <a:pos x="0" y="0"/>
                </a:cxn>
                <a:cxn ang="0">
                  <a:pos x="21600" y="10611"/>
                </a:cxn>
                <a:cxn ang="0">
                  <a:pos x="0" y="21600"/>
                </a:cxn>
                <a:cxn ang="0">
                  <a:pos x="0" y="10611"/>
                </a:cxn>
                <a:cxn ang="0">
                  <a:pos x="0" y="10611"/>
                </a:cxn>
              </a:cxnLst>
              <a:rect l="0" t="0" r="r" b="b"/>
              <a:pathLst>
                <a:path w="21600" h="21600">
                  <a:moveTo>
                    <a:pt x="0" y="10611"/>
                  </a:moveTo>
                  <a:lnTo>
                    <a:pt x="0" y="0"/>
                  </a:lnTo>
                  <a:lnTo>
                    <a:pt x="21600" y="10611"/>
                  </a:lnTo>
                  <a:lnTo>
                    <a:pt x="0" y="21600"/>
                  </a:lnTo>
                  <a:lnTo>
                    <a:pt x="0" y="10611"/>
                  </a:lnTo>
                  <a:close/>
                  <a:moveTo>
                    <a:pt x="0" y="10611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8" name="Line 128"/>
            <p:cNvSpPr>
              <a:spLocks noChangeShapeType="1"/>
            </p:cNvSpPr>
            <p:nvPr/>
          </p:nvSpPr>
          <p:spPr bwMode="auto">
            <a:xfrm>
              <a:off x="3736" y="1057"/>
              <a:ext cx="170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9" name="Freeform 129"/>
            <p:cNvSpPr>
              <a:spLocks/>
            </p:cNvSpPr>
            <p:nvPr/>
          </p:nvSpPr>
          <p:spPr bwMode="auto">
            <a:xfrm>
              <a:off x="3920" y="1312"/>
              <a:ext cx="51" cy="57"/>
            </a:xfrm>
            <a:custGeom>
              <a:avLst/>
              <a:gdLst/>
              <a:ahLst/>
              <a:cxnLst>
                <a:cxn ang="0">
                  <a:pos x="0" y="10989"/>
                </a:cxn>
                <a:cxn ang="0">
                  <a:pos x="0" y="0"/>
                </a:cxn>
                <a:cxn ang="0">
                  <a:pos x="21600" y="10989"/>
                </a:cxn>
                <a:cxn ang="0">
                  <a:pos x="0" y="21600"/>
                </a:cxn>
                <a:cxn ang="0">
                  <a:pos x="0" y="10989"/>
                </a:cxn>
                <a:cxn ang="0">
                  <a:pos x="0" y="10989"/>
                </a:cxn>
              </a:cxnLst>
              <a:rect l="0" t="0" r="r" b="b"/>
              <a:pathLst>
                <a:path w="21600" h="21600">
                  <a:moveTo>
                    <a:pt x="0" y="10989"/>
                  </a:moveTo>
                  <a:lnTo>
                    <a:pt x="0" y="0"/>
                  </a:lnTo>
                  <a:lnTo>
                    <a:pt x="21600" y="10989"/>
                  </a:lnTo>
                  <a:lnTo>
                    <a:pt x="0" y="21600"/>
                  </a:lnTo>
                  <a:lnTo>
                    <a:pt x="0" y="10989"/>
                  </a:lnTo>
                  <a:close/>
                  <a:moveTo>
                    <a:pt x="0" y="10989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0" name="Line 130"/>
            <p:cNvSpPr>
              <a:spLocks noChangeShapeType="1"/>
            </p:cNvSpPr>
            <p:nvPr/>
          </p:nvSpPr>
          <p:spPr bwMode="auto">
            <a:xfrm>
              <a:off x="3723" y="1341"/>
              <a:ext cx="19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1" name="Freeform 131"/>
            <p:cNvSpPr>
              <a:spLocks/>
            </p:cNvSpPr>
            <p:nvPr/>
          </p:nvSpPr>
          <p:spPr bwMode="auto">
            <a:xfrm>
              <a:off x="3920" y="2106"/>
              <a:ext cx="51" cy="71"/>
            </a:xfrm>
            <a:custGeom>
              <a:avLst/>
              <a:gdLst/>
              <a:ahLst/>
              <a:cxnLst>
                <a:cxn ang="0">
                  <a:pos x="0" y="13082"/>
                </a:cxn>
                <a:cxn ang="0">
                  <a:pos x="0" y="0"/>
                </a:cxn>
                <a:cxn ang="0">
                  <a:pos x="21600" y="13082"/>
                </a:cxn>
                <a:cxn ang="0">
                  <a:pos x="0" y="21600"/>
                </a:cxn>
                <a:cxn ang="0">
                  <a:pos x="0" y="13082"/>
                </a:cxn>
                <a:cxn ang="0">
                  <a:pos x="0" y="13082"/>
                </a:cxn>
              </a:cxnLst>
              <a:rect l="0" t="0" r="r" b="b"/>
              <a:pathLst>
                <a:path w="21600" h="21600">
                  <a:moveTo>
                    <a:pt x="0" y="13082"/>
                  </a:moveTo>
                  <a:lnTo>
                    <a:pt x="0" y="0"/>
                  </a:lnTo>
                  <a:lnTo>
                    <a:pt x="21600" y="13082"/>
                  </a:lnTo>
                  <a:lnTo>
                    <a:pt x="0" y="21600"/>
                  </a:lnTo>
                  <a:lnTo>
                    <a:pt x="0" y="13082"/>
                  </a:lnTo>
                  <a:close/>
                  <a:moveTo>
                    <a:pt x="0" y="13082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2" name="Line 132"/>
            <p:cNvSpPr>
              <a:spLocks noChangeShapeType="1"/>
            </p:cNvSpPr>
            <p:nvPr/>
          </p:nvSpPr>
          <p:spPr bwMode="auto">
            <a:xfrm>
              <a:off x="3736" y="2149"/>
              <a:ext cx="18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3" name="Rectangle 133"/>
            <p:cNvSpPr>
              <a:spLocks/>
            </p:cNvSpPr>
            <p:nvPr/>
          </p:nvSpPr>
          <p:spPr bwMode="auto">
            <a:xfrm>
              <a:off x="0" y="847"/>
              <a:ext cx="149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40640" bIns="0">
              <a:spAutoFit/>
            </a:bodyPr>
            <a:lstStyle/>
            <a:p>
              <a:pPr marL="39688"/>
              <a:r>
                <a:rPr lang="en-US" sz="20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34" name="Line 134"/>
            <p:cNvSpPr>
              <a:spLocks noChangeShapeType="1"/>
            </p:cNvSpPr>
            <p:nvPr/>
          </p:nvSpPr>
          <p:spPr bwMode="auto">
            <a:xfrm rot="10800000" flipH="1">
              <a:off x="467" y="361"/>
              <a:ext cx="614" cy="7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5" name="Line 135"/>
            <p:cNvSpPr>
              <a:spLocks noChangeShapeType="1"/>
            </p:cNvSpPr>
            <p:nvPr/>
          </p:nvSpPr>
          <p:spPr bwMode="auto">
            <a:xfrm>
              <a:off x="467" y="1223"/>
              <a:ext cx="601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6" name="Rectangle 136"/>
            <p:cNvSpPr>
              <a:spLocks/>
            </p:cNvSpPr>
            <p:nvPr/>
          </p:nvSpPr>
          <p:spPr bwMode="auto">
            <a:xfrm>
              <a:off x="336" y="1115"/>
              <a:ext cx="271" cy="23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7" name="Rectangle 137"/>
            <p:cNvSpPr>
              <a:spLocks/>
            </p:cNvSpPr>
            <p:nvPr/>
          </p:nvSpPr>
          <p:spPr bwMode="auto">
            <a:xfrm>
              <a:off x="426" y="1175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38" name="Line 138"/>
            <p:cNvSpPr>
              <a:spLocks noChangeShapeType="1"/>
            </p:cNvSpPr>
            <p:nvPr/>
          </p:nvSpPr>
          <p:spPr bwMode="auto">
            <a:xfrm>
              <a:off x="467" y="1336"/>
              <a:ext cx="614" cy="8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Ιεραρχικό </a:t>
            </a:r>
            <a:r>
              <a:rPr lang="en-US" dirty="0" smtClean="0"/>
              <a:t>2PC </a:t>
            </a:r>
            <a:r>
              <a:rPr lang="el-GR" dirty="0" smtClean="0"/>
              <a:t>πρωτόκολλο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Ο </a:t>
            </a:r>
            <a:r>
              <a:rPr lang="en-US" sz="2400" dirty="0" smtClean="0"/>
              <a:t>coordinator </a:t>
            </a:r>
            <a:r>
              <a:rPr lang="el-GR" sz="2400" dirty="0" smtClean="0"/>
              <a:t>του</a:t>
            </a:r>
            <a:r>
              <a:rPr lang="en-US" sz="2400" dirty="0" smtClean="0"/>
              <a:t> top-level transaction</a:t>
            </a:r>
            <a:r>
              <a:rPr lang="el-GR" sz="2400" dirty="0" smtClean="0"/>
              <a:t> στέλνει </a:t>
            </a:r>
            <a:r>
              <a:rPr lang="en-US" sz="2400" dirty="0" err="1" smtClean="0"/>
              <a:t>canCommit</a:t>
            </a:r>
            <a:r>
              <a:rPr lang="en-US" sz="2400" dirty="0" smtClean="0"/>
              <a:t>?</a:t>
            </a:r>
            <a:r>
              <a:rPr lang="el-GR" sz="2400" dirty="0" smtClean="0"/>
              <a:t> στους </a:t>
            </a:r>
            <a:r>
              <a:rPr lang="en-US" sz="2400" dirty="0" smtClean="0"/>
              <a:t>coordinators </a:t>
            </a:r>
            <a:r>
              <a:rPr lang="el-GR" sz="2400" dirty="0" smtClean="0"/>
              <a:t>των </a:t>
            </a:r>
            <a:r>
              <a:rPr lang="en-US" sz="2400" dirty="0" err="1" smtClean="0"/>
              <a:t>subtransactions</a:t>
            </a:r>
            <a:r>
              <a:rPr lang="en-US" sz="2400" dirty="0" smtClean="0"/>
              <a:t> </a:t>
            </a:r>
            <a:r>
              <a:rPr lang="el-GR" sz="2400" dirty="0" smtClean="0"/>
              <a:t>που είναι παιδιά του</a:t>
            </a:r>
          </a:p>
          <a:p>
            <a:r>
              <a:rPr lang="el-GR" sz="2400" dirty="0" smtClean="0"/>
              <a:t>Αυτά στέλνουν </a:t>
            </a:r>
            <a:r>
              <a:rPr lang="en-US" sz="2400" dirty="0" err="1" smtClean="0"/>
              <a:t>canCommit</a:t>
            </a:r>
            <a:r>
              <a:rPr lang="en-US" sz="2400" dirty="0" smtClean="0"/>
              <a:t>?</a:t>
            </a:r>
            <a:r>
              <a:rPr lang="el-GR" sz="2400" dirty="0" smtClean="0"/>
              <a:t> στα δικά τους παιδιά</a:t>
            </a:r>
          </a:p>
          <a:p>
            <a:r>
              <a:rPr lang="el-GR" sz="2400" dirty="0" smtClean="0"/>
              <a:t>Κάθε </a:t>
            </a:r>
            <a:r>
              <a:rPr lang="en-US" sz="2400" dirty="0" smtClean="0"/>
              <a:t>participant </a:t>
            </a:r>
            <a:r>
              <a:rPr lang="el-GR" sz="2400" dirty="0" smtClean="0"/>
              <a:t>συλλέγει απαντήσεις από τους απογόνους του πριν στείλει απάντηση στον πατέρα του.</a:t>
            </a:r>
          </a:p>
          <a:p>
            <a:r>
              <a:rPr lang="el-GR" sz="2400" dirty="0" smtClean="0"/>
              <a:t>Η 2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φάση είναι ίδια με την περίπτωση του απλού </a:t>
            </a:r>
            <a:r>
              <a:rPr lang="en-US" sz="2400" dirty="0" smtClean="0"/>
              <a:t>transaction</a:t>
            </a:r>
            <a:endParaRPr lang="el-GR" sz="24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 </a:t>
            </a:r>
            <a:r>
              <a:rPr lang="el-GR" dirty="0" smtClean="0"/>
              <a:t>2</a:t>
            </a:r>
            <a:r>
              <a:rPr lang="en-US" dirty="0" smtClean="0"/>
              <a:t>PC </a:t>
            </a:r>
            <a:r>
              <a:rPr lang="el-GR" dirty="0" smtClean="0"/>
              <a:t>πρωτόκολλο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Ο </a:t>
            </a:r>
            <a:r>
              <a:rPr lang="en-US" sz="2400" dirty="0" smtClean="0"/>
              <a:t>coordinator </a:t>
            </a:r>
            <a:r>
              <a:rPr lang="el-GR" sz="2400" dirty="0" smtClean="0"/>
              <a:t>του</a:t>
            </a:r>
            <a:r>
              <a:rPr lang="en-US" sz="2400" dirty="0" smtClean="0"/>
              <a:t> top-level transaction</a:t>
            </a:r>
            <a:r>
              <a:rPr lang="el-GR" sz="2400" dirty="0" smtClean="0"/>
              <a:t> στέλνει </a:t>
            </a:r>
            <a:r>
              <a:rPr lang="en-US" sz="2400" dirty="0" err="1" smtClean="0"/>
              <a:t>canCommit</a:t>
            </a:r>
            <a:r>
              <a:rPr lang="en-US" sz="2400" dirty="0" smtClean="0"/>
              <a:t>?</a:t>
            </a:r>
            <a:r>
              <a:rPr lang="el-GR" sz="2400" dirty="0" smtClean="0"/>
              <a:t> στους </a:t>
            </a:r>
            <a:r>
              <a:rPr lang="en-US" sz="2400" dirty="0" smtClean="0"/>
              <a:t>coordinators</a:t>
            </a:r>
            <a:r>
              <a:rPr lang="el-GR" sz="2400" dirty="0" smtClean="0"/>
              <a:t> όλων</a:t>
            </a:r>
            <a:r>
              <a:rPr lang="en-US" sz="2400" dirty="0" smtClean="0"/>
              <a:t> </a:t>
            </a:r>
            <a:r>
              <a:rPr lang="el-GR" sz="2400" dirty="0" smtClean="0"/>
              <a:t>των </a:t>
            </a:r>
            <a:r>
              <a:rPr lang="en-US" sz="2400" dirty="0" err="1" smtClean="0"/>
              <a:t>subtransactions</a:t>
            </a:r>
            <a:endParaRPr lang="el-GR" sz="2400" dirty="0" smtClean="0"/>
          </a:p>
          <a:p>
            <a:r>
              <a:rPr lang="el-GR" sz="2400" dirty="0" smtClean="0"/>
              <a:t>Κάθε </a:t>
            </a:r>
            <a:r>
              <a:rPr lang="en-US" sz="2400" dirty="0" smtClean="0"/>
              <a:t>participant </a:t>
            </a:r>
            <a:r>
              <a:rPr lang="el-GR" sz="2400" dirty="0" smtClean="0"/>
              <a:t>με </a:t>
            </a:r>
            <a:r>
              <a:rPr lang="en-US" sz="2400" dirty="0" smtClean="0"/>
              <a:t>provisional commits</a:t>
            </a:r>
            <a:r>
              <a:rPr lang="el-GR" sz="2400" dirty="0" smtClean="0"/>
              <a:t> ελέγχει ότι δεν έχει προγόνους που έχουν κάνει </a:t>
            </a:r>
            <a:r>
              <a:rPr lang="en-US" sz="2400" dirty="0" smtClean="0"/>
              <a:t>abort</a:t>
            </a:r>
          </a:p>
          <a:p>
            <a:pPr lvl="1"/>
            <a:r>
              <a:rPr lang="el-GR" sz="2000" dirty="0" smtClean="0"/>
              <a:t>Προϋποθέτει ότι το </a:t>
            </a:r>
            <a:r>
              <a:rPr lang="en-US" sz="2000" dirty="0" err="1" smtClean="0"/>
              <a:t>canCommit</a:t>
            </a:r>
            <a:r>
              <a:rPr lang="el-GR" sz="2000" dirty="0" smtClean="0"/>
              <a:t> θα περιλαμβάνει λίστα από </a:t>
            </a:r>
            <a:r>
              <a:rPr lang="en-US" sz="2000" dirty="0" smtClean="0"/>
              <a:t>aborted </a:t>
            </a:r>
            <a:r>
              <a:rPr lang="en-US" sz="2000" dirty="0" err="1" smtClean="0"/>
              <a:t>subtransactions</a:t>
            </a:r>
            <a:endParaRPr lang="en-US" sz="2000" dirty="0" smtClean="0"/>
          </a:p>
          <a:p>
            <a:pPr lvl="1"/>
            <a:r>
              <a:rPr lang="el-GR" sz="2000" dirty="0" smtClean="0"/>
              <a:t>Κάνει </a:t>
            </a:r>
            <a:r>
              <a:rPr lang="en-US" sz="2000" dirty="0" smtClean="0"/>
              <a:t>abort </a:t>
            </a:r>
            <a:r>
              <a:rPr lang="el-GR" sz="2000" dirty="0" smtClean="0"/>
              <a:t>αν έχει κάνει το ίδιο κάποιος πρόγονος</a:t>
            </a:r>
          </a:p>
          <a:p>
            <a:pPr lvl="1"/>
            <a:r>
              <a:rPr lang="el-GR" sz="2000" dirty="0" smtClean="0"/>
              <a:t>Ψηφίζει ναι στο </a:t>
            </a:r>
            <a:r>
              <a:rPr lang="en-US" sz="2000" dirty="0" smtClean="0"/>
              <a:t>commit</a:t>
            </a:r>
            <a:endParaRPr lang="el-GR" sz="2000" dirty="0" smtClean="0"/>
          </a:p>
          <a:p>
            <a:r>
              <a:rPr lang="el-GR" sz="2400" dirty="0" smtClean="0"/>
              <a:t>Η 2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φάση είναι ίδια με την περίπτωση του απλού </a:t>
            </a:r>
            <a:r>
              <a:rPr lang="en-US" sz="2400" dirty="0" smtClean="0"/>
              <a:t>transaction</a:t>
            </a:r>
            <a:endParaRPr lang="el-GR" sz="2400" dirty="0" smtClean="0"/>
          </a:p>
          <a:p>
            <a:endParaRPr lang="el-GR" sz="24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Έλεγχος ταυτοχρονισμού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Κάθε </a:t>
            </a:r>
            <a:r>
              <a:rPr lang="en-US" sz="2400" dirty="0" smtClean="0"/>
              <a:t>server </a:t>
            </a:r>
            <a:r>
              <a:rPr lang="el-GR" sz="2400" dirty="0" smtClean="0"/>
              <a:t>είναι υπεύθυνος για έλεγχο ταυτοχρονισμού στα αντικείμενα που διαχειρίζεται</a:t>
            </a:r>
          </a:p>
          <a:p>
            <a:r>
              <a:rPr lang="el-GR" sz="2400" dirty="0" smtClean="0"/>
              <a:t>Οι </a:t>
            </a:r>
            <a:r>
              <a:rPr lang="en-US" sz="2400" dirty="0" smtClean="0"/>
              <a:t>servers </a:t>
            </a:r>
            <a:r>
              <a:rPr lang="el-GR" sz="2400" dirty="0" smtClean="0"/>
              <a:t>που συνεργάζονται για </a:t>
            </a:r>
            <a:r>
              <a:rPr lang="en-US" sz="2400" dirty="0" smtClean="0"/>
              <a:t>distributed transactions </a:t>
            </a:r>
            <a:r>
              <a:rPr lang="el-GR" sz="2400" dirty="0" smtClean="0"/>
              <a:t>είναι από κοινού υπεύθυνοι για την εκτέλεσή τους με </a:t>
            </a:r>
            <a:r>
              <a:rPr lang="en-US" sz="2400" dirty="0" smtClean="0"/>
              <a:t>serially equivalent </a:t>
            </a:r>
            <a:r>
              <a:rPr lang="el-GR" sz="2400" dirty="0" smtClean="0"/>
              <a:t>τρόπο </a:t>
            </a:r>
            <a:endParaRPr lang="en-US" sz="2400" dirty="0" smtClean="0"/>
          </a:p>
          <a:p>
            <a:r>
              <a:rPr lang="el-GR" sz="2400" dirty="0" smtClean="0"/>
              <a:t>Αν ένα </a:t>
            </a:r>
            <a:r>
              <a:rPr lang="en-US" sz="2400" dirty="0" smtClean="0"/>
              <a:t>transaction T</a:t>
            </a:r>
            <a:r>
              <a:rPr lang="el-GR" sz="2400" dirty="0" smtClean="0"/>
              <a:t> προηγείται του </a:t>
            </a:r>
            <a:r>
              <a:rPr lang="en-US" sz="2400" dirty="0" smtClean="0"/>
              <a:t>U </a:t>
            </a:r>
            <a:r>
              <a:rPr lang="el-GR" sz="2400" dirty="0" smtClean="0"/>
              <a:t>στην προσπέλαση αντικειμένων ενός </a:t>
            </a:r>
            <a:r>
              <a:rPr lang="en-US" sz="2400" dirty="0" smtClean="0"/>
              <a:t>server </a:t>
            </a:r>
            <a:r>
              <a:rPr lang="el-GR" sz="2400" dirty="0" smtClean="0"/>
              <a:t>τότε πρέπει να προηγείται και σε όλους τους </a:t>
            </a:r>
            <a:r>
              <a:rPr lang="en-US" sz="2400" dirty="0" smtClean="0"/>
              <a:t>servers </a:t>
            </a:r>
            <a:r>
              <a:rPr lang="el-GR" sz="2400" dirty="0" smtClean="0"/>
              <a:t>που τα Τ και </a:t>
            </a:r>
            <a:r>
              <a:rPr lang="en-US" sz="2400" dirty="0" smtClean="0"/>
              <a:t>U</a:t>
            </a:r>
            <a:r>
              <a:rPr lang="el-GR" sz="2400" dirty="0" smtClean="0"/>
              <a:t> θέλουν να προσπελάσουν κοινά αντικείμενα</a:t>
            </a:r>
            <a:endParaRPr lang="el-GR" sz="24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Locking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 </a:t>
            </a:r>
            <a:r>
              <a:rPr lang="el-GR" sz="2400" dirty="0" smtClean="0"/>
              <a:t>τοπικός </a:t>
            </a:r>
            <a:r>
              <a:rPr lang="en-US" sz="2400" dirty="0" smtClean="0"/>
              <a:t>lock manager</a:t>
            </a:r>
            <a:r>
              <a:rPr lang="el-GR" sz="2400" dirty="0" smtClean="0"/>
              <a:t> αποφασίζει αν θα δώσει ένα </a:t>
            </a:r>
            <a:r>
              <a:rPr lang="en-US" sz="2400" dirty="0" smtClean="0"/>
              <a:t>lock </a:t>
            </a:r>
            <a:r>
              <a:rPr lang="el-GR" sz="2400" dirty="0" smtClean="0"/>
              <a:t>σε ένα </a:t>
            </a:r>
            <a:r>
              <a:rPr lang="en-US" sz="2400" dirty="0" smtClean="0"/>
              <a:t>transaction </a:t>
            </a:r>
            <a:r>
              <a:rPr lang="el-GR" sz="2400" dirty="0" smtClean="0"/>
              <a:t>ή θα το αφήσει να περιμένει</a:t>
            </a:r>
          </a:p>
          <a:p>
            <a:r>
              <a:rPr lang="el-GR" sz="2400" dirty="0" smtClean="0"/>
              <a:t>Δε μπορεί να απελευθερώσει </a:t>
            </a:r>
            <a:r>
              <a:rPr lang="en-US" sz="2400" dirty="0" smtClean="0"/>
              <a:t>lock </a:t>
            </a:r>
            <a:r>
              <a:rPr lang="el-GR" sz="2400" dirty="0" smtClean="0"/>
              <a:t>αν δε γνωρίζει ότι το </a:t>
            </a:r>
            <a:r>
              <a:rPr lang="en-US" sz="2400" dirty="0" smtClean="0"/>
              <a:t>transaction </a:t>
            </a:r>
            <a:r>
              <a:rPr lang="el-GR" sz="2400" dirty="0" smtClean="0"/>
              <a:t>έκανε </a:t>
            </a:r>
            <a:r>
              <a:rPr lang="en-US" sz="2400" dirty="0" smtClean="0"/>
              <a:t>commit</a:t>
            </a:r>
            <a:r>
              <a:rPr lang="el-GR" sz="2400" dirty="0" smtClean="0"/>
              <a:t> ή </a:t>
            </a:r>
            <a:r>
              <a:rPr lang="en-US" sz="2400" dirty="0" smtClean="0"/>
              <a:t>abort</a:t>
            </a:r>
            <a:r>
              <a:rPr lang="el-GR" sz="2400" dirty="0" smtClean="0"/>
              <a:t> σε όλους τους εμπλεκόμενου </a:t>
            </a:r>
            <a:r>
              <a:rPr lang="en-US" sz="2400" dirty="0" smtClean="0"/>
              <a:t>servers</a:t>
            </a:r>
          </a:p>
          <a:p>
            <a:pPr lvl="1"/>
            <a:r>
              <a:rPr lang="el-GR" sz="2000" dirty="0" smtClean="0"/>
              <a:t>Αντικείμενα παραμένουν κλειδωμένα και μη διαθέσιμα για άλλα </a:t>
            </a:r>
            <a:r>
              <a:rPr lang="en-US" sz="2000" dirty="0" smtClean="0"/>
              <a:t>transactions</a:t>
            </a:r>
            <a:r>
              <a:rPr lang="el-GR" sz="2000" dirty="0" smtClean="0"/>
              <a:t> </a:t>
            </a:r>
          </a:p>
          <a:p>
            <a:r>
              <a:rPr lang="el-GR" sz="2400" dirty="0" smtClean="0"/>
              <a:t>Ανεξάρτητα </a:t>
            </a:r>
            <a:r>
              <a:rPr lang="en-US" sz="2400" dirty="0" smtClean="0"/>
              <a:t>locks</a:t>
            </a:r>
            <a:r>
              <a:rPr lang="el-GR" sz="2400" dirty="0" smtClean="0"/>
              <a:t> σε κάθε </a:t>
            </a:r>
            <a:r>
              <a:rPr lang="en-US" sz="2400" dirty="0" smtClean="0"/>
              <a:t>server -&gt; </a:t>
            </a:r>
            <a:r>
              <a:rPr lang="el-GR" sz="2400" dirty="0" smtClean="0"/>
              <a:t>διαφορετική διάταξη των </a:t>
            </a:r>
            <a:r>
              <a:rPr lang="en-US" sz="2400" dirty="0" smtClean="0"/>
              <a:t>transactions</a:t>
            </a:r>
          </a:p>
          <a:p>
            <a:pPr lvl="1"/>
            <a:r>
              <a:rPr lang="en-US" sz="2000" dirty="0" smtClean="0"/>
              <a:t>Deadlock</a:t>
            </a:r>
            <a:endParaRPr lang="el-GR" sz="2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661988" y="1738313"/>
            <a:ext cx="7654428" cy="431800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6" name="Rectangle 6"/>
          <p:cNvSpPr>
            <a:spLocks/>
          </p:cNvSpPr>
          <p:nvPr/>
        </p:nvSpPr>
        <p:spPr bwMode="auto">
          <a:xfrm>
            <a:off x="1622425" y="1871663"/>
            <a:ext cx="141064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l-GR" i="1" dirty="0" smtClean="0">
                <a:solidFill>
                  <a:schemeClr val="tx1"/>
                </a:solidFill>
                <a:cs typeface="Times" pitchFamily="-116" charset="0"/>
              </a:rPr>
              <a:t>Τ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7" name="Rectangle 7"/>
          <p:cNvSpPr>
            <a:spLocks/>
          </p:cNvSpPr>
          <p:nvPr/>
        </p:nvSpPr>
        <p:spPr bwMode="auto">
          <a:xfrm>
            <a:off x="5989464" y="1871663"/>
            <a:ext cx="166712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  <a:cs typeface="Times" pitchFamily="-116" charset="0"/>
              </a:rPr>
              <a:t>U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625474" y="2282825"/>
            <a:ext cx="214632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Write(A) 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10" name="Rectangle 10"/>
          <p:cNvSpPr>
            <a:spLocks/>
          </p:cNvSpPr>
          <p:nvPr/>
        </p:nvSpPr>
        <p:spPr bwMode="auto">
          <a:xfrm>
            <a:off x="3059832" y="2255838"/>
            <a:ext cx="743922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cs typeface="Times" pitchFamily="-116" charset="0"/>
              </a:rPr>
              <a:t>Lock A </a:t>
            </a:r>
            <a:endParaRPr lang="en-US" sz="1800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12" name="Rectangle 12"/>
          <p:cNvSpPr>
            <a:spLocks/>
          </p:cNvSpPr>
          <p:nvPr/>
        </p:nvSpPr>
        <p:spPr bwMode="auto">
          <a:xfrm>
            <a:off x="4733726" y="2670175"/>
            <a:ext cx="846386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Write(B)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13" name="Rectangle 13"/>
          <p:cNvSpPr>
            <a:spLocks/>
          </p:cNvSpPr>
          <p:nvPr/>
        </p:nvSpPr>
        <p:spPr bwMode="auto">
          <a:xfrm>
            <a:off x="7157739" y="2644775"/>
            <a:ext cx="45085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cs typeface="Times" pitchFamily="-116" charset="0"/>
              </a:rPr>
              <a:t>lock </a:t>
            </a:r>
          </a:p>
        </p:txBody>
      </p:sp>
      <p:sp>
        <p:nvSpPr>
          <p:cNvPr id="14" name="Rectangle 14"/>
          <p:cNvSpPr>
            <a:spLocks/>
          </p:cNvSpPr>
          <p:nvPr/>
        </p:nvSpPr>
        <p:spPr bwMode="auto">
          <a:xfrm>
            <a:off x="7600652" y="2644775"/>
            <a:ext cx="1397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>
                <a:solidFill>
                  <a:schemeClr val="tx1"/>
                </a:solidFill>
                <a:cs typeface="Times" pitchFamily="-116" charset="0"/>
              </a:rPr>
              <a:t>B</a:t>
            </a:r>
          </a:p>
        </p:txBody>
      </p:sp>
      <p:sp>
        <p:nvSpPr>
          <p:cNvPr id="15" name="Rectangle 15"/>
          <p:cNvSpPr>
            <a:spLocks/>
          </p:cNvSpPr>
          <p:nvPr/>
        </p:nvSpPr>
        <p:spPr bwMode="auto">
          <a:xfrm>
            <a:off x="7585075" y="2522538"/>
            <a:ext cx="19050" cy="3889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6" name="Rectangle 16"/>
          <p:cNvSpPr>
            <a:spLocks/>
          </p:cNvSpPr>
          <p:nvPr/>
        </p:nvSpPr>
        <p:spPr bwMode="auto">
          <a:xfrm>
            <a:off x="625475" y="3059113"/>
            <a:ext cx="8592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Read(B)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19" name="Rectangle 19"/>
          <p:cNvSpPr>
            <a:spLocks/>
          </p:cNvSpPr>
          <p:nvPr/>
        </p:nvSpPr>
        <p:spPr bwMode="auto">
          <a:xfrm>
            <a:off x="6083845" y="2650306"/>
            <a:ext cx="22225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cs typeface="Times" pitchFamily="-116" charset="0"/>
              </a:rPr>
              <a:t>at </a:t>
            </a:r>
          </a:p>
        </p:txBody>
      </p:sp>
      <p:sp>
        <p:nvSpPr>
          <p:cNvPr id="20" name="Rectangle 20"/>
          <p:cNvSpPr>
            <a:spLocks/>
          </p:cNvSpPr>
          <p:nvPr/>
        </p:nvSpPr>
        <p:spPr bwMode="auto">
          <a:xfrm>
            <a:off x="6317208" y="2650306"/>
            <a:ext cx="1270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>
                <a:solidFill>
                  <a:schemeClr val="tx1"/>
                </a:solidFill>
                <a:cs typeface="Times" pitchFamily="-116" charset="0"/>
              </a:rPr>
              <a:t>Y</a:t>
            </a:r>
          </a:p>
        </p:txBody>
      </p:sp>
      <p:sp>
        <p:nvSpPr>
          <p:cNvPr id="21" name="Rectangle 21"/>
          <p:cNvSpPr>
            <a:spLocks/>
          </p:cNvSpPr>
          <p:nvPr/>
        </p:nvSpPr>
        <p:spPr bwMode="auto">
          <a:xfrm>
            <a:off x="2152650" y="2911475"/>
            <a:ext cx="20638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2" name="Rectangle 22"/>
          <p:cNvSpPr>
            <a:spLocks/>
          </p:cNvSpPr>
          <p:nvPr/>
        </p:nvSpPr>
        <p:spPr bwMode="auto">
          <a:xfrm>
            <a:off x="7585075" y="2911475"/>
            <a:ext cx="19050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3" name="Rectangle 23"/>
          <p:cNvSpPr>
            <a:spLocks/>
          </p:cNvSpPr>
          <p:nvPr/>
        </p:nvSpPr>
        <p:spPr bwMode="auto">
          <a:xfrm>
            <a:off x="2182813" y="3068960"/>
            <a:ext cx="2222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cs typeface="Times" pitchFamily="-116" charset="0"/>
              </a:rPr>
              <a:t>at </a:t>
            </a:r>
          </a:p>
        </p:txBody>
      </p:sp>
      <p:sp>
        <p:nvSpPr>
          <p:cNvPr id="24" name="Rectangle 24"/>
          <p:cNvSpPr>
            <a:spLocks/>
          </p:cNvSpPr>
          <p:nvPr/>
        </p:nvSpPr>
        <p:spPr bwMode="auto">
          <a:xfrm>
            <a:off x="2416175" y="3068960"/>
            <a:ext cx="15388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  <a:cs typeface="Times" pitchFamily="-116" charset="0"/>
              </a:rPr>
              <a:t>Y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25" name="Rectangle 25"/>
          <p:cNvSpPr>
            <a:spLocks/>
          </p:cNvSpPr>
          <p:nvPr/>
        </p:nvSpPr>
        <p:spPr bwMode="auto">
          <a:xfrm>
            <a:off x="7585075" y="3298825"/>
            <a:ext cx="19050" cy="2730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9" name="Rectangle 29"/>
          <p:cNvSpPr>
            <a:spLocks/>
          </p:cNvSpPr>
          <p:nvPr/>
        </p:nvSpPr>
        <p:spPr bwMode="auto">
          <a:xfrm>
            <a:off x="7686675" y="3484563"/>
            <a:ext cx="19050" cy="3889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35" name="Rectangle 35"/>
          <p:cNvSpPr>
            <a:spLocks/>
          </p:cNvSpPr>
          <p:nvPr/>
        </p:nvSpPr>
        <p:spPr bwMode="auto">
          <a:xfrm>
            <a:off x="7686675" y="3873500"/>
            <a:ext cx="19050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39" name="Rectangle 39"/>
          <p:cNvSpPr>
            <a:spLocks/>
          </p:cNvSpPr>
          <p:nvPr/>
        </p:nvSpPr>
        <p:spPr bwMode="auto">
          <a:xfrm>
            <a:off x="7686675" y="4260850"/>
            <a:ext cx="19050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43" name="Rectangle 43"/>
          <p:cNvSpPr>
            <a:spLocks/>
          </p:cNvSpPr>
          <p:nvPr/>
        </p:nvSpPr>
        <p:spPr bwMode="auto">
          <a:xfrm>
            <a:off x="2254250" y="4648200"/>
            <a:ext cx="20638" cy="3889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44" name="Rectangle 44"/>
          <p:cNvSpPr>
            <a:spLocks/>
          </p:cNvSpPr>
          <p:nvPr/>
        </p:nvSpPr>
        <p:spPr bwMode="auto">
          <a:xfrm>
            <a:off x="7686675" y="4648200"/>
            <a:ext cx="19050" cy="3889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46" name="Line 46"/>
          <p:cNvSpPr>
            <a:spLocks noChangeShapeType="1"/>
          </p:cNvSpPr>
          <p:nvPr/>
        </p:nvSpPr>
        <p:spPr bwMode="auto">
          <a:xfrm>
            <a:off x="711200" y="4077072"/>
            <a:ext cx="76052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47" name="Rectangle 23"/>
          <p:cNvSpPr>
            <a:spLocks/>
          </p:cNvSpPr>
          <p:nvPr/>
        </p:nvSpPr>
        <p:spPr bwMode="auto">
          <a:xfrm>
            <a:off x="2153295" y="2276872"/>
            <a:ext cx="474489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cs typeface="Times" pitchFamily="-116" charset="0"/>
              </a:rPr>
              <a:t>at X </a:t>
            </a:r>
            <a:endParaRPr lang="en-US" sz="1800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49" name="Rectangle 10"/>
          <p:cNvSpPr>
            <a:spLocks/>
          </p:cNvSpPr>
          <p:nvPr/>
        </p:nvSpPr>
        <p:spPr bwMode="auto">
          <a:xfrm>
            <a:off x="3078634" y="3079993"/>
            <a:ext cx="101733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cs typeface="Times" pitchFamily="-116" charset="0"/>
              </a:rPr>
              <a:t>Wait for U</a:t>
            </a:r>
            <a:endParaRPr lang="en-US" sz="1800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50" name="Rectangle 16"/>
          <p:cNvSpPr>
            <a:spLocks/>
          </p:cNvSpPr>
          <p:nvPr/>
        </p:nvSpPr>
        <p:spPr bwMode="auto">
          <a:xfrm>
            <a:off x="4773919" y="3491161"/>
            <a:ext cx="8592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Read(A)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51" name="Rectangle 23"/>
          <p:cNvSpPr>
            <a:spLocks/>
          </p:cNvSpPr>
          <p:nvPr/>
        </p:nvSpPr>
        <p:spPr bwMode="auto">
          <a:xfrm>
            <a:off x="6084168" y="3501008"/>
            <a:ext cx="2222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cs typeface="Times" pitchFamily="-116" charset="0"/>
              </a:rPr>
              <a:t>at </a:t>
            </a:r>
          </a:p>
        </p:txBody>
      </p:sp>
      <p:sp>
        <p:nvSpPr>
          <p:cNvPr id="52" name="Rectangle 24"/>
          <p:cNvSpPr>
            <a:spLocks/>
          </p:cNvSpPr>
          <p:nvPr/>
        </p:nvSpPr>
        <p:spPr bwMode="auto">
          <a:xfrm>
            <a:off x="6317530" y="3501008"/>
            <a:ext cx="15388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  <a:cs typeface="Times" pitchFamily="-116" charset="0"/>
              </a:rPr>
              <a:t>X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53" name="Rectangle 10"/>
          <p:cNvSpPr>
            <a:spLocks/>
          </p:cNvSpPr>
          <p:nvPr/>
        </p:nvSpPr>
        <p:spPr bwMode="auto">
          <a:xfrm>
            <a:off x="6979989" y="3512041"/>
            <a:ext cx="101733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cs typeface="Times" pitchFamily="-116" charset="0"/>
              </a:rPr>
              <a:t>Wait for T</a:t>
            </a:r>
            <a:endParaRPr lang="en-US" sz="1800" dirty="0">
              <a:solidFill>
                <a:schemeClr val="tx1"/>
              </a:solidFill>
              <a:cs typeface="Times" pitchFamily="-116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Timestamp ordering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Σε έναν </a:t>
            </a:r>
            <a:r>
              <a:rPr lang="en-US" sz="2400" dirty="0" smtClean="0"/>
              <a:t>server: </a:t>
            </a:r>
          </a:p>
          <a:p>
            <a:pPr lvl="1"/>
            <a:r>
              <a:rPr lang="en-US" sz="2000" dirty="0" smtClean="0"/>
              <a:t>O coordinator </a:t>
            </a:r>
            <a:r>
              <a:rPr lang="el-GR" sz="2000" dirty="0" smtClean="0"/>
              <a:t>δίνει μοναδικό </a:t>
            </a:r>
            <a:r>
              <a:rPr lang="en-US" sz="2000" dirty="0" smtClean="0"/>
              <a:t>timestamp</a:t>
            </a:r>
            <a:r>
              <a:rPr lang="el-GR" sz="2000" dirty="0" smtClean="0"/>
              <a:t> σε κάθε </a:t>
            </a:r>
            <a:r>
              <a:rPr lang="en-US" sz="2000" dirty="0" smtClean="0"/>
              <a:t>transaction</a:t>
            </a:r>
            <a:r>
              <a:rPr lang="el-GR" sz="2000" dirty="0" smtClean="0"/>
              <a:t> όταν ξεκινά</a:t>
            </a:r>
          </a:p>
          <a:p>
            <a:pPr lvl="1"/>
            <a:r>
              <a:rPr lang="en-US" sz="2000" dirty="0" smtClean="0"/>
              <a:t>serial equivalence -&gt; commit </a:t>
            </a:r>
            <a:r>
              <a:rPr lang="el-GR" sz="2000" dirty="0" smtClean="0"/>
              <a:t>τα </a:t>
            </a:r>
            <a:r>
              <a:rPr lang="en-US" sz="2000" dirty="0" smtClean="0"/>
              <a:t>versions </a:t>
            </a:r>
            <a:r>
              <a:rPr lang="el-GR" sz="2000" dirty="0" smtClean="0"/>
              <a:t>των αντικειμένων με τη σειρά των </a:t>
            </a:r>
            <a:r>
              <a:rPr lang="en-US" sz="2000" dirty="0" smtClean="0"/>
              <a:t>timestamps </a:t>
            </a:r>
            <a:r>
              <a:rPr lang="el-GR" sz="2000" dirty="0" smtClean="0"/>
              <a:t>των </a:t>
            </a:r>
            <a:r>
              <a:rPr lang="en-US" sz="2000" dirty="0" smtClean="0"/>
              <a:t>transactions </a:t>
            </a:r>
            <a:r>
              <a:rPr lang="el-GR" sz="2000" dirty="0" smtClean="0"/>
              <a:t>που τα προσπέλασαν</a:t>
            </a:r>
            <a:endParaRPr lang="en-US" sz="2000" dirty="0" smtClean="0"/>
          </a:p>
          <a:p>
            <a:r>
              <a:rPr lang="el-GR" sz="2400" dirty="0" smtClean="0"/>
              <a:t>Σε πολλούς </a:t>
            </a:r>
            <a:r>
              <a:rPr lang="en-US" sz="2400" dirty="0" smtClean="0"/>
              <a:t>servers:</a:t>
            </a:r>
          </a:p>
          <a:p>
            <a:pPr lvl="1"/>
            <a:r>
              <a:rPr lang="en-US" sz="2000" dirty="0" smtClean="0"/>
              <a:t>O </a:t>
            </a:r>
            <a:r>
              <a:rPr lang="el-GR" sz="2000" dirty="0" smtClean="0"/>
              <a:t>πρώτος </a:t>
            </a:r>
            <a:r>
              <a:rPr lang="en-US" sz="2000" dirty="0" smtClean="0"/>
              <a:t>coordinator</a:t>
            </a:r>
            <a:r>
              <a:rPr lang="el-GR" sz="2000" dirty="0" smtClean="0"/>
              <a:t> που προσπελάζεται από ένα </a:t>
            </a:r>
            <a:r>
              <a:rPr lang="en-US" sz="2000" dirty="0" smtClean="0"/>
              <a:t>transaction </a:t>
            </a:r>
            <a:r>
              <a:rPr lang="el-GR" sz="2000" dirty="0" smtClean="0"/>
              <a:t>δίνει καθολικά μοναδικό </a:t>
            </a:r>
            <a:r>
              <a:rPr lang="en-US" sz="2000" dirty="0" smtClean="0"/>
              <a:t>timestamp</a:t>
            </a:r>
            <a:endParaRPr lang="el-GR" sz="2000" dirty="0" smtClean="0"/>
          </a:p>
          <a:p>
            <a:pPr lvl="1"/>
            <a:r>
              <a:rPr lang="el-GR" sz="2000" dirty="0" smtClean="0"/>
              <a:t>Οι </a:t>
            </a:r>
            <a:r>
              <a:rPr lang="en-US" sz="2000" dirty="0" smtClean="0"/>
              <a:t>servers </a:t>
            </a:r>
            <a:r>
              <a:rPr lang="el-GR" sz="2000" dirty="0" smtClean="0"/>
              <a:t>συμφωνούν στην διάταξη των </a:t>
            </a:r>
            <a:r>
              <a:rPr lang="en-US" sz="2000" dirty="0" smtClean="0"/>
              <a:t>timestamps &lt;</a:t>
            </a:r>
            <a:r>
              <a:rPr lang="en-US" sz="2000" dirty="0" err="1" smtClean="0"/>
              <a:t>local_timestamp</a:t>
            </a:r>
            <a:r>
              <a:rPr lang="en-US" sz="2000" dirty="0" smtClean="0"/>
              <a:t>, </a:t>
            </a:r>
            <a:r>
              <a:rPr lang="en-US" sz="2000" dirty="0" err="1" smtClean="0"/>
              <a:t>server_id</a:t>
            </a:r>
            <a:r>
              <a:rPr lang="en-US" sz="2000" dirty="0" smtClean="0"/>
              <a:t>&gt;</a:t>
            </a:r>
          </a:p>
          <a:p>
            <a:pPr lvl="1"/>
            <a:r>
              <a:rPr lang="el-GR" sz="2000" dirty="0" smtClean="0"/>
              <a:t>Η διάταξη θα ισχύει ακόμα κι αν τα ρολόγια δεν είναι συγχρονισμένα</a:t>
            </a:r>
            <a:r>
              <a:rPr lang="en-US" sz="2000" dirty="0" smtClean="0"/>
              <a:t>, </a:t>
            </a:r>
            <a:r>
              <a:rPr lang="el-GR" sz="2000" dirty="0" smtClean="0"/>
              <a:t>όμως καλύτερα να είναι για λόγους </a:t>
            </a:r>
            <a:r>
              <a:rPr lang="en-US" sz="2000" dirty="0" smtClean="0"/>
              <a:t>efficiency</a:t>
            </a:r>
            <a:endParaRPr lang="el-GR" sz="2000" dirty="0" smtClean="0"/>
          </a:p>
          <a:p>
            <a:pPr lvl="1"/>
            <a:r>
              <a:rPr lang="el-GR" sz="2000" dirty="0" smtClean="0"/>
              <a:t>Τα </a:t>
            </a:r>
            <a:r>
              <a:rPr lang="en-US" sz="2000" dirty="0" smtClean="0"/>
              <a:t>conflicts </a:t>
            </a:r>
            <a:r>
              <a:rPr lang="el-GR" sz="2000" dirty="0" smtClean="0"/>
              <a:t>λύνονται όπως και σε έναν </a:t>
            </a:r>
            <a:r>
              <a:rPr lang="en-US" sz="2000" dirty="0" smtClean="0"/>
              <a:t>server</a:t>
            </a:r>
            <a:endParaRPr lang="el-GR" sz="20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Optimistic concurrency control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Σε έναν </a:t>
            </a:r>
            <a:r>
              <a:rPr lang="en-US" sz="2400" dirty="0" smtClean="0"/>
              <a:t>server:</a:t>
            </a:r>
          </a:p>
          <a:p>
            <a:pPr lvl="1"/>
            <a:r>
              <a:rPr lang="el-GR" sz="2000" dirty="0" smtClean="0"/>
              <a:t>Κάθε </a:t>
            </a:r>
            <a:r>
              <a:rPr lang="en-US" sz="2000" dirty="0" smtClean="0"/>
              <a:t>transaction</a:t>
            </a:r>
            <a:r>
              <a:rPr lang="el-GR" sz="2000" dirty="0" smtClean="0"/>
              <a:t> γίνεται </a:t>
            </a:r>
            <a:r>
              <a:rPr lang="en-US" sz="2000" dirty="0" smtClean="0"/>
              <a:t>validate </a:t>
            </a:r>
            <a:r>
              <a:rPr lang="el-GR" sz="2000" dirty="0" smtClean="0"/>
              <a:t>πριν γίνει </a:t>
            </a:r>
            <a:r>
              <a:rPr lang="en-US" sz="2000" dirty="0" smtClean="0"/>
              <a:t>commit</a:t>
            </a:r>
          </a:p>
          <a:p>
            <a:pPr lvl="1"/>
            <a:r>
              <a:rPr lang="el-GR" sz="2000" dirty="0" smtClean="0"/>
              <a:t>Δίνονται </a:t>
            </a:r>
            <a:r>
              <a:rPr lang="en-US" sz="2000" dirty="0" smtClean="0"/>
              <a:t>timestamps</a:t>
            </a:r>
            <a:r>
              <a:rPr lang="el-GR" sz="2000" dirty="0" smtClean="0"/>
              <a:t> στα </a:t>
            </a:r>
            <a:r>
              <a:rPr lang="en-US" sz="2000" dirty="0" smtClean="0"/>
              <a:t>transactions</a:t>
            </a:r>
            <a:r>
              <a:rPr lang="el-GR" sz="2000" dirty="0" smtClean="0"/>
              <a:t> στην αρχή της διαδικασίας </a:t>
            </a:r>
            <a:r>
              <a:rPr lang="en-US" sz="2000" dirty="0" smtClean="0"/>
              <a:t>validation</a:t>
            </a:r>
            <a:r>
              <a:rPr lang="el-GR" sz="2000" dirty="0" smtClean="0"/>
              <a:t> τους</a:t>
            </a:r>
          </a:p>
          <a:p>
            <a:pPr lvl="1"/>
            <a:r>
              <a:rPr lang="el-GR" sz="2000" dirty="0" smtClean="0"/>
              <a:t>Τα </a:t>
            </a:r>
            <a:r>
              <a:rPr lang="en-US" sz="2000" dirty="0" smtClean="0"/>
              <a:t>transactions</a:t>
            </a:r>
            <a:r>
              <a:rPr lang="el-GR" sz="2000" dirty="0" smtClean="0"/>
              <a:t> </a:t>
            </a:r>
            <a:r>
              <a:rPr lang="el-GR" sz="2000" dirty="0" err="1" smtClean="0"/>
              <a:t>σειριοποιούνται</a:t>
            </a:r>
            <a:r>
              <a:rPr lang="el-GR" sz="2000" dirty="0" smtClean="0"/>
              <a:t> με βάση τα </a:t>
            </a:r>
            <a:r>
              <a:rPr lang="en-US" sz="2000" dirty="0" smtClean="0"/>
              <a:t>timestamps</a:t>
            </a:r>
          </a:p>
          <a:p>
            <a:r>
              <a:rPr lang="el-GR" sz="2400" dirty="0" smtClean="0"/>
              <a:t>Σε πολλούς </a:t>
            </a:r>
            <a:r>
              <a:rPr lang="en-US" sz="2400" dirty="0" smtClean="0"/>
              <a:t>servers</a:t>
            </a:r>
          </a:p>
          <a:p>
            <a:pPr lvl="1"/>
            <a:r>
              <a:rPr lang="el-GR" sz="2000" dirty="0" smtClean="0"/>
              <a:t>Κάθε </a:t>
            </a:r>
            <a:r>
              <a:rPr lang="en-US" sz="2000" dirty="0" smtClean="0"/>
              <a:t>server </a:t>
            </a:r>
            <a:r>
              <a:rPr lang="el-GR" sz="2000" dirty="0" smtClean="0"/>
              <a:t>κάνει </a:t>
            </a:r>
            <a:r>
              <a:rPr lang="en-US" sz="2000" dirty="0" smtClean="0"/>
              <a:t>validate </a:t>
            </a:r>
            <a:r>
              <a:rPr lang="el-GR" sz="2000" dirty="0" smtClean="0"/>
              <a:t>τα </a:t>
            </a:r>
            <a:r>
              <a:rPr lang="en-US" sz="2000" dirty="0" smtClean="0"/>
              <a:t>transactions </a:t>
            </a:r>
            <a:r>
              <a:rPr lang="el-GR" sz="2000" dirty="0" smtClean="0"/>
              <a:t>που προσπελάζουν τα αντικείμενά του</a:t>
            </a:r>
          </a:p>
          <a:p>
            <a:pPr lvl="1"/>
            <a:r>
              <a:rPr lang="el-GR" sz="2000" dirty="0" smtClean="0"/>
              <a:t>Γίνεται στην 1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φάση του 2</a:t>
            </a:r>
            <a:r>
              <a:rPr lang="en-US" sz="2000" dirty="0" smtClean="0"/>
              <a:t>PC</a:t>
            </a:r>
            <a:r>
              <a:rPr lang="el-GR" sz="2000" dirty="0" smtClean="0"/>
              <a:t> πρωτοκόλλου</a:t>
            </a:r>
            <a:endParaRPr lang="el-GR" sz="2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Commitment deadlock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1401019"/>
          </a:xfrm>
        </p:spPr>
        <p:txBody>
          <a:bodyPr/>
          <a:lstStyle/>
          <a:p>
            <a:r>
              <a:rPr lang="el-GR" sz="2400" dirty="0" smtClean="0"/>
              <a:t>Ο </a:t>
            </a:r>
            <a:r>
              <a:rPr lang="en-US" sz="2400" dirty="0" smtClean="0"/>
              <a:t>server X </a:t>
            </a:r>
            <a:r>
              <a:rPr lang="el-GR" sz="2400" dirty="0" smtClean="0"/>
              <a:t>κάνει </a:t>
            </a:r>
            <a:r>
              <a:rPr lang="en-US" sz="2400" dirty="0" smtClean="0"/>
              <a:t>validate </a:t>
            </a:r>
            <a:r>
              <a:rPr lang="el-GR" sz="2400" dirty="0" smtClean="0"/>
              <a:t>πρώτα το Τ ενώ ο </a:t>
            </a:r>
            <a:r>
              <a:rPr lang="en-US" sz="2400" dirty="0" smtClean="0"/>
              <a:t>server Y </a:t>
            </a:r>
            <a:r>
              <a:rPr lang="el-GR" sz="2400" dirty="0" smtClean="0"/>
              <a:t>το </a:t>
            </a:r>
            <a:r>
              <a:rPr lang="en-US" sz="2400" dirty="0" smtClean="0"/>
              <a:t>U</a:t>
            </a:r>
            <a:endParaRPr lang="el-GR" sz="2400" dirty="0" smtClean="0"/>
          </a:p>
          <a:p>
            <a:r>
              <a:rPr lang="el-GR" sz="2400" dirty="0" smtClean="0"/>
              <a:t>Μόνο ένα </a:t>
            </a:r>
            <a:r>
              <a:rPr lang="en-US" sz="2400" dirty="0" smtClean="0"/>
              <a:t>transaction</a:t>
            </a:r>
            <a:r>
              <a:rPr lang="el-GR" sz="2400" dirty="0" smtClean="0"/>
              <a:t> μπορεί να εκτελεί </a:t>
            </a:r>
            <a:r>
              <a:rPr lang="en-US" sz="2400" dirty="0" smtClean="0"/>
              <a:t>validation</a:t>
            </a:r>
            <a:r>
              <a:rPr lang="el-GR" sz="2400" dirty="0" smtClean="0"/>
              <a:t> και </a:t>
            </a:r>
            <a:r>
              <a:rPr lang="en-US" sz="2400" dirty="0" smtClean="0"/>
              <a:t>update </a:t>
            </a:r>
            <a:r>
              <a:rPr lang="el-GR" sz="2400" dirty="0" smtClean="0"/>
              <a:t>κάθε φορά</a:t>
            </a:r>
          </a:p>
          <a:p>
            <a:r>
              <a:rPr lang="el-GR" sz="2400" dirty="0" smtClean="0"/>
              <a:t>Κανένας </a:t>
            </a:r>
            <a:r>
              <a:rPr lang="en-US" sz="2400" dirty="0" smtClean="0"/>
              <a:t>server</a:t>
            </a:r>
            <a:r>
              <a:rPr lang="el-GR" sz="2400" dirty="0" smtClean="0"/>
              <a:t> δεν μπορεί να κάνει </a:t>
            </a:r>
            <a:r>
              <a:rPr lang="en-US" sz="2400" dirty="0" smtClean="0"/>
              <a:t>validate </a:t>
            </a:r>
            <a:r>
              <a:rPr lang="el-GR" sz="2400" dirty="0" smtClean="0"/>
              <a:t>το δεύτερο </a:t>
            </a:r>
            <a:r>
              <a:rPr lang="en-US" sz="2400" dirty="0" smtClean="0"/>
              <a:t>transaction</a:t>
            </a:r>
            <a:r>
              <a:rPr lang="el-GR" sz="2400" dirty="0" smtClean="0"/>
              <a:t> αν δεν τελειώσει το πρώτο</a:t>
            </a:r>
            <a:endParaRPr lang="el-GR" sz="2400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661988" y="1738313"/>
            <a:ext cx="7654428" cy="431800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5" name="Rectangle 6"/>
          <p:cNvSpPr>
            <a:spLocks/>
          </p:cNvSpPr>
          <p:nvPr/>
        </p:nvSpPr>
        <p:spPr bwMode="auto">
          <a:xfrm>
            <a:off x="2630736" y="1871663"/>
            <a:ext cx="141064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l-GR" i="1" dirty="0" smtClean="0">
                <a:solidFill>
                  <a:schemeClr val="tx1"/>
                </a:solidFill>
                <a:cs typeface="Times" pitchFamily="-116" charset="0"/>
              </a:rPr>
              <a:t>Τ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5580112" y="1871663"/>
            <a:ext cx="166712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  <a:cs typeface="Times" pitchFamily="-116" charset="0"/>
              </a:rPr>
              <a:t>U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7" name="Rectangle 9"/>
          <p:cNvSpPr>
            <a:spLocks/>
          </p:cNvSpPr>
          <p:nvPr/>
        </p:nvSpPr>
        <p:spPr bwMode="auto">
          <a:xfrm>
            <a:off x="1489571" y="2282825"/>
            <a:ext cx="214632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read(A) 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12" name="Rectangle 15"/>
          <p:cNvSpPr>
            <a:spLocks/>
          </p:cNvSpPr>
          <p:nvPr/>
        </p:nvSpPr>
        <p:spPr bwMode="auto">
          <a:xfrm>
            <a:off x="7585075" y="2522538"/>
            <a:ext cx="19050" cy="3889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3" name="Rectangle 16"/>
          <p:cNvSpPr>
            <a:spLocks/>
          </p:cNvSpPr>
          <p:nvPr/>
        </p:nvSpPr>
        <p:spPr bwMode="auto">
          <a:xfrm>
            <a:off x="1489572" y="3152001"/>
            <a:ext cx="769441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read(B)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16" name="Rectangle 21"/>
          <p:cNvSpPr>
            <a:spLocks/>
          </p:cNvSpPr>
          <p:nvPr/>
        </p:nvSpPr>
        <p:spPr bwMode="auto">
          <a:xfrm>
            <a:off x="3016747" y="2911475"/>
            <a:ext cx="20638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7" name="Rectangle 22"/>
          <p:cNvSpPr>
            <a:spLocks/>
          </p:cNvSpPr>
          <p:nvPr/>
        </p:nvSpPr>
        <p:spPr bwMode="auto">
          <a:xfrm>
            <a:off x="7585075" y="2911475"/>
            <a:ext cx="19050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8" name="Rectangle 23"/>
          <p:cNvSpPr>
            <a:spLocks/>
          </p:cNvSpPr>
          <p:nvPr/>
        </p:nvSpPr>
        <p:spPr bwMode="auto">
          <a:xfrm>
            <a:off x="3046910" y="3152001"/>
            <a:ext cx="2222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cs typeface="Times" pitchFamily="-116" charset="0"/>
              </a:rPr>
              <a:t>at </a:t>
            </a:r>
          </a:p>
        </p:txBody>
      </p:sp>
      <p:sp>
        <p:nvSpPr>
          <p:cNvPr id="19" name="Rectangle 24"/>
          <p:cNvSpPr>
            <a:spLocks/>
          </p:cNvSpPr>
          <p:nvPr/>
        </p:nvSpPr>
        <p:spPr bwMode="auto">
          <a:xfrm>
            <a:off x="3280272" y="3152001"/>
            <a:ext cx="15388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  <a:cs typeface="Times" pitchFamily="-116" charset="0"/>
              </a:rPr>
              <a:t>Y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20" name="Rectangle 25"/>
          <p:cNvSpPr>
            <a:spLocks/>
          </p:cNvSpPr>
          <p:nvPr/>
        </p:nvSpPr>
        <p:spPr bwMode="auto">
          <a:xfrm>
            <a:off x="7585075" y="3298825"/>
            <a:ext cx="19050" cy="2730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1" name="Rectangle 29"/>
          <p:cNvSpPr>
            <a:spLocks/>
          </p:cNvSpPr>
          <p:nvPr/>
        </p:nvSpPr>
        <p:spPr bwMode="auto">
          <a:xfrm>
            <a:off x="7686675" y="3484563"/>
            <a:ext cx="19050" cy="3889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2" name="Rectangle 35"/>
          <p:cNvSpPr>
            <a:spLocks/>
          </p:cNvSpPr>
          <p:nvPr/>
        </p:nvSpPr>
        <p:spPr bwMode="auto">
          <a:xfrm>
            <a:off x="7686675" y="3873500"/>
            <a:ext cx="19050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3" name="Rectangle 39"/>
          <p:cNvSpPr>
            <a:spLocks/>
          </p:cNvSpPr>
          <p:nvPr/>
        </p:nvSpPr>
        <p:spPr bwMode="auto">
          <a:xfrm>
            <a:off x="7686675" y="4260850"/>
            <a:ext cx="19050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4" name="Line 46"/>
          <p:cNvSpPr>
            <a:spLocks noChangeShapeType="1"/>
          </p:cNvSpPr>
          <p:nvPr/>
        </p:nvSpPr>
        <p:spPr bwMode="auto">
          <a:xfrm>
            <a:off x="711200" y="4077072"/>
            <a:ext cx="76052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5" name="Rectangle 23"/>
          <p:cNvSpPr>
            <a:spLocks/>
          </p:cNvSpPr>
          <p:nvPr/>
        </p:nvSpPr>
        <p:spPr bwMode="auto">
          <a:xfrm>
            <a:off x="3017392" y="2276872"/>
            <a:ext cx="474489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cs typeface="Times" pitchFamily="-116" charset="0"/>
              </a:rPr>
              <a:t>at X </a:t>
            </a:r>
            <a:endParaRPr lang="en-US" sz="1800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31" name="Rectangle 9"/>
          <p:cNvSpPr>
            <a:spLocks/>
          </p:cNvSpPr>
          <p:nvPr/>
        </p:nvSpPr>
        <p:spPr bwMode="auto">
          <a:xfrm>
            <a:off x="1475657" y="2708920"/>
            <a:ext cx="214632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write(A) 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32" name="Rectangle 9"/>
          <p:cNvSpPr>
            <a:spLocks/>
          </p:cNvSpPr>
          <p:nvPr/>
        </p:nvSpPr>
        <p:spPr bwMode="auto">
          <a:xfrm>
            <a:off x="1475657" y="3584049"/>
            <a:ext cx="214632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write(B) 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33" name="Rectangle 9"/>
          <p:cNvSpPr>
            <a:spLocks/>
          </p:cNvSpPr>
          <p:nvPr/>
        </p:nvSpPr>
        <p:spPr bwMode="auto">
          <a:xfrm>
            <a:off x="4513906" y="2282825"/>
            <a:ext cx="214632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read(B) 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34" name="Rectangle 16"/>
          <p:cNvSpPr>
            <a:spLocks/>
          </p:cNvSpPr>
          <p:nvPr/>
        </p:nvSpPr>
        <p:spPr bwMode="auto">
          <a:xfrm>
            <a:off x="4513907" y="3152001"/>
            <a:ext cx="769441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read(A)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35" name="Rectangle 21"/>
          <p:cNvSpPr>
            <a:spLocks/>
          </p:cNvSpPr>
          <p:nvPr/>
        </p:nvSpPr>
        <p:spPr bwMode="auto">
          <a:xfrm>
            <a:off x="6041082" y="2911475"/>
            <a:ext cx="20638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36" name="Rectangle 23"/>
          <p:cNvSpPr>
            <a:spLocks/>
          </p:cNvSpPr>
          <p:nvPr/>
        </p:nvSpPr>
        <p:spPr bwMode="auto">
          <a:xfrm>
            <a:off x="6071245" y="3152001"/>
            <a:ext cx="2222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cs typeface="Times" pitchFamily="-116" charset="0"/>
              </a:rPr>
              <a:t>at </a:t>
            </a:r>
          </a:p>
        </p:txBody>
      </p:sp>
      <p:sp>
        <p:nvSpPr>
          <p:cNvPr id="37" name="Rectangle 24"/>
          <p:cNvSpPr>
            <a:spLocks/>
          </p:cNvSpPr>
          <p:nvPr/>
        </p:nvSpPr>
        <p:spPr bwMode="auto">
          <a:xfrm>
            <a:off x="6304607" y="3152001"/>
            <a:ext cx="15388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  <a:cs typeface="Times" pitchFamily="-116" charset="0"/>
              </a:rPr>
              <a:t>X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38" name="Rectangle 23"/>
          <p:cNvSpPr>
            <a:spLocks/>
          </p:cNvSpPr>
          <p:nvPr/>
        </p:nvSpPr>
        <p:spPr bwMode="auto">
          <a:xfrm>
            <a:off x="6041727" y="2276872"/>
            <a:ext cx="474489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cs typeface="Times" pitchFamily="-116" charset="0"/>
              </a:rPr>
              <a:t>at Y </a:t>
            </a:r>
            <a:endParaRPr lang="en-US" sz="1800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39" name="Rectangle 9"/>
          <p:cNvSpPr>
            <a:spLocks/>
          </p:cNvSpPr>
          <p:nvPr/>
        </p:nvSpPr>
        <p:spPr bwMode="auto">
          <a:xfrm>
            <a:off x="4499992" y="2708920"/>
            <a:ext cx="214632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write(B) 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40" name="Rectangle 9"/>
          <p:cNvSpPr>
            <a:spLocks/>
          </p:cNvSpPr>
          <p:nvPr/>
        </p:nvSpPr>
        <p:spPr bwMode="auto">
          <a:xfrm>
            <a:off x="4499992" y="3584049"/>
            <a:ext cx="214632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write(A) 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n-US" sz="2400" dirty="0" smtClean="0"/>
              <a:t>Resource allocation</a:t>
            </a:r>
          </a:p>
          <a:p>
            <a:pPr lvl="1"/>
            <a:r>
              <a:rPr lang="el-GR" sz="2000" dirty="0" smtClean="0"/>
              <a:t>Ένας πόρος </a:t>
            </a:r>
            <a:r>
              <a:rPr lang="en-US" sz="2000" dirty="0" smtClean="0"/>
              <a:t>A </a:t>
            </a:r>
            <a:r>
              <a:rPr lang="el-GR" sz="2000" dirty="0" smtClean="0"/>
              <a:t>χρησιμοποιείται από τη διεργασία </a:t>
            </a:r>
            <a:r>
              <a:rPr lang="en-US" sz="2000" dirty="0" smtClean="0"/>
              <a:t>U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l-GR" sz="2400" dirty="0" smtClean="0"/>
          </a:p>
          <a:p>
            <a:pPr lvl="1"/>
            <a:r>
              <a:rPr lang="el-GR" sz="2000" dirty="0" smtClean="0"/>
              <a:t>Μια διεργασία </a:t>
            </a:r>
            <a:r>
              <a:rPr lang="en-US" sz="2000" dirty="0" smtClean="0"/>
              <a:t>U </a:t>
            </a:r>
            <a:r>
              <a:rPr lang="el-GR" sz="2000" dirty="0" smtClean="0"/>
              <a:t>περιμένει τον πόρο Α</a:t>
            </a:r>
            <a:endParaRPr lang="en-US" sz="20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O</a:t>
            </a:r>
            <a:r>
              <a:rPr lang="el-GR" sz="2400" dirty="0" smtClean="0"/>
              <a:t> γράφος που δημιουργείται λέγεται γράφος </a:t>
            </a:r>
            <a:r>
              <a:rPr lang="en-US" sz="2400" dirty="0" smtClean="0"/>
              <a:t>Wait-For</a:t>
            </a:r>
            <a:endParaRPr lang="el-GR" sz="2400" dirty="0"/>
          </a:p>
        </p:txBody>
      </p:sp>
      <p:sp>
        <p:nvSpPr>
          <p:cNvPr id="4" name="Rectangle 6"/>
          <p:cNvSpPr>
            <a:spLocks/>
          </p:cNvSpPr>
          <p:nvPr/>
        </p:nvSpPr>
        <p:spPr bwMode="auto">
          <a:xfrm>
            <a:off x="3272111" y="3128467"/>
            <a:ext cx="180975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A</a:t>
            </a:r>
          </a:p>
        </p:txBody>
      </p:sp>
      <p:sp>
        <p:nvSpPr>
          <p:cNvPr id="5" name="Rectangle 26"/>
          <p:cNvSpPr>
            <a:spLocks/>
          </p:cNvSpPr>
          <p:nvPr/>
        </p:nvSpPr>
        <p:spPr bwMode="auto">
          <a:xfrm>
            <a:off x="4860032" y="2564904"/>
            <a:ext cx="487363" cy="4873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6" name="Rectangle 27"/>
          <p:cNvSpPr>
            <a:spLocks/>
          </p:cNvSpPr>
          <p:nvPr/>
        </p:nvSpPr>
        <p:spPr bwMode="auto">
          <a:xfrm>
            <a:off x="5026719" y="2661742"/>
            <a:ext cx="195263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U</a:t>
            </a:r>
          </a:p>
        </p:txBody>
      </p:sp>
      <p:sp>
        <p:nvSpPr>
          <p:cNvPr id="7" name="AutoShape 47"/>
          <p:cNvSpPr>
            <a:spLocks/>
          </p:cNvSpPr>
          <p:nvPr/>
        </p:nvSpPr>
        <p:spPr bwMode="auto">
          <a:xfrm>
            <a:off x="3203848" y="2601664"/>
            <a:ext cx="244475" cy="395288"/>
          </a:xfrm>
          <a:prstGeom prst="roundRect">
            <a:avLst>
              <a:gd name="adj" fmla="val 50000"/>
            </a:avLst>
          </a:prstGeom>
          <a:solidFill>
            <a:srgbClr val="FFDC99"/>
          </a:solidFill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8" name="Line 52"/>
          <p:cNvSpPr>
            <a:spLocks noChangeShapeType="1"/>
          </p:cNvSpPr>
          <p:nvPr/>
        </p:nvSpPr>
        <p:spPr bwMode="auto">
          <a:xfrm>
            <a:off x="3183136" y="2777629"/>
            <a:ext cx="24447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9" name="AutoShape 51"/>
          <p:cNvSpPr>
            <a:spLocks/>
          </p:cNvSpPr>
          <p:nvPr/>
        </p:nvSpPr>
        <p:spPr bwMode="auto">
          <a:xfrm>
            <a:off x="3203848" y="2571502"/>
            <a:ext cx="274638" cy="425450"/>
          </a:xfrm>
          <a:prstGeom prst="roundRect">
            <a:avLst>
              <a:gd name="adj" fmla="val 47106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cxnSp>
        <p:nvCxnSpPr>
          <p:cNvPr id="11" name="10 - Ευθεία γραμμή σύνδεσης"/>
          <p:cNvCxnSpPr>
            <a:stCxn id="9" idx="3"/>
            <a:endCxn id="5" idx="1"/>
          </p:cNvCxnSpPr>
          <p:nvPr/>
        </p:nvCxnSpPr>
        <p:spPr>
          <a:xfrm>
            <a:off x="3478486" y="2784227"/>
            <a:ext cx="1381546" cy="24359"/>
          </a:xfrm>
          <a:prstGeom prst="line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6"/>
          <p:cNvSpPr>
            <a:spLocks/>
          </p:cNvSpPr>
          <p:nvPr/>
        </p:nvSpPr>
        <p:spPr bwMode="auto">
          <a:xfrm>
            <a:off x="3288804" y="4733776"/>
            <a:ext cx="180975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A</a:t>
            </a:r>
          </a:p>
        </p:txBody>
      </p:sp>
      <p:sp>
        <p:nvSpPr>
          <p:cNvPr id="13" name="Rectangle 26"/>
          <p:cNvSpPr>
            <a:spLocks/>
          </p:cNvSpPr>
          <p:nvPr/>
        </p:nvSpPr>
        <p:spPr bwMode="auto">
          <a:xfrm>
            <a:off x="4876725" y="4170213"/>
            <a:ext cx="487363" cy="4873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4" name="Rectangle 27"/>
          <p:cNvSpPr>
            <a:spLocks/>
          </p:cNvSpPr>
          <p:nvPr/>
        </p:nvSpPr>
        <p:spPr bwMode="auto">
          <a:xfrm>
            <a:off x="5043412" y="4267051"/>
            <a:ext cx="195263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U</a:t>
            </a:r>
          </a:p>
        </p:txBody>
      </p:sp>
      <p:sp>
        <p:nvSpPr>
          <p:cNvPr id="15" name="AutoShape 47"/>
          <p:cNvSpPr>
            <a:spLocks/>
          </p:cNvSpPr>
          <p:nvPr/>
        </p:nvSpPr>
        <p:spPr bwMode="auto">
          <a:xfrm>
            <a:off x="3220541" y="4206973"/>
            <a:ext cx="244475" cy="395288"/>
          </a:xfrm>
          <a:prstGeom prst="roundRect">
            <a:avLst>
              <a:gd name="adj" fmla="val 50000"/>
            </a:avLst>
          </a:prstGeom>
          <a:solidFill>
            <a:srgbClr val="FFDC99"/>
          </a:solidFill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6" name="Line 52"/>
          <p:cNvSpPr>
            <a:spLocks noChangeShapeType="1"/>
          </p:cNvSpPr>
          <p:nvPr/>
        </p:nvSpPr>
        <p:spPr bwMode="auto">
          <a:xfrm>
            <a:off x="3199829" y="4382938"/>
            <a:ext cx="24447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7" name="AutoShape 51"/>
          <p:cNvSpPr>
            <a:spLocks/>
          </p:cNvSpPr>
          <p:nvPr/>
        </p:nvSpPr>
        <p:spPr bwMode="auto">
          <a:xfrm>
            <a:off x="3220541" y="4176811"/>
            <a:ext cx="274638" cy="425450"/>
          </a:xfrm>
          <a:prstGeom prst="roundRect">
            <a:avLst>
              <a:gd name="adj" fmla="val 47106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cxnSp>
        <p:nvCxnSpPr>
          <p:cNvPr id="18" name="17 - Ευθεία γραμμή σύνδεσης"/>
          <p:cNvCxnSpPr>
            <a:stCxn id="17" idx="3"/>
            <a:endCxn id="13" idx="1"/>
          </p:cNvCxnSpPr>
          <p:nvPr/>
        </p:nvCxnSpPr>
        <p:spPr>
          <a:xfrm>
            <a:off x="3495179" y="4389536"/>
            <a:ext cx="1381546" cy="24359"/>
          </a:xfrm>
          <a:prstGeom prst="line">
            <a:avLst/>
          </a:prstGeom>
          <a:ln>
            <a:head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3707904" y="24928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Held by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3707904" y="40677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Waits for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deadlock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401019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l-GR" sz="2400" dirty="0" smtClean="0"/>
              <a:t>Υπάρχει </a:t>
            </a:r>
            <a:r>
              <a:rPr lang="en-US" sz="2400" dirty="0" smtClean="0"/>
              <a:t>deadlock </a:t>
            </a:r>
            <a:r>
              <a:rPr lang="el-GR" sz="2400" dirty="0" smtClean="0"/>
              <a:t>αν και μόνο αν υπάρχει κύκλος στον γράφο</a:t>
            </a:r>
            <a:r>
              <a:rPr lang="en-US" sz="2400" dirty="0" smtClean="0"/>
              <a:t> wait-for</a:t>
            </a:r>
            <a:endParaRPr lang="el-GR" sz="2400" dirty="0"/>
          </a:p>
        </p:txBody>
      </p:sp>
      <p:sp>
        <p:nvSpPr>
          <p:cNvPr id="4" name="Rectangle 5"/>
          <p:cNvSpPr>
            <a:spLocks/>
          </p:cNvSpPr>
          <p:nvPr/>
        </p:nvSpPr>
        <p:spPr bwMode="auto">
          <a:xfrm>
            <a:off x="4081561" y="3460205"/>
            <a:ext cx="180975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B</a:t>
            </a:r>
          </a:p>
        </p:txBody>
      </p:sp>
      <p:sp>
        <p:nvSpPr>
          <p:cNvPr id="5" name="Rectangle 6"/>
          <p:cNvSpPr>
            <a:spLocks/>
          </p:cNvSpPr>
          <p:nvPr/>
        </p:nvSpPr>
        <p:spPr bwMode="auto">
          <a:xfrm>
            <a:off x="4168874" y="2120355"/>
            <a:ext cx="180975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A</a:t>
            </a:r>
          </a:p>
        </p:txBody>
      </p:sp>
      <p:sp>
        <p:nvSpPr>
          <p:cNvPr id="6" name="Freeform 10"/>
          <p:cNvSpPr>
            <a:spLocks/>
          </p:cNvSpPr>
          <p:nvPr/>
        </p:nvSpPr>
        <p:spPr bwMode="auto">
          <a:xfrm>
            <a:off x="4283174" y="3058567"/>
            <a:ext cx="1627188" cy="8763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21588"/>
              </a:cxn>
            </a:cxnLst>
            <a:rect l="0" t="0" r="r" b="b"/>
            <a:pathLst>
              <a:path w="21600" h="21588">
                <a:moveTo>
                  <a:pt x="21600" y="0"/>
                </a:moveTo>
                <a:cubicBezTo>
                  <a:pt x="19931" y="12438"/>
                  <a:pt x="10764" y="21600"/>
                  <a:pt x="0" y="21588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7" name="Rectangle 11"/>
          <p:cNvSpPr>
            <a:spLocks/>
          </p:cNvSpPr>
          <p:nvPr/>
        </p:nvSpPr>
        <p:spPr bwMode="auto">
          <a:xfrm>
            <a:off x="1825724" y="3582442"/>
            <a:ext cx="1004888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Waits for</a:t>
            </a:r>
          </a:p>
        </p:txBody>
      </p:sp>
      <p:sp>
        <p:nvSpPr>
          <p:cNvPr id="8" name="Rectangle 12"/>
          <p:cNvSpPr>
            <a:spLocks/>
          </p:cNvSpPr>
          <p:nvPr/>
        </p:nvSpPr>
        <p:spPr bwMode="auto">
          <a:xfrm>
            <a:off x="2078136" y="1683792"/>
            <a:ext cx="873125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Held by</a:t>
            </a:r>
          </a:p>
        </p:txBody>
      </p:sp>
      <p:sp>
        <p:nvSpPr>
          <p:cNvPr id="9" name="Rectangle 13"/>
          <p:cNvSpPr>
            <a:spLocks/>
          </p:cNvSpPr>
          <p:nvPr/>
        </p:nvSpPr>
        <p:spPr bwMode="auto">
          <a:xfrm>
            <a:off x="5543649" y="3664992"/>
            <a:ext cx="873125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Held by</a:t>
            </a:r>
          </a:p>
        </p:txBody>
      </p:sp>
      <p:sp>
        <p:nvSpPr>
          <p:cNvPr id="10" name="Rectangle 26"/>
          <p:cNvSpPr>
            <a:spLocks/>
          </p:cNvSpPr>
          <p:nvPr/>
        </p:nvSpPr>
        <p:spPr bwMode="auto">
          <a:xfrm>
            <a:off x="5686524" y="2471192"/>
            <a:ext cx="487363" cy="4873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1" name="Rectangle 27"/>
          <p:cNvSpPr>
            <a:spLocks/>
          </p:cNvSpPr>
          <p:nvPr/>
        </p:nvSpPr>
        <p:spPr bwMode="auto">
          <a:xfrm>
            <a:off x="5853211" y="2568030"/>
            <a:ext cx="195263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U</a:t>
            </a:r>
          </a:p>
        </p:txBody>
      </p:sp>
      <p:sp>
        <p:nvSpPr>
          <p:cNvPr id="12" name="Rectangle 32"/>
          <p:cNvSpPr>
            <a:spLocks/>
          </p:cNvSpPr>
          <p:nvPr/>
        </p:nvSpPr>
        <p:spPr bwMode="auto">
          <a:xfrm>
            <a:off x="2394049" y="2501355"/>
            <a:ext cx="487363" cy="4873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3" name="Rectangle 33"/>
          <p:cNvSpPr>
            <a:spLocks/>
          </p:cNvSpPr>
          <p:nvPr/>
        </p:nvSpPr>
        <p:spPr bwMode="auto">
          <a:xfrm>
            <a:off x="2557561" y="2598192"/>
            <a:ext cx="166688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T</a:t>
            </a:r>
          </a:p>
        </p:txBody>
      </p:sp>
      <p:sp>
        <p:nvSpPr>
          <p:cNvPr id="14" name="Freeform 35"/>
          <p:cNvSpPr>
            <a:spLocks/>
          </p:cNvSpPr>
          <p:nvPr/>
        </p:nvSpPr>
        <p:spPr bwMode="auto">
          <a:xfrm>
            <a:off x="4649886" y="1769517"/>
            <a:ext cx="1219200" cy="731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634" y="1780"/>
              </a:cxn>
              <a:cxn ang="0">
                <a:pos x="15666" y="7216"/>
              </a:cxn>
              <a:cxn ang="0">
                <a:pos x="19969" y="13494"/>
              </a:cxn>
              <a:cxn ang="0">
                <a:pos x="21600" y="21600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8634" y="1780"/>
                </a:lnTo>
                <a:lnTo>
                  <a:pt x="15666" y="7216"/>
                </a:lnTo>
                <a:lnTo>
                  <a:pt x="19969" y="13494"/>
                </a:lnTo>
                <a:lnTo>
                  <a:pt x="21600" y="21600"/>
                </a:ln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5" name="Rectangle 36"/>
          <p:cNvSpPr>
            <a:spLocks/>
          </p:cNvSpPr>
          <p:nvPr/>
        </p:nvSpPr>
        <p:spPr bwMode="auto">
          <a:xfrm>
            <a:off x="5583336" y="1683792"/>
            <a:ext cx="1004888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Waits for</a:t>
            </a:r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3765649" y="3842792"/>
            <a:ext cx="274638" cy="182563"/>
          </a:xfrm>
          <a:custGeom>
            <a:avLst/>
            <a:gdLst/>
            <a:ahLst/>
            <a:cxnLst>
              <a:cxn ang="0">
                <a:pos x="0" y="10706"/>
              </a:cxn>
              <a:cxn ang="0">
                <a:pos x="0" y="0"/>
              </a:cxn>
              <a:cxn ang="0">
                <a:pos x="21600" y="14275"/>
              </a:cxn>
              <a:cxn ang="0">
                <a:pos x="0" y="21600"/>
              </a:cxn>
              <a:cxn ang="0">
                <a:pos x="0" y="10706"/>
              </a:cxn>
              <a:cxn ang="0">
                <a:pos x="0" y="10706"/>
              </a:cxn>
            </a:cxnLst>
            <a:rect l="0" t="0" r="r" b="b"/>
            <a:pathLst>
              <a:path w="21600" h="21600">
                <a:moveTo>
                  <a:pt x="0" y="10706"/>
                </a:moveTo>
                <a:lnTo>
                  <a:pt x="0" y="0"/>
                </a:lnTo>
                <a:lnTo>
                  <a:pt x="21600" y="14275"/>
                </a:lnTo>
                <a:lnTo>
                  <a:pt x="0" y="21600"/>
                </a:lnTo>
                <a:lnTo>
                  <a:pt x="0" y="10706"/>
                </a:lnTo>
                <a:close/>
                <a:moveTo>
                  <a:pt x="0" y="10706"/>
                </a:moveTo>
              </a:path>
            </a:pathLst>
          </a:custGeom>
          <a:solidFill>
            <a:srgbClr val="000000"/>
          </a:solidFill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2638524" y="2988717"/>
            <a:ext cx="1127125" cy="944563"/>
          </a:xfrm>
          <a:custGeom>
            <a:avLst/>
            <a:gdLst/>
            <a:ahLst/>
            <a:cxnLst>
              <a:cxn ang="0">
                <a:pos x="21600" y="21600"/>
              </a:cxn>
              <a:cxn ang="0">
                <a:pos x="12838" y="18805"/>
              </a:cxn>
              <a:cxn ang="0">
                <a:pos x="5841" y="13940"/>
              </a:cxn>
              <a:cxn ang="0">
                <a:pos x="1156" y="7660"/>
              </a:cxn>
              <a:cxn ang="0">
                <a:pos x="0" y="0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lnTo>
                  <a:pt x="12838" y="18805"/>
                </a:lnTo>
                <a:lnTo>
                  <a:pt x="5841" y="13940"/>
                </a:lnTo>
                <a:lnTo>
                  <a:pt x="1156" y="7660"/>
                </a:ln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8" name="Freeform 40"/>
          <p:cNvSpPr>
            <a:spLocks/>
          </p:cNvSpPr>
          <p:nvPr/>
        </p:nvSpPr>
        <p:spPr bwMode="auto">
          <a:xfrm>
            <a:off x="2760761" y="1769517"/>
            <a:ext cx="1309688" cy="396875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3011" y="11578"/>
              </a:cxn>
              <a:cxn ang="0">
                <a:pos x="8038" y="5011"/>
              </a:cxn>
              <a:cxn ang="0">
                <a:pos x="2160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3011" y="11578"/>
                </a:lnTo>
                <a:lnTo>
                  <a:pt x="8038" y="5011"/>
                </a:lnTo>
                <a:lnTo>
                  <a:pt x="21600" y="0"/>
                </a:ln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9" name="AutoShape 41"/>
          <p:cNvSpPr>
            <a:spLocks/>
          </p:cNvSpPr>
          <p:nvPr/>
        </p:nvSpPr>
        <p:spPr bwMode="auto">
          <a:xfrm>
            <a:off x="4100611" y="3750717"/>
            <a:ext cx="244475" cy="396875"/>
          </a:xfrm>
          <a:prstGeom prst="roundRect">
            <a:avLst>
              <a:gd name="adj" fmla="val 50000"/>
            </a:avLst>
          </a:prstGeom>
          <a:solidFill>
            <a:srgbClr val="FFDC99"/>
          </a:solidFill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0" name="AutoShape 47"/>
          <p:cNvSpPr>
            <a:spLocks/>
          </p:cNvSpPr>
          <p:nvPr/>
        </p:nvSpPr>
        <p:spPr bwMode="auto">
          <a:xfrm>
            <a:off x="4100611" y="1556792"/>
            <a:ext cx="244475" cy="395288"/>
          </a:xfrm>
          <a:prstGeom prst="roundRect">
            <a:avLst>
              <a:gd name="adj" fmla="val 50000"/>
            </a:avLst>
          </a:prstGeom>
          <a:solidFill>
            <a:srgbClr val="FFDC99"/>
          </a:solidFill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1" name="Rectangle 50"/>
          <p:cNvSpPr>
            <a:spLocks/>
          </p:cNvSpPr>
          <p:nvPr/>
        </p:nvSpPr>
        <p:spPr bwMode="auto">
          <a:xfrm>
            <a:off x="4100611" y="1556792"/>
            <a:ext cx="274638" cy="242888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2" name="Line 52"/>
          <p:cNvSpPr>
            <a:spLocks noChangeShapeType="1"/>
          </p:cNvSpPr>
          <p:nvPr/>
        </p:nvSpPr>
        <p:spPr bwMode="auto">
          <a:xfrm>
            <a:off x="4100611" y="1769517"/>
            <a:ext cx="24447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3" name="AutoShape 9"/>
          <p:cNvSpPr>
            <a:spLocks/>
          </p:cNvSpPr>
          <p:nvPr/>
        </p:nvSpPr>
        <p:spPr bwMode="auto">
          <a:xfrm>
            <a:off x="5807099" y="2898230"/>
            <a:ext cx="144463" cy="214313"/>
          </a:xfrm>
          <a:custGeom>
            <a:avLst/>
            <a:gdLst>
              <a:gd name="T0" fmla="*/ 10800 w 21600"/>
              <a:gd name="T1" fmla="*/ 10800 h 21048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048">
                <a:moveTo>
                  <a:pt x="21600" y="20639"/>
                </a:moveTo>
                <a:cubicBezTo>
                  <a:pt x="14244" y="21600"/>
                  <a:pt x="6605" y="20855"/>
                  <a:pt x="0" y="18532"/>
                </a:cubicBezTo>
                <a:lnTo>
                  <a:pt x="15279" y="0"/>
                </a:lnTo>
                <a:close/>
                <a:moveTo>
                  <a:pt x="21600" y="20639"/>
                </a:moveTo>
              </a:path>
            </a:pathLst>
          </a:custGeom>
          <a:solidFill>
            <a:srgbClr val="000000"/>
          </a:solidFill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4" name="Freeform 34"/>
          <p:cNvSpPr>
            <a:spLocks/>
          </p:cNvSpPr>
          <p:nvPr/>
        </p:nvSpPr>
        <p:spPr bwMode="auto">
          <a:xfrm>
            <a:off x="4324374" y="1677442"/>
            <a:ext cx="304800" cy="152400"/>
          </a:xfrm>
          <a:custGeom>
            <a:avLst/>
            <a:gdLst/>
            <a:ahLst/>
            <a:cxnLst>
              <a:cxn ang="0">
                <a:pos x="21600" y="13050"/>
              </a:cxn>
              <a:cxn ang="0">
                <a:pos x="19463" y="21600"/>
              </a:cxn>
              <a:cxn ang="0">
                <a:pos x="0" y="8775"/>
              </a:cxn>
              <a:cxn ang="0">
                <a:pos x="21600" y="0"/>
              </a:cxn>
              <a:cxn ang="0">
                <a:pos x="21600" y="13050"/>
              </a:cxn>
              <a:cxn ang="0">
                <a:pos x="21600" y="13050"/>
              </a:cxn>
            </a:cxnLst>
            <a:rect l="0" t="0" r="r" b="b"/>
            <a:pathLst>
              <a:path w="21600" h="21600">
                <a:moveTo>
                  <a:pt x="21600" y="13050"/>
                </a:moveTo>
                <a:lnTo>
                  <a:pt x="19463" y="21600"/>
                </a:lnTo>
                <a:lnTo>
                  <a:pt x="0" y="8775"/>
                </a:lnTo>
                <a:lnTo>
                  <a:pt x="21600" y="0"/>
                </a:lnTo>
                <a:lnTo>
                  <a:pt x="21600" y="13050"/>
                </a:lnTo>
                <a:close/>
                <a:moveTo>
                  <a:pt x="21600" y="13050"/>
                </a:moveTo>
              </a:path>
            </a:pathLst>
          </a:custGeom>
          <a:solidFill>
            <a:srgbClr val="000000"/>
          </a:solidFill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5" name="Freeform 37"/>
          <p:cNvSpPr>
            <a:spLocks/>
          </p:cNvSpPr>
          <p:nvPr/>
        </p:nvSpPr>
        <p:spPr bwMode="auto">
          <a:xfrm>
            <a:off x="3744937" y="3842792"/>
            <a:ext cx="274638" cy="182563"/>
          </a:xfrm>
          <a:custGeom>
            <a:avLst/>
            <a:gdLst/>
            <a:ahLst/>
            <a:cxnLst>
              <a:cxn ang="0">
                <a:pos x="0" y="10706"/>
              </a:cxn>
              <a:cxn ang="0">
                <a:pos x="0" y="0"/>
              </a:cxn>
              <a:cxn ang="0">
                <a:pos x="21600" y="14275"/>
              </a:cxn>
              <a:cxn ang="0">
                <a:pos x="0" y="21600"/>
              </a:cxn>
              <a:cxn ang="0">
                <a:pos x="0" y="10706"/>
              </a:cxn>
              <a:cxn ang="0">
                <a:pos x="0" y="10706"/>
              </a:cxn>
            </a:cxnLst>
            <a:rect l="0" t="0" r="r" b="b"/>
            <a:pathLst>
              <a:path w="21600" h="21600">
                <a:moveTo>
                  <a:pt x="0" y="10706"/>
                </a:moveTo>
                <a:lnTo>
                  <a:pt x="0" y="0"/>
                </a:lnTo>
                <a:lnTo>
                  <a:pt x="21600" y="14275"/>
                </a:lnTo>
                <a:lnTo>
                  <a:pt x="0" y="21600"/>
                </a:lnTo>
                <a:lnTo>
                  <a:pt x="0" y="10706"/>
                </a:lnTo>
                <a:close/>
                <a:moveTo>
                  <a:pt x="0" y="10706"/>
                </a:moveTo>
              </a:path>
            </a:pathLst>
          </a:custGeom>
          <a:solidFill>
            <a:srgbClr val="000000"/>
          </a:solidFill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6" name="Freeform 39"/>
          <p:cNvSpPr>
            <a:spLocks/>
          </p:cNvSpPr>
          <p:nvPr/>
        </p:nvSpPr>
        <p:spPr bwMode="auto">
          <a:xfrm>
            <a:off x="2617812" y="2166392"/>
            <a:ext cx="182563" cy="273050"/>
          </a:xfrm>
          <a:custGeom>
            <a:avLst/>
            <a:gdLst/>
            <a:ahLst/>
            <a:cxnLst>
              <a:cxn ang="0">
                <a:pos x="10706" y="2386"/>
              </a:cxn>
              <a:cxn ang="0">
                <a:pos x="21600" y="4772"/>
              </a:cxn>
              <a:cxn ang="0">
                <a:pos x="0" y="21600"/>
              </a:cxn>
              <a:cxn ang="0">
                <a:pos x="3569" y="0"/>
              </a:cxn>
              <a:cxn ang="0">
                <a:pos x="10706" y="2386"/>
              </a:cxn>
              <a:cxn ang="0">
                <a:pos x="10706" y="2386"/>
              </a:cxn>
            </a:cxnLst>
            <a:rect l="0" t="0" r="r" b="b"/>
            <a:pathLst>
              <a:path w="21600" h="21600">
                <a:moveTo>
                  <a:pt x="10706" y="2386"/>
                </a:moveTo>
                <a:lnTo>
                  <a:pt x="21600" y="4772"/>
                </a:lnTo>
                <a:lnTo>
                  <a:pt x="0" y="21600"/>
                </a:lnTo>
                <a:lnTo>
                  <a:pt x="3569" y="0"/>
                </a:lnTo>
                <a:lnTo>
                  <a:pt x="10706" y="2386"/>
                </a:lnTo>
                <a:close/>
                <a:moveTo>
                  <a:pt x="10706" y="2386"/>
                </a:moveTo>
              </a:path>
            </a:pathLst>
          </a:custGeom>
          <a:solidFill>
            <a:srgbClr val="000000"/>
          </a:solidFill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7" name="AutoShape 45"/>
          <p:cNvSpPr>
            <a:spLocks/>
          </p:cNvSpPr>
          <p:nvPr/>
        </p:nvSpPr>
        <p:spPr bwMode="auto">
          <a:xfrm>
            <a:off x="4079899" y="3750717"/>
            <a:ext cx="274638" cy="427038"/>
          </a:xfrm>
          <a:prstGeom prst="roundRect">
            <a:avLst>
              <a:gd name="adj" fmla="val 47106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8" name="Line 46"/>
          <p:cNvSpPr>
            <a:spLocks noChangeShapeType="1"/>
          </p:cNvSpPr>
          <p:nvPr/>
        </p:nvSpPr>
        <p:spPr bwMode="auto">
          <a:xfrm>
            <a:off x="4079899" y="3963442"/>
            <a:ext cx="24447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9" name="AutoShape 51"/>
          <p:cNvSpPr>
            <a:spLocks/>
          </p:cNvSpPr>
          <p:nvPr/>
        </p:nvSpPr>
        <p:spPr bwMode="auto">
          <a:xfrm>
            <a:off x="4079899" y="1556792"/>
            <a:ext cx="274638" cy="425450"/>
          </a:xfrm>
          <a:prstGeom prst="roundRect">
            <a:avLst>
              <a:gd name="adj" fmla="val 47106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30" name="Line 52"/>
          <p:cNvSpPr>
            <a:spLocks noChangeShapeType="1"/>
          </p:cNvSpPr>
          <p:nvPr/>
        </p:nvSpPr>
        <p:spPr bwMode="auto">
          <a:xfrm>
            <a:off x="4079899" y="1769517"/>
            <a:ext cx="24447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17525" y="1771650"/>
            <a:ext cx="7256463" cy="4225925"/>
            <a:chOff x="0" y="0"/>
            <a:chExt cx="4571" cy="2662"/>
          </a:xfrm>
        </p:grpSpPr>
        <p:sp>
          <p:nvSpPr>
            <p:cNvPr id="5" name="Rectangle 5"/>
            <p:cNvSpPr>
              <a:spLocks/>
            </p:cNvSpPr>
            <p:nvPr/>
          </p:nvSpPr>
          <p:spPr bwMode="auto">
            <a:xfrm>
              <a:off x="2492" y="2229"/>
              <a:ext cx="323" cy="293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" name="Rectangle 6"/>
            <p:cNvSpPr>
              <a:spLocks/>
            </p:cNvSpPr>
            <p:nvPr/>
          </p:nvSpPr>
          <p:spPr bwMode="auto">
            <a:xfrm>
              <a:off x="2492" y="1880"/>
              <a:ext cx="323" cy="293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" name="Rectangle 7"/>
            <p:cNvSpPr>
              <a:spLocks/>
            </p:cNvSpPr>
            <p:nvPr/>
          </p:nvSpPr>
          <p:spPr bwMode="auto">
            <a:xfrm>
              <a:off x="2492" y="1148"/>
              <a:ext cx="323" cy="293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" name="Rectangle 8"/>
            <p:cNvSpPr>
              <a:spLocks/>
            </p:cNvSpPr>
            <p:nvPr/>
          </p:nvSpPr>
          <p:spPr bwMode="auto">
            <a:xfrm>
              <a:off x="2492" y="247"/>
              <a:ext cx="323" cy="293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rot="10800000" flipH="1">
              <a:off x="1912" y="362"/>
              <a:ext cx="500" cy="1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896" y="625"/>
              <a:ext cx="547" cy="4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835" y="740"/>
              <a:ext cx="623" cy="108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1729" y="740"/>
              <a:ext cx="714" cy="14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" name="Rectangle 13"/>
            <p:cNvSpPr>
              <a:spLocks/>
            </p:cNvSpPr>
            <p:nvPr/>
          </p:nvSpPr>
          <p:spPr bwMode="auto">
            <a:xfrm>
              <a:off x="1456" y="189"/>
              <a:ext cx="547" cy="657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" name="Rectangle 14"/>
            <p:cNvSpPr>
              <a:spLocks/>
            </p:cNvSpPr>
            <p:nvPr/>
          </p:nvSpPr>
          <p:spPr bwMode="auto">
            <a:xfrm>
              <a:off x="1567" y="472"/>
              <a:ext cx="323" cy="293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5" name="Rectangle 15"/>
            <p:cNvSpPr>
              <a:spLocks/>
            </p:cNvSpPr>
            <p:nvPr/>
          </p:nvSpPr>
          <p:spPr bwMode="auto">
            <a:xfrm>
              <a:off x="2905" y="929"/>
              <a:ext cx="547" cy="657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6" name="Rectangle 16"/>
            <p:cNvSpPr>
              <a:spLocks/>
            </p:cNvSpPr>
            <p:nvPr/>
          </p:nvSpPr>
          <p:spPr bwMode="auto">
            <a:xfrm>
              <a:off x="2898" y="921"/>
              <a:ext cx="561" cy="674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7" name="Rectangle 17"/>
            <p:cNvSpPr>
              <a:spLocks/>
            </p:cNvSpPr>
            <p:nvPr/>
          </p:nvSpPr>
          <p:spPr bwMode="auto">
            <a:xfrm>
              <a:off x="2905" y="8"/>
              <a:ext cx="547" cy="658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8" name="Rectangle 18"/>
            <p:cNvSpPr>
              <a:spLocks/>
            </p:cNvSpPr>
            <p:nvPr/>
          </p:nvSpPr>
          <p:spPr bwMode="auto">
            <a:xfrm>
              <a:off x="2898" y="0"/>
              <a:ext cx="561" cy="674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9" name="Rectangle 19"/>
            <p:cNvSpPr>
              <a:spLocks/>
            </p:cNvSpPr>
            <p:nvPr/>
          </p:nvSpPr>
          <p:spPr bwMode="auto">
            <a:xfrm>
              <a:off x="2905" y="1833"/>
              <a:ext cx="547" cy="657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0" name="Rectangle 20"/>
            <p:cNvSpPr>
              <a:spLocks/>
            </p:cNvSpPr>
            <p:nvPr/>
          </p:nvSpPr>
          <p:spPr bwMode="auto">
            <a:xfrm>
              <a:off x="2898" y="1825"/>
              <a:ext cx="561" cy="674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1" name="AutoShape 21"/>
            <p:cNvSpPr>
              <a:spLocks/>
            </p:cNvSpPr>
            <p:nvPr/>
          </p:nvSpPr>
          <p:spPr bwMode="auto">
            <a:xfrm>
              <a:off x="3110" y="247"/>
              <a:ext cx="137" cy="230"/>
            </a:xfrm>
            <a:prstGeom prst="roundRect">
              <a:avLst>
                <a:gd name="adj" fmla="val 46958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2" name="AutoShape 22"/>
            <p:cNvSpPr>
              <a:spLocks/>
            </p:cNvSpPr>
            <p:nvPr/>
          </p:nvSpPr>
          <p:spPr bwMode="auto">
            <a:xfrm>
              <a:off x="3110" y="247"/>
              <a:ext cx="153" cy="246"/>
            </a:xfrm>
            <a:prstGeom prst="roundRect">
              <a:avLst>
                <a:gd name="adj" fmla="val 42116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3" name="Rectangle 23"/>
            <p:cNvSpPr>
              <a:spLocks/>
            </p:cNvSpPr>
            <p:nvPr/>
          </p:nvSpPr>
          <p:spPr bwMode="auto">
            <a:xfrm>
              <a:off x="3110" y="362"/>
              <a:ext cx="137" cy="11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4" name="Rectangle 24"/>
            <p:cNvSpPr>
              <a:spLocks/>
            </p:cNvSpPr>
            <p:nvPr/>
          </p:nvSpPr>
          <p:spPr bwMode="auto">
            <a:xfrm>
              <a:off x="3110" y="362"/>
              <a:ext cx="153" cy="131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5" name="AutoShape 25"/>
            <p:cNvSpPr>
              <a:spLocks/>
            </p:cNvSpPr>
            <p:nvPr/>
          </p:nvSpPr>
          <p:spPr bwMode="auto">
            <a:xfrm>
              <a:off x="3110" y="247"/>
              <a:ext cx="153" cy="246"/>
            </a:xfrm>
            <a:prstGeom prst="roundRect">
              <a:avLst>
                <a:gd name="adj" fmla="val 42116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3110" y="362"/>
              <a:ext cx="13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7" name="AutoShape 27"/>
            <p:cNvSpPr>
              <a:spLocks/>
            </p:cNvSpPr>
            <p:nvPr/>
          </p:nvSpPr>
          <p:spPr bwMode="auto">
            <a:xfrm>
              <a:off x="3110" y="1151"/>
              <a:ext cx="137" cy="230"/>
            </a:xfrm>
            <a:prstGeom prst="roundRect">
              <a:avLst>
                <a:gd name="adj" fmla="val 46958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8" name="AutoShape 28"/>
            <p:cNvSpPr>
              <a:spLocks/>
            </p:cNvSpPr>
            <p:nvPr/>
          </p:nvSpPr>
          <p:spPr bwMode="auto">
            <a:xfrm>
              <a:off x="3110" y="1151"/>
              <a:ext cx="153" cy="246"/>
            </a:xfrm>
            <a:prstGeom prst="roundRect">
              <a:avLst>
                <a:gd name="adj" fmla="val 42116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9" name="Rectangle 29"/>
            <p:cNvSpPr>
              <a:spLocks/>
            </p:cNvSpPr>
            <p:nvPr/>
          </p:nvSpPr>
          <p:spPr bwMode="auto">
            <a:xfrm>
              <a:off x="3110" y="1266"/>
              <a:ext cx="137" cy="11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0" name="Rectangle 30"/>
            <p:cNvSpPr>
              <a:spLocks/>
            </p:cNvSpPr>
            <p:nvPr/>
          </p:nvSpPr>
          <p:spPr bwMode="auto">
            <a:xfrm>
              <a:off x="3110" y="1266"/>
              <a:ext cx="153" cy="131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1" name="AutoShape 31"/>
            <p:cNvSpPr>
              <a:spLocks/>
            </p:cNvSpPr>
            <p:nvPr/>
          </p:nvSpPr>
          <p:spPr bwMode="auto">
            <a:xfrm>
              <a:off x="3110" y="1151"/>
              <a:ext cx="153" cy="246"/>
            </a:xfrm>
            <a:prstGeom prst="roundRect">
              <a:avLst>
                <a:gd name="adj" fmla="val 42116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3110" y="1266"/>
              <a:ext cx="13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3" name="AutoShape 33"/>
            <p:cNvSpPr>
              <a:spLocks/>
            </p:cNvSpPr>
            <p:nvPr/>
          </p:nvSpPr>
          <p:spPr bwMode="auto">
            <a:xfrm>
              <a:off x="3110" y="1907"/>
              <a:ext cx="137" cy="214"/>
            </a:xfrm>
            <a:prstGeom prst="roundRect">
              <a:avLst>
                <a:gd name="adj" fmla="val 46958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4" name="AutoShape 34"/>
            <p:cNvSpPr>
              <a:spLocks/>
            </p:cNvSpPr>
            <p:nvPr/>
          </p:nvSpPr>
          <p:spPr bwMode="auto">
            <a:xfrm>
              <a:off x="3110" y="1907"/>
              <a:ext cx="153" cy="230"/>
            </a:xfrm>
            <a:prstGeom prst="roundRect">
              <a:avLst>
                <a:gd name="adj" fmla="val 42116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5" name="Rectangle 35"/>
            <p:cNvSpPr>
              <a:spLocks/>
            </p:cNvSpPr>
            <p:nvPr/>
          </p:nvSpPr>
          <p:spPr bwMode="auto">
            <a:xfrm>
              <a:off x="3110" y="2022"/>
              <a:ext cx="137" cy="11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6" name="Rectangle 36"/>
            <p:cNvSpPr>
              <a:spLocks/>
            </p:cNvSpPr>
            <p:nvPr/>
          </p:nvSpPr>
          <p:spPr bwMode="auto">
            <a:xfrm>
              <a:off x="3110" y="2022"/>
              <a:ext cx="153" cy="132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7" name="AutoShape 37"/>
            <p:cNvSpPr>
              <a:spLocks/>
            </p:cNvSpPr>
            <p:nvPr/>
          </p:nvSpPr>
          <p:spPr bwMode="auto">
            <a:xfrm>
              <a:off x="3110" y="1907"/>
              <a:ext cx="153" cy="230"/>
            </a:xfrm>
            <a:prstGeom prst="roundRect">
              <a:avLst>
                <a:gd name="adj" fmla="val 42116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3110" y="2022"/>
              <a:ext cx="13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9" name="AutoShape 39"/>
            <p:cNvSpPr>
              <a:spLocks/>
            </p:cNvSpPr>
            <p:nvPr/>
          </p:nvSpPr>
          <p:spPr bwMode="auto">
            <a:xfrm>
              <a:off x="3095" y="2203"/>
              <a:ext cx="137" cy="214"/>
            </a:xfrm>
            <a:prstGeom prst="roundRect">
              <a:avLst>
                <a:gd name="adj" fmla="val 46958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0" name="AutoShape 40"/>
            <p:cNvSpPr>
              <a:spLocks/>
            </p:cNvSpPr>
            <p:nvPr/>
          </p:nvSpPr>
          <p:spPr bwMode="auto">
            <a:xfrm>
              <a:off x="3095" y="2203"/>
              <a:ext cx="152" cy="230"/>
            </a:xfrm>
            <a:prstGeom prst="roundRect">
              <a:avLst>
                <a:gd name="adj" fmla="val 42380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1" name="Rectangle 41"/>
            <p:cNvSpPr>
              <a:spLocks/>
            </p:cNvSpPr>
            <p:nvPr/>
          </p:nvSpPr>
          <p:spPr bwMode="auto">
            <a:xfrm>
              <a:off x="3095" y="2318"/>
              <a:ext cx="137" cy="99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2" name="Rectangle 42"/>
            <p:cNvSpPr>
              <a:spLocks/>
            </p:cNvSpPr>
            <p:nvPr/>
          </p:nvSpPr>
          <p:spPr bwMode="auto">
            <a:xfrm>
              <a:off x="3095" y="2318"/>
              <a:ext cx="152" cy="115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3" name="AutoShape 43"/>
            <p:cNvSpPr>
              <a:spLocks/>
            </p:cNvSpPr>
            <p:nvPr/>
          </p:nvSpPr>
          <p:spPr bwMode="auto">
            <a:xfrm>
              <a:off x="3095" y="2203"/>
              <a:ext cx="152" cy="230"/>
            </a:xfrm>
            <a:prstGeom prst="roundRect">
              <a:avLst>
                <a:gd name="adj" fmla="val 4238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095" y="2318"/>
              <a:ext cx="13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5" name="Rectangle 45"/>
            <p:cNvSpPr>
              <a:spLocks/>
            </p:cNvSpPr>
            <p:nvPr/>
          </p:nvSpPr>
          <p:spPr bwMode="auto">
            <a:xfrm>
              <a:off x="3679" y="287"/>
              <a:ext cx="892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a.withdraw(10)</a:t>
              </a:r>
            </a:p>
          </p:txBody>
        </p:sp>
        <p:sp>
          <p:nvSpPr>
            <p:cNvPr id="46" name="Rectangle 46"/>
            <p:cNvSpPr>
              <a:spLocks/>
            </p:cNvSpPr>
            <p:nvPr/>
          </p:nvSpPr>
          <p:spPr bwMode="auto">
            <a:xfrm>
              <a:off x="3679" y="1964"/>
              <a:ext cx="68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</a:t>
              </a:r>
            </a:p>
          </p:txBody>
        </p:sp>
        <p:sp>
          <p:nvSpPr>
            <p:cNvPr id="47" name="Rectangle 47"/>
            <p:cNvSpPr>
              <a:spLocks/>
            </p:cNvSpPr>
            <p:nvPr/>
          </p:nvSpPr>
          <p:spPr bwMode="auto">
            <a:xfrm>
              <a:off x="3740" y="1915"/>
              <a:ext cx="48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Lucida Grande" pitchFamily="-116" charset="0"/>
                  <a:ea typeface="Lucida Grande" pitchFamily="-116" charset="0"/>
                  <a:cs typeface="Lucida Grande" pitchFamily="-116" charset="0"/>
                  <a:sym typeface="Lucida Grande" pitchFamily="-116" charset="0"/>
                </a:rPr>
                <a:t>.</a:t>
              </a:r>
            </a:p>
          </p:txBody>
        </p:sp>
        <p:sp>
          <p:nvSpPr>
            <p:cNvPr id="48" name="Rectangle 48"/>
            <p:cNvSpPr>
              <a:spLocks/>
            </p:cNvSpPr>
            <p:nvPr/>
          </p:nvSpPr>
          <p:spPr bwMode="auto">
            <a:xfrm>
              <a:off x="3774" y="1964"/>
              <a:ext cx="680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deposit(10)</a:t>
              </a:r>
            </a:p>
          </p:txBody>
        </p:sp>
        <p:sp>
          <p:nvSpPr>
            <p:cNvPr id="49" name="Rectangle 49"/>
            <p:cNvSpPr>
              <a:spLocks/>
            </p:cNvSpPr>
            <p:nvPr/>
          </p:nvSpPr>
          <p:spPr bwMode="auto">
            <a:xfrm>
              <a:off x="3679" y="1257"/>
              <a:ext cx="892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b.withdraw(20)</a:t>
              </a:r>
            </a:p>
          </p:txBody>
        </p:sp>
        <p:sp>
          <p:nvSpPr>
            <p:cNvPr id="50" name="Rectangle 50"/>
            <p:cNvSpPr>
              <a:spLocks/>
            </p:cNvSpPr>
            <p:nvPr/>
          </p:nvSpPr>
          <p:spPr bwMode="auto">
            <a:xfrm>
              <a:off x="3679" y="2260"/>
              <a:ext cx="794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d.deposit(20)</a:t>
              </a:r>
            </a:p>
          </p:txBody>
        </p:sp>
        <p:sp>
          <p:nvSpPr>
            <p:cNvPr id="51" name="Rectangle 51"/>
            <p:cNvSpPr>
              <a:spLocks/>
            </p:cNvSpPr>
            <p:nvPr/>
          </p:nvSpPr>
          <p:spPr bwMode="auto">
            <a:xfrm>
              <a:off x="1441" y="181"/>
              <a:ext cx="562" cy="674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2" name="Rectangle 52"/>
            <p:cNvSpPr>
              <a:spLocks/>
            </p:cNvSpPr>
            <p:nvPr/>
          </p:nvSpPr>
          <p:spPr bwMode="auto">
            <a:xfrm>
              <a:off x="1510" y="271"/>
              <a:ext cx="348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Client</a:t>
              </a:r>
            </a:p>
          </p:txBody>
        </p:sp>
        <p:sp>
          <p:nvSpPr>
            <p:cNvPr id="53" name="Rectangle 53"/>
            <p:cNvSpPr>
              <a:spLocks/>
            </p:cNvSpPr>
            <p:nvPr/>
          </p:nvSpPr>
          <p:spPr bwMode="auto">
            <a:xfrm>
              <a:off x="3312" y="304"/>
              <a:ext cx="91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A</a:t>
              </a:r>
            </a:p>
          </p:txBody>
        </p:sp>
        <p:sp>
          <p:nvSpPr>
            <p:cNvPr id="54" name="Rectangle 54"/>
            <p:cNvSpPr>
              <a:spLocks/>
            </p:cNvSpPr>
            <p:nvPr/>
          </p:nvSpPr>
          <p:spPr bwMode="auto">
            <a:xfrm>
              <a:off x="3312" y="1241"/>
              <a:ext cx="91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B</a:t>
              </a:r>
            </a:p>
          </p:txBody>
        </p:sp>
        <p:sp>
          <p:nvSpPr>
            <p:cNvPr id="55" name="Rectangle 55"/>
            <p:cNvSpPr>
              <a:spLocks/>
            </p:cNvSpPr>
            <p:nvPr/>
          </p:nvSpPr>
          <p:spPr bwMode="auto">
            <a:xfrm>
              <a:off x="3312" y="1981"/>
              <a:ext cx="98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</a:t>
              </a:r>
            </a:p>
          </p:txBody>
        </p:sp>
        <p:sp>
          <p:nvSpPr>
            <p:cNvPr id="56" name="Rectangle 56"/>
            <p:cNvSpPr>
              <a:spLocks/>
            </p:cNvSpPr>
            <p:nvPr/>
          </p:nvSpPr>
          <p:spPr bwMode="auto">
            <a:xfrm>
              <a:off x="2577" y="320"/>
              <a:ext cx="83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57" name="Rectangle 57"/>
            <p:cNvSpPr>
              <a:spLocks/>
            </p:cNvSpPr>
            <p:nvPr/>
          </p:nvSpPr>
          <p:spPr bwMode="auto">
            <a:xfrm>
              <a:off x="2642" y="413"/>
              <a:ext cx="62" cy="1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</a:t>
              </a:r>
            </a:p>
          </p:txBody>
        </p:sp>
        <p:sp>
          <p:nvSpPr>
            <p:cNvPr id="58" name="Rectangle 58"/>
            <p:cNvSpPr>
              <a:spLocks/>
            </p:cNvSpPr>
            <p:nvPr/>
          </p:nvSpPr>
          <p:spPr bwMode="auto">
            <a:xfrm>
              <a:off x="2590" y="1208"/>
              <a:ext cx="83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59" name="Rectangle 59"/>
            <p:cNvSpPr>
              <a:spLocks/>
            </p:cNvSpPr>
            <p:nvPr/>
          </p:nvSpPr>
          <p:spPr bwMode="auto">
            <a:xfrm>
              <a:off x="2676" y="1301"/>
              <a:ext cx="62" cy="1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</a:t>
              </a:r>
            </a:p>
          </p:txBody>
        </p:sp>
        <p:sp>
          <p:nvSpPr>
            <p:cNvPr id="60" name="Rectangle 60"/>
            <p:cNvSpPr>
              <a:spLocks/>
            </p:cNvSpPr>
            <p:nvPr/>
          </p:nvSpPr>
          <p:spPr bwMode="auto">
            <a:xfrm>
              <a:off x="2590" y="1948"/>
              <a:ext cx="83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61" name="Rectangle 61"/>
            <p:cNvSpPr>
              <a:spLocks/>
            </p:cNvSpPr>
            <p:nvPr/>
          </p:nvSpPr>
          <p:spPr bwMode="auto">
            <a:xfrm>
              <a:off x="2676" y="2041"/>
              <a:ext cx="62" cy="1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3</a:t>
              </a:r>
            </a:p>
          </p:txBody>
        </p:sp>
        <p:sp>
          <p:nvSpPr>
            <p:cNvPr id="62" name="Rectangle 62"/>
            <p:cNvSpPr>
              <a:spLocks/>
            </p:cNvSpPr>
            <p:nvPr/>
          </p:nvSpPr>
          <p:spPr bwMode="auto">
            <a:xfrm>
              <a:off x="2590" y="2309"/>
              <a:ext cx="83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63" name="Rectangle 63"/>
            <p:cNvSpPr>
              <a:spLocks/>
            </p:cNvSpPr>
            <p:nvPr/>
          </p:nvSpPr>
          <p:spPr bwMode="auto">
            <a:xfrm>
              <a:off x="2676" y="2402"/>
              <a:ext cx="62" cy="1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4</a:t>
              </a:r>
            </a:p>
          </p:txBody>
        </p:sp>
        <p:sp>
          <p:nvSpPr>
            <p:cNvPr id="64" name="Rectangle 64"/>
            <p:cNvSpPr>
              <a:spLocks/>
            </p:cNvSpPr>
            <p:nvPr/>
          </p:nvSpPr>
          <p:spPr bwMode="auto">
            <a:xfrm>
              <a:off x="1674" y="539"/>
              <a:ext cx="83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65" name="Rectangle 65"/>
            <p:cNvSpPr>
              <a:spLocks/>
            </p:cNvSpPr>
            <p:nvPr/>
          </p:nvSpPr>
          <p:spPr bwMode="auto">
            <a:xfrm>
              <a:off x="3312" y="2293"/>
              <a:ext cx="98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D</a:t>
              </a:r>
            </a:p>
          </p:txBody>
        </p:sp>
        <p:sp>
          <p:nvSpPr>
            <p:cNvPr id="66" name="Freeform 66"/>
            <p:cNvSpPr>
              <a:spLocks/>
            </p:cNvSpPr>
            <p:nvPr/>
          </p:nvSpPr>
          <p:spPr bwMode="auto">
            <a:xfrm>
              <a:off x="2412" y="312"/>
              <a:ext cx="61" cy="66"/>
            </a:xfrm>
            <a:custGeom>
              <a:avLst/>
              <a:gdLst/>
              <a:ahLst/>
              <a:cxnLst>
                <a:cxn ang="0">
                  <a:pos x="5236" y="10800"/>
                </a:cxn>
                <a:cxn ang="0">
                  <a:pos x="0" y="0"/>
                </a:cxn>
                <a:cxn ang="0">
                  <a:pos x="21600" y="5564"/>
                </a:cxn>
                <a:cxn ang="0">
                  <a:pos x="5236" y="21600"/>
                </a:cxn>
                <a:cxn ang="0">
                  <a:pos x="5236" y="10800"/>
                </a:cxn>
                <a:cxn ang="0">
                  <a:pos x="5236" y="10800"/>
                </a:cxn>
              </a:cxnLst>
              <a:rect l="0" t="0" r="r" b="b"/>
              <a:pathLst>
                <a:path w="21600" h="21600">
                  <a:moveTo>
                    <a:pt x="5236" y="10800"/>
                  </a:moveTo>
                  <a:lnTo>
                    <a:pt x="0" y="0"/>
                  </a:lnTo>
                  <a:lnTo>
                    <a:pt x="21600" y="5564"/>
                  </a:lnTo>
                  <a:lnTo>
                    <a:pt x="5236" y="21600"/>
                  </a:lnTo>
                  <a:lnTo>
                    <a:pt x="5236" y="10800"/>
                  </a:lnTo>
                  <a:close/>
                  <a:moveTo>
                    <a:pt x="5236" y="108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7" name="Freeform 67"/>
            <p:cNvSpPr>
              <a:spLocks/>
            </p:cNvSpPr>
            <p:nvPr/>
          </p:nvSpPr>
          <p:spPr bwMode="auto">
            <a:xfrm>
              <a:off x="2427" y="1069"/>
              <a:ext cx="61" cy="65"/>
            </a:xfrm>
            <a:custGeom>
              <a:avLst/>
              <a:gdLst/>
              <a:ahLst/>
              <a:cxnLst>
                <a:cxn ang="0">
                  <a:pos x="5564" y="5317"/>
                </a:cxn>
                <a:cxn ang="0">
                  <a:pos x="10800" y="0"/>
                </a:cxn>
                <a:cxn ang="0">
                  <a:pos x="21600" y="21600"/>
                </a:cxn>
                <a:cxn ang="0">
                  <a:pos x="0" y="16283"/>
                </a:cxn>
                <a:cxn ang="0">
                  <a:pos x="5564" y="5317"/>
                </a:cxn>
                <a:cxn ang="0">
                  <a:pos x="5564" y="5317"/>
                </a:cxn>
              </a:cxnLst>
              <a:rect l="0" t="0" r="r" b="b"/>
              <a:pathLst>
                <a:path w="21600" h="21600">
                  <a:moveTo>
                    <a:pt x="5564" y="5317"/>
                  </a:moveTo>
                  <a:lnTo>
                    <a:pt x="10800" y="0"/>
                  </a:lnTo>
                  <a:lnTo>
                    <a:pt x="21600" y="21600"/>
                  </a:lnTo>
                  <a:lnTo>
                    <a:pt x="0" y="16283"/>
                  </a:lnTo>
                  <a:lnTo>
                    <a:pt x="5564" y="5317"/>
                  </a:lnTo>
                  <a:close/>
                  <a:moveTo>
                    <a:pt x="5564" y="5317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2427" y="1808"/>
              <a:ext cx="61" cy="66"/>
            </a:xfrm>
            <a:custGeom>
              <a:avLst/>
              <a:gdLst/>
              <a:ahLst/>
              <a:cxnLst>
                <a:cxn ang="0">
                  <a:pos x="10800" y="5564"/>
                </a:cxn>
                <a:cxn ang="0">
                  <a:pos x="21600" y="0"/>
                </a:cxn>
                <a:cxn ang="0">
                  <a:pos x="21600" y="21600"/>
                </a:cxn>
                <a:cxn ang="0">
                  <a:pos x="0" y="10800"/>
                </a:cxn>
                <a:cxn ang="0">
                  <a:pos x="10800" y="5564"/>
                </a:cxn>
                <a:cxn ang="0">
                  <a:pos x="10800" y="5564"/>
                </a:cxn>
              </a:cxnLst>
              <a:rect l="0" t="0" r="r" b="b"/>
              <a:pathLst>
                <a:path w="21600" h="21600">
                  <a:moveTo>
                    <a:pt x="10800" y="5564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10800"/>
                  </a:lnTo>
                  <a:lnTo>
                    <a:pt x="10800" y="5564"/>
                  </a:lnTo>
                  <a:close/>
                  <a:moveTo>
                    <a:pt x="10800" y="5564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2412" y="2154"/>
              <a:ext cx="61" cy="65"/>
            </a:xfrm>
            <a:custGeom>
              <a:avLst/>
              <a:gdLst/>
              <a:ahLst/>
              <a:cxnLst>
                <a:cxn ang="0">
                  <a:pos x="10800" y="5317"/>
                </a:cxn>
                <a:cxn ang="0">
                  <a:pos x="21600" y="0"/>
                </a:cxn>
                <a:cxn ang="0">
                  <a:pos x="21600" y="21600"/>
                </a:cxn>
                <a:cxn ang="0">
                  <a:pos x="0" y="10966"/>
                </a:cxn>
                <a:cxn ang="0">
                  <a:pos x="10800" y="5317"/>
                </a:cxn>
                <a:cxn ang="0">
                  <a:pos x="10800" y="5317"/>
                </a:cxn>
              </a:cxnLst>
              <a:rect l="0" t="0" r="r" b="b"/>
              <a:pathLst>
                <a:path w="21600" h="21600">
                  <a:moveTo>
                    <a:pt x="10800" y="5317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10966"/>
                  </a:lnTo>
                  <a:lnTo>
                    <a:pt x="10800" y="5317"/>
                  </a:lnTo>
                  <a:close/>
                  <a:moveTo>
                    <a:pt x="10800" y="5317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3035" y="312"/>
              <a:ext cx="60" cy="83"/>
            </a:xfrm>
            <a:custGeom>
              <a:avLst/>
              <a:gdLst/>
              <a:ahLst/>
              <a:cxnLst>
                <a:cxn ang="0">
                  <a:pos x="0" y="8588"/>
                </a:cxn>
                <a:cxn ang="0">
                  <a:pos x="0" y="0"/>
                </a:cxn>
                <a:cxn ang="0">
                  <a:pos x="21600" y="8588"/>
                </a:cxn>
                <a:cxn ang="0">
                  <a:pos x="0" y="21600"/>
                </a:cxn>
                <a:cxn ang="0">
                  <a:pos x="0" y="8588"/>
                </a:cxn>
                <a:cxn ang="0">
                  <a:pos x="0" y="8588"/>
                </a:cxn>
              </a:cxnLst>
              <a:rect l="0" t="0" r="r" b="b"/>
              <a:pathLst>
                <a:path w="21600" h="21600">
                  <a:moveTo>
                    <a:pt x="0" y="8588"/>
                  </a:moveTo>
                  <a:lnTo>
                    <a:pt x="0" y="0"/>
                  </a:lnTo>
                  <a:lnTo>
                    <a:pt x="21600" y="8588"/>
                  </a:lnTo>
                  <a:lnTo>
                    <a:pt x="0" y="21600"/>
                  </a:lnTo>
                  <a:lnTo>
                    <a:pt x="0" y="8588"/>
                  </a:lnTo>
                  <a:close/>
                  <a:moveTo>
                    <a:pt x="0" y="8588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2807" y="345"/>
              <a:ext cx="22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3035" y="1233"/>
              <a:ext cx="60" cy="66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0" y="0"/>
                </a:cxn>
                <a:cxn ang="0">
                  <a:pos x="21600" y="10800"/>
                </a:cxn>
                <a:cxn ang="0">
                  <a:pos x="0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3" name="Line 73"/>
            <p:cNvSpPr>
              <a:spLocks noChangeShapeType="1"/>
            </p:cNvSpPr>
            <p:nvPr/>
          </p:nvSpPr>
          <p:spPr bwMode="auto">
            <a:xfrm>
              <a:off x="2807" y="1266"/>
              <a:ext cx="22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3035" y="2006"/>
              <a:ext cx="45" cy="65"/>
            </a:xfrm>
            <a:custGeom>
              <a:avLst/>
              <a:gdLst/>
              <a:ahLst/>
              <a:cxnLst>
                <a:cxn ang="0">
                  <a:pos x="0" y="10966"/>
                </a:cxn>
                <a:cxn ang="0">
                  <a:pos x="0" y="0"/>
                </a:cxn>
                <a:cxn ang="0">
                  <a:pos x="21600" y="10966"/>
                </a:cxn>
                <a:cxn ang="0">
                  <a:pos x="0" y="21600"/>
                </a:cxn>
                <a:cxn ang="0">
                  <a:pos x="0" y="10966"/>
                </a:cxn>
                <a:cxn ang="0">
                  <a:pos x="0" y="10966"/>
                </a:cxn>
              </a:cxnLst>
              <a:rect l="0" t="0" r="r" b="b"/>
              <a:pathLst>
                <a:path w="21600" h="21600">
                  <a:moveTo>
                    <a:pt x="0" y="10966"/>
                  </a:moveTo>
                  <a:lnTo>
                    <a:pt x="0" y="0"/>
                  </a:lnTo>
                  <a:lnTo>
                    <a:pt x="21600" y="10966"/>
                  </a:lnTo>
                  <a:lnTo>
                    <a:pt x="0" y="21600"/>
                  </a:lnTo>
                  <a:lnTo>
                    <a:pt x="0" y="10966"/>
                  </a:lnTo>
                  <a:close/>
                  <a:moveTo>
                    <a:pt x="0" y="10966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2792" y="2039"/>
              <a:ext cx="22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6" name="Freeform 76"/>
            <p:cNvSpPr>
              <a:spLocks/>
            </p:cNvSpPr>
            <p:nvPr/>
          </p:nvSpPr>
          <p:spPr bwMode="auto">
            <a:xfrm>
              <a:off x="3020" y="2285"/>
              <a:ext cx="60" cy="66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0" y="0"/>
                </a:cxn>
                <a:cxn ang="0">
                  <a:pos x="21600" y="10800"/>
                </a:cxn>
                <a:cxn ang="0">
                  <a:pos x="0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7" name="Line 77"/>
            <p:cNvSpPr>
              <a:spLocks noChangeShapeType="1"/>
            </p:cNvSpPr>
            <p:nvPr/>
          </p:nvSpPr>
          <p:spPr bwMode="auto">
            <a:xfrm>
              <a:off x="2792" y="2318"/>
              <a:ext cx="22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8" name="Rectangle 78"/>
            <p:cNvSpPr>
              <a:spLocks/>
            </p:cNvSpPr>
            <p:nvPr/>
          </p:nvSpPr>
          <p:spPr bwMode="auto">
            <a:xfrm>
              <a:off x="2819" y="41"/>
              <a:ext cx="91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X</a:t>
              </a:r>
            </a:p>
          </p:txBody>
        </p:sp>
        <p:sp>
          <p:nvSpPr>
            <p:cNvPr id="79" name="Rectangle 79"/>
            <p:cNvSpPr>
              <a:spLocks/>
            </p:cNvSpPr>
            <p:nvPr/>
          </p:nvSpPr>
          <p:spPr bwMode="auto">
            <a:xfrm>
              <a:off x="2810" y="928"/>
              <a:ext cx="91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Y</a:t>
              </a:r>
            </a:p>
          </p:txBody>
        </p:sp>
        <p:sp>
          <p:nvSpPr>
            <p:cNvPr id="80" name="Rectangle 80"/>
            <p:cNvSpPr>
              <a:spLocks/>
            </p:cNvSpPr>
            <p:nvPr/>
          </p:nvSpPr>
          <p:spPr bwMode="auto">
            <a:xfrm>
              <a:off x="2812" y="1718"/>
              <a:ext cx="83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Z</a:t>
              </a:r>
            </a:p>
          </p:txBody>
        </p:sp>
        <p:sp>
          <p:nvSpPr>
            <p:cNvPr id="81" name="Rectangle 81"/>
            <p:cNvSpPr>
              <a:spLocks/>
            </p:cNvSpPr>
            <p:nvPr/>
          </p:nvSpPr>
          <p:spPr bwMode="auto">
            <a:xfrm>
              <a:off x="17" y="987"/>
              <a:ext cx="238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 = </a:t>
              </a:r>
            </a:p>
          </p:txBody>
        </p:sp>
        <p:sp>
          <p:nvSpPr>
            <p:cNvPr id="82" name="Rectangle 82"/>
            <p:cNvSpPr>
              <a:spLocks/>
            </p:cNvSpPr>
            <p:nvPr/>
          </p:nvSpPr>
          <p:spPr bwMode="auto">
            <a:xfrm>
              <a:off x="225" y="987"/>
              <a:ext cx="1013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openTransaction</a:t>
              </a:r>
            </a:p>
          </p:txBody>
        </p:sp>
        <p:sp>
          <p:nvSpPr>
            <p:cNvPr id="83" name="Rectangle 83"/>
            <p:cNvSpPr>
              <a:spLocks/>
            </p:cNvSpPr>
            <p:nvPr/>
          </p:nvSpPr>
          <p:spPr bwMode="auto">
            <a:xfrm>
              <a:off x="55" y="1196"/>
              <a:ext cx="189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     </a:t>
              </a:r>
            </a:p>
          </p:txBody>
        </p:sp>
        <p:sp>
          <p:nvSpPr>
            <p:cNvPr id="84" name="Rectangle 84"/>
            <p:cNvSpPr>
              <a:spLocks/>
            </p:cNvSpPr>
            <p:nvPr/>
          </p:nvSpPr>
          <p:spPr bwMode="auto">
            <a:xfrm>
              <a:off x="220" y="1148"/>
              <a:ext cx="48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Lucida Grande" pitchFamily="-116" charset="0"/>
                  <a:ea typeface="Lucida Grande" pitchFamily="-116" charset="0"/>
                  <a:cs typeface="Lucida Grande" pitchFamily="-116" charset="0"/>
                  <a:sym typeface="Lucida Grande" pitchFamily="-116" charset="0"/>
                </a:rPr>
                <a:t> </a:t>
              </a:r>
            </a:p>
          </p:txBody>
        </p:sp>
        <p:sp>
          <p:nvSpPr>
            <p:cNvPr id="85" name="Rectangle 85"/>
            <p:cNvSpPr>
              <a:spLocks/>
            </p:cNvSpPr>
            <p:nvPr/>
          </p:nvSpPr>
          <p:spPr bwMode="auto">
            <a:xfrm>
              <a:off x="253" y="1196"/>
              <a:ext cx="1255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openSubTransaction</a:t>
              </a:r>
            </a:p>
          </p:txBody>
        </p:sp>
        <p:sp>
          <p:nvSpPr>
            <p:cNvPr id="86" name="Rectangle 86"/>
            <p:cNvSpPr>
              <a:spLocks/>
            </p:cNvSpPr>
            <p:nvPr/>
          </p:nvSpPr>
          <p:spPr bwMode="auto">
            <a:xfrm>
              <a:off x="405" y="1341"/>
              <a:ext cx="930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a.withdraw(10);</a:t>
              </a:r>
            </a:p>
          </p:txBody>
        </p:sp>
        <p:sp>
          <p:nvSpPr>
            <p:cNvPr id="87" name="Rectangle 87"/>
            <p:cNvSpPr>
              <a:spLocks/>
            </p:cNvSpPr>
            <p:nvPr/>
          </p:nvSpPr>
          <p:spPr bwMode="auto">
            <a:xfrm>
              <a:off x="0" y="2499"/>
              <a:ext cx="1255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      </a:t>
              </a:r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closeTransaction</a:t>
              </a:r>
            </a:p>
          </p:txBody>
        </p:sp>
        <p:sp>
          <p:nvSpPr>
            <p:cNvPr id="88" name="Rectangle 88"/>
            <p:cNvSpPr>
              <a:spLocks/>
            </p:cNvSpPr>
            <p:nvPr/>
          </p:nvSpPr>
          <p:spPr bwMode="auto">
            <a:xfrm>
              <a:off x="55" y="1518"/>
              <a:ext cx="189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     </a:t>
              </a:r>
            </a:p>
          </p:txBody>
        </p:sp>
        <p:sp>
          <p:nvSpPr>
            <p:cNvPr id="89" name="Rectangle 89"/>
            <p:cNvSpPr>
              <a:spLocks/>
            </p:cNvSpPr>
            <p:nvPr/>
          </p:nvSpPr>
          <p:spPr bwMode="auto">
            <a:xfrm>
              <a:off x="220" y="1470"/>
              <a:ext cx="48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Lucida Grande" pitchFamily="-116" charset="0"/>
                  <a:ea typeface="Lucida Grande" pitchFamily="-116" charset="0"/>
                  <a:cs typeface="Lucida Grande" pitchFamily="-116" charset="0"/>
                  <a:sym typeface="Lucida Grande" pitchFamily="-116" charset="0"/>
                </a:rPr>
                <a:t> </a:t>
              </a:r>
            </a:p>
          </p:txBody>
        </p:sp>
        <p:sp>
          <p:nvSpPr>
            <p:cNvPr id="90" name="Rectangle 90"/>
            <p:cNvSpPr>
              <a:spLocks/>
            </p:cNvSpPr>
            <p:nvPr/>
          </p:nvSpPr>
          <p:spPr bwMode="auto">
            <a:xfrm>
              <a:off x="253" y="1518"/>
              <a:ext cx="1255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openSubTransaction</a:t>
              </a:r>
            </a:p>
          </p:txBody>
        </p:sp>
        <p:sp>
          <p:nvSpPr>
            <p:cNvPr id="91" name="Rectangle 91"/>
            <p:cNvSpPr>
              <a:spLocks/>
            </p:cNvSpPr>
            <p:nvPr/>
          </p:nvSpPr>
          <p:spPr bwMode="auto">
            <a:xfrm>
              <a:off x="405" y="1663"/>
              <a:ext cx="930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b.withdraw(20);</a:t>
              </a:r>
            </a:p>
          </p:txBody>
        </p:sp>
        <p:sp>
          <p:nvSpPr>
            <p:cNvPr id="92" name="Rectangle 92"/>
            <p:cNvSpPr>
              <a:spLocks/>
            </p:cNvSpPr>
            <p:nvPr/>
          </p:nvSpPr>
          <p:spPr bwMode="auto">
            <a:xfrm>
              <a:off x="55" y="1856"/>
              <a:ext cx="1444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     </a:t>
              </a:r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openSubTransaction</a:t>
              </a:r>
            </a:p>
          </p:txBody>
        </p:sp>
        <p:sp>
          <p:nvSpPr>
            <p:cNvPr id="93" name="Rectangle 93"/>
            <p:cNvSpPr>
              <a:spLocks/>
            </p:cNvSpPr>
            <p:nvPr/>
          </p:nvSpPr>
          <p:spPr bwMode="auto">
            <a:xfrm>
              <a:off x="405" y="2001"/>
              <a:ext cx="824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c.deposit(10);</a:t>
              </a:r>
            </a:p>
          </p:txBody>
        </p:sp>
        <p:sp>
          <p:nvSpPr>
            <p:cNvPr id="94" name="Rectangle 94"/>
            <p:cNvSpPr>
              <a:spLocks/>
            </p:cNvSpPr>
            <p:nvPr/>
          </p:nvSpPr>
          <p:spPr bwMode="auto">
            <a:xfrm>
              <a:off x="55" y="2162"/>
              <a:ext cx="1482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      </a:t>
              </a:r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openSubTransaction</a:t>
              </a:r>
            </a:p>
          </p:txBody>
        </p:sp>
        <p:sp>
          <p:nvSpPr>
            <p:cNvPr id="95" name="Rectangle 95"/>
            <p:cNvSpPr>
              <a:spLocks/>
            </p:cNvSpPr>
            <p:nvPr/>
          </p:nvSpPr>
          <p:spPr bwMode="auto">
            <a:xfrm>
              <a:off x="405" y="2306"/>
              <a:ext cx="832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d.deposit(20);</a:t>
              </a:r>
            </a:p>
          </p:txBody>
        </p:sp>
      </p:grp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Διαχείριση </a:t>
            </a:r>
            <a:r>
              <a:rPr lang="en-US" dirty="0" smtClean="0"/>
              <a:t>deadlocks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Ισχύουν οι ίδιες συνθήκες στα κατανεμημένα όπως στα κεντρικά συστήματα</a:t>
            </a:r>
            <a:endParaRPr lang="en-US" sz="2000" dirty="0" smtClean="0"/>
          </a:p>
          <a:p>
            <a:r>
              <a:rPr lang="el-GR" sz="2000" dirty="0" smtClean="0"/>
              <a:t>Δυσκολότερο να ανιχνευθούν, να αποφευχθούν και να προληφθούν</a:t>
            </a:r>
            <a:endParaRPr lang="en-US" sz="2000" dirty="0" smtClean="0"/>
          </a:p>
          <a:p>
            <a:r>
              <a:rPr lang="el-GR" sz="2000" dirty="0" smtClean="0"/>
              <a:t>Στρατηγικές</a:t>
            </a:r>
            <a:endParaRPr lang="en-US" sz="2000" dirty="0" smtClean="0"/>
          </a:p>
          <a:p>
            <a:pPr>
              <a:buNone/>
            </a:pPr>
            <a:r>
              <a:rPr lang="el-GR" sz="2000" b="1" dirty="0" smtClean="0"/>
              <a:t>	1. Εντοπισμός</a:t>
            </a:r>
            <a:endParaRPr lang="en-US" sz="2000" b="1" dirty="0" smtClean="0"/>
          </a:p>
          <a:p>
            <a:pPr lvl="1"/>
            <a:r>
              <a:rPr lang="el-GR" sz="1600" dirty="0" smtClean="0"/>
              <a:t>Επιτρέπει στο </a:t>
            </a:r>
            <a:r>
              <a:rPr lang="en-US" sz="1600" dirty="0" smtClean="0"/>
              <a:t>deadlock </a:t>
            </a:r>
            <a:r>
              <a:rPr lang="el-GR" sz="1600" dirty="0" smtClean="0"/>
              <a:t>να συμβεί</a:t>
            </a:r>
            <a:r>
              <a:rPr lang="en-US" sz="1600" dirty="0" smtClean="0"/>
              <a:t>, </a:t>
            </a:r>
            <a:r>
              <a:rPr lang="el-GR" sz="1600" dirty="0" smtClean="0"/>
              <a:t>το εντοπίζει και το λύνει κάνοντας </a:t>
            </a:r>
            <a:r>
              <a:rPr lang="en-US" sz="1600" dirty="0" smtClean="0"/>
              <a:t>abort </a:t>
            </a:r>
            <a:r>
              <a:rPr lang="el-GR" sz="1600" dirty="0" smtClean="0"/>
              <a:t>και </a:t>
            </a:r>
            <a:r>
              <a:rPr lang="el-GR" sz="1600" dirty="0" err="1" smtClean="0"/>
              <a:t>επανεκκινώντας</a:t>
            </a:r>
            <a:r>
              <a:rPr lang="el-GR" sz="1600" dirty="0" smtClean="0"/>
              <a:t> κάποιο από τα </a:t>
            </a:r>
            <a:r>
              <a:rPr lang="en-US" sz="1600" dirty="0" smtClean="0"/>
              <a:t>transactions </a:t>
            </a:r>
            <a:r>
              <a:rPr lang="el-GR" sz="1600" dirty="0" smtClean="0"/>
              <a:t>που εμπλέκονται</a:t>
            </a:r>
            <a:endParaRPr lang="en-US" sz="1600" dirty="0" smtClean="0"/>
          </a:p>
          <a:p>
            <a:pPr>
              <a:buNone/>
            </a:pPr>
            <a:r>
              <a:rPr lang="el-GR" sz="2000" b="1" dirty="0" smtClean="0"/>
              <a:t>	2</a:t>
            </a:r>
            <a:r>
              <a:rPr lang="en-US" sz="2000" b="1" dirty="0" smtClean="0"/>
              <a:t>. </a:t>
            </a:r>
            <a:r>
              <a:rPr lang="el-GR" sz="2000" b="1" dirty="0" smtClean="0"/>
              <a:t>Πρόληψη</a:t>
            </a:r>
            <a:endParaRPr lang="en-US" sz="2000" b="1" dirty="0" smtClean="0"/>
          </a:p>
          <a:p>
            <a:pPr lvl="1"/>
            <a:r>
              <a:rPr lang="el-GR" sz="1600" dirty="0" smtClean="0"/>
              <a:t>Κάνει αδύνατη την ύπαρξη </a:t>
            </a:r>
            <a:r>
              <a:rPr lang="en-US" sz="1600" dirty="0" smtClean="0"/>
              <a:t>deadlock </a:t>
            </a:r>
            <a:r>
              <a:rPr lang="el-GR" sz="1600" dirty="0" smtClean="0"/>
              <a:t>απαντώντας σε αιτήματα έτσι ώστε να μην υπάρχει κυκλική εξάρτηση</a:t>
            </a:r>
            <a:endParaRPr lang="en-US" sz="1600" dirty="0" smtClean="0"/>
          </a:p>
          <a:p>
            <a:pPr>
              <a:buNone/>
            </a:pPr>
            <a:r>
              <a:rPr lang="el-GR" sz="2000" b="1" dirty="0" smtClean="0"/>
              <a:t>	3. Αποφυγή</a:t>
            </a:r>
            <a:endParaRPr lang="en-US" sz="2000" b="1" dirty="0" smtClean="0"/>
          </a:p>
          <a:p>
            <a:pPr lvl="1"/>
            <a:r>
              <a:rPr lang="el-GR" sz="1600" dirty="0" smtClean="0"/>
              <a:t>Σχεδιάζει την κατανομή πόρων έτσι ώστε να μη συμβαίνει </a:t>
            </a:r>
            <a:r>
              <a:rPr lang="en-US" sz="1600" dirty="0" smtClean="0"/>
              <a:t>deadlock (</a:t>
            </a:r>
            <a:r>
              <a:rPr lang="el-GR" sz="1600" dirty="0" smtClean="0"/>
              <a:t>ο αλγόριθμος θα πρέπει να ξέρει ποιοι πόροι θα χρησιμοποιηθούν και πότε</a:t>
            </a:r>
            <a:r>
              <a:rPr lang="en-US" sz="1600" dirty="0" smtClean="0"/>
              <a:t>)</a:t>
            </a:r>
            <a:endParaRPr lang="el-GR" sz="16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Εντοπισμός </a:t>
            </a:r>
            <a:r>
              <a:rPr lang="en-US" dirty="0" smtClean="0"/>
              <a:t>deadlock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Τι θα μπορούσαμε να κάνουμε όταν εντοπίσουμε </a:t>
            </a:r>
            <a:r>
              <a:rPr lang="en-US" sz="2400" dirty="0" smtClean="0"/>
              <a:t>deadlock</a:t>
            </a:r>
            <a:r>
              <a:rPr lang="el-GR" sz="2400" dirty="0" smtClean="0"/>
              <a:t>;</a:t>
            </a:r>
          </a:p>
          <a:p>
            <a:pPr lvl="1"/>
            <a:r>
              <a:rPr lang="el-GR" sz="2000" dirty="0" smtClean="0"/>
              <a:t>Σκοτώνουμε μια ή περισσότερες εμπλεκόμενες διεργασίες</a:t>
            </a:r>
          </a:p>
          <a:p>
            <a:pPr lvl="1"/>
            <a:r>
              <a:rPr lang="el-GR" sz="2000" dirty="0" smtClean="0"/>
              <a:t>Αυτό σπάει την κυκλική εξάρτηση</a:t>
            </a:r>
            <a:endParaRPr lang="en-US" sz="2000" dirty="0" smtClean="0"/>
          </a:p>
          <a:p>
            <a:pPr lvl="1"/>
            <a:r>
              <a:rPr lang="el-GR" sz="2000" dirty="0" smtClean="0"/>
              <a:t>Δε φαίνεται και πολύ λογικό!</a:t>
            </a:r>
            <a:endParaRPr lang="en-US" sz="2000" dirty="0" smtClean="0"/>
          </a:p>
          <a:p>
            <a:r>
              <a:rPr lang="el-GR" sz="2400" dirty="0" smtClean="0"/>
              <a:t>Τα </a:t>
            </a:r>
            <a:r>
              <a:rPr lang="en-US" sz="2400" dirty="0" smtClean="0"/>
              <a:t>transactions </a:t>
            </a:r>
            <a:r>
              <a:rPr lang="el-GR" sz="2400" dirty="0" smtClean="0"/>
              <a:t>όμως είναι σχεδιασμένα να είναι </a:t>
            </a:r>
            <a:r>
              <a:rPr lang="en-US" sz="2400" dirty="0" err="1" smtClean="0"/>
              <a:t>abortable</a:t>
            </a:r>
            <a:endParaRPr lang="en-US" sz="2400" dirty="0" smtClean="0"/>
          </a:p>
          <a:p>
            <a:r>
              <a:rPr lang="el-GR" sz="2400" dirty="0" smtClean="0"/>
              <a:t>Απλώς κάνουμε </a:t>
            </a:r>
            <a:r>
              <a:rPr lang="en-US" sz="2400" dirty="0" smtClean="0"/>
              <a:t>abort </a:t>
            </a:r>
            <a:r>
              <a:rPr lang="el-GR" sz="2400" dirty="0" smtClean="0"/>
              <a:t>σε ένα ή περισσότερα </a:t>
            </a:r>
            <a:r>
              <a:rPr lang="en-US" sz="2400" dirty="0" smtClean="0"/>
              <a:t>transactions</a:t>
            </a:r>
          </a:p>
          <a:p>
            <a:pPr lvl="1"/>
            <a:r>
              <a:rPr lang="el-GR" sz="2000" dirty="0" smtClean="0"/>
              <a:t>Το σύστημα επανέρχεται στην κατάσταση που βρισκόταν πριν την έναρξη του </a:t>
            </a:r>
            <a:r>
              <a:rPr lang="en-US" sz="2000" dirty="0" smtClean="0"/>
              <a:t>transaction</a:t>
            </a:r>
          </a:p>
          <a:p>
            <a:pPr lvl="1"/>
            <a:r>
              <a:rPr lang="en-US" sz="2000" dirty="0" smtClean="0"/>
              <a:t>To transaction </a:t>
            </a:r>
            <a:r>
              <a:rPr lang="el-GR" sz="2000" dirty="0" smtClean="0"/>
              <a:t>μπορεί να ξεκινήσει ξανά αργότερα</a:t>
            </a:r>
            <a:endParaRPr lang="en-US" sz="2000" dirty="0" smtClean="0"/>
          </a:p>
          <a:p>
            <a:pPr lvl="1"/>
            <a:r>
              <a:rPr lang="el-GR" sz="2000" dirty="0" smtClean="0"/>
              <a:t>Τότε η κατανομή των </a:t>
            </a:r>
            <a:r>
              <a:rPr lang="en-US" sz="2000" dirty="0" smtClean="0"/>
              <a:t>resources</a:t>
            </a:r>
            <a:r>
              <a:rPr lang="el-GR" sz="2000" dirty="0" smtClean="0"/>
              <a:t> μπορεί να είναι διαφορετική στο σύστημα, οπότε το </a:t>
            </a:r>
            <a:r>
              <a:rPr lang="en-US" sz="2000" dirty="0" smtClean="0"/>
              <a:t>transaction </a:t>
            </a:r>
            <a:r>
              <a:rPr lang="el-GR" sz="2000" dirty="0" smtClean="0"/>
              <a:t>να πετύχει χωρίς να δημιουργήσει </a:t>
            </a:r>
            <a:r>
              <a:rPr lang="en-US" sz="2000" dirty="0" smtClean="0"/>
              <a:t>deadlock</a:t>
            </a:r>
            <a:endParaRPr lang="el-GR" sz="20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Κεντρικός εντοπισμός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Μιμείται τον μη κατανεμημένο αλγόριθμο με χρήση </a:t>
            </a:r>
            <a:r>
              <a:rPr lang="en-US" sz="2400" dirty="0" smtClean="0"/>
              <a:t>coordinator</a:t>
            </a:r>
          </a:p>
          <a:p>
            <a:r>
              <a:rPr lang="el-GR" sz="2400" dirty="0" smtClean="0"/>
              <a:t>Κάθε κόμβος διατηρεί τοπικό </a:t>
            </a:r>
            <a:r>
              <a:rPr lang="en-US" sz="2400" dirty="0" smtClean="0"/>
              <a:t>Wait-For </a:t>
            </a:r>
            <a:r>
              <a:rPr lang="el-GR" sz="2400" dirty="0" smtClean="0"/>
              <a:t>γράφο για τις διεργασίες και τους πόρους του</a:t>
            </a:r>
          </a:p>
          <a:p>
            <a:r>
              <a:rPr lang="el-GR" sz="2400" dirty="0" smtClean="0"/>
              <a:t>Ένας κεντρικός</a:t>
            </a:r>
            <a:r>
              <a:rPr lang="en-US" sz="2400" dirty="0" smtClean="0"/>
              <a:t> coordinator </a:t>
            </a:r>
            <a:r>
              <a:rPr lang="el-GR" sz="2400" dirty="0" smtClean="0"/>
              <a:t>διατηρεί τον καθολικό </a:t>
            </a:r>
            <a:r>
              <a:rPr lang="en-US" sz="2400" dirty="0" smtClean="0"/>
              <a:t>Wait-For </a:t>
            </a:r>
            <a:r>
              <a:rPr lang="el-GR" sz="2400" dirty="0" smtClean="0"/>
              <a:t>γράφο του συστήματος (συνδυασμός τοπικών </a:t>
            </a:r>
            <a:r>
              <a:rPr lang="en-US" sz="2400" dirty="0" smtClean="0"/>
              <a:t>Wait-For  </a:t>
            </a:r>
            <a:r>
              <a:rPr lang="el-GR" sz="2400" dirty="0" smtClean="0"/>
              <a:t>γράφων)</a:t>
            </a:r>
            <a:endParaRPr lang="en-US" sz="2400" dirty="0" smtClean="0"/>
          </a:p>
          <a:p>
            <a:pPr lvl="1"/>
            <a:r>
              <a:rPr lang="el-GR" sz="2000" dirty="0" smtClean="0"/>
              <a:t>Ένα μήνυμα με το τελευταίο αντίγραφο του τοπικού </a:t>
            </a:r>
            <a:r>
              <a:rPr lang="en-US" sz="2000" dirty="0" smtClean="0"/>
              <a:t>wait-for </a:t>
            </a:r>
            <a:r>
              <a:rPr lang="el-GR" sz="2000" dirty="0" smtClean="0"/>
              <a:t>γράφου αποστέλλεται από έναν κόμβο στον </a:t>
            </a:r>
            <a:r>
              <a:rPr lang="en-US" sz="2000" dirty="0" smtClean="0"/>
              <a:t>coordinator</a:t>
            </a:r>
            <a:r>
              <a:rPr lang="el-GR" sz="2000" dirty="0" smtClean="0"/>
              <a:t> κάθε φορά που προστίθεται ή αφαιρείται μια ακμή (</a:t>
            </a:r>
            <a:r>
              <a:rPr lang="en-US" sz="2000" dirty="0" err="1" smtClean="0"/>
              <a:t>held_by</a:t>
            </a:r>
            <a:r>
              <a:rPr lang="en-US" sz="2000" dirty="0" smtClean="0"/>
              <a:t> </a:t>
            </a:r>
            <a:r>
              <a:rPr lang="el-GR" sz="2000" dirty="0" smtClean="0"/>
              <a:t>ή </a:t>
            </a:r>
            <a:r>
              <a:rPr lang="en-US" sz="2000" dirty="0" err="1" smtClean="0"/>
              <a:t>wait_for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H </a:t>
            </a:r>
            <a:r>
              <a:rPr lang="el-GR" sz="2000" dirty="0" smtClean="0"/>
              <a:t>αποστολή μπορεί να γίνεται και περιοδικά (με κίνδυνο τον πιο αργό εντοπισμό ενδεχόμενου </a:t>
            </a:r>
            <a:r>
              <a:rPr lang="en-US" sz="2000" dirty="0" smtClean="0"/>
              <a:t>deadlock)</a:t>
            </a:r>
          </a:p>
          <a:p>
            <a:pPr lvl="1"/>
            <a:endParaRPr lang="el-GR" sz="2000" dirty="0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Κεντρικός εντοπισμός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2"/>
            <a:ext cx="7844811" cy="481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1475656" y="141277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held_by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 rot="16200000">
            <a:off x="557410" y="2042990"/>
            <a:ext cx="8173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waits_for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3563888" y="350100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held_by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 rot="16200000">
            <a:off x="2717651" y="4131224"/>
            <a:ext cx="8173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waits_for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 rot="16200000">
            <a:off x="593414" y="3015099"/>
            <a:ext cx="74534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held_by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 rot="16200000">
            <a:off x="2764686" y="5103332"/>
            <a:ext cx="74534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held_by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6732240" y="141277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waits_for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4716016" y="342900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waits_for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 rot="16200000">
            <a:off x="7578189" y="2151003"/>
            <a:ext cx="745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held_by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 rot="16200000">
            <a:off x="5417949" y="4023212"/>
            <a:ext cx="745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held_by</a:t>
            </a:r>
            <a:endParaRPr lang="el-GR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Phantom deadlocks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el-GR" sz="2000" dirty="0" smtClean="0"/>
              <a:t>Συμβαίνουν 2 γεγονότα</a:t>
            </a:r>
            <a:r>
              <a:rPr lang="en-US" sz="2000" dirty="0" smtClean="0"/>
              <a:t>:</a:t>
            </a:r>
          </a:p>
          <a:p>
            <a:pPr marL="457200" indent="-457200">
              <a:buNone/>
            </a:pPr>
            <a:r>
              <a:rPr lang="el-GR" sz="1800" dirty="0" smtClean="0"/>
              <a:t>1.  Η διεργασία </a:t>
            </a:r>
            <a:r>
              <a:rPr lang="en-US" sz="1800" i="1" dirty="0" smtClean="0"/>
              <a:t>P1 </a:t>
            </a:r>
            <a:r>
              <a:rPr lang="el-GR" sz="1800" i="1" dirty="0" smtClean="0"/>
              <a:t>απελευθερώνει τον πόρο </a:t>
            </a:r>
            <a:r>
              <a:rPr lang="en-US" sz="1800" i="1" dirty="0" smtClean="0"/>
              <a:t>R </a:t>
            </a:r>
            <a:endParaRPr lang="el-GR" sz="1800" i="1" dirty="0" smtClean="0"/>
          </a:p>
          <a:p>
            <a:pPr marL="457200" indent="-457200">
              <a:buNone/>
            </a:pPr>
            <a:r>
              <a:rPr lang="el-GR" sz="1800" i="1" dirty="0" smtClean="0"/>
              <a:t>     στον κόμβο </a:t>
            </a:r>
            <a:r>
              <a:rPr lang="en-US" sz="1800" i="1" dirty="0" smtClean="0"/>
              <a:t>A</a:t>
            </a:r>
            <a:endParaRPr lang="el-GR" sz="1800" i="1" dirty="0" smtClean="0"/>
          </a:p>
          <a:p>
            <a:pPr>
              <a:buNone/>
            </a:pPr>
            <a:r>
              <a:rPr lang="en-US" sz="1800" dirty="0" smtClean="0"/>
              <a:t>2. </a:t>
            </a:r>
            <a:r>
              <a:rPr lang="el-GR" sz="1800" dirty="0" smtClean="0"/>
              <a:t>Η διεργασία</a:t>
            </a:r>
            <a:r>
              <a:rPr lang="en-US" sz="1800" dirty="0" smtClean="0"/>
              <a:t> </a:t>
            </a:r>
            <a:r>
              <a:rPr lang="en-US" sz="1800" i="1" dirty="0" smtClean="0"/>
              <a:t>P1 </a:t>
            </a:r>
            <a:r>
              <a:rPr lang="el-GR" sz="1800" i="1" dirty="0" smtClean="0"/>
              <a:t>ζητά τον πόρο Τ από τον κόμβο </a:t>
            </a:r>
            <a:r>
              <a:rPr lang="en-US" sz="1800" i="1" dirty="0" smtClean="0"/>
              <a:t>B</a:t>
            </a:r>
            <a:endParaRPr lang="en-US" sz="2000" i="1" dirty="0" smtClean="0"/>
          </a:p>
          <a:p>
            <a:r>
              <a:rPr lang="el-GR" sz="2000" dirty="0" smtClean="0"/>
              <a:t>Δυο μηνύματα αποστέλλονται στον </a:t>
            </a:r>
          </a:p>
          <a:p>
            <a:pPr>
              <a:buNone/>
            </a:pPr>
            <a:r>
              <a:rPr lang="el-GR" sz="2000" dirty="0" smtClean="0"/>
              <a:t>	</a:t>
            </a:r>
            <a:r>
              <a:rPr lang="en-US" sz="2000" dirty="0" smtClean="0"/>
              <a:t>coordinator:</a:t>
            </a:r>
          </a:p>
          <a:p>
            <a:pPr lvl="1"/>
            <a:r>
              <a:rPr lang="en-US" sz="1800" dirty="0" smtClean="0"/>
              <a:t>1 (</a:t>
            </a:r>
            <a:r>
              <a:rPr lang="el-GR" sz="1800" dirty="0" smtClean="0"/>
              <a:t>από τον </a:t>
            </a:r>
            <a:r>
              <a:rPr lang="en-US" sz="1800" i="1" dirty="0" smtClean="0"/>
              <a:t>A): </a:t>
            </a:r>
            <a:r>
              <a:rPr lang="el-GR" sz="1800" i="1" dirty="0" smtClean="0"/>
              <a:t>απελευθέρωσε τον </a:t>
            </a:r>
            <a:r>
              <a:rPr lang="en-US" sz="1800" i="1" dirty="0" smtClean="0"/>
              <a:t>R</a:t>
            </a:r>
          </a:p>
          <a:p>
            <a:pPr lvl="1"/>
            <a:r>
              <a:rPr lang="en-US" sz="1800" dirty="0" smtClean="0"/>
              <a:t>2 (</a:t>
            </a:r>
            <a:r>
              <a:rPr lang="el-GR" sz="1800" dirty="0" smtClean="0"/>
              <a:t>από τον </a:t>
            </a:r>
            <a:r>
              <a:rPr lang="en-US" sz="1800" i="1" dirty="0" smtClean="0"/>
              <a:t>B): </a:t>
            </a:r>
            <a:r>
              <a:rPr lang="el-GR" sz="1800" i="1" dirty="0" smtClean="0"/>
              <a:t>περιμένω τον </a:t>
            </a:r>
            <a:r>
              <a:rPr lang="en-US" sz="1800" i="1" dirty="0" smtClean="0"/>
              <a:t>T</a:t>
            </a:r>
          </a:p>
          <a:p>
            <a:r>
              <a:rPr lang="el-GR" sz="2000" dirty="0" smtClean="0"/>
              <a:t>Αν το μήνυμα </a:t>
            </a:r>
            <a:r>
              <a:rPr lang="en-US" sz="2000" dirty="0" smtClean="0"/>
              <a:t>2 </a:t>
            </a:r>
            <a:r>
              <a:rPr lang="el-GR" sz="2000" dirty="0" smtClean="0"/>
              <a:t>φτάσει πρώτο, ο </a:t>
            </a:r>
            <a:r>
              <a:rPr lang="en-US" sz="2000" dirty="0" smtClean="0"/>
              <a:t>coordinator</a:t>
            </a:r>
            <a:r>
              <a:rPr lang="el-GR" sz="2000" dirty="0" smtClean="0"/>
              <a:t> κατασκευάζει γράφο με κύκλο -&gt; εντοπίζει </a:t>
            </a:r>
            <a:r>
              <a:rPr lang="en-US" sz="2000" dirty="0" smtClean="0"/>
              <a:t>deadlock (</a:t>
            </a:r>
            <a:r>
              <a:rPr lang="el-GR" sz="2000" dirty="0" smtClean="0"/>
              <a:t>που στην πραγματικότητα δεν υπάρχει). Αυτό είναι ένα </a:t>
            </a:r>
            <a:r>
              <a:rPr lang="en-US" sz="2000" b="1" dirty="0" smtClean="0"/>
              <a:t>phantom deadlock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4254" y="1268760"/>
            <a:ext cx="35242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Ορθογώνιο"/>
          <p:cNvSpPr/>
          <p:nvPr/>
        </p:nvSpPr>
        <p:spPr>
          <a:xfrm>
            <a:off x="6804248" y="4005064"/>
            <a:ext cx="20882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6228184" y="1351801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held_by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 rot="16200000">
            <a:off x="5237930" y="1970982"/>
            <a:ext cx="8173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waits_for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 rot="16200000">
            <a:off x="5273933" y="3303131"/>
            <a:ext cx="74534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held_by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 rot="20060694">
            <a:off x="6823924" y="3420766"/>
            <a:ext cx="8173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waits_for</a:t>
            </a:r>
            <a:endParaRPr lang="el-GR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phantom deadlock</a:t>
            </a:r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8502724" cy="436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r>
              <a:rPr lang="en-US" dirty="0" smtClean="0"/>
              <a:t> phantom deadlock</a:t>
            </a:r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1268760"/>
            <a:ext cx="8064897" cy="504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Κατανεμημένος εντοπισμός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Μια διεργασία μπορεί να περιμένει (</a:t>
            </a:r>
            <a:r>
              <a:rPr lang="en-US" sz="2400" dirty="0" smtClean="0"/>
              <a:t>waits-for)</a:t>
            </a:r>
            <a:r>
              <a:rPr lang="el-GR" sz="2400" dirty="0" smtClean="0"/>
              <a:t> για πολλούς πόρους</a:t>
            </a:r>
            <a:endParaRPr lang="en-US" sz="2400" dirty="0" smtClean="0"/>
          </a:p>
          <a:p>
            <a:pPr lvl="1"/>
            <a:r>
              <a:rPr lang="el-GR" sz="2000" dirty="0" smtClean="0"/>
              <a:t>Είτε τοπικούς πόρους</a:t>
            </a:r>
            <a:endParaRPr lang="en-US" sz="2000" dirty="0" smtClean="0"/>
          </a:p>
          <a:p>
            <a:pPr lvl="1"/>
            <a:r>
              <a:rPr lang="el-GR" sz="2000" dirty="0" smtClean="0"/>
              <a:t>Είτε πόρους που βρίσκονται σε διαφορετικούς κόμβους</a:t>
            </a:r>
          </a:p>
          <a:p>
            <a:pPr lvl="1"/>
            <a:endParaRPr lang="el-GR" sz="2000" dirty="0" smtClean="0"/>
          </a:p>
          <a:p>
            <a:r>
              <a:rPr lang="el-GR" sz="2400" dirty="0" smtClean="0"/>
              <a:t>Κάθε φορά που μια διεργασία πρέπει να περιμένει για έναν πόρο που βρίσκεται σε άλλον </a:t>
            </a:r>
            <a:r>
              <a:rPr lang="en-US" sz="2400" dirty="0" smtClean="0"/>
              <a:t>server </a:t>
            </a:r>
            <a:r>
              <a:rPr lang="el-GR" sz="2400" dirty="0" smtClean="0"/>
              <a:t>καλείται ο αλγόριθμος κατανεμημένου εντοπισμού</a:t>
            </a:r>
            <a:endParaRPr lang="el-GR" sz="24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Αλγόριθμος κατανεμημένου εντοπισμού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/>
              <a:t>Edge Chasing</a:t>
            </a:r>
          </a:p>
          <a:p>
            <a:r>
              <a:rPr lang="el-GR" sz="2400" dirty="0" smtClean="0"/>
              <a:t>Κάθε </a:t>
            </a:r>
            <a:r>
              <a:rPr lang="en-US" sz="2400" dirty="0" smtClean="0"/>
              <a:t>server </a:t>
            </a:r>
            <a:r>
              <a:rPr lang="el-GR" sz="2400" dirty="0" smtClean="0"/>
              <a:t>έχει τοπικό κομμάτι του </a:t>
            </a:r>
            <a:r>
              <a:rPr lang="en-US" sz="2400" dirty="0" smtClean="0"/>
              <a:t>wait-for </a:t>
            </a:r>
            <a:r>
              <a:rPr lang="el-GR" sz="2400" dirty="0" smtClean="0"/>
              <a:t>γράφου</a:t>
            </a:r>
            <a:endParaRPr lang="en-US" sz="2400" dirty="0" smtClean="0"/>
          </a:p>
          <a:p>
            <a:r>
              <a:rPr lang="el-GR" sz="2400" b="1" dirty="0" smtClean="0"/>
              <a:t>Δημιουργείται ένα μήνυμα </a:t>
            </a:r>
            <a:r>
              <a:rPr lang="en-US" sz="2400" b="1" dirty="0" smtClean="0"/>
              <a:t>Probe</a:t>
            </a:r>
          </a:p>
          <a:p>
            <a:pPr lvl="1"/>
            <a:r>
              <a:rPr lang="el-GR" sz="2000" dirty="0" smtClean="0"/>
              <a:t>Αποστέλλεται σε όλες τις διεργασίες που χρησιμοποιούν τον πόρο που περιμένουμε</a:t>
            </a:r>
            <a:endParaRPr lang="en-US" sz="2000" dirty="0" smtClean="0"/>
          </a:p>
          <a:p>
            <a:pPr lvl="1"/>
            <a:r>
              <a:rPr lang="el-GR" sz="2000" dirty="0" smtClean="0"/>
              <a:t>Το μήνυμα περιέχει 3 </a:t>
            </a:r>
            <a:r>
              <a:rPr lang="en-US" sz="2000" dirty="0" smtClean="0"/>
              <a:t>process IDs: </a:t>
            </a:r>
            <a:r>
              <a:rPr lang="en-US" sz="2000" i="1" dirty="0" smtClean="0"/>
              <a:t>{blocked ID, my ID, holder ID}</a:t>
            </a:r>
          </a:p>
          <a:p>
            <a:pPr lvl="1"/>
            <a:endParaRPr lang="el-GR" sz="2000" dirty="0" smtClean="0"/>
          </a:p>
          <a:p>
            <a:pPr lvl="1">
              <a:buNone/>
            </a:pPr>
            <a:r>
              <a:rPr lang="en-US" sz="2000" dirty="0" smtClean="0"/>
              <a:t>1. </a:t>
            </a:r>
            <a:r>
              <a:rPr lang="el-GR" sz="2000" dirty="0" smtClean="0"/>
              <a:t>Η διεργασία που περιμένει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2. </a:t>
            </a:r>
            <a:r>
              <a:rPr lang="el-GR" sz="2000" dirty="0" smtClean="0"/>
              <a:t>Η διεργασία που στέλνει το μήνυμα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3. </a:t>
            </a:r>
            <a:r>
              <a:rPr lang="el-GR" sz="2000" dirty="0" smtClean="0"/>
              <a:t>Η διεργασία παραλήπτης (που χρησιμοποιεί τον πόρο)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Αλγόριθμος κατανεμημένου εντοπισμού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Κατά την παραλαβή μηνύματος</a:t>
            </a:r>
            <a:r>
              <a:rPr lang="en-US" sz="2400" dirty="0" smtClean="0"/>
              <a:t> </a:t>
            </a:r>
            <a:r>
              <a:rPr lang="en-US" sz="2400" i="1" dirty="0" smtClean="0"/>
              <a:t>probe </a:t>
            </a:r>
            <a:r>
              <a:rPr lang="el-GR" sz="2400" dirty="0" smtClean="0"/>
              <a:t>ο παραλήπτης ελέγχει αν ο ίδιος περιμένει κάποιον πόρο</a:t>
            </a:r>
            <a:endParaRPr lang="en-US" sz="2400" dirty="0" smtClean="0"/>
          </a:p>
          <a:p>
            <a:pPr lvl="1"/>
            <a:r>
              <a:rPr lang="el-GR" sz="2400" dirty="0" smtClean="0"/>
              <a:t>Αν ναι, ενημερώνει και προωθεί το μήνυμα</a:t>
            </a:r>
            <a:r>
              <a:rPr lang="en-US" sz="2400" dirty="0" smtClean="0"/>
              <a:t>: </a:t>
            </a:r>
            <a:r>
              <a:rPr lang="en-US" sz="2400" i="1" dirty="0" smtClean="0"/>
              <a:t>{blocked ID, my ID, holder ID}</a:t>
            </a:r>
          </a:p>
          <a:p>
            <a:pPr lvl="2"/>
            <a:r>
              <a:rPr lang="el-GR" sz="2000" dirty="0" smtClean="0"/>
              <a:t>Αντικαθιστά το </a:t>
            </a:r>
            <a:r>
              <a:rPr lang="en-US" sz="2000" dirty="0" err="1" smtClean="0"/>
              <a:t>myId</a:t>
            </a:r>
            <a:r>
              <a:rPr lang="en-US" sz="2000" dirty="0" smtClean="0"/>
              <a:t> </a:t>
            </a:r>
            <a:r>
              <a:rPr lang="el-GR" sz="2000" dirty="0" smtClean="0"/>
              <a:t>με το δικό του </a:t>
            </a:r>
            <a:r>
              <a:rPr lang="en-US" sz="2000" dirty="0" smtClean="0"/>
              <a:t>process ID</a:t>
            </a:r>
          </a:p>
          <a:p>
            <a:pPr lvl="2"/>
            <a:r>
              <a:rPr lang="el-GR" sz="2000" dirty="0" smtClean="0"/>
              <a:t>Αντικαθιστά το </a:t>
            </a:r>
            <a:r>
              <a:rPr lang="en-US" sz="2000" dirty="0" smtClean="0"/>
              <a:t>holder ID</a:t>
            </a:r>
            <a:r>
              <a:rPr lang="el-GR" sz="2000" dirty="0" smtClean="0"/>
              <a:t> με τη διεργασία την οποία περιμένει</a:t>
            </a:r>
            <a:endParaRPr lang="en-US" sz="2000" dirty="0" smtClean="0"/>
          </a:p>
          <a:p>
            <a:pPr lvl="2"/>
            <a:r>
              <a:rPr lang="el-GR" sz="2000" dirty="0" smtClean="0"/>
              <a:t>Στέλνει το μήνυμα σε κάθε διεργασία που τη μπλοκάρει</a:t>
            </a:r>
            <a:endParaRPr lang="en-US" sz="2000" dirty="0" smtClean="0"/>
          </a:p>
          <a:p>
            <a:r>
              <a:rPr lang="el-GR" sz="2400" dirty="0" smtClean="0"/>
              <a:t>Αν ένα μήνυμα επιστρέψει στον αρχικό αποστολέα, σημαίνει ότι υπάρχει κύκλος</a:t>
            </a:r>
            <a:endParaRPr lang="en-US" sz="2400" dirty="0" smtClean="0"/>
          </a:p>
          <a:p>
            <a:pPr lvl="1"/>
            <a:r>
              <a:rPr lang="el-GR" sz="2400" dirty="0" smtClean="0"/>
              <a:t>Έχουμε </a:t>
            </a:r>
            <a:r>
              <a:rPr lang="en-US" sz="2400" i="1" dirty="0" smtClean="0"/>
              <a:t>deadlock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Κάθε </a:t>
            </a:r>
            <a:r>
              <a:rPr lang="en-US" dirty="0" smtClean="0"/>
              <a:t>distributed transaction...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/>
              <a:t>Έχει έναν</a:t>
            </a:r>
            <a:r>
              <a:rPr lang="en-US" sz="2800" dirty="0" smtClean="0"/>
              <a:t> server</a:t>
            </a:r>
            <a:r>
              <a:rPr lang="el-GR" sz="2800" dirty="0" smtClean="0"/>
              <a:t> που αναλαμβάνει ρόλο </a:t>
            </a:r>
            <a:r>
              <a:rPr lang="en-US" sz="2800" dirty="0" smtClean="0"/>
              <a:t>coordinator</a:t>
            </a:r>
            <a:r>
              <a:rPr lang="el-GR" sz="2800" dirty="0" smtClean="0"/>
              <a:t>, ενώ οι υπόλοιποι </a:t>
            </a:r>
            <a:r>
              <a:rPr lang="en-US" sz="2800" dirty="0" smtClean="0"/>
              <a:t>servers</a:t>
            </a:r>
            <a:r>
              <a:rPr lang="el-GR" sz="2800" dirty="0" smtClean="0"/>
              <a:t> που συμμετέχουν στο </a:t>
            </a:r>
            <a:r>
              <a:rPr lang="en-US" sz="2800" dirty="0" smtClean="0"/>
              <a:t>transaction </a:t>
            </a:r>
            <a:r>
              <a:rPr lang="el-GR" sz="2800" dirty="0" smtClean="0"/>
              <a:t>είναι οι </a:t>
            </a:r>
            <a:r>
              <a:rPr lang="en-US" sz="2800" dirty="0" smtClean="0"/>
              <a:t>participants</a:t>
            </a:r>
          </a:p>
          <a:p>
            <a:r>
              <a:rPr lang="el-GR" sz="2800" dirty="0" smtClean="0"/>
              <a:t>Γιατί; </a:t>
            </a:r>
          </a:p>
          <a:p>
            <a:pPr lvl="1"/>
            <a:r>
              <a:rPr lang="el-GR" sz="2400" dirty="0" smtClean="0"/>
              <a:t>Χρειάζεται συνεννόηση μεταξύ των </a:t>
            </a:r>
            <a:r>
              <a:rPr lang="en-US" sz="2400" dirty="0" smtClean="0"/>
              <a:t>servers</a:t>
            </a:r>
            <a:r>
              <a:rPr lang="el-GR" sz="2400" dirty="0" smtClean="0"/>
              <a:t> για να αποφασίσουν από κοινού </a:t>
            </a:r>
            <a:r>
              <a:rPr lang="en-US" sz="2400" dirty="0" smtClean="0"/>
              <a:t>commit </a:t>
            </a:r>
            <a:r>
              <a:rPr lang="el-GR" sz="2400" dirty="0" smtClean="0"/>
              <a:t>ή </a:t>
            </a:r>
            <a:r>
              <a:rPr lang="en-US" sz="2400" dirty="0" smtClean="0"/>
              <a:t>abort </a:t>
            </a:r>
            <a:r>
              <a:rPr lang="el-GR" sz="2400" dirty="0" smtClean="0"/>
              <a:t>-&gt; </a:t>
            </a:r>
            <a:r>
              <a:rPr lang="en-US" sz="2400" dirty="0" smtClean="0"/>
              <a:t>atomicity </a:t>
            </a:r>
            <a:r>
              <a:rPr lang="el-GR" sz="2400" dirty="0" smtClean="0"/>
              <a:t>σε </a:t>
            </a:r>
            <a:r>
              <a:rPr lang="en-US" sz="2400" dirty="0" smtClean="0"/>
              <a:t>distributed transactions</a:t>
            </a:r>
            <a:endParaRPr lang="el-GR" sz="24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193107"/>
          </a:xfrm>
        </p:spPr>
        <p:txBody>
          <a:bodyPr/>
          <a:lstStyle/>
          <a:p>
            <a:r>
              <a:rPr lang="el-GR" sz="2400" dirty="0" smtClean="0"/>
              <a:t>Η διεργασία</a:t>
            </a:r>
            <a:r>
              <a:rPr lang="en-US" sz="2400" dirty="0" smtClean="0"/>
              <a:t> 0 </a:t>
            </a:r>
            <a:r>
              <a:rPr lang="el-GR" sz="2400" dirty="0" smtClean="0"/>
              <a:t>μπλοκάρεται από την </a:t>
            </a:r>
            <a:r>
              <a:rPr lang="en-US" sz="2400" dirty="0" smtClean="0"/>
              <a:t>1</a:t>
            </a:r>
          </a:p>
          <a:p>
            <a:pPr lvl="1"/>
            <a:r>
              <a:rPr lang="el-GR" sz="2000" dirty="0" smtClean="0"/>
              <a:t>Αρχικό μήνυμα από τη διεργασία </a:t>
            </a:r>
            <a:r>
              <a:rPr lang="en-US" sz="2000" dirty="0" smtClean="0"/>
              <a:t>0 </a:t>
            </a:r>
            <a:r>
              <a:rPr lang="el-GR" sz="2000" dirty="0" smtClean="0"/>
              <a:t>στην </a:t>
            </a:r>
            <a:r>
              <a:rPr lang="en-US" sz="2000" dirty="0" smtClean="0"/>
              <a:t>1: </a:t>
            </a:r>
            <a:r>
              <a:rPr lang="en-US" sz="2000" i="1" dirty="0" smtClean="0"/>
              <a:t>(0,0,1)</a:t>
            </a:r>
          </a:p>
          <a:p>
            <a:pPr lvl="1"/>
            <a:r>
              <a:rPr lang="el-GR" sz="2000" dirty="0" smtClean="0"/>
              <a:t>Η </a:t>
            </a:r>
            <a:r>
              <a:rPr lang="en-US" sz="2000" dirty="0" smtClean="0"/>
              <a:t>P1 </a:t>
            </a:r>
            <a:r>
              <a:rPr lang="el-GR" sz="2000" dirty="0" smtClean="0"/>
              <a:t>στέλνει </a:t>
            </a:r>
            <a:r>
              <a:rPr lang="en-US" sz="2000" i="1" dirty="0" smtClean="0"/>
              <a:t>(0, 1, 2) </a:t>
            </a:r>
            <a:r>
              <a:rPr lang="el-GR" sz="2000" i="1" dirty="0" smtClean="0"/>
              <a:t>στην </a:t>
            </a:r>
            <a:r>
              <a:rPr lang="en-US" sz="2000" i="1" dirty="0" smtClean="0"/>
              <a:t>P2</a:t>
            </a:r>
            <a:r>
              <a:rPr lang="el-GR" sz="2000" i="1" dirty="0" smtClean="0"/>
              <a:t>, η </a:t>
            </a:r>
            <a:r>
              <a:rPr lang="en-US" sz="2000" i="1" dirty="0" smtClean="0"/>
              <a:t>P2 </a:t>
            </a:r>
            <a:r>
              <a:rPr lang="el-GR" sz="2000" i="1" dirty="0" smtClean="0"/>
              <a:t>στέλνει </a:t>
            </a:r>
            <a:r>
              <a:rPr lang="en-US" sz="2000" i="1" dirty="0" smtClean="0"/>
              <a:t>(0, 2, 3) </a:t>
            </a:r>
            <a:r>
              <a:rPr lang="el-GR" sz="2000" i="1" dirty="0" smtClean="0"/>
              <a:t>στην </a:t>
            </a:r>
            <a:r>
              <a:rPr lang="en-US" sz="2000" i="1" dirty="0" smtClean="0"/>
              <a:t>P3</a:t>
            </a:r>
            <a:r>
              <a:rPr lang="el-GR" sz="2000" i="1" dirty="0" smtClean="0"/>
              <a:t>, </a:t>
            </a:r>
            <a:r>
              <a:rPr lang="el-GR" sz="2000" i="1" dirty="0" err="1" smtClean="0"/>
              <a:t>κ.ο.κ</a:t>
            </a:r>
            <a:r>
              <a:rPr lang="el-GR" sz="2000" i="1" dirty="0" smtClean="0"/>
              <a:t>.</a:t>
            </a:r>
            <a:endParaRPr lang="en-US" sz="2000" i="1" dirty="0" smtClean="0"/>
          </a:p>
          <a:p>
            <a:r>
              <a:rPr lang="en-US" sz="2400" dirty="0" smtClean="0"/>
              <a:t> </a:t>
            </a:r>
            <a:r>
              <a:rPr lang="el-GR" sz="2400" dirty="0" smtClean="0"/>
              <a:t>Το μήνυμα </a:t>
            </a:r>
            <a:r>
              <a:rPr lang="en-US" sz="2400" i="1" dirty="0" smtClean="0"/>
              <a:t>(0,8,0) </a:t>
            </a:r>
            <a:r>
              <a:rPr lang="el-GR" sz="2400" i="1" dirty="0" smtClean="0"/>
              <a:t>επιστρέφει στην </a:t>
            </a:r>
            <a:r>
              <a:rPr lang="en-US" sz="2400" i="1" dirty="0" smtClean="0"/>
              <a:t>P0</a:t>
            </a:r>
          </a:p>
          <a:p>
            <a:pPr lvl="1"/>
            <a:r>
              <a:rPr lang="el-GR" sz="2000" dirty="0" smtClean="0"/>
              <a:t>Υπάρχει κύκλος</a:t>
            </a:r>
            <a:r>
              <a:rPr lang="en-US" sz="2000" dirty="0" smtClean="0"/>
              <a:t>: </a:t>
            </a:r>
            <a:r>
              <a:rPr lang="en-US" sz="2000" i="1" dirty="0" smtClean="0"/>
              <a:t>deadlock</a:t>
            </a:r>
            <a:endParaRPr lang="el-GR" sz="20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1196752"/>
            <a:ext cx="89154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Πρόληψη κατανεμημένου </a:t>
            </a:r>
            <a:r>
              <a:rPr lang="en-US" sz="4000" dirty="0" smtClean="0"/>
              <a:t>deadlock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/>
              <a:t>Σχεδιάζουμε το σύστημα έτσι ώστε τα </a:t>
            </a:r>
            <a:r>
              <a:rPr lang="en-US" sz="2800" dirty="0" smtClean="0"/>
              <a:t>deadlock </a:t>
            </a:r>
            <a:r>
              <a:rPr lang="el-GR" sz="2800" dirty="0" smtClean="0"/>
              <a:t>να είναι δομικά αδύνατον να δημιουργηθούν</a:t>
            </a:r>
          </a:p>
          <a:p>
            <a:r>
              <a:rPr lang="el-GR" sz="2800" dirty="0" smtClean="0"/>
              <a:t>Αποφυγή κυκλικών</a:t>
            </a:r>
            <a:r>
              <a:rPr lang="en-US" sz="2800" dirty="0" smtClean="0"/>
              <a:t> wait</a:t>
            </a:r>
            <a:r>
              <a:rPr lang="el-GR" sz="2800" dirty="0" smtClean="0"/>
              <a:t>_</a:t>
            </a:r>
            <a:r>
              <a:rPr lang="en-US" sz="2800" dirty="0" smtClean="0"/>
              <a:t>for</a:t>
            </a:r>
          </a:p>
          <a:p>
            <a:r>
              <a:rPr lang="el-GR" sz="2800" dirty="0" smtClean="0"/>
              <a:t>Αναθέτουμε μοναδικό </a:t>
            </a:r>
            <a:r>
              <a:rPr lang="en-US" sz="2800" dirty="0" smtClean="0"/>
              <a:t>timestamp </a:t>
            </a:r>
            <a:r>
              <a:rPr lang="el-GR" sz="2800" dirty="0" smtClean="0"/>
              <a:t>σε κάθε </a:t>
            </a:r>
            <a:r>
              <a:rPr lang="en-US" sz="2800" dirty="0" smtClean="0"/>
              <a:t>transaction</a:t>
            </a:r>
          </a:p>
          <a:p>
            <a:r>
              <a:rPr lang="el-GR" sz="2800" dirty="0" smtClean="0"/>
              <a:t>Διασφαλίζουμε ότι ο καθολικός </a:t>
            </a:r>
            <a:r>
              <a:rPr lang="en-US" sz="2800" i="1" dirty="0" smtClean="0"/>
              <a:t>Wait-For </a:t>
            </a:r>
            <a:r>
              <a:rPr lang="el-GR" sz="2800" dirty="0" smtClean="0"/>
              <a:t>γράφος κατευθύνεται από τις νεότερες στις παλαιότερες διεργασίες ή το αντίστροφο</a:t>
            </a:r>
            <a:endParaRPr lang="el-GR" sz="28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Πρόληψη κατανεμημένου </a:t>
            </a:r>
            <a:r>
              <a:rPr lang="en-US" sz="4000" dirty="0" smtClean="0"/>
              <a:t>deadlock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el-GR" sz="2400" dirty="0" smtClean="0"/>
              <a:t>Όταν μια διεργασία είναι έτοιμη να μπλοκάρει περιμένοντας έναν πόρο που χρησιμοποιείται από μια άλλη διεργασία τότε</a:t>
            </a:r>
          </a:p>
          <a:p>
            <a:pPr lvl="1"/>
            <a:r>
              <a:rPr lang="el-GR" sz="2000" dirty="0" smtClean="0"/>
              <a:t>Ελέγχει ποια διεργασία είναι η παλαιότερη (αυτή με το μικρότερο </a:t>
            </a:r>
            <a:r>
              <a:rPr lang="en-US" sz="2000" dirty="0" smtClean="0"/>
              <a:t>timestamp)</a:t>
            </a:r>
          </a:p>
          <a:p>
            <a:r>
              <a:rPr lang="el-GR" sz="2400" dirty="0" smtClean="0"/>
              <a:t>Επιτρέπεται αναμονή (</a:t>
            </a:r>
            <a:r>
              <a:rPr lang="en-US" sz="2400" dirty="0" err="1" smtClean="0"/>
              <a:t>wait_for</a:t>
            </a:r>
            <a:r>
              <a:rPr lang="en-US" sz="2400" dirty="0" smtClean="0"/>
              <a:t>)</a:t>
            </a:r>
            <a:r>
              <a:rPr lang="el-GR" sz="2400" dirty="0" smtClean="0"/>
              <a:t> μόνο αν η διεργασία που θα περιμένει είναι παλαιότερη </a:t>
            </a:r>
          </a:p>
          <a:p>
            <a:r>
              <a:rPr lang="el-GR" sz="2400" dirty="0" smtClean="0"/>
              <a:t>Ακολουθώντας τον γράφο τα </a:t>
            </a:r>
            <a:r>
              <a:rPr lang="en-US" sz="2400" dirty="0" smtClean="0"/>
              <a:t>timestamps</a:t>
            </a:r>
            <a:r>
              <a:rPr lang="el-GR" sz="2400" dirty="0" smtClean="0"/>
              <a:t> πάντα αυξάνουν, οπότε οι κύκλοι είναι αδύνατοι</a:t>
            </a:r>
            <a:endParaRPr lang="en-US" sz="2400" dirty="0" smtClean="0"/>
          </a:p>
          <a:p>
            <a:r>
              <a:rPr lang="el-GR" sz="2400" dirty="0" smtClean="0"/>
              <a:t>Εναλλακτικά</a:t>
            </a:r>
            <a:r>
              <a:rPr lang="en-US" sz="2400" dirty="0" smtClean="0"/>
              <a:t>: </a:t>
            </a:r>
            <a:r>
              <a:rPr lang="el-GR" sz="2400" dirty="0" smtClean="0"/>
              <a:t>επιτρέπεται η αναμονή όταν η διεργασία που θα περιμένει είναι η νεώτερη (έχει το μεγαλύτερο </a:t>
            </a:r>
            <a:r>
              <a:rPr lang="en-US" sz="2400" dirty="0" smtClean="0"/>
              <a:t>timestamp)</a:t>
            </a:r>
            <a:endParaRPr lang="el-GR" sz="24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</a:t>
            </a:r>
            <a:r>
              <a:rPr lang="en-US" dirty="0" smtClean="0"/>
              <a:t>wait-die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Μια παλιά διεργασία χρειάζεται </a:t>
            </a:r>
          </a:p>
          <a:p>
            <a:pPr>
              <a:buNone/>
            </a:pPr>
            <a:r>
              <a:rPr lang="el-GR" sz="2400" dirty="0" smtClean="0"/>
              <a:t>	έναν πόρο που χρησιμοποιεί μια </a:t>
            </a:r>
          </a:p>
          <a:p>
            <a:pPr>
              <a:buNone/>
            </a:pPr>
            <a:r>
              <a:rPr lang="el-GR" sz="2400" dirty="0" smtClean="0"/>
              <a:t>	νεότερη διεργασία</a:t>
            </a:r>
          </a:p>
          <a:p>
            <a:pPr>
              <a:buNone/>
            </a:pPr>
            <a:r>
              <a:rPr lang="el-GR" sz="2400" dirty="0" smtClean="0"/>
              <a:t>	</a:t>
            </a:r>
            <a:r>
              <a:rPr lang="en-US" sz="2400" dirty="0" smtClean="0"/>
              <a:t>– </a:t>
            </a:r>
            <a:r>
              <a:rPr lang="el-GR" sz="2000" dirty="0" smtClean="0"/>
              <a:t>Η παλιότερη διεργασία περιμένει</a:t>
            </a:r>
            <a:endParaRPr lang="en-US" sz="2400" dirty="0" smtClean="0"/>
          </a:p>
          <a:p>
            <a:r>
              <a:rPr lang="el-GR" sz="2400" dirty="0" smtClean="0"/>
              <a:t>Μια νεότερη διεργασία χρειάζεται </a:t>
            </a:r>
          </a:p>
          <a:p>
            <a:pPr>
              <a:buNone/>
            </a:pPr>
            <a:r>
              <a:rPr lang="el-GR" sz="2400" dirty="0" smtClean="0"/>
              <a:t>	έναν πόρο που χρησιμοποιεί μια </a:t>
            </a:r>
          </a:p>
          <a:p>
            <a:pPr>
              <a:buNone/>
            </a:pPr>
            <a:r>
              <a:rPr lang="el-GR" sz="2400" dirty="0" smtClean="0"/>
              <a:t>	παλιότερη διεργασία</a:t>
            </a:r>
          </a:p>
          <a:p>
            <a:pPr>
              <a:buNone/>
            </a:pPr>
            <a:r>
              <a:rPr lang="el-GR" sz="2400" dirty="0" smtClean="0"/>
              <a:t>	</a:t>
            </a:r>
            <a:r>
              <a:rPr lang="en-US" sz="2400" dirty="0" smtClean="0"/>
              <a:t>– </a:t>
            </a:r>
            <a:r>
              <a:rPr lang="el-GR" sz="2000" dirty="0" smtClean="0"/>
              <a:t>Η νεότερη διεργασία αυτοκτονεί</a:t>
            </a:r>
            <a:endParaRPr lang="el-GR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4475" y="1196752"/>
            <a:ext cx="381952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Ανακεφαλαίωση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n-US" sz="2400" dirty="0" smtClean="0"/>
              <a:t>Distributed transactions</a:t>
            </a:r>
          </a:p>
          <a:p>
            <a:pPr lvl="1"/>
            <a:r>
              <a:rPr lang="en-US" sz="2000" dirty="0" smtClean="0"/>
              <a:t>Flat</a:t>
            </a:r>
          </a:p>
          <a:p>
            <a:pPr lvl="1"/>
            <a:r>
              <a:rPr lang="en-US" sz="2000" dirty="0" smtClean="0"/>
              <a:t>Nested</a:t>
            </a:r>
            <a:endParaRPr lang="el-GR" sz="2000" dirty="0" smtClean="0"/>
          </a:p>
          <a:p>
            <a:r>
              <a:rPr lang="en-US" sz="2400" dirty="0" smtClean="0"/>
              <a:t>Atomicity </a:t>
            </a:r>
            <a:r>
              <a:rPr lang="el-GR" sz="2400" dirty="0" smtClean="0"/>
              <a:t>σε </a:t>
            </a:r>
            <a:r>
              <a:rPr lang="en-US" sz="2400" dirty="0" smtClean="0"/>
              <a:t>distributed transactions</a:t>
            </a:r>
          </a:p>
          <a:p>
            <a:pPr lvl="1"/>
            <a:r>
              <a:rPr lang="en-US" sz="2000" dirty="0" smtClean="0"/>
              <a:t>1-phase commit</a:t>
            </a:r>
            <a:endParaRPr lang="el-GR" sz="2000" dirty="0" smtClean="0"/>
          </a:p>
          <a:p>
            <a:pPr lvl="1"/>
            <a:r>
              <a:rPr lang="en-US" sz="2000" dirty="0" smtClean="0"/>
              <a:t>2-phase commit</a:t>
            </a:r>
          </a:p>
          <a:p>
            <a:pPr lvl="1"/>
            <a:r>
              <a:rPr lang="en-US" sz="2000" dirty="0" smtClean="0"/>
              <a:t>3-phase commit</a:t>
            </a:r>
            <a:endParaRPr lang="el-GR" sz="2000" dirty="0" smtClean="0"/>
          </a:p>
          <a:p>
            <a:r>
              <a:rPr lang="en-US" sz="2400" dirty="0" smtClean="0"/>
              <a:t>Concurrency control </a:t>
            </a:r>
            <a:r>
              <a:rPr lang="el-GR" sz="2400" dirty="0" smtClean="0"/>
              <a:t>σε </a:t>
            </a:r>
            <a:r>
              <a:rPr lang="en-US" sz="2400" dirty="0" smtClean="0"/>
              <a:t>distributed transactions</a:t>
            </a:r>
          </a:p>
          <a:p>
            <a:pPr lvl="1"/>
            <a:r>
              <a:rPr lang="el-GR" sz="2000" dirty="0" smtClean="0"/>
              <a:t>Τοπικά σε κάθε </a:t>
            </a:r>
            <a:r>
              <a:rPr lang="en-US" sz="2000" dirty="0" smtClean="0"/>
              <a:t>server</a:t>
            </a:r>
          </a:p>
          <a:p>
            <a:pPr lvl="1"/>
            <a:r>
              <a:rPr lang="el-GR" sz="2000" dirty="0" smtClean="0"/>
              <a:t>Καθολικά στο σύνολο των </a:t>
            </a:r>
            <a:r>
              <a:rPr lang="en-US" sz="2000" dirty="0" smtClean="0"/>
              <a:t>servers</a:t>
            </a:r>
            <a:endParaRPr lang="el-GR" sz="2000" dirty="0" smtClean="0"/>
          </a:p>
          <a:p>
            <a:r>
              <a:rPr lang="en-US" sz="2400" dirty="0" smtClean="0"/>
              <a:t>Distributed Deadlocks</a:t>
            </a:r>
          </a:p>
          <a:p>
            <a:pPr lvl="1"/>
            <a:r>
              <a:rPr lang="en-US" sz="2000" dirty="0" smtClean="0"/>
              <a:t>Detection</a:t>
            </a:r>
          </a:p>
          <a:p>
            <a:pPr lvl="1"/>
            <a:r>
              <a:rPr lang="en-US" sz="2000" smtClean="0"/>
              <a:t>Prevention</a:t>
            </a:r>
            <a:endParaRPr lang="en-US" sz="2000" dirty="0" smtClean="0"/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Coordinator </a:t>
            </a:r>
            <a:r>
              <a:rPr lang="el-GR" dirty="0" smtClean="0"/>
              <a:t>και </a:t>
            </a:r>
            <a:r>
              <a:rPr lang="en-US" dirty="0" smtClean="0"/>
              <a:t>Participant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 coordinator </a:t>
            </a:r>
            <a:endParaRPr lang="el-GR" sz="2400" dirty="0" smtClean="0"/>
          </a:p>
          <a:p>
            <a:pPr lvl="1"/>
            <a:r>
              <a:rPr lang="el-GR" sz="2000" dirty="0" smtClean="0"/>
              <a:t>Εκτελεί το </a:t>
            </a:r>
            <a:r>
              <a:rPr lang="en-US" sz="2000" dirty="0" err="1" smtClean="0"/>
              <a:t>openTransaction</a:t>
            </a:r>
            <a:r>
              <a:rPr lang="en-US" sz="2000" dirty="0" smtClean="0"/>
              <a:t> </a:t>
            </a:r>
            <a:r>
              <a:rPr lang="el-GR" sz="2000" dirty="0" smtClean="0"/>
              <a:t>όταν καλείται από τον</a:t>
            </a:r>
            <a:r>
              <a:rPr lang="en-US" sz="2000" dirty="0" smtClean="0"/>
              <a:t> client </a:t>
            </a:r>
            <a:r>
              <a:rPr lang="el-GR" sz="2000" dirty="0" smtClean="0"/>
              <a:t>επιστρέφοντας μοναδικό αναγνωριστικό </a:t>
            </a:r>
            <a:r>
              <a:rPr lang="en-US" sz="2000" dirty="0" smtClean="0"/>
              <a:t>(TID)</a:t>
            </a:r>
          </a:p>
          <a:p>
            <a:pPr lvl="2"/>
            <a:r>
              <a:rPr lang="en-US" sz="1600" dirty="0" smtClean="0"/>
              <a:t>IP </a:t>
            </a:r>
            <a:r>
              <a:rPr lang="el-GR" sz="1600" dirty="0" smtClean="0"/>
              <a:t>του </a:t>
            </a:r>
            <a:r>
              <a:rPr lang="en-US" sz="1600" dirty="0" smtClean="0"/>
              <a:t>server + </a:t>
            </a:r>
            <a:r>
              <a:rPr lang="el-GR" sz="1600" dirty="0" smtClean="0"/>
              <a:t>αύξοντα αριθμό</a:t>
            </a:r>
            <a:endParaRPr lang="en-US" sz="1600" dirty="0" smtClean="0"/>
          </a:p>
          <a:p>
            <a:pPr lvl="1"/>
            <a:r>
              <a:rPr lang="el-GR" sz="2000" dirty="0" smtClean="0"/>
              <a:t>Είναι υπεύθυνος για το </a:t>
            </a:r>
            <a:r>
              <a:rPr lang="en-US" sz="2000" dirty="0" smtClean="0"/>
              <a:t>commit </a:t>
            </a:r>
            <a:r>
              <a:rPr lang="el-GR" sz="2000" dirty="0" smtClean="0"/>
              <a:t>ή το </a:t>
            </a:r>
            <a:r>
              <a:rPr lang="en-US" sz="2000" dirty="0" smtClean="0"/>
              <a:t>abort</a:t>
            </a:r>
          </a:p>
          <a:p>
            <a:pPr lvl="1"/>
            <a:r>
              <a:rPr lang="el-GR" sz="2000" dirty="0" smtClean="0"/>
              <a:t>Καταγράφει τους </a:t>
            </a:r>
            <a:r>
              <a:rPr lang="en-US" sz="2000" dirty="0" smtClean="0"/>
              <a:t>servers </a:t>
            </a:r>
            <a:r>
              <a:rPr lang="el-GR" sz="2000" dirty="0" smtClean="0"/>
              <a:t>που συμμετέχουν στο </a:t>
            </a:r>
            <a:r>
              <a:rPr lang="en-US" sz="2000" dirty="0" smtClean="0"/>
              <a:t>distributed transaction (participants)</a:t>
            </a:r>
          </a:p>
          <a:p>
            <a:r>
              <a:rPr lang="en-US" sz="2400" dirty="0" smtClean="0"/>
              <a:t>O participants</a:t>
            </a:r>
          </a:p>
          <a:p>
            <a:pPr lvl="1"/>
            <a:r>
              <a:rPr lang="en-US" sz="2000" dirty="0" smtClean="0"/>
              <a:t>Servers  </a:t>
            </a:r>
            <a:r>
              <a:rPr lang="el-GR" sz="2000" dirty="0" smtClean="0"/>
              <a:t>που εκτελούν τοπική επεξεργασία σε αντικείμενα που έχουν</a:t>
            </a:r>
          </a:p>
          <a:p>
            <a:pPr lvl="1"/>
            <a:r>
              <a:rPr lang="el-GR" sz="2000" dirty="0" smtClean="0"/>
              <a:t>Υπεύθυνοι για τα αντικείμενά τους</a:t>
            </a:r>
          </a:p>
          <a:p>
            <a:pPr lvl="1"/>
            <a:r>
              <a:rPr lang="el-GR" sz="2000" dirty="0" smtClean="0"/>
              <a:t>Συνεργάζονται με </a:t>
            </a:r>
            <a:r>
              <a:rPr lang="en-US" sz="2000" dirty="0" smtClean="0"/>
              <a:t>coordinator</a:t>
            </a:r>
            <a:r>
              <a:rPr lang="el-GR" sz="2000" dirty="0" smtClean="0"/>
              <a:t> ακολουθώντας το πρωτόκολλο</a:t>
            </a:r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Σχηματικά</a:t>
            </a:r>
            <a:endParaRPr lang="el-GR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051720" y="1484784"/>
            <a:ext cx="3810000" cy="4216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04120" y="3084984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236120" y="1751484"/>
            <a:ext cx="889000" cy="93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274220" y="2957984"/>
            <a:ext cx="876300" cy="1003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274220" y="4278784"/>
            <a:ext cx="889000" cy="1320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4642520" y="2221384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4629820" y="2411884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4667920" y="3465984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4655220" y="3656484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4617120" y="4634384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4604420" y="4824884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4642520" y="5142384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629820" y="5332884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8" name="AutoShape 18"/>
          <p:cNvCxnSpPr>
            <a:cxnSpLocks noChangeShapeType="1"/>
            <a:stCxn id="21" idx="0"/>
            <a:endCxn id="10" idx="2"/>
          </p:cNvCxnSpPr>
          <p:nvPr/>
        </p:nvCxnSpPr>
        <p:spPr bwMode="auto">
          <a:xfrm rot="16200000">
            <a:off x="3185195" y="1830859"/>
            <a:ext cx="876300" cy="2038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9" name="AutoShape 19"/>
          <p:cNvCxnSpPr>
            <a:cxnSpLocks noChangeShapeType="1"/>
            <a:stCxn id="21" idx="2"/>
            <a:endCxn id="14" idx="2"/>
          </p:cNvCxnSpPr>
          <p:nvPr/>
        </p:nvCxnSpPr>
        <p:spPr bwMode="auto">
          <a:xfrm rot="16200000" flipH="1">
            <a:off x="3005014" y="3212778"/>
            <a:ext cx="1211262" cy="20129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20" name="AutoShape 20"/>
          <p:cNvCxnSpPr>
            <a:cxnSpLocks noChangeShapeType="1"/>
            <a:stCxn id="21" idx="2"/>
            <a:endCxn id="16" idx="2"/>
          </p:cNvCxnSpPr>
          <p:nvPr/>
        </p:nvCxnSpPr>
        <p:spPr bwMode="auto">
          <a:xfrm rot="16200000" flipH="1">
            <a:off x="2763714" y="3454078"/>
            <a:ext cx="1719262" cy="2038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2445420" y="3288184"/>
            <a:ext cx="3175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4909220" y="2310284"/>
            <a:ext cx="2667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4312320" y="3719984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363120" y="5383684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4909220" y="3529484"/>
            <a:ext cx="292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4883820" y="4685184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4896520" y="5193184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4325020" y="2437284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2750220" y="3504084"/>
            <a:ext cx="1955800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30"/>
          <p:cNvSpPr>
            <a:spLocks noChangeArrowheads="1"/>
          </p:cNvSpPr>
          <p:nvPr/>
        </p:nvSpPr>
        <p:spPr bwMode="auto">
          <a:xfrm>
            <a:off x="3194720" y="1827684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3182020" y="2018184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Oval 32"/>
          <p:cNvSpPr>
            <a:spLocks noChangeArrowheads="1"/>
          </p:cNvSpPr>
          <p:nvPr/>
        </p:nvSpPr>
        <p:spPr bwMode="auto">
          <a:xfrm>
            <a:off x="4452020" y="1827684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4439320" y="2018184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Oval 34"/>
          <p:cNvSpPr>
            <a:spLocks noChangeArrowheads="1"/>
          </p:cNvSpPr>
          <p:nvPr/>
        </p:nvSpPr>
        <p:spPr bwMode="auto">
          <a:xfrm>
            <a:off x="4413920" y="3008784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>
            <a:off x="4401220" y="3199284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Oval 36"/>
          <p:cNvSpPr>
            <a:spLocks noChangeArrowheads="1"/>
          </p:cNvSpPr>
          <p:nvPr/>
        </p:nvSpPr>
        <p:spPr bwMode="auto">
          <a:xfrm>
            <a:off x="4363120" y="4329584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>
            <a:off x="4350420" y="4520084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 flipH="1">
            <a:off x="3474120" y="2005484"/>
            <a:ext cx="9779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 flipH="1" flipV="1">
            <a:off x="3486820" y="2030884"/>
            <a:ext cx="914400" cy="1168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 flipH="1" flipV="1">
            <a:off x="3474120" y="2119784"/>
            <a:ext cx="901700" cy="24003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Text Box 41"/>
          <p:cNvSpPr txBox="1">
            <a:spLocks noChangeArrowheads="1"/>
          </p:cNvSpPr>
          <p:nvPr/>
        </p:nvSpPr>
        <p:spPr bwMode="auto">
          <a:xfrm>
            <a:off x="3639220" y="1713384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3893220" y="2691284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3" name="Text Box 43"/>
          <p:cNvSpPr txBox="1">
            <a:spLocks noChangeArrowheads="1"/>
          </p:cNvSpPr>
          <p:nvPr/>
        </p:nvSpPr>
        <p:spPr bwMode="auto">
          <a:xfrm>
            <a:off x="3563020" y="3161184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4" name="Text Box 44"/>
          <p:cNvSpPr txBox="1">
            <a:spLocks noChangeArrowheads="1"/>
          </p:cNvSpPr>
          <p:nvPr/>
        </p:nvSpPr>
        <p:spPr bwMode="auto">
          <a:xfrm>
            <a:off x="2115220" y="2132068"/>
            <a:ext cx="13970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Coordinator</a:t>
            </a:r>
          </a:p>
        </p:txBody>
      </p:sp>
      <p:sp>
        <p:nvSpPr>
          <p:cNvPr id="45" name="Text Box 45"/>
          <p:cNvSpPr txBox="1">
            <a:spLocks noChangeArrowheads="1"/>
          </p:cNvSpPr>
          <p:nvPr/>
        </p:nvSpPr>
        <p:spPr bwMode="auto">
          <a:xfrm>
            <a:off x="4655220" y="1789584"/>
            <a:ext cx="150095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46" name="Text Box 46"/>
          <p:cNvSpPr txBox="1">
            <a:spLocks noChangeArrowheads="1"/>
          </p:cNvSpPr>
          <p:nvPr/>
        </p:nvSpPr>
        <p:spPr bwMode="auto">
          <a:xfrm>
            <a:off x="4629820" y="3021484"/>
            <a:ext cx="159836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4579020" y="4316884"/>
            <a:ext cx="150514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48" name="Text Box 79"/>
          <p:cNvSpPr txBox="1">
            <a:spLocks noChangeArrowheads="1"/>
          </p:cNvSpPr>
          <p:nvPr/>
        </p:nvSpPr>
        <p:spPr bwMode="auto">
          <a:xfrm>
            <a:off x="2585120" y="5815484"/>
            <a:ext cx="2908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Coordinator &amp; Participants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endParaRPr lang="el-GR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41313" y="1371600"/>
            <a:ext cx="8316912" cy="4716463"/>
            <a:chOff x="233" y="864"/>
            <a:chExt cx="5675" cy="2971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535" y="1385"/>
              <a:ext cx="935" cy="1041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848" y="1825"/>
              <a:ext cx="304" cy="2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2546" y="864"/>
              <a:ext cx="153" cy="214"/>
            </a:xfrm>
            <a:prstGeom prst="roundRect">
              <a:avLst>
                <a:gd name="adj" fmla="val 42481"/>
              </a:avLst>
            </a:prstGeom>
            <a:solidFill>
              <a:srgbClr val="FFDC9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2546" y="864"/>
              <a:ext cx="169" cy="230"/>
            </a:xfrm>
            <a:prstGeom prst="roundRect">
              <a:avLst>
                <a:gd name="adj" fmla="val 38463"/>
              </a:avLst>
            </a:prstGeom>
            <a:noFill/>
            <a:ln w="34925">
              <a:solidFill>
                <a:srgbClr val="FFDC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561" y="864"/>
              <a:ext cx="138" cy="1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561" y="864"/>
              <a:ext cx="154" cy="122"/>
            </a:xfrm>
            <a:prstGeom prst="rect">
              <a:avLst/>
            </a:prstGeom>
            <a:noFill/>
            <a:ln w="34925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2546" y="864"/>
              <a:ext cx="169" cy="230"/>
            </a:xfrm>
            <a:prstGeom prst="roundRect">
              <a:avLst>
                <a:gd name="adj" fmla="val 38463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2546" y="971"/>
              <a:ext cx="153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4093" y="1905"/>
              <a:ext cx="934" cy="904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093" y="2916"/>
              <a:ext cx="934" cy="904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093" y="925"/>
              <a:ext cx="934" cy="88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>
              <a:off x="4154" y="1140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AutoShape 16"/>
            <p:cNvSpPr>
              <a:spLocks noChangeArrowheads="1"/>
            </p:cNvSpPr>
            <p:nvPr/>
          </p:nvSpPr>
          <p:spPr bwMode="auto">
            <a:xfrm>
              <a:off x="4154" y="1140"/>
              <a:ext cx="153" cy="214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154" y="1247"/>
              <a:ext cx="138" cy="107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4154" y="1247"/>
              <a:ext cx="153" cy="122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AutoShape 19"/>
            <p:cNvSpPr>
              <a:spLocks noChangeArrowheads="1"/>
            </p:cNvSpPr>
            <p:nvPr/>
          </p:nvSpPr>
          <p:spPr bwMode="auto">
            <a:xfrm>
              <a:off x="4154" y="1140"/>
              <a:ext cx="153" cy="214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4154" y="1247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AutoShape 21"/>
            <p:cNvSpPr>
              <a:spLocks noChangeArrowheads="1"/>
            </p:cNvSpPr>
            <p:nvPr/>
          </p:nvSpPr>
          <p:spPr bwMode="auto">
            <a:xfrm>
              <a:off x="4736" y="1170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AutoShape 22"/>
            <p:cNvSpPr>
              <a:spLocks noChangeArrowheads="1"/>
            </p:cNvSpPr>
            <p:nvPr/>
          </p:nvSpPr>
          <p:spPr bwMode="auto">
            <a:xfrm>
              <a:off x="4736" y="1170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4736" y="1277"/>
              <a:ext cx="138" cy="10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736" y="1277"/>
              <a:ext cx="153" cy="123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AutoShape 25"/>
            <p:cNvSpPr>
              <a:spLocks noChangeArrowheads="1"/>
            </p:cNvSpPr>
            <p:nvPr/>
          </p:nvSpPr>
          <p:spPr bwMode="auto">
            <a:xfrm>
              <a:off x="4736" y="1170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4736" y="1277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AutoShape 27"/>
            <p:cNvSpPr>
              <a:spLocks noChangeArrowheads="1"/>
            </p:cNvSpPr>
            <p:nvPr/>
          </p:nvSpPr>
          <p:spPr bwMode="auto">
            <a:xfrm>
              <a:off x="4154" y="2104"/>
              <a:ext cx="138" cy="200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AutoShape 28"/>
            <p:cNvSpPr>
              <a:spLocks noChangeArrowheads="1"/>
            </p:cNvSpPr>
            <p:nvPr/>
          </p:nvSpPr>
          <p:spPr bwMode="auto">
            <a:xfrm>
              <a:off x="4154" y="2104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154" y="2212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154" y="2212"/>
              <a:ext cx="153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AutoShape 31"/>
            <p:cNvSpPr>
              <a:spLocks noChangeArrowheads="1"/>
            </p:cNvSpPr>
            <p:nvPr/>
          </p:nvSpPr>
          <p:spPr bwMode="auto">
            <a:xfrm>
              <a:off x="4154" y="2104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154" y="2196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AutoShape 33"/>
            <p:cNvSpPr>
              <a:spLocks noChangeArrowheads="1"/>
            </p:cNvSpPr>
            <p:nvPr/>
          </p:nvSpPr>
          <p:spPr bwMode="auto">
            <a:xfrm>
              <a:off x="4752" y="2227"/>
              <a:ext cx="137" cy="214"/>
            </a:xfrm>
            <a:prstGeom prst="roundRect">
              <a:avLst>
                <a:gd name="adj" fmla="val 47444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AutoShape 34"/>
            <p:cNvSpPr>
              <a:spLocks noChangeArrowheads="1"/>
            </p:cNvSpPr>
            <p:nvPr/>
          </p:nvSpPr>
          <p:spPr bwMode="auto">
            <a:xfrm>
              <a:off x="4752" y="2227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4752" y="2349"/>
              <a:ext cx="137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4752" y="2349"/>
              <a:ext cx="153" cy="108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AutoShape 37"/>
            <p:cNvSpPr>
              <a:spLocks noChangeArrowheads="1"/>
            </p:cNvSpPr>
            <p:nvPr/>
          </p:nvSpPr>
          <p:spPr bwMode="auto">
            <a:xfrm>
              <a:off x="4752" y="2227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4752" y="2334"/>
              <a:ext cx="137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AutoShape 39"/>
            <p:cNvSpPr>
              <a:spLocks noChangeArrowheads="1"/>
            </p:cNvSpPr>
            <p:nvPr/>
          </p:nvSpPr>
          <p:spPr bwMode="auto">
            <a:xfrm>
              <a:off x="4154" y="3069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AutoShape 40"/>
            <p:cNvSpPr>
              <a:spLocks noChangeArrowheads="1"/>
            </p:cNvSpPr>
            <p:nvPr/>
          </p:nvSpPr>
          <p:spPr bwMode="auto">
            <a:xfrm>
              <a:off x="4154" y="3069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4154" y="3176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4154" y="3176"/>
              <a:ext cx="153" cy="108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AutoShape 43"/>
            <p:cNvSpPr>
              <a:spLocks noChangeArrowheads="1"/>
            </p:cNvSpPr>
            <p:nvPr/>
          </p:nvSpPr>
          <p:spPr bwMode="auto">
            <a:xfrm>
              <a:off x="4154" y="3069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4154" y="3161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AutoShape 45"/>
            <p:cNvSpPr>
              <a:spLocks noChangeArrowheads="1"/>
            </p:cNvSpPr>
            <p:nvPr/>
          </p:nvSpPr>
          <p:spPr bwMode="auto">
            <a:xfrm>
              <a:off x="4736" y="3069"/>
              <a:ext cx="138" cy="215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AutoShape 46"/>
            <p:cNvSpPr>
              <a:spLocks noChangeArrowheads="1"/>
            </p:cNvSpPr>
            <p:nvPr/>
          </p:nvSpPr>
          <p:spPr bwMode="auto">
            <a:xfrm>
              <a:off x="4736" y="3069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4736" y="3192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4736" y="3192"/>
              <a:ext cx="153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AutoShape 49"/>
            <p:cNvSpPr>
              <a:spLocks noChangeArrowheads="1"/>
            </p:cNvSpPr>
            <p:nvPr/>
          </p:nvSpPr>
          <p:spPr bwMode="auto">
            <a:xfrm>
              <a:off x="4736" y="3069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>
              <a:off x="4736" y="3176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AutoShape 51"/>
            <p:cNvSpPr>
              <a:spLocks noChangeArrowheads="1"/>
            </p:cNvSpPr>
            <p:nvPr/>
          </p:nvSpPr>
          <p:spPr bwMode="auto">
            <a:xfrm>
              <a:off x="4721" y="3376"/>
              <a:ext cx="138" cy="214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AutoShape 52"/>
            <p:cNvSpPr>
              <a:spLocks noChangeArrowheads="1"/>
            </p:cNvSpPr>
            <p:nvPr/>
          </p:nvSpPr>
          <p:spPr bwMode="auto">
            <a:xfrm>
              <a:off x="4721" y="3376"/>
              <a:ext cx="153" cy="229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4736" y="3498"/>
              <a:ext cx="123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4736" y="3498"/>
              <a:ext cx="138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AutoShape 55"/>
            <p:cNvSpPr>
              <a:spLocks noChangeArrowheads="1"/>
            </p:cNvSpPr>
            <p:nvPr/>
          </p:nvSpPr>
          <p:spPr bwMode="auto">
            <a:xfrm>
              <a:off x="4721" y="3376"/>
              <a:ext cx="153" cy="229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4721" y="3483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3282" y="1331"/>
              <a:ext cx="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.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3282" y="1331"/>
              <a:ext cx="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.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4446" y="3674"/>
              <a:ext cx="52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BranchZ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4430" y="1652"/>
              <a:ext cx="53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BranchX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4137" y="1959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4113" y="2939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4507" y="3214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C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4507" y="3444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D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1639" y="2280"/>
              <a:ext cx="32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Client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4430" y="2648"/>
              <a:ext cx="53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BranchY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4507" y="2311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4507" y="1254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A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4107" y="994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2699" y="941"/>
              <a:ext cx="62" cy="61"/>
            </a:xfrm>
            <a:custGeom>
              <a:avLst/>
              <a:gdLst>
                <a:gd name="T0" fmla="*/ 62 w 62"/>
                <a:gd name="T1" fmla="*/ 30 h 61"/>
                <a:gd name="T2" fmla="*/ 46 w 62"/>
                <a:gd name="T3" fmla="*/ 61 h 61"/>
                <a:gd name="T4" fmla="*/ 0 w 62"/>
                <a:gd name="T5" fmla="*/ 15 h 61"/>
                <a:gd name="T6" fmla="*/ 62 w 62"/>
                <a:gd name="T7" fmla="*/ 0 h 61"/>
                <a:gd name="T8" fmla="*/ 62 w 62"/>
                <a:gd name="T9" fmla="*/ 3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1"/>
                <a:gd name="T17" fmla="*/ 62 w 62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1">
                  <a:moveTo>
                    <a:pt x="62" y="30"/>
                  </a:moveTo>
                  <a:lnTo>
                    <a:pt x="46" y="61"/>
                  </a:lnTo>
                  <a:lnTo>
                    <a:pt x="0" y="15"/>
                  </a:lnTo>
                  <a:lnTo>
                    <a:pt x="62" y="0"/>
                  </a:lnTo>
                  <a:lnTo>
                    <a:pt x="62" y="30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71"/>
            <p:cNvSpPr>
              <a:spLocks noChangeShapeType="1"/>
            </p:cNvSpPr>
            <p:nvPr/>
          </p:nvSpPr>
          <p:spPr bwMode="auto">
            <a:xfrm flipH="1" flipV="1">
              <a:off x="2761" y="971"/>
              <a:ext cx="1393" cy="26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2699" y="1048"/>
              <a:ext cx="62" cy="61"/>
            </a:xfrm>
            <a:custGeom>
              <a:avLst/>
              <a:gdLst>
                <a:gd name="T0" fmla="*/ 46 w 62"/>
                <a:gd name="T1" fmla="*/ 30 h 61"/>
                <a:gd name="T2" fmla="*/ 16 w 62"/>
                <a:gd name="T3" fmla="*/ 61 h 61"/>
                <a:gd name="T4" fmla="*/ 0 w 62"/>
                <a:gd name="T5" fmla="*/ 0 h 61"/>
                <a:gd name="T6" fmla="*/ 62 w 62"/>
                <a:gd name="T7" fmla="*/ 0 h 61"/>
                <a:gd name="T8" fmla="*/ 46 w 62"/>
                <a:gd name="T9" fmla="*/ 3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1"/>
                <a:gd name="T17" fmla="*/ 62 w 62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1">
                  <a:moveTo>
                    <a:pt x="46" y="30"/>
                  </a:moveTo>
                  <a:lnTo>
                    <a:pt x="16" y="61"/>
                  </a:lnTo>
                  <a:lnTo>
                    <a:pt x="0" y="0"/>
                  </a:lnTo>
                  <a:lnTo>
                    <a:pt x="62" y="0"/>
                  </a:lnTo>
                  <a:lnTo>
                    <a:pt x="46" y="30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73"/>
            <p:cNvSpPr>
              <a:spLocks noChangeShapeType="1"/>
            </p:cNvSpPr>
            <p:nvPr/>
          </p:nvSpPr>
          <p:spPr bwMode="auto">
            <a:xfrm flipH="1" flipV="1">
              <a:off x="2745" y="1078"/>
              <a:ext cx="1409" cy="113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2638" y="1078"/>
              <a:ext cx="61" cy="62"/>
            </a:xfrm>
            <a:custGeom>
              <a:avLst/>
              <a:gdLst>
                <a:gd name="T0" fmla="*/ 31 w 61"/>
                <a:gd name="T1" fmla="*/ 46 h 62"/>
                <a:gd name="T2" fmla="*/ 0 w 61"/>
                <a:gd name="T3" fmla="*/ 62 h 62"/>
                <a:gd name="T4" fmla="*/ 0 w 61"/>
                <a:gd name="T5" fmla="*/ 0 h 62"/>
                <a:gd name="T6" fmla="*/ 61 w 61"/>
                <a:gd name="T7" fmla="*/ 31 h 62"/>
                <a:gd name="T8" fmla="*/ 31 w 61"/>
                <a:gd name="T9" fmla="*/ 46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62"/>
                <a:gd name="T17" fmla="*/ 61 w 61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62">
                  <a:moveTo>
                    <a:pt x="31" y="46"/>
                  </a:moveTo>
                  <a:lnTo>
                    <a:pt x="0" y="62"/>
                  </a:lnTo>
                  <a:lnTo>
                    <a:pt x="0" y="0"/>
                  </a:lnTo>
                  <a:lnTo>
                    <a:pt x="61" y="31"/>
                  </a:lnTo>
                  <a:lnTo>
                    <a:pt x="31" y="46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5"/>
            <p:cNvSpPr>
              <a:spLocks noChangeShapeType="1"/>
            </p:cNvSpPr>
            <p:nvPr/>
          </p:nvSpPr>
          <p:spPr bwMode="auto">
            <a:xfrm flipH="1" flipV="1">
              <a:off x="2669" y="1124"/>
              <a:ext cx="1470" cy="2037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3291" y="948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3282" y="1464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3470" y="2709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1968" y="1882"/>
              <a:ext cx="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4888" y="1254"/>
              <a:ext cx="10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a.withdraw(4);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4921" y="3153"/>
              <a:ext cx="92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c.deposit(4);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4888" y="2311"/>
              <a:ext cx="10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b.withdraw(3);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877" y="3459"/>
              <a:ext cx="9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d.deposit(3);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2822" y="2058"/>
              <a:ext cx="76" cy="62"/>
            </a:xfrm>
            <a:custGeom>
              <a:avLst/>
              <a:gdLst>
                <a:gd name="T0" fmla="*/ 15 w 76"/>
                <a:gd name="T1" fmla="*/ 31 h 62"/>
                <a:gd name="T2" fmla="*/ 15 w 76"/>
                <a:gd name="T3" fmla="*/ 0 h 62"/>
                <a:gd name="T4" fmla="*/ 76 w 76"/>
                <a:gd name="T5" fmla="*/ 46 h 62"/>
                <a:gd name="T6" fmla="*/ 0 w 76"/>
                <a:gd name="T7" fmla="*/ 62 h 62"/>
                <a:gd name="T8" fmla="*/ 15 w 76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"/>
                <a:gd name="T16" fmla="*/ 0 h 62"/>
                <a:gd name="T17" fmla="*/ 76 w 76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" h="62">
                  <a:moveTo>
                    <a:pt x="15" y="31"/>
                  </a:moveTo>
                  <a:lnTo>
                    <a:pt x="15" y="0"/>
                  </a:lnTo>
                  <a:lnTo>
                    <a:pt x="76" y="46"/>
                  </a:lnTo>
                  <a:lnTo>
                    <a:pt x="0" y="62"/>
                  </a:lnTo>
                  <a:lnTo>
                    <a:pt x="15" y="31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85"/>
            <p:cNvSpPr>
              <a:spLocks noChangeShapeType="1"/>
            </p:cNvSpPr>
            <p:nvPr/>
          </p:nvSpPr>
          <p:spPr bwMode="auto">
            <a:xfrm>
              <a:off x="2179" y="1936"/>
              <a:ext cx="643" cy="153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>
              <a:off x="2485" y="986"/>
              <a:ext cx="61" cy="62"/>
            </a:xfrm>
            <a:custGeom>
              <a:avLst/>
              <a:gdLst>
                <a:gd name="T0" fmla="*/ 30 w 61"/>
                <a:gd name="T1" fmla="*/ 46 h 62"/>
                <a:gd name="T2" fmla="*/ 0 w 61"/>
                <a:gd name="T3" fmla="*/ 16 h 62"/>
                <a:gd name="T4" fmla="*/ 61 w 61"/>
                <a:gd name="T5" fmla="*/ 0 h 62"/>
                <a:gd name="T6" fmla="*/ 46 w 61"/>
                <a:gd name="T7" fmla="*/ 62 h 62"/>
                <a:gd name="T8" fmla="*/ 30 w 61"/>
                <a:gd name="T9" fmla="*/ 46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62"/>
                <a:gd name="T17" fmla="*/ 61 w 61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62">
                  <a:moveTo>
                    <a:pt x="30" y="46"/>
                  </a:moveTo>
                  <a:lnTo>
                    <a:pt x="0" y="16"/>
                  </a:lnTo>
                  <a:lnTo>
                    <a:pt x="61" y="0"/>
                  </a:lnTo>
                  <a:lnTo>
                    <a:pt x="46" y="62"/>
                  </a:lnTo>
                  <a:lnTo>
                    <a:pt x="30" y="46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87"/>
            <p:cNvSpPr>
              <a:spLocks noChangeShapeType="1"/>
            </p:cNvSpPr>
            <p:nvPr/>
          </p:nvSpPr>
          <p:spPr bwMode="auto">
            <a:xfrm flipV="1">
              <a:off x="1995" y="1032"/>
              <a:ext cx="505" cy="75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1358" y="960"/>
              <a:ext cx="10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openTransaction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2297" y="2188"/>
              <a:ext cx="117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b.withdraw(T, 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1292" y="1089"/>
              <a:ext cx="11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chemeClr val="tx1"/>
                  </a:solidFill>
                  <a:latin typeface="Arial" pitchFamily="-1" charset="0"/>
                </a:rPr>
                <a:t>closeTransaction</a:t>
              </a:r>
              <a:endParaRPr lang="en-GB">
                <a:solidFill>
                  <a:schemeClr val="tx1"/>
                </a:solidFill>
                <a:latin typeface="Arial" pitchFamily="-1" charset="0"/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396" y="2592"/>
              <a:ext cx="20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T </a:t>
              </a: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= 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605" y="2592"/>
              <a:ext cx="97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openTransaction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439" y="2742"/>
              <a:ext cx="95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a.withdraw(4);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439" y="2906"/>
              <a:ext cx="85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c.deposit(4);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439" y="3040"/>
              <a:ext cx="95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b.withdraw(3);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439" y="3175"/>
              <a:ext cx="86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d.deposit(3);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364" y="3324"/>
              <a:ext cx="119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      </a:t>
              </a: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closeTransaction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233" y="3547"/>
              <a:ext cx="37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chemeClr val="tx1"/>
                  </a:solidFill>
                  <a:latin typeface="Times" pitchFamily="-1" charset="0"/>
                </a:rPr>
                <a:t> </a:t>
              </a:r>
              <a:r>
                <a:rPr lang="en-GB" sz="1600" dirty="0">
                  <a:solidFill>
                    <a:schemeClr val="tx1"/>
                  </a:solidFill>
                  <a:latin typeface="Arial" pitchFamily="-1" charset="0"/>
                </a:rPr>
                <a:t>Note: the coordinator is in one of the servers, e.g. </a:t>
              </a:r>
              <a:r>
                <a:rPr lang="en-GB" sz="1600" dirty="0" err="1">
                  <a:solidFill>
                    <a:schemeClr val="tx1"/>
                  </a:solidFill>
                  <a:latin typeface="Arial" pitchFamily="-1" charset="0"/>
                </a:rPr>
                <a:t>BranchX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Cslab_presentation_template (1)</Template>
  <TotalTime>20703</TotalTime>
  <Words>3262</Words>
  <Application>Microsoft Office PowerPoint</Application>
  <PresentationFormat>Προβολή στην οθόνη (4:3)</PresentationFormat>
  <Paragraphs>750</Paragraphs>
  <Slides>64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64</vt:i4>
      </vt:variant>
    </vt:vector>
  </HeadingPairs>
  <TitlesOfParts>
    <vt:vector size="65" baseType="lpstr">
      <vt:lpstr>Θέμα του Office</vt:lpstr>
      <vt:lpstr>Διαφάνεια 1</vt:lpstr>
      <vt:lpstr>Στο προηγούμενο μάθημα…</vt:lpstr>
      <vt:lpstr>Σε αυτό το μάθημα</vt:lpstr>
      <vt:lpstr>Distributed Transactions</vt:lpstr>
      <vt:lpstr>Παράδειγμα</vt:lpstr>
      <vt:lpstr>Κάθε distributed transaction...</vt:lpstr>
      <vt:lpstr>Coordinator και Participant</vt:lpstr>
      <vt:lpstr>Σχηματικά</vt:lpstr>
      <vt:lpstr>Παράδειγμα </vt:lpstr>
      <vt:lpstr>Atomic commit</vt:lpstr>
      <vt:lpstr>1-phase commit (1PC)</vt:lpstr>
      <vt:lpstr>2-phase commit (2PC)</vt:lpstr>
      <vt:lpstr>Transaction states</vt:lpstr>
      <vt:lpstr>Λειτουργίες του 2PC</vt:lpstr>
      <vt:lpstr>Το πρωτόκολλο</vt:lpstr>
      <vt:lpstr>Το πρωτόκολλο</vt:lpstr>
      <vt:lpstr>Το πρωτόκολλο</vt:lpstr>
      <vt:lpstr>Το πρωτόκολλο</vt:lpstr>
      <vt:lpstr>Χειρισμός σφαλμάτων</vt:lpstr>
      <vt:lpstr>Χρήση log: 1η φάση</vt:lpstr>
      <vt:lpstr>Χρήση log: 2η φάση</vt:lpstr>
      <vt:lpstr>Σφάλματα στην 1η φάση</vt:lpstr>
      <vt:lpstr>Σφάλματα στη 2η φάση</vt:lpstr>
      <vt:lpstr>Καθυστερήσεις (1)</vt:lpstr>
      <vt:lpstr>Καθυστερήσεις (2)</vt:lpstr>
      <vt:lpstr>Απόδοση του 2PC</vt:lpstr>
      <vt:lpstr>Recovery coordinator</vt:lpstr>
      <vt:lpstr>Τι κακό έχει το 2-phase commit;</vt:lpstr>
      <vt:lpstr>3-phase commit </vt:lpstr>
      <vt:lpstr>Το πρωτόκολλο</vt:lpstr>
      <vt:lpstr>1η φάση</vt:lpstr>
      <vt:lpstr>2η φάση</vt:lpstr>
      <vt:lpstr>3η φάση </vt:lpstr>
      <vt:lpstr>Ανάνηψη </vt:lpstr>
      <vt:lpstr>Αδυναμίες του πρωτοκόλλου</vt:lpstr>
      <vt:lpstr>Πρόβλημα </vt:lpstr>
      <vt:lpstr>2-phase commit για nested transactions</vt:lpstr>
      <vt:lpstr>Λειτουργίες</vt:lpstr>
      <vt:lpstr>2PC για nested transactions</vt:lpstr>
      <vt:lpstr>Ιεραρχικό 2PC πρωτόκολλο</vt:lpstr>
      <vt:lpstr>Flat 2PC πρωτόκολλο</vt:lpstr>
      <vt:lpstr>Έλεγχος ταυτοχρονισμού </vt:lpstr>
      <vt:lpstr>Locking</vt:lpstr>
      <vt:lpstr>Παράδειγμα</vt:lpstr>
      <vt:lpstr>Timestamp ordering</vt:lpstr>
      <vt:lpstr>Optimistic concurrency control</vt:lpstr>
      <vt:lpstr>Commitment deadlock</vt:lpstr>
      <vt:lpstr>Deadlocks</vt:lpstr>
      <vt:lpstr>Παράδειγμα deadlock</vt:lpstr>
      <vt:lpstr>Διαχείριση deadlocks</vt:lpstr>
      <vt:lpstr>Εντοπισμός deadlock</vt:lpstr>
      <vt:lpstr>Κεντρικός εντοπισμός</vt:lpstr>
      <vt:lpstr>Κεντρικός εντοπισμός</vt:lpstr>
      <vt:lpstr>Phantom deadlocks</vt:lpstr>
      <vt:lpstr>Παράδειγμα phantom deadlock</vt:lpstr>
      <vt:lpstr>Παράδειγμα phantom deadlock</vt:lpstr>
      <vt:lpstr>Κατανεμημένος εντοπισμός</vt:lpstr>
      <vt:lpstr>Αλγόριθμος κατανεμημένου εντοπισμού</vt:lpstr>
      <vt:lpstr>Αλγόριθμος κατανεμημένου εντοπισμού</vt:lpstr>
      <vt:lpstr>Παράδειγμα</vt:lpstr>
      <vt:lpstr>Πρόληψη κατανεμημένου deadlock</vt:lpstr>
      <vt:lpstr>Πρόληψη κατανεμημένου deadlock</vt:lpstr>
      <vt:lpstr>Αλγόριθμος wait-die</vt:lpstr>
      <vt:lpstr>Ανακεφαλαίωση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 Scale Distributed Data Management for Analytical Processing Applications</dc:title>
  <dc:creator>Katerina Doka</dc:creator>
  <cp:lastModifiedBy>doka</cp:lastModifiedBy>
  <cp:revision>676</cp:revision>
  <cp:lastPrinted>1601-01-01T00:00:00Z</cp:lastPrinted>
  <dcterms:created xsi:type="dcterms:W3CDTF">2010-01-28T11:06:47Z</dcterms:created>
  <dcterms:modified xsi:type="dcterms:W3CDTF">2017-11-08T14:28:16Z</dcterms:modified>
</cp:coreProperties>
</file>