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60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4" r:id="rId16"/>
    <p:sldId id="305" r:id="rId17"/>
    <p:sldId id="347" r:id="rId18"/>
    <p:sldId id="306" r:id="rId19"/>
    <p:sldId id="307" r:id="rId20"/>
    <p:sldId id="300" r:id="rId21"/>
    <p:sldId id="301" r:id="rId22"/>
    <p:sldId id="302" r:id="rId23"/>
    <p:sldId id="303" r:id="rId24"/>
    <p:sldId id="34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3" r:id="rId37"/>
    <p:sldId id="349" r:id="rId38"/>
    <p:sldId id="324" r:id="rId39"/>
    <p:sldId id="325" r:id="rId40"/>
    <p:sldId id="326" r:id="rId41"/>
    <p:sldId id="350" r:id="rId42"/>
    <p:sldId id="329" r:id="rId43"/>
    <p:sldId id="330" r:id="rId44"/>
    <p:sldId id="351" r:id="rId45"/>
    <p:sldId id="331" r:id="rId46"/>
    <p:sldId id="332" r:id="rId47"/>
    <p:sldId id="352" r:id="rId48"/>
    <p:sldId id="353" r:id="rId49"/>
    <p:sldId id="333" r:id="rId50"/>
    <p:sldId id="334" r:id="rId51"/>
    <p:sldId id="335" r:id="rId52"/>
    <p:sldId id="336" r:id="rId53"/>
    <p:sldId id="337" r:id="rId54"/>
    <p:sldId id="338" r:id="rId55"/>
    <p:sldId id="357" r:id="rId56"/>
    <p:sldId id="355" r:id="rId57"/>
    <p:sldId id="358" r:id="rId58"/>
    <p:sldId id="356" r:id="rId59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1" autoAdjust="0"/>
  </p:normalViewPr>
  <p:slideViewPr>
    <p:cSldViewPr>
      <p:cViewPr varScale="1">
        <p:scale>
          <a:sx n="60" d="100"/>
          <a:sy n="60" d="100"/>
        </p:scale>
        <p:origin x="-1456" y="-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14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740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same color: same string (but should be clear even if you can’t see the color)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60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Mention: block</a:t>
            </a:r>
            <a:r>
              <a:rPr lang="en-US" baseline="0" dirty="0" smtClean="0"/>
              <a:t> finding time ~10m -&gt; we can distribute before a new block is found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73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 if most</a:t>
            </a:r>
            <a:r>
              <a:rPr lang="en-US" baseline="0" dirty="0" smtClean="0"/>
              <a:t> people are honest, it should mean that good things happen.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Mention: Theorem due to </a:t>
            </a:r>
            <a:r>
              <a:rPr lang="en-US" sz="1200" dirty="0" err="1" smtClean="0"/>
              <a:t>Garay</a:t>
            </a:r>
            <a:r>
              <a:rPr lang="en-US" sz="1200" dirty="0" smtClean="0"/>
              <a:t>, </a:t>
            </a:r>
            <a:r>
              <a:rPr lang="en-US" sz="1200" dirty="0" err="1" smtClean="0"/>
              <a:t>Kiayias</a:t>
            </a:r>
            <a:r>
              <a:rPr lang="en-US" sz="1200" dirty="0" smtClean="0"/>
              <a:t>, </a:t>
            </a:r>
            <a:r>
              <a:rPr lang="en-US" sz="1200" dirty="0" err="1" smtClean="0"/>
              <a:t>Leonardos</a:t>
            </a:r>
            <a:r>
              <a:rPr lang="en-US" sz="1200" dirty="0" smtClean="0"/>
              <a:t> (Oct 2014) shows: if</a:t>
            </a:r>
            <a:r>
              <a:rPr lang="en-US" sz="1200" baseline="0" dirty="0" smtClean="0"/>
              <a:t> most </a:t>
            </a:r>
            <a:r>
              <a:rPr lang="en-US" sz="1200" baseline="0" dirty="0" err="1" smtClean="0"/>
              <a:t>hashpower</a:t>
            </a:r>
            <a:r>
              <a:rPr lang="en-US" sz="1200" baseline="0" dirty="0" smtClean="0"/>
              <a:t> is devoted to honest parties, good things happen.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USE MOUSE FOR NEXT SLIDE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196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ideas from http://bitcointalk.org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57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221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84E50-1993-F04B-85DE-325111ED372B}" type="slidenum">
              <a:rPr lang="en-US"/>
              <a:pPr/>
              <a:t>12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talk about the first three of these things today…</a:t>
            </a:r>
            <a:r>
              <a:rPr lang="en-US" dirty="0" smtClean="0"/>
              <a:t> availability we must tolerate failures and assume network gives us some guarantee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1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84E333-679D-4037-84A3-F0CB74C52020}" type="slidenum">
              <a:rPr lang="en-US" altLang="ko-KR" sz="1200"/>
              <a:pPr/>
              <a:t>15</a:t>
            </a:fld>
            <a:endParaRPr lang="en-US" altLang="ko-KR" sz="120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80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min so far.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734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ED60039-CB09-48AF-B49E-9760B370CF0E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73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073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239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same color: same string (but should be clear even if you can’t see the color)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C422-75D9-4F4C-9200-B2EDB252BF25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6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62.png"/><Relationship Id="rId10" Type="http://schemas.openxmlformats.org/officeDocument/2006/relationships/image" Target="../media/image46.png"/><Relationship Id="rId4" Type="http://schemas.openxmlformats.org/officeDocument/2006/relationships/image" Target="../media/image17.png"/><Relationship Id="rId9" Type="http://schemas.openxmlformats.org/officeDocument/2006/relationships/image" Target="../media/image45.png"/><Relationship Id="rId1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Bitcoin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and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Blockchain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8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: 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altLang="ko-KR" dirty="0"/>
              <a:t>Rely on proof instead of trust</a:t>
            </a:r>
          </a:p>
          <a:p>
            <a:pPr lvl="1"/>
            <a:r>
              <a:rPr lang="en-US" altLang="ko-KR" dirty="0" smtClean="0"/>
              <a:t>Current online transactions rely on a trusted party (</a:t>
            </a:r>
            <a:r>
              <a:rPr lang="en-US" altLang="ko-KR" dirty="0" err="1" smtClean="0"/>
              <a:t>e.g</a:t>
            </a:r>
            <a:r>
              <a:rPr lang="en-US" altLang="ko-KR" dirty="0" smtClean="0"/>
              <a:t>, VISA)</a:t>
            </a:r>
          </a:p>
          <a:p>
            <a:pPr lvl="1"/>
            <a:r>
              <a:rPr lang="en-US" altLang="ko-KR" dirty="0" smtClean="0"/>
              <a:t>They take some risk, manage fraud, and get paid a fee.</a:t>
            </a:r>
          </a:p>
          <a:p>
            <a:r>
              <a:rPr lang="en-US" altLang="ko-KR" dirty="0" smtClean="0"/>
              <a:t>Buyer and Seller protection in online </a:t>
            </a:r>
            <a:r>
              <a:rPr lang="en-US" altLang="ko-KR" dirty="0" err="1" smtClean="0"/>
              <a:t>transcations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Buyer pays, but the seller doesn’t deliver </a:t>
            </a:r>
            <a:r>
              <a:rPr lang="en-US" altLang="ko-KR" dirty="0" smtClean="0">
                <a:sym typeface="Wingdings" panose="05000000000000000000" pitchFamily="2" charset="2"/>
              </a:rPr>
              <a:t> Solved by using an escrow (Buyer protection)</a:t>
            </a: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Seller delivers, buyer pays, but the buyer makes a claim. VISA refunds; the payment is reversed. Either the seller is penalized and/or VISA charges more fee to handle these cases. Some behaviors are fraudulent. </a:t>
            </a:r>
          </a:p>
          <a:p>
            <a:pPr lvl="2"/>
            <a:r>
              <a:rPr lang="en-US" altLang="ko-KR" dirty="0" err="1" smtClean="0">
                <a:sym typeface="Wingdings" panose="05000000000000000000" pitchFamily="2" charset="2"/>
              </a:rPr>
              <a:t>BitCoin</a:t>
            </a:r>
            <a:r>
              <a:rPr lang="en-US" altLang="ko-KR" dirty="0" smtClean="0">
                <a:sym typeface="Wingdings" panose="05000000000000000000" pitchFamily="2" charset="2"/>
              </a:rPr>
              <a:t> gets rid of this trusted middleman, by being able to directly show the cryptographic proof that the money is transferred. </a:t>
            </a:r>
          </a:p>
          <a:p>
            <a:pPr marL="685800" lvl="2" indent="0"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6281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Four components in secure communication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Authentication</a:t>
            </a:r>
          </a:p>
          <a:p>
            <a:r>
              <a:rPr lang="en-US" altLang="ko-KR" dirty="0" smtClean="0"/>
              <a:t>Confidentiality</a:t>
            </a:r>
          </a:p>
          <a:p>
            <a:r>
              <a:rPr lang="en-US" altLang="ko-KR" dirty="0" smtClean="0"/>
              <a:t>Integrity</a:t>
            </a:r>
          </a:p>
          <a:p>
            <a:r>
              <a:rPr lang="en-US" altLang="ko-KR" dirty="0"/>
              <a:t>Availability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522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want to secure?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Authentication (Who am I talking to?)</a:t>
            </a:r>
          </a:p>
          <a:p>
            <a:pPr lvl="1"/>
            <a:r>
              <a:rPr lang="en-US" dirty="0" smtClean="0"/>
              <a:t>Identification </a:t>
            </a:r>
            <a:r>
              <a:rPr lang="en-US" dirty="0"/>
              <a:t>and assurance of the </a:t>
            </a:r>
            <a:r>
              <a:rPr lang="en-US" dirty="0" smtClean="0"/>
              <a:t>origin </a:t>
            </a:r>
            <a:r>
              <a:rPr lang="en-US" dirty="0"/>
              <a:t>of information</a:t>
            </a:r>
            <a:endParaRPr lang="en-US" dirty="0" smtClean="0"/>
          </a:p>
          <a:p>
            <a:r>
              <a:rPr lang="en-US" dirty="0" smtClean="0"/>
              <a:t>Confidentiality (Is my data hidden?)</a:t>
            </a:r>
          </a:p>
          <a:p>
            <a:pPr lvl="1"/>
            <a:r>
              <a:rPr lang="en-US" dirty="0" smtClean="0"/>
              <a:t>Concealment of information</a:t>
            </a:r>
          </a:p>
          <a:p>
            <a:r>
              <a:rPr lang="en-US" dirty="0" smtClean="0"/>
              <a:t>Integrity (Has my data been modified?)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 </a:t>
            </a:r>
            <a:r>
              <a:rPr lang="en-US" dirty="0"/>
              <a:t>improper and unauthorized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Availability (Can I use the resources?)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use the information or </a:t>
            </a:r>
            <a:r>
              <a:rPr lang="en-US" dirty="0" smtClean="0"/>
              <a:t>resource </a:t>
            </a:r>
            <a:r>
              <a:rPr lang="en-US" dirty="0"/>
              <a:t>desired</a:t>
            </a:r>
          </a:p>
        </p:txBody>
      </p:sp>
    </p:spTree>
    <p:extLst>
      <p:ext uri="{BB962C8B-B14F-4D97-AF65-F5344CB8AC3E}">
        <p14:creationId xmlns:p14="http://schemas.microsoft.com/office/powerpoint/2010/main" val="33601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From the perspective of </a:t>
            </a:r>
            <a:r>
              <a:rPr lang="en-US" altLang="ko-KR" dirty="0" err="1" smtClean="0"/>
              <a:t>BitCoin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Authentication</a:t>
            </a:r>
          </a:p>
          <a:p>
            <a:pPr lvl="1"/>
            <a:r>
              <a:rPr lang="en-US" altLang="ko-KR" dirty="0" smtClean="0"/>
              <a:t>Am I paying the right person? </a:t>
            </a:r>
            <a:r>
              <a:rPr lang="en-US" altLang="ko-KR" dirty="0"/>
              <a:t>Not some other impersonator? 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Integrity</a:t>
            </a:r>
          </a:p>
          <a:p>
            <a:pPr lvl="1"/>
            <a:r>
              <a:rPr lang="en-US" altLang="ko-KR" dirty="0" smtClean="0"/>
              <a:t>Is the coin double-spent? </a:t>
            </a:r>
          </a:p>
          <a:p>
            <a:pPr lvl="1"/>
            <a:r>
              <a:rPr lang="en-US" altLang="ko-KR" dirty="0" smtClean="0"/>
              <a:t>Can an attacker reverse or change transactions</a:t>
            </a:r>
            <a:r>
              <a:rPr lang="en-US" altLang="ko-KR" dirty="0"/>
              <a:t>?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Availability</a:t>
            </a:r>
          </a:p>
          <a:p>
            <a:pPr lvl="1"/>
            <a:r>
              <a:rPr lang="en-US" altLang="ko-KR" dirty="0" smtClean="0"/>
              <a:t>Can I make a transaction anytime I want?</a:t>
            </a:r>
          </a:p>
          <a:p>
            <a:r>
              <a:rPr lang="en-US" altLang="ko-KR" dirty="0"/>
              <a:t>Confidentiality</a:t>
            </a:r>
          </a:p>
          <a:p>
            <a:pPr lvl="1"/>
            <a:r>
              <a:rPr lang="en-US" altLang="ko-KR" dirty="0" smtClean="0"/>
              <a:t>Not very relevant. But privacy is important.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63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From the perspective of </a:t>
            </a:r>
            <a:r>
              <a:rPr lang="en-US" altLang="ko-KR" dirty="0" err="1" smtClean="0"/>
              <a:t>BitCoin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Authentication </a:t>
            </a:r>
            <a:r>
              <a:rPr lang="en-US" altLang="ko-KR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Public Key Crypto: Digital Signatures</a:t>
            </a:r>
            <a:endParaRPr lang="en-US" altLang="ko-KR" dirty="0" smtClean="0">
              <a:solidFill>
                <a:srgbClr val="00B0F0"/>
              </a:solidFill>
            </a:endParaRPr>
          </a:p>
          <a:p>
            <a:pPr lvl="1"/>
            <a:r>
              <a:rPr lang="en-US" altLang="ko-KR" dirty="0" smtClean="0"/>
              <a:t>Am I paying the right person? </a:t>
            </a:r>
            <a:r>
              <a:rPr lang="en-US" altLang="ko-KR" dirty="0"/>
              <a:t>Not some other impersonator? 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Integrity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altLang="ko-KR" dirty="0">
                <a:solidFill>
                  <a:srgbClr val="00B0F0"/>
                </a:solidFill>
                <a:sym typeface="Wingdings" panose="05000000000000000000" pitchFamily="2" charset="2"/>
              </a:rPr>
              <a:t>Digital </a:t>
            </a:r>
            <a:r>
              <a:rPr lang="en-US" altLang="ko-KR" dirty="0" smtClean="0">
                <a:solidFill>
                  <a:srgbClr val="00B0F0"/>
                </a:solidFill>
                <a:sym typeface="Wingdings" panose="05000000000000000000" pitchFamily="2" charset="2"/>
              </a:rPr>
              <a:t>Signatures and Cryptographic Hash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en-US" altLang="ko-KR" dirty="0" smtClean="0"/>
              <a:t>Is the coin double-spent? </a:t>
            </a:r>
          </a:p>
          <a:p>
            <a:pPr lvl="1"/>
            <a:r>
              <a:rPr lang="en-US" altLang="ko-KR" dirty="0" smtClean="0"/>
              <a:t>Can an attacker reverse or change transactions</a:t>
            </a:r>
            <a:r>
              <a:rPr lang="en-US" altLang="ko-KR" dirty="0"/>
              <a:t>?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Availability</a:t>
            </a:r>
          </a:p>
          <a:p>
            <a:pPr lvl="1"/>
            <a:r>
              <a:rPr lang="en-US" altLang="ko-KR" dirty="0" smtClean="0"/>
              <a:t>Can I make a transaction anytime I want?</a:t>
            </a:r>
          </a:p>
          <a:p>
            <a:r>
              <a:rPr lang="en-US" altLang="ko-KR" dirty="0"/>
              <a:t>Confidentiality</a:t>
            </a:r>
          </a:p>
          <a:p>
            <a:pPr lvl="1"/>
            <a:r>
              <a:rPr lang="en-US" altLang="ko-KR" dirty="0" smtClean="0"/>
              <a:t>Not very relevant. But privacy is important.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18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ＭＳ Ｐゴシック" panose="020B0600070205080204" pitchFamily="34" charset="-128"/>
              </a:rPr>
              <a:t>Cryptographic Hash Functions</a:t>
            </a:r>
          </a:p>
        </p:txBody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97"/>
            <a:ext cx="7353689" cy="3352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ＭＳ Ｐゴシック" panose="020B0600070205080204" pitchFamily="34" charset="-128"/>
              </a:rPr>
              <a:t>Consistent: </a:t>
            </a:r>
            <a:r>
              <a:rPr lang="en-US" altLang="ko-KR" sz="2400" dirty="0" smtClean="0">
                <a:ea typeface="ＭＳ Ｐゴシック" panose="020B0600070205080204" pitchFamily="34" charset="-128"/>
              </a:rPr>
              <a:t>H(X</a:t>
            </a:r>
            <a:r>
              <a:rPr lang="en-US" altLang="ko-KR" sz="2400" dirty="0">
                <a:ea typeface="ＭＳ Ｐゴシック" panose="020B0600070205080204" pitchFamily="34" charset="-128"/>
              </a:rPr>
              <a:t>) always yields same result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ＭＳ Ｐゴシック" panose="020B0600070205080204" pitchFamily="34" charset="-128"/>
              </a:rPr>
              <a:t>One-way: </a:t>
            </a:r>
            <a:r>
              <a:rPr lang="en-US" altLang="ko-KR" sz="2400" dirty="0" smtClean="0">
                <a:ea typeface="ＭＳ Ｐゴシック" panose="020B0600070205080204" pitchFamily="34" charset="-128"/>
              </a:rPr>
              <a:t>given </a:t>
            </a:r>
            <a:r>
              <a:rPr lang="en-US" altLang="ko-KR" sz="2400" dirty="0">
                <a:ea typeface="ＭＳ Ｐゴシック" panose="020B0600070205080204" pitchFamily="34" charset="-128"/>
              </a:rPr>
              <a:t>Y, </a:t>
            </a:r>
            <a:r>
              <a:rPr lang="en-US" altLang="ko-KR" sz="2400" dirty="0" smtClean="0">
                <a:ea typeface="ＭＳ Ｐゴシック" panose="020B0600070205080204" pitchFamily="34" charset="-128"/>
              </a:rPr>
              <a:t>hard to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2400" dirty="0">
                <a:ea typeface="ＭＳ Ｐゴシック" panose="020B0600070205080204" pitchFamily="34" charset="-128"/>
              </a:rPr>
              <a:t>find X </a:t>
            </a:r>
            <a:r>
              <a:rPr lang="en-US" altLang="ja-JP" sz="2400" dirty="0" err="1">
                <a:ea typeface="ＭＳ Ｐゴシック" panose="020B0600070205080204" pitchFamily="34" charset="-128"/>
              </a:rPr>
              <a:t>s.t</a:t>
            </a:r>
            <a:r>
              <a:rPr lang="en-US" altLang="ja-JP" sz="2400" dirty="0">
                <a:ea typeface="ＭＳ Ｐゴシック" panose="020B0600070205080204" pitchFamily="34" charset="-128"/>
              </a:rPr>
              <a:t>.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H(X</a:t>
            </a:r>
            <a:r>
              <a:rPr lang="en-US" altLang="ja-JP" sz="2400" dirty="0">
                <a:ea typeface="ＭＳ Ｐゴシック" panose="020B0600070205080204" pitchFamily="34" charset="-128"/>
              </a:rPr>
              <a:t>) = 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>
                <a:ea typeface="ＭＳ Ｐゴシック" panose="020B0600070205080204" pitchFamily="34" charset="-128"/>
              </a:rPr>
              <a:t>Collision </a:t>
            </a:r>
            <a:r>
              <a:rPr lang="en-US" altLang="ko-KR" dirty="0" smtClean="0">
                <a:ea typeface="ＭＳ Ｐゴシック" panose="020B0600070205080204" pitchFamily="34" charset="-128"/>
              </a:rPr>
              <a:t>resistant: </a:t>
            </a:r>
            <a:r>
              <a:rPr lang="en-US" altLang="ko-KR" sz="2400" dirty="0" smtClean="0">
                <a:ea typeface="ＭＳ Ｐゴシック" panose="020B0600070205080204" pitchFamily="34" charset="-128"/>
              </a:rPr>
              <a:t>given H(W</a:t>
            </a:r>
            <a:r>
              <a:rPr lang="en-US" altLang="ko-KR" sz="2400" dirty="0">
                <a:ea typeface="ＭＳ Ｐゴシック" panose="020B0600070205080204" pitchFamily="34" charset="-128"/>
              </a:rPr>
              <a:t>) = Z, </a:t>
            </a:r>
            <a:r>
              <a:rPr lang="en-US" altLang="ko-KR" sz="2400" dirty="0" smtClean="0">
                <a:ea typeface="ＭＳ Ｐゴシック" panose="020B0600070205080204" pitchFamily="34" charset="-128"/>
              </a:rPr>
              <a:t>hard to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2400" dirty="0">
                <a:ea typeface="ＭＳ Ｐゴシック" panose="020B0600070205080204" pitchFamily="34" charset="-128"/>
              </a:rPr>
              <a:t>find X such that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H(X</a:t>
            </a:r>
            <a:r>
              <a:rPr lang="en-US" altLang="ja-JP" sz="2400" dirty="0">
                <a:ea typeface="ＭＳ Ｐゴシック" panose="020B0600070205080204" pitchFamily="34" charset="-128"/>
              </a:rPr>
              <a:t>) = Z 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ko-KR" sz="2400" dirty="0">
              <a:ea typeface="ＭＳ Ｐゴシック" panose="020B0600070205080204" pitchFamily="34" charset="-128"/>
            </a:endParaRPr>
          </a:p>
        </p:txBody>
      </p:sp>
      <p:sp>
        <p:nvSpPr>
          <p:cNvPr id="178182" name="AutoShape 4"/>
          <p:cNvSpPr>
            <a:spLocks noChangeArrowheads="1"/>
          </p:cNvSpPr>
          <p:nvPr/>
        </p:nvSpPr>
        <p:spPr bwMode="auto">
          <a:xfrm rot="-5400000">
            <a:off x="4246595" y="4415323"/>
            <a:ext cx="1143000" cy="1257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2000"/>
              <a:t>Hash Fn</a:t>
            </a:r>
          </a:p>
        </p:txBody>
      </p:sp>
      <p:sp>
        <p:nvSpPr>
          <p:cNvPr id="178183" name="Rectangle 5"/>
          <p:cNvSpPr>
            <a:spLocks noChangeArrowheads="1"/>
          </p:cNvSpPr>
          <p:nvPr/>
        </p:nvSpPr>
        <p:spPr bwMode="auto">
          <a:xfrm>
            <a:off x="971600" y="4719871"/>
            <a:ext cx="2532045" cy="5813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1400" dirty="0"/>
              <a:t>Message of arbitrary length</a:t>
            </a:r>
          </a:p>
        </p:txBody>
      </p:sp>
      <p:sp>
        <p:nvSpPr>
          <p:cNvPr id="178184" name="Line 6"/>
          <p:cNvSpPr>
            <a:spLocks noChangeShapeType="1"/>
          </p:cNvSpPr>
          <p:nvPr/>
        </p:nvSpPr>
        <p:spPr bwMode="auto">
          <a:xfrm>
            <a:off x="3617945" y="5082073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8185" name="Line 7"/>
          <p:cNvSpPr>
            <a:spLocks noChangeShapeType="1"/>
          </p:cNvSpPr>
          <p:nvPr/>
        </p:nvSpPr>
        <p:spPr bwMode="auto">
          <a:xfrm>
            <a:off x="5561045" y="508207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8186" name="Rectangle 8"/>
          <p:cNvSpPr>
            <a:spLocks noChangeArrowheads="1"/>
          </p:cNvSpPr>
          <p:nvPr/>
        </p:nvSpPr>
        <p:spPr bwMode="auto">
          <a:xfrm>
            <a:off x="6303994" y="4701072"/>
            <a:ext cx="1292341" cy="816159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ko-KR" sz="1600" dirty="0"/>
              <a:t>Fixed Size </a:t>
            </a:r>
          </a:p>
          <a:p>
            <a:pPr algn="ctr"/>
            <a:r>
              <a:rPr lang="en-US" altLang="ko-KR" sz="1600" dirty="0" smtClean="0"/>
              <a:t>Hash</a:t>
            </a:r>
            <a:endParaRPr lang="en-US" altLang="ko-KR" sz="1600" dirty="0"/>
          </a:p>
        </p:txBody>
      </p:sp>
      <p:sp>
        <p:nvSpPr>
          <p:cNvPr id="10" name="9 - TextBox"/>
          <p:cNvSpPr txBox="1"/>
          <p:nvPr/>
        </p:nvSpPr>
        <p:spPr>
          <a:xfrm>
            <a:off x="6084168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e.g. SHA256 -&gt;256 bits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collision:</a:t>
            </a:r>
          </a:p>
          <a:p>
            <a:pPr lvl="1"/>
            <a:r>
              <a:rPr lang="en-US" dirty="0" smtClean="0"/>
              <a:t>Try 2</a:t>
            </a:r>
            <a:r>
              <a:rPr lang="en-US" baseline="30000" dirty="0" smtClean="0"/>
              <a:t>130 </a:t>
            </a:r>
            <a:r>
              <a:rPr lang="en-US" dirty="0" smtClean="0"/>
              <a:t>randomly chosen inputs</a:t>
            </a:r>
          </a:p>
          <a:p>
            <a:pPr lvl="1"/>
            <a:r>
              <a:rPr lang="en-US" dirty="0" smtClean="0"/>
              <a:t>99,8% chance that two of them collide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Takes too long to matter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SHA256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1560" y="1916831"/>
                <a:ext cx="8080156" cy="20062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practice, we hope that SHA256 behaves “like a random oracle”.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SHA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256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TextFiles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0,…,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256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1560" y="1916831"/>
                <a:ext cx="8080156" cy="2006239"/>
              </a:xfrm>
              <a:blipFill rotWithShape="1">
                <a:blip r:embed="rId2" cstate="print"/>
                <a:stretch>
                  <a:fillRect l="-1584" t="-3030" r="-113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2990" y="3668570"/>
                <a:ext cx="8163730" cy="2443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>
                <a:normAutofit lnSpcReduction="1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Calculation: If we made </a:t>
                </a:r>
                <a:r>
                  <a:rPr lang="en-US" i="1" dirty="0" smtClean="0">
                    <a:solidFill>
                      <a:schemeClr val="accent6"/>
                    </a:solidFill>
                  </a:rPr>
                  <a:t>all</a:t>
                </a:r>
                <a:r>
                  <a:rPr lang="en-US" dirty="0" smtClean="0"/>
                  <a:t> </a:t>
                </a:r>
                <a:r>
                  <a:rPr lang="en-US" smtClean="0"/>
                  <a:t>computers </a:t>
                </a:r>
                <a:r>
                  <a:rPr lang="en-US" smtClean="0"/>
                  <a:t>in </a:t>
                </a:r>
                <a:r>
                  <a:rPr lang="en-US" dirty="0" smtClean="0"/>
                  <a:t>the world 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SHA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256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…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 takes ~“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40×14⋅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years”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SHA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256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SHA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256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Wingdings"/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90" y="3668570"/>
                <a:ext cx="8163730" cy="2443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5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11344" cy="1143000"/>
          </a:xfrm>
        </p:spPr>
        <p:txBody>
          <a:bodyPr/>
          <a:lstStyle/>
          <a:p>
            <a:r>
              <a:rPr lang="en-US" dirty="0" smtClean="0"/>
              <a:t>Application: Hash as a message digest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H(x) = H(y) then safe to assume x=y</a:t>
            </a:r>
          </a:p>
          <a:p>
            <a:endParaRPr lang="en-US" dirty="0" smtClean="0"/>
          </a:p>
          <a:p>
            <a:r>
              <a:rPr lang="en-US" dirty="0" smtClean="0"/>
              <a:t>To recognize a file that we saw before, just remember its hash</a:t>
            </a:r>
          </a:p>
          <a:p>
            <a:endParaRPr lang="en-US" dirty="0" smtClean="0"/>
          </a:p>
          <a:p>
            <a:r>
              <a:rPr lang="en-US" dirty="0" smtClean="0"/>
              <a:t>Useful because it’s small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H(x), infeasible to find x</a:t>
            </a:r>
          </a:p>
          <a:p>
            <a:endParaRPr lang="en-US" dirty="0" smtClean="0"/>
          </a:p>
          <a:p>
            <a:r>
              <a:rPr lang="en-US" dirty="0" smtClean="0"/>
              <a:t>Distributions of values should be very spread out (e.g., uniform)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600" dirty="0" smtClean="0"/>
              <a:t>Simply defined a Blockchain is little more than a:</a:t>
            </a:r>
          </a:p>
          <a:p>
            <a:pPr lvl="2"/>
            <a:r>
              <a:rPr lang="en-US" sz="3400" dirty="0" smtClean="0"/>
              <a:t>Distributed</a:t>
            </a:r>
          </a:p>
          <a:p>
            <a:pPr lvl="2"/>
            <a:r>
              <a:rPr lang="en-US" sz="3400" dirty="0" smtClean="0"/>
              <a:t>Secure</a:t>
            </a:r>
          </a:p>
          <a:p>
            <a:pPr lvl="2"/>
            <a:r>
              <a:rPr lang="en-US" sz="3400" dirty="0" smtClean="0"/>
              <a:t>Ledger (</a:t>
            </a:r>
            <a:r>
              <a:rPr lang="en-US" sz="3400" dirty="0" err="1" smtClean="0"/>
              <a:t>logfile</a:t>
            </a:r>
            <a:r>
              <a:rPr lang="en-US" sz="3400" dirty="0" smtClean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i="1" dirty="0" smtClean="0"/>
              <a:t>A digital currency was in a lot of ways the first demonstrable use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Signature</a:t>
            </a:r>
            <a:endParaRPr lang="de-CH" dirty="0"/>
          </a:p>
        </p:txBody>
      </p:sp>
      <p:sp>
        <p:nvSpPr>
          <p:cNvPr id="19" name="Rectangle 26"/>
          <p:cNvSpPr/>
          <p:nvPr/>
        </p:nvSpPr>
        <p:spPr>
          <a:xfrm>
            <a:off x="4426410" y="1556217"/>
            <a:ext cx="1944000" cy="1116000"/>
          </a:xfrm>
          <a:custGeom>
            <a:avLst/>
            <a:gdLst/>
            <a:ahLst/>
            <a:cxnLst/>
            <a:rect l="l" t="t" r="r" b="b"/>
            <a:pathLst>
              <a:path w="1944000" h="1116000">
                <a:moveTo>
                  <a:pt x="288000" y="0"/>
                </a:moveTo>
                <a:lnTo>
                  <a:pt x="540000" y="0"/>
                </a:lnTo>
                <a:lnTo>
                  <a:pt x="540000" y="216000"/>
                </a:lnTo>
                <a:lnTo>
                  <a:pt x="846000" y="216000"/>
                </a:lnTo>
                <a:lnTo>
                  <a:pt x="846000" y="0"/>
                </a:lnTo>
                <a:lnTo>
                  <a:pt x="1098000" y="0"/>
                </a:lnTo>
                <a:lnTo>
                  <a:pt x="1098000" y="216000"/>
                </a:lnTo>
                <a:lnTo>
                  <a:pt x="1404000" y="216000"/>
                </a:lnTo>
                <a:lnTo>
                  <a:pt x="1404000" y="0"/>
                </a:lnTo>
                <a:lnTo>
                  <a:pt x="1656000" y="0"/>
                </a:lnTo>
                <a:lnTo>
                  <a:pt x="1656000" y="216000"/>
                </a:lnTo>
                <a:lnTo>
                  <a:pt x="1944000" y="216000"/>
                </a:lnTo>
                <a:lnTo>
                  <a:pt x="1944000" y="720056"/>
                </a:lnTo>
                <a:lnTo>
                  <a:pt x="1098000" y="720056"/>
                </a:lnTo>
                <a:lnTo>
                  <a:pt x="1098000" y="864000"/>
                </a:lnTo>
                <a:lnTo>
                  <a:pt x="1224000" y="864000"/>
                </a:lnTo>
                <a:lnTo>
                  <a:pt x="972000" y="1116000"/>
                </a:lnTo>
                <a:lnTo>
                  <a:pt x="720000" y="864000"/>
                </a:lnTo>
                <a:lnTo>
                  <a:pt x="846000" y="864000"/>
                </a:lnTo>
                <a:lnTo>
                  <a:pt x="846000" y="720056"/>
                </a:lnTo>
                <a:lnTo>
                  <a:pt x="0" y="720056"/>
                </a:lnTo>
                <a:lnTo>
                  <a:pt x="0" y="216000"/>
                </a:lnTo>
                <a:lnTo>
                  <a:pt x="288000" y="21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Verification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6298" y="1549799"/>
            <a:ext cx="1944000" cy="1116000"/>
          </a:xfrm>
          <a:custGeom>
            <a:avLst/>
            <a:gdLst/>
            <a:ahLst/>
            <a:cxnLst/>
            <a:rect l="l" t="t" r="r" b="b"/>
            <a:pathLst>
              <a:path w="1944000" h="1116000">
                <a:moveTo>
                  <a:pt x="288000" y="0"/>
                </a:moveTo>
                <a:lnTo>
                  <a:pt x="540000" y="0"/>
                </a:lnTo>
                <a:lnTo>
                  <a:pt x="540000" y="216000"/>
                </a:lnTo>
                <a:lnTo>
                  <a:pt x="1404000" y="216000"/>
                </a:lnTo>
                <a:lnTo>
                  <a:pt x="1404000" y="0"/>
                </a:lnTo>
                <a:lnTo>
                  <a:pt x="1656000" y="0"/>
                </a:lnTo>
                <a:lnTo>
                  <a:pt x="1656000" y="216000"/>
                </a:lnTo>
                <a:lnTo>
                  <a:pt x="1944000" y="216000"/>
                </a:lnTo>
                <a:lnTo>
                  <a:pt x="1944000" y="720056"/>
                </a:lnTo>
                <a:lnTo>
                  <a:pt x="1098000" y="720056"/>
                </a:lnTo>
                <a:lnTo>
                  <a:pt x="1098000" y="864000"/>
                </a:lnTo>
                <a:lnTo>
                  <a:pt x="1224000" y="864000"/>
                </a:lnTo>
                <a:lnTo>
                  <a:pt x="972000" y="1116000"/>
                </a:lnTo>
                <a:lnTo>
                  <a:pt x="720000" y="864000"/>
                </a:lnTo>
                <a:lnTo>
                  <a:pt x="846000" y="864000"/>
                </a:lnTo>
                <a:lnTo>
                  <a:pt x="846000" y="720056"/>
                </a:lnTo>
                <a:lnTo>
                  <a:pt x="0" y="720056"/>
                </a:lnTo>
                <a:lnTo>
                  <a:pt x="0" y="216000"/>
                </a:lnTo>
                <a:lnTo>
                  <a:pt x="288000" y="21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78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Signing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1" name="Down Arrow 9"/>
          <p:cNvSpPr/>
          <p:nvPr/>
        </p:nvSpPr>
        <p:spPr>
          <a:xfrm>
            <a:off x="260953" y="1753582"/>
            <a:ext cx="1944000" cy="900000"/>
          </a:xfrm>
          <a:custGeom>
            <a:avLst/>
            <a:gdLst/>
            <a:ahLst/>
            <a:cxnLst/>
            <a:rect l="l" t="t" r="r" b="b"/>
            <a:pathLst>
              <a:path w="1944000" h="900000">
                <a:moveTo>
                  <a:pt x="0" y="0"/>
                </a:moveTo>
                <a:lnTo>
                  <a:pt x="1944000" y="0"/>
                </a:lnTo>
                <a:lnTo>
                  <a:pt x="1944000" y="504056"/>
                </a:lnTo>
                <a:lnTo>
                  <a:pt x="1638000" y="504056"/>
                </a:lnTo>
                <a:lnTo>
                  <a:pt x="1638000" y="648000"/>
                </a:lnTo>
                <a:lnTo>
                  <a:pt x="1764000" y="648000"/>
                </a:lnTo>
                <a:lnTo>
                  <a:pt x="1512000" y="900000"/>
                </a:lnTo>
                <a:lnTo>
                  <a:pt x="1260000" y="648000"/>
                </a:lnTo>
                <a:lnTo>
                  <a:pt x="1386000" y="648000"/>
                </a:lnTo>
                <a:lnTo>
                  <a:pt x="1386000" y="504056"/>
                </a:lnTo>
                <a:lnTo>
                  <a:pt x="558000" y="504056"/>
                </a:lnTo>
                <a:lnTo>
                  <a:pt x="558000" y="648000"/>
                </a:lnTo>
                <a:lnTo>
                  <a:pt x="684000" y="648000"/>
                </a:lnTo>
                <a:lnTo>
                  <a:pt x="432000" y="900000"/>
                </a:lnTo>
                <a:lnTo>
                  <a:pt x="180000" y="648000"/>
                </a:lnTo>
                <a:lnTo>
                  <a:pt x="306000" y="648000"/>
                </a:lnTo>
                <a:lnTo>
                  <a:pt x="306000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Generation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40430" y="5290206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53813" y="5290206"/>
            <a:ext cx="1286659" cy="637144"/>
          </a:xfrm>
          <a:prstGeom prst="roundRect">
            <a:avLst>
              <a:gd name="adj" fmla="val 46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(Secret)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95136" y="4511841"/>
            <a:ext cx="684803" cy="1628324"/>
            <a:chOff x="1195136" y="4511841"/>
            <a:chExt cx="684803" cy="1628324"/>
          </a:xfrm>
        </p:grpSpPr>
        <p:sp>
          <p:nvSpPr>
            <p:cNvPr id="8" name="TextBox 7"/>
            <p:cNvSpPr txBox="1"/>
            <p:nvPr/>
          </p:nvSpPr>
          <p:spPr>
            <a:xfrm>
              <a:off x="1195136" y="57708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de-CH" dirty="0"/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4174" y="4511841"/>
              <a:ext cx="468571" cy="126857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532646" y="2342218"/>
            <a:ext cx="595035" cy="1694088"/>
            <a:chOff x="8532646" y="2342218"/>
            <a:chExt cx="595035" cy="1694088"/>
          </a:xfrm>
        </p:grpSpPr>
        <p:sp>
          <p:nvSpPr>
            <p:cNvPr id="18" name="TextBox 17"/>
            <p:cNvSpPr txBox="1"/>
            <p:nvPr/>
          </p:nvSpPr>
          <p:spPr>
            <a:xfrm>
              <a:off x="8532646" y="366697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de-CH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0547" y="2342218"/>
              <a:ext cx="432674" cy="1275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7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27292 0.3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27396 0.38495 " pathEditMode="relative" rAng="0" ptsTypes="AA">
                                      <p:cBhvr>
                                        <p:cTn id="16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134603" y="4495870"/>
            <a:ext cx="595035" cy="1621899"/>
            <a:chOff x="8532646" y="2414407"/>
            <a:chExt cx="595035" cy="1621899"/>
          </a:xfrm>
        </p:grpSpPr>
        <p:sp>
          <p:nvSpPr>
            <p:cNvPr id="24" name="TextBox 23"/>
            <p:cNvSpPr txBox="1"/>
            <p:nvPr/>
          </p:nvSpPr>
          <p:spPr>
            <a:xfrm>
              <a:off x="8532646" y="366697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de-CH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2116" y="2414407"/>
              <a:ext cx="445632" cy="1275642"/>
            </a:xfrm>
            <a:prstGeom prst="rect">
              <a:avLst/>
            </a:prstGeom>
          </p:spPr>
        </p:pic>
      </p:grpSp>
      <p:grpSp>
        <p:nvGrpSpPr>
          <p:cNvPr id="4" name="Group 15"/>
          <p:cNvGrpSpPr/>
          <p:nvPr/>
        </p:nvGrpSpPr>
        <p:grpSpPr>
          <a:xfrm>
            <a:off x="1700460" y="4463714"/>
            <a:ext cx="684803" cy="1616292"/>
            <a:chOff x="1267325" y="4523873"/>
            <a:chExt cx="684803" cy="1616292"/>
          </a:xfrm>
        </p:grpSpPr>
        <p:sp>
          <p:nvSpPr>
            <p:cNvPr id="17" name="TextBox 16"/>
            <p:cNvSpPr txBox="1"/>
            <p:nvPr/>
          </p:nvSpPr>
          <p:spPr>
            <a:xfrm>
              <a:off x="1267325" y="57708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de-CH" dirty="0"/>
            </a:p>
          </p:txBody>
        </p:sp>
        <p:pic>
          <p:nvPicPr>
            <p:cNvPr id="22" name="Picture 2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730" y="4523873"/>
              <a:ext cx="468571" cy="1268572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2440430" y="5290206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33803" y="5293519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</a:t>
            </a:r>
            <a:endParaRPr lang="de-CH" dirty="0"/>
          </a:p>
        </p:txBody>
      </p:sp>
      <p:sp>
        <p:nvSpPr>
          <p:cNvPr id="19" name="Rectangle 26"/>
          <p:cNvSpPr/>
          <p:nvPr/>
        </p:nvSpPr>
        <p:spPr>
          <a:xfrm>
            <a:off x="4426410" y="1556217"/>
            <a:ext cx="1944000" cy="1116000"/>
          </a:xfrm>
          <a:custGeom>
            <a:avLst/>
            <a:gdLst/>
            <a:ahLst/>
            <a:cxnLst/>
            <a:rect l="l" t="t" r="r" b="b"/>
            <a:pathLst>
              <a:path w="1944000" h="1116000">
                <a:moveTo>
                  <a:pt x="288000" y="0"/>
                </a:moveTo>
                <a:lnTo>
                  <a:pt x="540000" y="0"/>
                </a:lnTo>
                <a:lnTo>
                  <a:pt x="540000" y="216000"/>
                </a:lnTo>
                <a:lnTo>
                  <a:pt x="846000" y="216000"/>
                </a:lnTo>
                <a:lnTo>
                  <a:pt x="846000" y="0"/>
                </a:lnTo>
                <a:lnTo>
                  <a:pt x="1098000" y="0"/>
                </a:lnTo>
                <a:lnTo>
                  <a:pt x="1098000" y="216000"/>
                </a:lnTo>
                <a:lnTo>
                  <a:pt x="1404000" y="216000"/>
                </a:lnTo>
                <a:lnTo>
                  <a:pt x="1404000" y="0"/>
                </a:lnTo>
                <a:lnTo>
                  <a:pt x="1656000" y="0"/>
                </a:lnTo>
                <a:lnTo>
                  <a:pt x="1656000" y="216000"/>
                </a:lnTo>
                <a:lnTo>
                  <a:pt x="1944000" y="216000"/>
                </a:lnTo>
                <a:lnTo>
                  <a:pt x="1944000" y="720056"/>
                </a:lnTo>
                <a:lnTo>
                  <a:pt x="1098000" y="720056"/>
                </a:lnTo>
                <a:lnTo>
                  <a:pt x="1098000" y="864000"/>
                </a:lnTo>
                <a:lnTo>
                  <a:pt x="1224000" y="864000"/>
                </a:lnTo>
                <a:lnTo>
                  <a:pt x="972000" y="1116000"/>
                </a:lnTo>
                <a:lnTo>
                  <a:pt x="720000" y="864000"/>
                </a:lnTo>
                <a:lnTo>
                  <a:pt x="846000" y="864000"/>
                </a:lnTo>
                <a:lnTo>
                  <a:pt x="846000" y="720056"/>
                </a:lnTo>
                <a:lnTo>
                  <a:pt x="0" y="720056"/>
                </a:lnTo>
                <a:lnTo>
                  <a:pt x="0" y="216000"/>
                </a:lnTo>
                <a:lnTo>
                  <a:pt x="288000" y="21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Verification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6298" y="1549799"/>
            <a:ext cx="1944000" cy="1116000"/>
          </a:xfrm>
          <a:custGeom>
            <a:avLst/>
            <a:gdLst/>
            <a:ahLst/>
            <a:cxnLst/>
            <a:rect l="l" t="t" r="r" b="b"/>
            <a:pathLst>
              <a:path w="1944000" h="1116000">
                <a:moveTo>
                  <a:pt x="288000" y="0"/>
                </a:moveTo>
                <a:lnTo>
                  <a:pt x="540000" y="0"/>
                </a:lnTo>
                <a:lnTo>
                  <a:pt x="540000" y="216000"/>
                </a:lnTo>
                <a:lnTo>
                  <a:pt x="1404000" y="216000"/>
                </a:lnTo>
                <a:lnTo>
                  <a:pt x="1404000" y="0"/>
                </a:lnTo>
                <a:lnTo>
                  <a:pt x="1656000" y="0"/>
                </a:lnTo>
                <a:lnTo>
                  <a:pt x="1656000" y="216000"/>
                </a:lnTo>
                <a:lnTo>
                  <a:pt x="1944000" y="216000"/>
                </a:lnTo>
                <a:lnTo>
                  <a:pt x="1944000" y="720056"/>
                </a:lnTo>
                <a:lnTo>
                  <a:pt x="1098000" y="720056"/>
                </a:lnTo>
                <a:lnTo>
                  <a:pt x="1098000" y="864000"/>
                </a:lnTo>
                <a:lnTo>
                  <a:pt x="1224000" y="864000"/>
                </a:lnTo>
                <a:lnTo>
                  <a:pt x="972000" y="1116000"/>
                </a:lnTo>
                <a:lnTo>
                  <a:pt x="720000" y="864000"/>
                </a:lnTo>
                <a:lnTo>
                  <a:pt x="846000" y="864000"/>
                </a:lnTo>
                <a:lnTo>
                  <a:pt x="846000" y="720056"/>
                </a:lnTo>
                <a:lnTo>
                  <a:pt x="0" y="720056"/>
                </a:lnTo>
                <a:lnTo>
                  <a:pt x="0" y="216000"/>
                </a:lnTo>
                <a:lnTo>
                  <a:pt x="288000" y="21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78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Signing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1" name="Down Arrow 9"/>
          <p:cNvSpPr/>
          <p:nvPr/>
        </p:nvSpPr>
        <p:spPr>
          <a:xfrm>
            <a:off x="260953" y="1753582"/>
            <a:ext cx="1944000" cy="900000"/>
          </a:xfrm>
          <a:custGeom>
            <a:avLst/>
            <a:gdLst/>
            <a:ahLst/>
            <a:cxnLst/>
            <a:rect l="l" t="t" r="r" b="b"/>
            <a:pathLst>
              <a:path w="1944000" h="900000">
                <a:moveTo>
                  <a:pt x="0" y="0"/>
                </a:moveTo>
                <a:lnTo>
                  <a:pt x="1944000" y="0"/>
                </a:lnTo>
                <a:lnTo>
                  <a:pt x="1944000" y="504056"/>
                </a:lnTo>
                <a:lnTo>
                  <a:pt x="1638000" y="504056"/>
                </a:lnTo>
                <a:lnTo>
                  <a:pt x="1638000" y="648000"/>
                </a:lnTo>
                <a:lnTo>
                  <a:pt x="1764000" y="648000"/>
                </a:lnTo>
                <a:lnTo>
                  <a:pt x="1512000" y="900000"/>
                </a:lnTo>
                <a:lnTo>
                  <a:pt x="1260000" y="648000"/>
                </a:lnTo>
                <a:lnTo>
                  <a:pt x="1386000" y="648000"/>
                </a:lnTo>
                <a:lnTo>
                  <a:pt x="1386000" y="504056"/>
                </a:lnTo>
                <a:lnTo>
                  <a:pt x="558000" y="504056"/>
                </a:lnTo>
                <a:lnTo>
                  <a:pt x="558000" y="648000"/>
                </a:lnTo>
                <a:lnTo>
                  <a:pt x="684000" y="648000"/>
                </a:lnTo>
                <a:lnTo>
                  <a:pt x="432000" y="900000"/>
                </a:lnTo>
                <a:lnTo>
                  <a:pt x="180000" y="648000"/>
                </a:lnTo>
                <a:lnTo>
                  <a:pt x="306000" y="648000"/>
                </a:lnTo>
                <a:lnTo>
                  <a:pt x="306000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Generation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53813" y="5290206"/>
            <a:ext cx="1286659" cy="637144"/>
          </a:xfrm>
          <a:prstGeom prst="roundRect">
            <a:avLst>
              <a:gd name="adj" fmla="val 46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(Secret)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6076 0.08495 C -0.07361 0.10417 -0.09149 0.11319 -0.10989 0.11227 C -0.13055 0.11018 -0.14652 0.09745 -0.15711 0.07592 L -0.20816 -0.01921 " pathEditMode="relative" rAng="242116" ptsTypes="FffFF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7485899" y="1933143"/>
            <a:ext cx="595035" cy="1621899"/>
            <a:chOff x="8532646" y="2414407"/>
            <a:chExt cx="595035" cy="1621899"/>
          </a:xfrm>
        </p:grpSpPr>
        <p:sp>
          <p:nvSpPr>
            <p:cNvPr id="30" name="TextBox 29"/>
            <p:cNvSpPr txBox="1"/>
            <p:nvPr/>
          </p:nvSpPr>
          <p:spPr>
            <a:xfrm>
              <a:off x="8532646" y="366697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</a:t>
              </a:r>
              <a:endParaRPr lang="de-CH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2116" y="2414407"/>
              <a:ext cx="445632" cy="1275642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7857341" y="2580137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</a:t>
            </a:r>
            <a:endParaRPr lang="de-CH" dirty="0"/>
          </a:p>
        </p:txBody>
      </p:sp>
      <p:sp>
        <p:nvSpPr>
          <p:cNvPr id="19" name="Rectangle 26"/>
          <p:cNvSpPr/>
          <p:nvPr/>
        </p:nvSpPr>
        <p:spPr>
          <a:xfrm>
            <a:off x="4426410" y="1556217"/>
            <a:ext cx="1944000" cy="1116000"/>
          </a:xfrm>
          <a:custGeom>
            <a:avLst/>
            <a:gdLst/>
            <a:ahLst/>
            <a:cxnLst/>
            <a:rect l="l" t="t" r="r" b="b"/>
            <a:pathLst>
              <a:path w="1944000" h="1116000">
                <a:moveTo>
                  <a:pt x="288000" y="0"/>
                </a:moveTo>
                <a:lnTo>
                  <a:pt x="540000" y="0"/>
                </a:lnTo>
                <a:lnTo>
                  <a:pt x="540000" y="216000"/>
                </a:lnTo>
                <a:lnTo>
                  <a:pt x="846000" y="216000"/>
                </a:lnTo>
                <a:lnTo>
                  <a:pt x="846000" y="0"/>
                </a:lnTo>
                <a:lnTo>
                  <a:pt x="1098000" y="0"/>
                </a:lnTo>
                <a:lnTo>
                  <a:pt x="1098000" y="216000"/>
                </a:lnTo>
                <a:lnTo>
                  <a:pt x="1404000" y="216000"/>
                </a:lnTo>
                <a:lnTo>
                  <a:pt x="1404000" y="0"/>
                </a:lnTo>
                <a:lnTo>
                  <a:pt x="1656000" y="0"/>
                </a:lnTo>
                <a:lnTo>
                  <a:pt x="1656000" y="216000"/>
                </a:lnTo>
                <a:lnTo>
                  <a:pt x="1944000" y="216000"/>
                </a:lnTo>
                <a:lnTo>
                  <a:pt x="1944000" y="720056"/>
                </a:lnTo>
                <a:lnTo>
                  <a:pt x="1098000" y="720056"/>
                </a:lnTo>
                <a:lnTo>
                  <a:pt x="1098000" y="864000"/>
                </a:lnTo>
                <a:lnTo>
                  <a:pt x="1224000" y="864000"/>
                </a:lnTo>
                <a:lnTo>
                  <a:pt x="972000" y="1116000"/>
                </a:lnTo>
                <a:lnTo>
                  <a:pt x="720000" y="864000"/>
                </a:lnTo>
                <a:lnTo>
                  <a:pt x="846000" y="864000"/>
                </a:lnTo>
                <a:lnTo>
                  <a:pt x="846000" y="720056"/>
                </a:lnTo>
                <a:lnTo>
                  <a:pt x="0" y="720056"/>
                </a:lnTo>
                <a:lnTo>
                  <a:pt x="0" y="216000"/>
                </a:lnTo>
                <a:lnTo>
                  <a:pt x="288000" y="21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Verification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1" name="Down Arrow 9"/>
          <p:cNvSpPr/>
          <p:nvPr/>
        </p:nvSpPr>
        <p:spPr>
          <a:xfrm>
            <a:off x="260953" y="1753582"/>
            <a:ext cx="1944000" cy="900000"/>
          </a:xfrm>
          <a:custGeom>
            <a:avLst/>
            <a:gdLst/>
            <a:ahLst/>
            <a:cxnLst/>
            <a:rect l="l" t="t" r="r" b="b"/>
            <a:pathLst>
              <a:path w="1944000" h="900000">
                <a:moveTo>
                  <a:pt x="0" y="0"/>
                </a:moveTo>
                <a:lnTo>
                  <a:pt x="1944000" y="0"/>
                </a:lnTo>
                <a:lnTo>
                  <a:pt x="1944000" y="504056"/>
                </a:lnTo>
                <a:lnTo>
                  <a:pt x="1638000" y="504056"/>
                </a:lnTo>
                <a:lnTo>
                  <a:pt x="1638000" y="648000"/>
                </a:lnTo>
                <a:lnTo>
                  <a:pt x="1764000" y="648000"/>
                </a:lnTo>
                <a:lnTo>
                  <a:pt x="1512000" y="900000"/>
                </a:lnTo>
                <a:lnTo>
                  <a:pt x="1260000" y="648000"/>
                </a:lnTo>
                <a:lnTo>
                  <a:pt x="1386000" y="648000"/>
                </a:lnTo>
                <a:lnTo>
                  <a:pt x="1386000" y="504056"/>
                </a:lnTo>
                <a:lnTo>
                  <a:pt x="558000" y="504056"/>
                </a:lnTo>
                <a:lnTo>
                  <a:pt x="558000" y="648000"/>
                </a:lnTo>
                <a:lnTo>
                  <a:pt x="684000" y="648000"/>
                </a:lnTo>
                <a:lnTo>
                  <a:pt x="432000" y="900000"/>
                </a:lnTo>
                <a:lnTo>
                  <a:pt x="180000" y="648000"/>
                </a:lnTo>
                <a:lnTo>
                  <a:pt x="306000" y="648000"/>
                </a:lnTo>
                <a:lnTo>
                  <a:pt x="306000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Generation</a:t>
            </a: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40430" y="5290206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53813" y="5290206"/>
            <a:ext cx="1286659" cy="637144"/>
          </a:xfrm>
          <a:prstGeom prst="roundRect">
            <a:avLst>
              <a:gd name="adj" fmla="val 463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(Secret)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18747" y="127819"/>
            <a:ext cx="3378420" cy="148441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Goal: </a:t>
            </a:r>
            <a:r>
              <a:rPr lang="en-US" sz="2400" dirty="0" smtClean="0">
                <a:solidFill>
                  <a:schemeClr val="tx1"/>
                </a:solidFill>
              </a:rPr>
              <a:t>Bob should be sure that the message originates from Alice.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6298" y="1549799"/>
            <a:ext cx="1944000" cy="1116000"/>
          </a:xfrm>
          <a:custGeom>
            <a:avLst/>
            <a:gdLst/>
            <a:ahLst/>
            <a:cxnLst/>
            <a:rect l="l" t="t" r="r" b="b"/>
            <a:pathLst>
              <a:path w="1944000" h="1116000">
                <a:moveTo>
                  <a:pt x="288000" y="0"/>
                </a:moveTo>
                <a:lnTo>
                  <a:pt x="540000" y="0"/>
                </a:lnTo>
                <a:lnTo>
                  <a:pt x="540000" y="216000"/>
                </a:lnTo>
                <a:lnTo>
                  <a:pt x="1404000" y="216000"/>
                </a:lnTo>
                <a:lnTo>
                  <a:pt x="1404000" y="0"/>
                </a:lnTo>
                <a:lnTo>
                  <a:pt x="1656000" y="0"/>
                </a:lnTo>
                <a:lnTo>
                  <a:pt x="1656000" y="216000"/>
                </a:lnTo>
                <a:lnTo>
                  <a:pt x="1944000" y="216000"/>
                </a:lnTo>
                <a:lnTo>
                  <a:pt x="1944000" y="720056"/>
                </a:lnTo>
                <a:lnTo>
                  <a:pt x="1098000" y="720056"/>
                </a:lnTo>
                <a:lnTo>
                  <a:pt x="1098000" y="864000"/>
                </a:lnTo>
                <a:lnTo>
                  <a:pt x="1224000" y="864000"/>
                </a:lnTo>
                <a:lnTo>
                  <a:pt x="972000" y="1116000"/>
                </a:lnTo>
                <a:lnTo>
                  <a:pt x="720000" y="864000"/>
                </a:lnTo>
                <a:lnTo>
                  <a:pt x="846000" y="864000"/>
                </a:lnTo>
                <a:lnTo>
                  <a:pt x="846000" y="720056"/>
                </a:lnTo>
                <a:lnTo>
                  <a:pt x="0" y="720056"/>
                </a:lnTo>
                <a:lnTo>
                  <a:pt x="0" y="216000"/>
                </a:lnTo>
                <a:lnTo>
                  <a:pt x="288000" y="21600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78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Signing</a:t>
            </a:r>
            <a:endParaRPr lang="de-CH" dirty="0" smtClean="0">
              <a:solidFill>
                <a:schemeClr val="tx1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431077" y="5506516"/>
            <a:ext cx="1286659" cy="637144"/>
            <a:chOff x="7785038" y="4080838"/>
            <a:chExt cx="1286659" cy="637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7785038" y="4080838"/>
              <a:ext cx="1286659" cy="637144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7981609" y="4237376"/>
              <a:ext cx="934403" cy="377190"/>
            </a:xfrm>
            <a:prstGeom prst="rect">
              <a:avLst/>
            </a:prstGeom>
          </p:spPr>
        </p:pic>
      </p:grpSp>
      <p:grpSp>
        <p:nvGrpSpPr>
          <p:cNvPr id="6" name="Group 34"/>
          <p:cNvGrpSpPr/>
          <p:nvPr/>
        </p:nvGrpSpPr>
        <p:grpSpPr>
          <a:xfrm>
            <a:off x="1459831" y="4511841"/>
            <a:ext cx="684803" cy="1628324"/>
            <a:chOff x="1195136" y="4511841"/>
            <a:chExt cx="684803" cy="1628324"/>
          </a:xfrm>
        </p:grpSpPr>
        <p:sp>
          <p:nvSpPr>
            <p:cNvPr id="36" name="TextBox 35"/>
            <p:cNvSpPr txBox="1"/>
            <p:nvPr/>
          </p:nvSpPr>
          <p:spPr>
            <a:xfrm>
              <a:off x="1195136" y="57708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de-CH" dirty="0"/>
            </a:p>
          </p:txBody>
        </p:sp>
        <p:pic>
          <p:nvPicPr>
            <p:cNvPr id="37" name="Picture 36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4174" y="4511841"/>
              <a:ext cx="468571" cy="1268572"/>
            </a:xfrm>
            <a:prstGeom prst="rect">
              <a:avLst/>
            </a:prstGeom>
          </p:spPr>
        </p:pic>
      </p:grpSp>
      <p:grpSp>
        <p:nvGrpSpPr>
          <p:cNvPr id="7" name="Group 4"/>
          <p:cNvGrpSpPr/>
          <p:nvPr/>
        </p:nvGrpSpPr>
        <p:grpSpPr>
          <a:xfrm>
            <a:off x="2642769" y="5722827"/>
            <a:ext cx="1286659" cy="637144"/>
            <a:chOff x="2632935" y="6096452"/>
            <a:chExt cx="1286659" cy="637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2"/>
            <p:cNvGrpSpPr/>
            <p:nvPr/>
          </p:nvGrpSpPr>
          <p:grpSpPr>
            <a:xfrm>
              <a:off x="2632935" y="6096452"/>
              <a:ext cx="1286659" cy="637144"/>
              <a:chOff x="2632935" y="6096452"/>
              <a:chExt cx="1286659" cy="63714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632935" y="6096452"/>
                <a:ext cx="1286659" cy="637144"/>
              </a:xfrm>
              <a:prstGeom prst="roundRect">
                <a:avLst>
                  <a:gd name="adj" fmla="val 463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3058773" y="6106266"/>
                <a:ext cx="430944" cy="59505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3126658" y="610583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de-CH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868045" y="3643303"/>
            <a:ext cx="1286659" cy="637144"/>
          </a:xfrm>
          <a:prstGeom prst="roundRect">
            <a:avLst>
              <a:gd name="adj" fmla="val 4630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Message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0173 0.4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2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6519E-6 L -0.27968 -0.086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-43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18802 -0.19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9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25625 0.042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5734E-6 L 0.00121 0.44483 " pathEditMode="relative" rAng="0" ptsTypes="AA">
                                      <p:cBhvr>
                                        <p:cTn id="28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22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4279 L 0.08489 0.308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132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02 -0.19593 L -0.40521 -0.05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7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89 0.30858 L 0.63889 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152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19616E-6 L 0.51303 -0.301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5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751E-6 L -0.00313 0.162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81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5929E-6 L 0.29132 0.4133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20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0" grpId="0" animBg="1"/>
      <p:bldP spid="14" grpId="0" animBg="1"/>
      <p:bldP spid="14" grpId="1" animBg="1"/>
      <p:bldP spid="17" grpId="0" animBg="1"/>
      <p:bldP spid="20" grpId="0" animBg="1"/>
      <p:bldP spid="20" grpId="1" animBg="1"/>
      <p:bldP spid="16" grpId="0" animBg="1"/>
      <p:bldP spid="16" grpId="1" animBg="1"/>
      <p:bldP spid="16" grpId="2" animBg="1"/>
      <p:bldP spid="16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</a:t>
            </a:r>
            <a:endParaRPr lang="de-CH" dirty="0"/>
          </a:p>
        </p:txBody>
      </p:sp>
      <p:grpSp>
        <p:nvGrpSpPr>
          <p:cNvPr id="3" name="Group 10"/>
          <p:cNvGrpSpPr/>
          <p:nvPr/>
        </p:nvGrpSpPr>
        <p:grpSpPr>
          <a:xfrm>
            <a:off x="144379" y="1696453"/>
            <a:ext cx="3056021" cy="1997242"/>
            <a:chOff x="144379" y="1696453"/>
            <a:chExt cx="3056021" cy="1997242"/>
          </a:xfrm>
        </p:grpSpPr>
        <p:sp>
          <p:nvSpPr>
            <p:cNvPr id="8" name="Rectangle 7"/>
            <p:cNvSpPr/>
            <p:nvPr/>
          </p:nvSpPr>
          <p:spPr>
            <a:xfrm>
              <a:off x="144379" y="1696453"/>
              <a:ext cx="3056021" cy="19972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Down Arrow 9"/>
            <p:cNvSpPr/>
            <p:nvPr/>
          </p:nvSpPr>
          <p:spPr>
            <a:xfrm>
              <a:off x="630052" y="1893434"/>
              <a:ext cx="1944000" cy="900000"/>
            </a:xfrm>
            <a:custGeom>
              <a:avLst/>
              <a:gdLst/>
              <a:ahLst/>
              <a:cxnLst/>
              <a:rect l="l" t="t" r="r" b="b"/>
              <a:pathLst>
                <a:path w="1944000" h="900000">
                  <a:moveTo>
                    <a:pt x="0" y="0"/>
                  </a:moveTo>
                  <a:lnTo>
                    <a:pt x="1944000" y="0"/>
                  </a:lnTo>
                  <a:lnTo>
                    <a:pt x="1944000" y="504056"/>
                  </a:lnTo>
                  <a:lnTo>
                    <a:pt x="1638000" y="504056"/>
                  </a:lnTo>
                  <a:lnTo>
                    <a:pt x="1638000" y="648000"/>
                  </a:lnTo>
                  <a:lnTo>
                    <a:pt x="1764000" y="648000"/>
                  </a:lnTo>
                  <a:lnTo>
                    <a:pt x="1512000" y="900000"/>
                  </a:lnTo>
                  <a:lnTo>
                    <a:pt x="1260000" y="648000"/>
                  </a:lnTo>
                  <a:lnTo>
                    <a:pt x="1386000" y="648000"/>
                  </a:lnTo>
                  <a:lnTo>
                    <a:pt x="1386000" y="504056"/>
                  </a:lnTo>
                  <a:lnTo>
                    <a:pt x="558000" y="504056"/>
                  </a:lnTo>
                  <a:lnTo>
                    <a:pt x="558000" y="648000"/>
                  </a:lnTo>
                  <a:lnTo>
                    <a:pt x="684000" y="648000"/>
                  </a:lnTo>
                  <a:lnTo>
                    <a:pt x="432000" y="900000"/>
                  </a:lnTo>
                  <a:lnTo>
                    <a:pt x="180000" y="648000"/>
                  </a:lnTo>
                  <a:lnTo>
                    <a:pt x="306000" y="648000"/>
                  </a:lnTo>
                  <a:lnTo>
                    <a:pt x="306000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800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Key Generation</a:t>
              </a:r>
              <a:endParaRPr lang="de-CH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7837" y="2792812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Public Key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67698" y="2802645"/>
              <a:ext cx="1286659" cy="637144"/>
            </a:xfrm>
            <a:prstGeom prst="roundRect">
              <a:avLst>
                <a:gd name="adj" fmla="val 46306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Secret Key</a:t>
              </a:r>
              <a:endParaRPr lang="de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3469106" y="2290010"/>
            <a:ext cx="3003884" cy="2787315"/>
            <a:chOff x="3469106" y="2290010"/>
            <a:chExt cx="3003884" cy="2787315"/>
          </a:xfrm>
        </p:grpSpPr>
        <p:sp>
          <p:nvSpPr>
            <p:cNvPr id="40" name="Rectangle 39"/>
            <p:cNvSpPr/>
            <p:nvPr/>
          </p:nvSpPr>
          <p:spPr>
            <a:xfrm>
              <a:off x="3469106" y="2290010"/>
              <a:ext cx="3003884" cy="27873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 dirty="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3641647" y="2412719"/>
              <a:ext cx="2692672" cy="2451197"/>
              <a:chOff x="2893491" y="3210683"/>
              <a:chExt cx="2692672" cy="2451197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3557169" y="5024736"/>
                <a:ext cx="1286659" cy="637144"/>
                <a:chOff x="2632935" y="6096452"/>
                <a:chExt cx="1286659" cy="63714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9" name="Group 2"/>
                <p:cNvGrpSpPr/>
                <p:nvPr/>
              </p:nvGrpSpPr>
              <p:grpSpPr>
                <a:xfrm>
                  <a:off x="2632935" y="6096452"/>
                  <a:ext cx="1286659" cy="637144"/>
                  <a:chOff x="2632935" y="6096452"/>
                  <a:chExt cx="1286659" cy="637144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2632935" y="6096452"/>
                    <a:ext cx="1286659" cy="637144"/>
                  </a:xfrm>
                  <a:prstGeom prst="roundRect">
                    <a:avLst>
                      <a:gd name="adj" fmla="val 46306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0800000" flipV="1">
                    <a:off x="3058773" y="6106266"/>
                    <a:ext cx="430944" cy="59505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3126658" y="6105832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de-CH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3240531" y="3880044"/>
                <a:ext cx="1944000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1944000" h="1116000">
                    <a:moveTo>
                      <a:pt x="288000" y="0"/>
                    </a:moveTo>
                    <a:lnTo>
                      <a:pt x="540000" y="0"/>
                    </a:lnTo>
                    <a:lnTo>
                      <a:pt x="540000" y="216000"/>
                    </a:lnTo>
                    <a:lnTo>
                      <a:pt x="1404000" y="216000"/>
                    </a:lnTo>
                    <a:lnTo>
                      <a:pt x="1404000" y="0"/>
                    </a:lnTo>
                    <a:lnTo>
                      <a:pt x="1656000" y="0"/>
                    </a:lnTo>
                    <a:lnTo>
                      <a:pt x="1656000" y="216000"/>
                    </a:lnTo>
                    <a:lnTo>
                      <a:pt x="1944000" y="216000"/>
                    </a:lnTo>
                    <a:lnTo>
                      <a:pt x="1944000" y="720056"/>
                    </a:lnTo>
                    <a:lnTo>
                      <a:pt x="1098000" y="720056"/>
                    </a:lnTo>
                    <a:lnTo>
                      <a:pt x="1098000" y="864000"/>
                    </a:lnTo>
                    <a:lnTo>
                      <a:pt x="1224000" y="864000"/>
                    </a:lnTo>
                    <a:lnTo>
                      <a:pt x="972000" y="1116000"/>
                    </a:lnTo>
                    <a:lnTo>
                      <a:pt x="720000" y="864000"/>
                    </a:lnTo>
                    <a:lnTo>
                      <a:pt x="846000" y="864000"/>
                    </a:lnTo>
                    <a:lnTo>
                      <a:pt x="846000" y="720056"/>
                    </a:lnTo>
                    <a:lnTo>
                      <a:pt x="0" y="720056"/>
                    </a:lnTo>
                    <a:lnTo>
                      <a:pt x="0" y="216000"/>
                    </a:lnTo>
                    <a:lnTo>
                      <a:pt x="288000" y="21600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18000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Signing</a:t>
                </a:r>
                <a:endParaRPr lang="de-CH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893491" y="3230349"/>
                <a:ext cx="1286659" cy="637144"/>
              </a:xfrm>
              <a:prstGeom prst="roundRect">
                <a:avLst>
                  <a:gd name="adj" fmla="val 4630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Secret Key</a:t>
                </a:r>
                <a:endParaRPr lang="de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299504" y="3210683"/>
                <a:ext cx="1286659" cy="637144"/>
              </a:xfrm>
              <a:prstGeom prst="roundRect">
                <a:avLst>
                  <a:gd name="adj" fmla="val 463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Message</a:t>
                </a:r>
                <a:endParaRPr lang="de-CH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4"/>
          <p:cNvGrpSpPr/>
          <p:nvPr/>
        </p:nvGrpSpPr>
        <p:grpSpPr>
          <a:xfrm>
            <a:off x="116305" y="3990474"/>
            <a:ext cx="3056021" cy="2699084"/>
            <a:chOff x="116305" y="3990474"/>
            <a:chExt cx="3056021" cy="2699084"/>
          </a:xfrm>
        </p:grpSpPr>
        <p:sp>
          <p:nvSpPr>
            <p:cNvPr id="38" name="Rectangle 37"/>
            <p:cNvSpPr/>
            <p:nvPr/>
          </p:nvSpPr>
          <p:spPr>
            <a:xfrm>
              <a:off x="116305" y="3990474"/>
              <a:ext cx="3056021" cy="26990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400" dirty="0">
                <a:solidFill>
                  <a:schemeClr val="accent1"/>
                </a:solidFill>
              </a:endParaRPr>
            </a:p>
          </p:txBody>
        </p:sp>
        <p:grpSp>
          <p:nvGrpSpPr>
            <p:cNvPr id="12" name="Group 26"/>
            <p:cNvGrpSpPr/>
            <p:nvPr/>
          </p:nvGrpSpPr>
          <p:grpSpPr>
            <a:xfrm>
              <a:off x="1005699" y="4105420"/>
              <a:ext cx="1286659" cy="637144"/>
              <a:chOff x="2593606" y="6096452"/>
              <a:chExt cx="1286659" cy="6371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Group 27"/>
              <p:cNvGrpSpPr/>
              <p:nvPr/>
            </p:nvGrpSpPr>
            <p:grpSpPr>
              <a:xfrm>
                <a:off x="2593606" y="6096452"/>
                <a:ext cx="1286659" cy="637144"/>
                <a:chOff x="2593606" y="6096452"/>
                <a:chExt cx="1286659" cy="637144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2593606" y="6096452"/>
                  <a:ext cx="1286659" cy="637144"/>
                </a:xfrm>
                <a:prstGeom prst="roundRect">
                  <a:avLst>
                    <a:gd name="adj" fmla="val 46306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 flipV="1">
                  <a:off x="3019444" y="6106266"/>
                  <a:ext cx="430944" cy="595050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28"/>
              <p:cNvSpPr txBox="1"/>
              <p:nvPr/>
            </p:nvSpPr>
            <p:spPr>
              <a:xfrm>
                <a:off x="3087329" y="610583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de-CH" dirty="0"/>
              </a:p>
            </p:txBody>
          </p:sp>
        </p:grpSp>
        <p:sp>
          <p:nvSpPr>
            <p:cNvPr id="19" name="Rectangle 26"/>
            <p:cNvSpPr/>
            <p:nvPr/>
          </p:nvSpPr>
          <p:spPr>
            <a:xfrm>
              <a:off x="660655" y="4771365"/>
              <a:ext cx="1944000" cy="1116000"/>
            </a:xfrm>
            <a:custGeom>
              <a:avLst/>
              <a:gdLst/>
              <a:ahLst/>
              <a:cxnLst/>
              <a:rect l="l" t="t" r="r" b="b"/>
              <a:pathLst>
                <a:path w="1944000" h="1116000">
                  <a:moveTo>
                    <a:pt x="288000" y="0"/>
                  </a:moveTo>
                  <a:lnTo>
                    <a:pt x="540000" y="0"/>
                  </a:lnTo>
                  <a:lnTo>
                    <a:pt x="540000" y="216000"/>
                  </a:lnTo>
                  <a:lnTo>
                    <a:pt x="846000" y="216000"/>
                  </a:lnTo>
                  <a:lnTo>
                    <a:pt x="846000" y="0"/>
                  </a:lnTo>
                  <a:lnTo>
                    <a:pt x="1098000" y="0"/>
                  </a:lnTo>
                  <a:lnTo>
                    <a:pt x="1098000" y="216000"/>
                  </a:lnTo>
                  <a:lnTo>
                    <a:pt x="1404000" y="216000"/>
                  </a:lnTo>
                  <a:lnTo>
                    <a:pt x="1404000" y="0"/>
                  </a:lnTo>
                  <a:lnTo>
                    <a:pt x="1656000" y="0"/>
                  </a:lnTo>
                  <a:lnTo>
                    <a:pt x="1656000" y="216000"/>
                  </a:lnTo>
                  <a:lnTo>
                    <a:pt x="1944000" y="216000"/>
                  </a:lnTo>
                  <a:lnTo>
                    <a:pt x="1944000" y="720056"/>
                  </a:lnTo>
                  <a:lnTo>
                    <a:pt x="1098000" y="720056"/>
                  </a:lnTo>
                  <a:lnTo>
                    <a:pt x="1098000" y="864000"/>
                  </a:lnTo>
                  <a:lnTo>
                    <a:pt x="1224000" y="864000"/>
                  </a:lnTo>
                  <a:lnTo>
                    <a:pt x="972000" y="1116000"/>
                  </a:lnTo>
                  <a:lnTo>
                    <a:pt x="720000" y="864000"/>
                  </a:lnTo>
                  <a:lnTo>
                    <a:pt x="846000" y="864000"/>
                  </a:lnTo>
                  <a:lnTo>
                    <a:pt x="846000" y="720056"/>
                  </a:lnTo>
                  <a:lnTo>
                    <a:pt x="0" y="720056"/>
                  </a:lnTo>
                  <a:lnTo>
                    <a:pt x="0" y="216000"/>
                  </a:lnTo>
                  <a:lnTo>
                    <a:pt x="288000" y="2160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000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Verification</a:t>
              </a:r>
              <a:endParaRPr lang="de-CH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5"/>
            <p:cNvGrpSpPr/>
            <p:nvPr/>
          </p:nvGrpSpPr>
          <p:grpSpPr>
            <a:xfrm>
              <a:off x="1010613" y="5919470"/>
              <a:ext cx="1286659" cy="637144"/>
              <a:chOff x="7785038" y="4080838"/>
              <a:chExt cx="1286659" cy="6371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Rounded Rectangle 23"/>
              <p:cNvSpPr/>
              <p:nvPr/>
            </p:nvSpPr>
            <p:spPr>
              <a:xfrm>
                <a:off x="7785038" y="4080838"/>
                <a:ext cx="1286659" cy="637144"/>
              </a:xfrm>
              <a:prstGeom prst="roundRect">
                <a:avLst>
                  <a:gd name="adj" fmla="val 463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Picture 24" descr="addin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81609" y="4237376"/>
                <a:ext cx="934403" cy="377190"/>
              </a:xfrm>
              <a:prstGeom prst="rect">
                <a:avLst/>
              </a:prstGeom>
            </p:spPr>
          </p:pic>
        </p:grpSp>
        <p:sp>
          <p:nvSpPr>
            <p:cNvPr id="26" name="Rounded Rectangle 25"/>
            <p:cNvSpPr/>
            <p:nvPr/>
          </p:nvSpPr>
          <p:spPr>
            <a:xfrm>
              <a:off x="1845579" y="4095586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Public Key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45375" y="4100502"/>
              <a:ext cx="1286659" cy="637144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Message</a:t>
              </a:r>
              <a:endParaRPr lang="de-CH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862137" y="5269832"/>
            <a:ext cx="4932948" cy="150394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Security (informal): </a:t>
            </a:r>
            <a:r>
              <a:rPr lang="en-US" sz="2400" dirty="0">
                <a:solidFill>
                  <a:schemeClr val="tx1"/>
                </a:solidFill>
              </a:rPr>
              <a:t>You cannot produce valid signatures without the secret key.</a:t>
            </a:r>
            <a:endParaRPr lang="de-C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 to </a:t>
            </a:r>
            <a:r>
              <a:rPr lang="en-US" altLang="ko-KR" dirty="0" err="1" smtClean="0"/>
              <a:t>BitCoins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Validation</a:t>
            </a:r>
            <a:endParaRPr lang="en-US" altLang="ko-KR" dirty="0"/>
          </a:p>
          <a:p>
            <a:pPr lvl="1"/>
            <a:r>
              <a:rPr lang="en-US" altLang="ko-KR" dirty="0"/>
              <a:t>Is the coin legit? (proof-of-work</a:t>
            </a:r>
            <a:r>
              <a:rPr lang="en-US" altLang="ko-KR" dirty="0" smtClean="0"/>
              <a:t>)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FF0000"/>
                </a:solidFill>
              </a:rPr>
              <a:t>Use of Cryptographic Hashes</a:t>
            </a:r>
            <a:endParaRPr lang="en-US" altLang="ko-KR" dirty="0"/>
          </a:p>
          <a:p>
            <a:pPr lvl="1"/>
            <a:r>
              <a:rPr lang="en-US" altLang="ko-KR" dirty="0"/>
              <a:t>How do you prevent a coin from double-spending</a:t>
            </a:r>
            <a:r>
              <a:rPr lang="en-US" altLang="ko-KR" dirty="0" smtClean="0"/>
              <a:t>?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 Broadcast to all nodes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/>
              <a:t>Creation of a virtual coin/note</a:t>
            </a:r>
          </a:p>
          <a:p>
            <a:pPr lvl="1"/>
            <a:r>
              <a:rPr lang="en-US" altLang="ko-KR" dirty="0"/>
              <a:t>How is it created in the first place</a:t>
            </a:r>
            <a:r>
              <a:rPr lang="en-US" altLang="ko-KR" dirty="0" smtClean="0"/>
              <a:t>?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solidFill>
                  <a:srgbClr val="0070C0"/>
                </a:solidFill>
                <a:sym typeface="Wingdings" panose="05000000000000000000" pitchFamily="2" charset="2"/>
              </a:rPr>
              <a:t>Provide incentives for miners</a:t>
            </a:r>
            <a:endParaRPr lang="en-US" altLang="ko-KR" dirty="0">
              <a:solidFill>
                <a:srgbClr val="0070C0"/>
              </a:solidFill>
            </a:endParaRPr>
          </a:p>
          <a:p>
            <a:pPr lvl="1"/>
            <a:r>
              <a:rPr lang="en-US" altLang="ko-KR" dirty="0"/>
              <a:t>How do you prevent inflation? (What prevents anyone from creating lots of coins</a:t>
            </a:r>
            <a:r>
              <a:rPr lang="en-US" altLang="ko-KR" dirty="0" smtClean="0"/>
              <a:t>?)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 smtClean="0">
                <a:solidFill>
                  <a:srgbClr val="0070C0"/>
                </a:solidFill>
                <a:sym typeface="Wingdings" panose="05000000000000000000" pitchFamily="2" charset="2"/>
              </a:rPr>
              <a:t>Limit the creation rate of the </a:t>
            </a:r>
            <a:r>
              <a:rPr lang="en-US" altLang="ko-KR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BitCoins</a:t>
            </a:r>
            <a:endParaRPr lang="en-US" altLang="ko-KR" dirty="0">
              <a:solidFill>
                <a:srgbClr val="0070C0"/>
              </a:solidFill>
            </a:endParaRP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613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now try to build bitcoin…</a:t>
            </a:r>
            <a:endParaRPr lang="de-C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248" y="482749"/>
            <a:ext cx="7772400" cy="1362075"/>
          </a:xfrm>
        </p:spPr>
        <p:txBody>
          <a:bodyPr/>
          <a:lstStyle/>
          <a:p>
            <a:r>
              <a:rPr lang="en-US" dirty="0" smtClean="0"/>
              <a:t>Attempt #1</a:t>
            </a:r>
            <a:endParaRPr lang="de-CH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403648" y="3423424"/>
            <a:ext cx="7123113" cy="67934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 smtClean="0"/>
              <a:t>… but we will fail.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3193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1"/>
            <a:ext cx="8350878" cy="671052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want some kind of “digital money”.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12647" y="2643716"/>
            <a:ext cx="5116028" cy="7489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>
                <a:solidFill>
                  <a:schemeClr val="accent6"/>
                </a:solidFill>
              </a:rPr>
              <a:t>Everyone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can participate.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12647" y="3765176"/>
            <a:ext cx="8206500" cy="74899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No central instance – no bank.</a:t>
            </a:r>
          </a:p>
        </p:txBody>
      </p:sp>
    </p:spTree>
    <p:extLst>
      <p:ext uri="{BB962C8B-B14F-4D97-AF65-F5344CB8AC3E}">
        <p14:creationId xmlns:p14="http://schemas.microsoft.com/office/powerpoint/2010/main" val="27221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5048" y="5257800"/>
            <a:ext cx="8153400" cy="13114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Every computer can send messages to </a:t>
            </a:r>
            <a:r>
              <a:rPr lang="en-US" sz="3200" i="1" dirty="0" smtClean="0">
                <a:solidFill>
                  <a:schemeClr val="accent6"/>
                </a:solidFill>
              </a:rPr>
              <a:t>some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/>
              <a:t>other computers.</a:t>
            </a:r>
            <a:endParaRPr lang="de-CH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77689" y="2503245"/>
            <a:ext cx="4361259" cy="2420240"/>
            <a:chOff x="2310939" y="2680586"/>
            <a:chExt cx="4361259" cy="242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laptop"/>
            <p:cNvSpPr>
              <a:spLocks noEditPoints="1" noChangeArrowheads="1"/>
            </p:cNvSpPr>
            <p:nvPr/>
          </p:nvSpPr>
          <p:spPr bwMode="auto">
            <a:xfrm>
              <a:off x="2310939" y="3723808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6" name="laptop"/>
            <p:cNvSpPr>
              <a:spLocks noEditPoints="1" noChangeArrowheads="1"/>
            </p:cNvSpPr>
            <p:nvPr/>
          </p:nvSpPr>
          <p:spPr bwMode="auto">
            <a:xfrm>
              <a:off x="4975235" y="2752944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" name="laptop"/>
            <p:cNvSpPr>
              <a:spLocks noEditPoints="1" noChangeArrowheads="1"/>
            </p:cNvSpPr>
            <p:nvPr/>
          </p:nvSpPr>
          <p:spPr bwMode="auto">
            <a:xfrm>
              <a:off x="3428164" y="2680586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8" name="laptop"/>
            <p:cNvSpPr>
              <a:spLocks noEditPoints="1" noChangeArrowheads="1"/>
            </p:cNvSpPr>
            <p:nvPr/>
          </p:nvSpPr>
          <p:spPr bwMode="auto">
            <a:xfrm>
              <a:off x="3636142" y="4419789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" name="laptop"/>
            <p:cNvSpPr>
              <a:spLocks noEditPoints="1" noChangeArrowheads="1"/>
            </p:cNvSpPr>
            <p:nvPr/>
          </p:nvSpPr>
          <p:spPr bwMode="auto">
            <a:xfrm>
              <a:off x="5911339" y="4299872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488682" y="4687265"/>
              <a:ext cx="1422657" cy="741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623307" y="3504660"/>
              <a:ext cx="432048" cy="6480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3932351" y="3433982"/>
              <a:ext cx="75068" cy="8942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4284145" y="2980700"/>
              <a:ext cx="662277" cy="1222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147349" y="4437412"/>
              <a:ext cx="450996" cy="2397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857253" y="3221331"/>
              <a:ext cx="428271" cy="3803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765048" y="1752600"/>
            <a:ext cx="8153400" cy="7940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A network of computers.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1881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de-CH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57793" y="1626585"/>
            <a:ext cx="4956426" cy="12149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Every computer maintains a table: “who owns what?”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725521" y="1731046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 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725521" y="2513878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725521" y="3296710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Charlie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725521" y="4079542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Dora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725521" y="4862374"/>
            <a:ext cx="1286659" cy="637144"/>
          </a:xfrm>
          <a:prstGeom prst="roundRect">
            <a:avLst>
              <a:gd name="adj" fmla="val 400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Eliza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(Public)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5491317" y="1661652"/>
            <a:ext cx="19665" cy="393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81485" y="1651820"/>
            <a:ext cx="3598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506066" y="2441350"/>
            <a:ext cx="3598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30646" y="3230880"/>
            <a:ext cx="3598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545394" y="4020410"/>
            <a:ext cx="3598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30646" y="4809940"/>
            <a:ext cx="3598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06065" y="5599472"/>
            <a:ext cx="3598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9094840" y="1666569"/>
            <a:ext cx="19665" cy="393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152969" y="1671485"/>
            <a:ext cx="19665" cy="3932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903529" y="1907458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10 BTC</a:t>
            </a:r>
            <a:endParaRPr lang="de-CH" sz="22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24982" y="2669458"/>
            <a:ext cx="1220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0.2 BTC</a:t>
            </a:r>
            <a:endParaRPr lang="de-CH" sz="220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10794" y="4193458"/>
            <a:ext cx="1534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0.001 BTC</a:t>
            </a:r>
            <a:endParaRPr lang="de-CH" sz="22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60623" y="4955458"/>
            <a:ext cx="984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2 BTC</a:t>
            </a:r>
            <a:endParaRPr lang="de-CH" sz="2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03529" y="3431458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17 BTC</a:t>
            </a:r>
            <a:endParaRPr lang="de-CH" sz="2200" dirty="0">
              <a:solidFill>
                <a:schemeClr val="tx1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57793" y="3352146"/>
            <a:ext cx="4956426" cy="153989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We will need: </a:t>
            </a:r>
            <a:r>
              <a:rPr lang="en-US" sz="3200" i="1" dirty="0" smtClean="0">
                <a:solidFill>
                  <a:schemeClr val="accent6"/>
                </a:solidFill>
              </a:rPr>
              <a:t>all </a:t>
            </a:r>
            <a:r>
              <a:rPr lang="en-US" sz="3200" dirty="0" smtClean="0"/>
              <a:t>computers have the </a:t>
            </a:r>
            <a:r>
              <a:rPr lang="en-US" sz="3200" i="1" dirty="0" smtClean="0">
                <a:solidFill>
                  <a:schemeClr val="accent6"/>
                </a:solidFill>
              </a:rPr>
              <a:t>same </a:t>
            </a:r>
            <a:r>
              <a:rPr lang="en-US" sz="3200" dirty="0" smtClean="0"/>
              <a:t>table.</a:t>
            </a:r>
          </a:p>
        </p:txBody>
      </p:sp>
      <p:grpSp>
        <p:nvGrpSpPr>
          <p:cNvPr id="3" name="Group 1036"/>
          <p:cNvGrpSpPr/>
          <p:nvPr/>
        </p:nvGrpSpPr>
        <p:grpSpPr>
          <a:xfrm>
            <a:off x="4126832" y="2281084"/>
            <a:ext cx="1598689" cy="3719666"/>
            <a:chOff x="4126832" y="2281084"/>
            <a:chExt cx="1598689" cy="3719666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427621" y="3048000"/>
              <a:ext cx="1265256" cy="20172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4463716" y="3775587"/>
              <a:ext cx="1219329" cy="15904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487779" y="4446270"/>
              <a:ext cx="1158641" cy="12687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66" idx="1"/>
            </p:cNvCxnSpPr>
            <p:nvPr/>
          </p:nvCxnSpPr>
          <p:spPr>
            <a:xfrm flipV="1">
              <a:off x="4469130" y="5180946"/>
              <a:ext cx="1256391" cy="8198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4126832" y="2281084"/>
              <a:ext cx="1516884" cy="28082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445168" y="5065294"/>
            <a:ext cx="4040157" cy="128738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accent1"/>
                </a:solidFill>
              </a:rPr>
              <a:t>Remark: </a:t>
            </a:r>
            <a:r>
              <a:rPr lang="en-US" sz="2700" dirty="0">
                <a:solidFill>
                  <a:schemeClr val="tx1"/>
                </a:solidFill>
              </a:rPr>
              <a:t>T</a:t>
            </a:r>
            <a:r>
              <a:rPr lang="en-US" sz="2700" dirty="0" smtClean="0">
                <a:solidFill>
                  <a:schemeClr val="tx1"/>
                </a:solidFill>
              </a:rPr>
              <a:t>he public keys are just bit strings.</a:t>
            </a:r>
          </a:p>
        </p:txBody>
      </p:sp>
    </p:spTree>
    <p:extLst>
      <p:ext uri="{BB962C8B-B14F-4D97-AF65-F5344CB8AC3E}">
        <p14:creationId xmlns:p14="http://schemas.microsoft.com/office/powerpoint/2010/main" val="32405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76" grpId="0"/>
      <p:bldP spid="77" grpId="0"/>
      <p:bldP spid="78" grpId="0"/>
      <p:bldP spid="79" grpId="0"/>
      <p:bldP spid="80" grpId="0"/>
      <p:bldP spid="82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4" y="2947737"/>
            <a:ext cx="3753852" cy="31041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Bitcoins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32156" y="4692316"/>
            <a:ext cx="3946357" cy="1883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 “short”, transactions look like this: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082842" y="3498485"/>
            <a:ext cx="2723524" cy="2135271"/>
            <a:chOff x="1082842" y="3498485"/>
            <a:chExt cx="2723524" cy="2135271"/>
          </a:xfrm>
        </p:grpSpPr>
        <p:sp>
          <p:nvSpPr>
            <p:cNvPr id="27" name="Rounded Rectangle 26"/>
            <p:cNvSpPr/>
            <p:nvPr/>
          </p:nvSpPr>
          <p:spPr>
            <a:xfrm>
              <a:off x="2519707" y="4232410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Alice (Public)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2842" y="3581400"/>
              <a:ext cx="146065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Transfer</a:t>
              </a:r>
              <a:endParaRPr lang="de-CH" sz="27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519707" y="3498485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0.1 BTC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66335" y="4279231"/>
              <a:ext cx="87716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from</a:t>
              </a:r>
              <a:endParaRPr lang="de-CH" sz="27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0292" y="5069306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to</a:t>
              </a:r>
              <a:endParaRPr lang="de-CH" sz="27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19707" y="4996612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(Public)</a:t>
              </a:r>
              <a:endParaRPr lang="de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2753252" y="5814940"/>
            <a:ext cx="1286659" cy="637144"/>
            <a:chOff x="5255820" y="3974109"/>
            <a:chExt cx="1286659" cy="637144"/>
          </a:xfrm>
        </p:grpSpPr>
        <p:sp>
          <p:nvSpPr>
            <p:cNvPr id="33" name="Rounded Rectangle 32"/>
            <p:cNvSpPr/>
            <p:nvPr/>
          </p:nvSpPr>
          <p:spPr>
            <a:xfrm>
              <a:off x="5255820" y="3974109"/>
              <a:ext cx="1286659" cy="637144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681658" y="3983923"/>
              <a:ext cx="430944" cy="59505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749543" y="39834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de-CH" dirty="0"/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7014411" y="5217696"/>
            <a:ext cx="1840831" cy="713872"/>
            <a:chOff x="5582653" y="3136233"/>
            <a:chExt cx="1840831" cy="713872"/>
          </a:xfrm>
        </p:grpSpPr>
        <p:sp>
          <p:nvSpPr>
            <p:cNvPr id="36" name="Rounded Rectangle 35"/>
            <p:cNvSpPr/>
            <p:nvPr/>
          </p:nvSpPr>
          <p:spPr>
            <a:xfrm>
              <a:off x="5582653" y="3136233"/>
              <a:ext cx="1840831" cy="713872"/>
            </a:xfrm>
            <a:prstGeom prst="roundRect">
              <a:avLst>
                <a:gd name="adj" fmla="val 3557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54842" y="3253844"/>
              <a:ext cx="397042" cy="512041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$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113140" y="3241811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554298" y="3241811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984357" y="3236172"/>
              <a:ext cx="378969" cy="529713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37216" y="3320716"/>
              <a:ext cx="272261" cy="375940"/>
            </a:xfrm>
            <a:prstGeom prst="rect">
              <a:avLst/>
            </a:prstGeom>
          </p:spPr>
        </p:pic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765048" y="1752600"/>
            <a:ext cx="8350878" cy="12392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To send money, we use </a:t>
            </a:r>
            <a:r>
              <a:rPr lang="en-US" dirty="0" smtClean="0">
                <a:solidFill>
                  <a:schemeClr val="accent6"/>
                </a:solidFill>
              </a:rPr>
              <a:t>transactions</a:t>
            </a:r>
            <a:r>
              <a:rPr lang="en-US" dirty="0" smtClean="0"/>
              <a:t>. These are messages like this:</a:t>
            </a:r>
          </a:p>
        </p:txBody>
      </p:sp>
    </p:spTree>
    <p:extLst>
      <p:ext uri="{BB962C8B-B14F-4D97-AF65-F5344CB8AC3E}">
        <p14:creationId xmlns:p14="http://schemas.microsoft.com/office/powerpoint/2010/main" val="3490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protocol</a:t>
            </a:r>
            <a:r>
              <a:rPr lang="en-US" sz="2400" dirty="0" smtClean="0"/>
              <a:t> that supports a decentralized, pseudo-anonymous, peer-to-peer digital currency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publicly</a:t>
            </a:r>
            <a:r>
              <a:rPr lang="en-US" sz="2400" dirty="0" smtClean="0"/>
              <a:t> disclosed linked </a:t>
            </a:r>
            <a:r>
              <a:rPr lang="en-US" sz="2400" b="1" dirty="0" smtClean="0"/>
              <a:t>ledger</a:t>
            </a:r>
            <a:r>
              <a:rPr lang="en-US" sz="2400" dirty="0" smtClean="0"/>
              <a:t> of transactions stored in a </a:t>
            </a:r>
            <a:r>
              <a:rPr lang="en-US" sz="2400" dirty="0" err="1" smtClean="0"/>
              <a:t>blockchain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reward</a:t>
            </a:r>
            <a:r>
              <a:rPr lang="en-US" sz="2400" dirty="0" smtClean="0"/>
              <a:t> driven system for achieving </a:t>
            </a:r>
            <a:r>
              <a:rPr lang="en-US" sz="2400" b="1" dirty="0" smtClean="0"/>
              <a:t>consensus</a:t>
            </a:r>
            <a:r>
              <a:rPr lang="en-US" sz="2400" dirty="0" smtClean="0"/>
              <a:t> (mining) based on “Proofs of Work” for helping to secure the network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An economy </a:t>
            </a:r>
            <a:r>
              <a:rPr lang="en-US" sz="2400" dirty="0"/>
              <a:t>with </a:t>
            </a:r>
            <a:r>
              <a:rPr lang="en-US" sz="2400" dirty="0" smtClean="0"/>
              <a:t>an eventual </a:t>
            </a:r>
            <a:r>
              <a:rPr lang="en-US" sz="2400" dirty="0"/>
              <a:t>cap of about 21M </a:t>
            </a:r>
            <a:r>
              <a:rPr lang="en-US" sz="2400" dirty="0" err="1"/>
              <a:t>bitcoins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1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Transaction pic</a:t>
            </a:r>
            <a:endParaRPr lang="de-CH" dirty="0"/>
          </a:p>
        </p:txBody>
      </p:sp>
      <p:grpSp>
        <p:nvGrpSpPr>
          <p:cNvPr id="3" name="Group 10"/>
          <p:cNvGrpSpPr/>
          <p:nvPr/>
        </p:nvGrpSpPr>
        <p:grpSpPr>
          <a:xfrm>
            <a:off x="6362901" y="2988846"/>
            <a:ext cx="1840831" cy="713872"/>
            <a:chOff x="5582653" y="3136233"/>
            <a:chExt cx="1840831" cy="713872"/>
          </a:xfrm>
        </p:grpSpPr>
        <p:sp>
          <p:nvSpPr>
            <p:cNvPr id="12" name="Rounded Rectangle 11"/>
            <p:cNvSpPr/>
            <p:nvPr/>
          </p:nvSpPr>
          <p:spPr>
            <a:xfrm>
              <a:off x="5582653" y="3136233"/>
              <a:ext cx="1840831" cy="713872"/>
            </a:xfrm>
            <a:prstGeom prst="roundRect">
              <a:avLst>
                <a:gd name="adj" fmla="val 3557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54842" y="3253844"/>
              <a:ext cx="397042" cy="512041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$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13140" y="3241811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54298" y="3241811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84357" y="3236172"/>
              <a:ext cx="378969" cy="529713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37216" y="3320716"/>
              <a:ext cx="272261" cy="37594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3008314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43" y="3671353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9"/>
          <p:cNvGrpSpPr/>
          <p:nvPr/>
        </p:nvGrpSpPr>
        <p:grpSpPr>
          <a:xfrm>
            <a:off x="6355281" y="4067076"/>
            <a:ext cx="1840831" cy="713872"/>
            <a:chOff x="6355281" y="4067076"/>
            <a:chExt cx="1840831" cy="713872"/>
          </a:xfrm>
        </p:grpSpPr>
        <p:sp>
          <p:nvSpPr>
            <p:cNvPr id="23" name="Rounded Rectangle 22"/>
            <p:cNvSpPr/>
            <p:nvPr/>
          </p:nvSpPr>
          <p:spPr>
            <a:xfrm>
              <a:off x="6355281" y="4067076"/>
              <a:ext cx="1840831" cy="713872"/>
            </a:xfrm>
            <a:prstGeom prst="roundRect">
              <a:avLst>
                <a:gd name="adj" fmla="val 3557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427470" y="4184687"/>
              <a:ext cx="397042" cy="512041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$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885768" y="4172654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326926" y="4172654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</a:t>
              </a:r>
              <a:endParaRPr lang="de-CH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756985" y="4167015"/>
              <a:ext cx="378969" cy="529713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809844" y="4251559"/>
              <a:ext cx="272261" cy="37594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98080" y="422910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*</a:t>
              </a:r>
              <a:endParaRPr lang="de-CH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80" y="344043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Bitcoins</a:t>
            </a:r>
            <a:endParaRPr lang="de-CH" dirty="0"/>
          </a:p>
        </p:txBody>
      </p:sp>
      <p:sp>
        <p:nvSpPr>
          <p:cNvPr id="40" name="TextBox 39"/>
          <p:cNvSpPr txBox="1"/>
          <p:nvPr/>
        </p:nvSpPr>
        <p:spPr>
          <a:xfrm>
            <a:off x="145222" y="163451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xkcd" panose="02000603000000000000" pitchFamily="2" charset="0"/>
              </a:rPr>
              <a:t>I’LL send 0.1 Bitcoin to Bob.</a:t>
            </a:r>
            <a:endParaRPr lang="de-CH" sz="2400" dirty="0">
              <a:solidFill>
                <a:schemeClr val="tx1"/>
              </a:solidFill>
              <a:latin typeface="xkcd" panose="02000603000000000000" pitchFamily="2" charset="0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3100511" y="1639978"/>
            <a:ext cx="4361259" cy="2420240"/>
            <a:chOff x="2310939" y="2680586"/>
            <a:chExt cx="4361259" cy="242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laptop"/>
            <p:cNvSpPr>
              <a:spLocks noEditPoints="1" noChangeArrowheads="1"/>
            </p:cNvSpPr>
            <p:nvPr/>
          </p:nvSpPr>
          <p:spPr bwMode="auto">
            <a:xfrm>
              <a:off x="2310939" y="3723808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3" name="laptop"/>
            <p:cNvSpPr>
              <a:spLocks noEditPoints="1" noChangeArrowheads="1"/>
            </p:cNvSpPr>
            <p:nvPr/>
          </p:nvSpPr>
          <p:spPr bwMode="auto">
            <a:xfrm>
              <a:off x="4975235" y="2752944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5" name="laptop"/>
            <p:cNvSpPr>
              <a:spLocks noEditPoints="1" noChangeArrowheads="1"/>
            </p:cNvSpPr>
            <p:nvPr/>
          </p:nvSpPr>
          <p:spPr bwMode="auto">
            <a:xfrm>
              <a:off x="3428164" y="2680586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6" name="laptop"/>
            <p:cNvSpPr>
              <a:spLocks noEditPoints="1" noChangeArrowheads="1"/>
            </p:cNvSpPr>
            <p:nvPr/>
          </p:nvSpPr>
          <p:spPr bwMode="auto">
            <a:xfrm>
              <a:off x="3636142" y="4419789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7" name="laptop"/>
            <p:cNvSpPr>
              <a:spLocks noEditPoints="1" noChangeArrowheads="1"/>
            </p:cNvSpPr>
            <p:nvPr/>
          </p:nvSpPr>
          <p:spPr bwMode="auto">
            <a:xfrm>
              <a:off x="5911339" y="4299872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4488682" y="4687265"/>
              <a:ext cx="1422657" cy="741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5623307" y="3504660"/>
              <a:ext cx="432048" cy="6480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932351" y="3433982"/>
              <a:ext cx="75068" cy="8942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284145" y="2980700"/>
              <a:ext cx="662277" cy="1222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47349" y="4437412"/>
              <a:ext cx="450996" cy="2397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2857253" y="3221331"/>
              <a:ext cx="428271" cy="3803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4"/>
          <p:cNvGrpSpPr/>
          <p:nvPr/>
        </p:nvGrpSpPr>
        <p:grpSpPr>
          <a:xfrm>
            <a:off x="411877" y="2644541"/>
            <a:ext cx="684803" cy="1616289"/>
            <a:chOff x="1267325" y="4523876"/>
            <a:chExt cx="684803" cy="1616289"/>
          </a:xfrm>
        </p:grpSpPr>
        <p:sp>
          <p:nvSpPr>
            <p:cNvPr id="66" name="TextBox 65"/>
            <p:cNvSpPr txBox="1"/>
            <p:nvPr/>
          </p:nvSpPr>
          <p:spPr>
            <a:xfrm>
              <a:off x="1267325" y="57708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Alice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67" name="Picture 66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35510" y="4523876"/>
              <a:ext cx="468571" cy="1268572"/>
            </a:xfrm>
            <a:prstGeom prst="rect">
              <a:avLst/>
            </a:prstGeom>
          </p:spPr>
        </p:pic>
      </p:grpSp>
      <p:grpSp>
        <p:nvGrpSpPr>
          <p:cNvPr id="5" name="Group 67"/>
          <p:cNvGrpSpPr/>
          <p:nvPr/>
        </p:nvGrpSpPr>
        <p:grpSpPr>
          <a:xfrm>
            <a:off x="1245562" y="3330650"/>
            <a:ext cx="1840831" cy="713872"/>
            <a:chOff x="5582653" y="3136233"/>
            <a:chExt cx="1840831" cy="713872"/>
          </a:xfrm>
        </p:grpSpPr>
        <p:sp>
          <p:nvSpPr>
            <p:cNvPr id="69" name="Rounded Rectangle 68"/>
            <p:cNvSpPr/>
            <p:nvPr/>
          </p:nvSpPr>
          <p:spPr>
            <a:xfrm>
              <a:off x="5582653" y="3136233"/>
              <a:ext cx="1840831" cy="713872"/>
            </a:xfrm>
            <a:prstGeom prst="roundRect">
              <a:avLst>
                <a:gd name="adj" fmla="val 35577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 smtClean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654842" y="3253844"/>
              <a:ext cx="397042" cy="512041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$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6113140" y="3241811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554298" y="3241811"/>
              <a:ext cx="371882" cy="52407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984357" y="3236172"/>
              <a:ext cx="378969" cy="529713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037216" y="3320716"/>
              <a:ext cx="272261" cy="375940"/>
            </a:xfrm>
            <a:prstGeom prst="rect">
              <a:avLst/>
            </a:prstGeom>
          </p:spPr>
        </p:pic>
      </p:grp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Content Placeholder 2"/>
          <p:cNvSpPr>
            <a:spLocks noGrp="1"/>
          </p:cNvSpPr>
          <p:nvPr>
            <p:ph sz="quarter" idx="1"/>
          </p:nvPr>
        </p:nvSpPr>
        <p:spPr>
          <a:xfrm>
            <a:off x="148589" y="4160520"/>
            <a:ext cx="4170748" cy="253746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Clr>
                <a:schemeClr val="accent6"/>
              </a:buClr>
              <a:buSzPct val="80000"/>
              <a:buNone/>
            </a:pP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Protocol: 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sending BTC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Craft a transaction.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Give it to your computer.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535659" y="4160520"/>
            <a:ext cx="4448321" cy="253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Protocol: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participating</a:t>
            </a:r>
          </a:p>
          <a:p>
            <a:pPr marL="0" indent="0">
              <a:buClr>
                <a:schemeClr val="accent6"/>
              </a:buClr>
              <a:buSzPct val="80000"/>
              <a:buNone/>
            </a:pPr>
            <a:r>
              <a:rPr lang="en-US" sz="3200" dirty="0" smtClean="0"/>
              <a:t>On valid transactions: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Update ledger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Relay transaction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2" y="2396488"/>
            <a:ext cx="185748" cy="321964"/>
          </a:xfrm>
          <a:prstGeom prst="rect">
            <a:avLst/>
          </a:prstGeom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30" y="277108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14549 0.0895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446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14549 0.089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44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2361 -0.1666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83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2361 -0.166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8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14549 0.0895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49 0.08958 L 0.40087 0.075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71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-0.16667 L 0.29357 -0.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83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12361 -0.166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49 0.08959 L 0.12327 -0.16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28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61 -0.16666 L 0.14566 0.090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 animBg="1"/>
      <p:bldP spid="89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Spending</a:t>
            </a:r>
            <a:endParaRPr lang="de-CH" dirty="0"/>
          </a:p>
        </p:txBody>
      </p:sp>
      <p:sp>
        <p:nvSpPr>
          <p:cNvPr id="40" name="TextBox 39"/>
          <p:cNvSpPr txBox="1"/>
          <p:nvPr/>
        </p:nvSpPr>
        <p:spPr>
          <a:xfrm>
            <a:off x="110932" y="17145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xkcd" panose="02000603000000000000" pitchFamily="2" charset="0"/>
              </a:rPr>
              <a:t>I can exploit this!</a:t>
            </a:r>
            <a:endParaRPr lang="de-CH" sz="2400" dirty="0">
              <a:solidFill>
                <a:schemeClr val="tx1"/>
              </a:solidFill>
              <a:latin typeface="xkcd" panose="02000603000000000000" pitchFamily="2" charset="0"/>
            </a:endParaRPr>
          </a:p>
        </p:txBody>
      </p:sp>
      <p:grpSp>
        <p:nvGrpSpPr>
          <p:cNvPr id="7" name="Group 40"/>
          <p:cNvGrpSpPr/>
          <p:nvPr/>
        </p:nvGrpSpPr>
        <p:grpSpPr>
          <a:xfrm>
            <a:off x="4540691" y="1902868"/>
            <a:ext cx="4361259" cy="2420240"/>
            <a:chOff x="2310939" y="2680586"/>
            <a:chExt cx="4361259" cy="242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laptop"/>
            <p:cNvSpPr>
              <a:spLocks noEditPoints="1" noChangeArrowheads="1"/>
            </p:cNvSpPr>
            <p:nvPr/>
          </p:nvSpPr>
          <p:spPr bwMode="auto">
            <a:xfrm>
              <a:off x="2310939" y="3723808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3" name="laptop"/>
            <p:cNvSpPr>
              <a:spLocks noEditPoints="1" noChangeArrowheads="1"/>
            </p:cNvSpPr>
            <p:nvPr/>
          </p:nvSpPr>
          <p:spPr bwMode="auto">
            <a:xfrm>
              <a:off x="4975235" y="2752944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5" name="laptop"/>
            <p:cNvSpPr>
              <a:spLocks noEditPoints="1" noChangeArrowheads="1"/>
            </p:cNvSpPr>
            <p:nvPr/>
          </p:nvSpPr>
          <p:spPr bwMode="auto">
            <a:xfrm>
              <a:off x="3428164" y="2680586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6" name="laptop"/>
            <p:cNvSpPr>
              <a:spLocks noEditPoints="1" noChangeArrowheads="1"/>
            </p:cNvSpPr>
            <p:nvPr/>
          </p:nvSpPr>
          <p:spPr bwMode="auto">
            <a:xfrm>
              <a:off x="3636142" y="4419789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7" name="laptop"/>
            <p:cNvSpPr>
              <a:spLocks noEditPoints="1" noChangeArrowheads="1"/>
            </p:cNvSpPr>
            <p:nvPr/>
          </p:nvSpPr>
          <p:spPr bwMode="auto">
            <a:xfrm>
              <a:off x="5911339" y="4299872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4488682" y="4687265"/>
              <a:ext cx="1422657" cy="741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5623307" y="3504660"/>
              <a:ext cx="432048" cy="6480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932351" y="3433982"/>
              <a:ext cx="75068" cy="8942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284145" y="2980700"/>
              <a:ext cx="662277" cy="1222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47349" y="4437412"/>
              <a:ext cx="450996" cy="2397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2857253" y="3221331"/>
              <a:ext cx="428271" cy="3803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85751" y="3480018"/>
            <a:ext cx="12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 Hat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72" y="2145028"/>
            <a:ext cx="185748" cy="321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4" y="2304017"/>
            <a:ext cx="438211" cy="1152686"/>
          </a:xfrm>
          <a:prstGeom prst="rect">
            <a:avLst/>
          </a:prstGeom>
        </p:spPr>
      </p:pic>
      <p:grpSp>
        <p:nvGrpSpPr>
          <p:cNvPr id="8" name="Group 37"/>
          <p:cNvGrpSpPr/>
          <p:nvPr/>
        </p:nvGrpSpPr>
        <p:grpSpPr>
          <a:xfrm>
            <a:off x="5469956" y="4011929"/>
            <a:ext cx="684803" cy="1088106"/>
            <a:chOff x="1195136" y="5052059"/>
            <a:chExt cx="684803" cy="1088106"/>
          </a:xfrm>
        </p:grpSpPr>
        <p:sp>
          <p:nvSpPr>
            <p:cNvPr id="39" name="TextBox 38"/>
            <p:cNvSpPr txBox="1"/>
            <p:nvPr/>
          </p:nvSpPr>
          <p:spPr>
            <a:xfrm>
              <a:off x="1195136" y="57708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Alice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4173" y="5052059"/>
              <a:ext cx="269031" cy="728353"/>
            </a:xfrm>
            <a:prstGeom prst="rect">
              <a:avLst/>
            </a:prstGeom>
          </p:spPr>
        </p:pic>
      </p:grpSp>
      <p:grpSp>
        <p:nvGrpSpPr>
          <p:cNvPr id="9" name="Group 53"/>
          <p:cNvGrpSpPr/>
          <p:nvPr/>
        </p:nvGrpSpPr>
        <p:grpSpPr>
          <a:xfrm>
            <a:off x="8018296" y="1600200"/>
            <a:ext cx="595035" cy="1053076"/>
            <a:chOff x="8532646" y="2983230"/>
            <a:chExt cx="595035" cy="1053076"/>
          </a:xfrm>
        </p:grpSpPr>
        <p:sp>
          <p:nvSpPr>
            <p:cNvPr id="55" name="TextBox 54"/>
            <p:cNvSpPr txBox="1"/>
            <p:nvPr/>
          </p:nvSpPr>
          <p:spPr>
            <a:xfrm>
              <a:off x="8532646" y="366697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Bob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371" y="2983230"/>
              <a:ext cx="246269" cy="726070"/>
            </a:xfrm>
            <a:prstGeom prst="rect">
              <a:avLst/>
            </a:prstGeom>
          </p:spPr>
        </p:pic>
      </p:grp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8" y="6137911"/>
            <a:ext cx="1299600" cy="5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9" y="5582868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0170" y="5543550"/>
            <a:ext cx="6428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: Give BTC from Black Hat to Alice</a:t>
            </a: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75410" y="6073140"/>
            <a:ext cx="6290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: Give BTC from Black Hat to Bob</a:t>
            </a: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" y="4366260"/>
            <a:ext cx="3737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Black </a:t>
            </a:r>
            <a:r>
              <a:rPr lang="en-US" sz="3200" dirty="0" smtClean="0">
                <a:solidFill>
                  <a:schemeClr val="tx1"/>
                </a:solidFill>
              </a:rPr>
              <a:t>Hat prepares </a:t>
            </a:r>
            <a:r>
              <a:rPr lang="en-US" sz="3200" i="1" dirty="0" smtClean="0">
                <a:solidFill>
                  <a:schemeClr val="tx1"/>
                </a:solidFill>
              </a:rPr>
              <a:t>two</a:t>
            </a:r>
            <a:r>
              <a:rPr lang="en-US" sz="3200" dirty="0" smtClean="0">
                <a:solidFill>
                  <a:schemeClr val="tx1"/>
                </a:solidFill>
              </a:rPr>
              <a:t> transactions:</a:t>
            </a:r>
            <a:endParaRPr lang="de-CH" sz="3200" dirty="0">
              <a:solidFill>
                <a:schemeClr val="tx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103120" y="2356384"/>
            <a:ext cx="3120390" cy="17469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These transactions spend previously spent bitcoins!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4446270" y="2503170"/>
            <a:ext cx="1120140" cy="1257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434840" y="3440430"/>
            <a:ext cx="1291590" cy="1257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15568" y="3034234"/>
            <a:ext cx="110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xkcd" panose="02000603000000000000" pitchFamily="2" charset="0"/>
              </a:rPr>
              <a:t>Thanks!</a:t>
            </a:r>
            <a:endParaRPr lang="de-CH" sz="2400" dirty="0">
              <a:solidFill>
                <a:schemeClr val="tx1"/>
              </a:solidFill>
              <a:latin typeface="xkcd" panose="02000603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47501" y="780067"/>
            <a:ext cx="110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xkcd" panose="02000603000000000000" pitchFamily="2" charset="0"/>
              </a:rPr>
              <a:t>Thanks!</a:t>
            </a:r>
            <a:endParaRPr lang="de-CH" sz="2400" dirty="0">
              <a:solidFill>
                <a:schemeClr val="tx1"/>
              </a:solidFill>
              <a:latin typeface="xkcd" panose="02000603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7" y="1234638"/>
            <a:ext cx="185748" cy="321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18" y="3452773"/>
            <a:ext cx="27144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4375 0.059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98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4375 0.0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9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4375 0.059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98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25 -0.1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62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25 -0.1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625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25 -0.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5995 L 0.39757 0.0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8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5996 L 0.12379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1016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25 L 0.28871 -0.1134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57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25 L 0.14601 0.083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4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4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4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4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4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/>
      <p:bldP spid="59" grpId="0"/>
      <p:bldP spid="6" grpId="0"/>
      <p:bldP spid="78" grpId="0" animBg="1"/>
      <p:bldP spid="78" grpId="1" animBg="1"/>
      <p:bldP spid="65" grpId="0"/>
      <p:bldP spid="6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Spending</a:t>
            </a:r>
            <a:endParaRPr lang="de-CH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99434" y="2479912"/>
            <a:ext cx="1184146" cy="3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68880" y="2468880"/>
            <a:ext cx="1405891" cy="685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sz="quarter" idx="1"/>
          </p:nvPr>
        </p:nvSpPr>
        <p:spPr>
          <a:xfrm>
            <a:off x="552795" y="3575303"/>
            <a:ext cx="8153400" cy="1168147"/>
          </a:xfrm>
        </p:spPr>
        <p:txBody>
          <a:bodyPr>
            <a:normAutofit/>
          </a:bodyPr>
          <a:lstStyle/>
          <a:p>
            <a:r>
              <a:rPr lang="en-US" dirty="0" smtClean="0"/>
              <a:t>The bad guy spends the </a:t>
            </a:r>
            <a:r>
              <a:rPr lang="en-US" i="1" dirty="0" smtClean="0">
                <a:solidFill>
                  <a:schemeClr val="accent6"/>
                </a:solidFill>
              </a:rPr>
              <a:t>same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Bitcoins with two different transactions            and          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83" y="1977390"/>
            <a:ext cx="450289" cy="1093560"/>
          </a:xfrm>
          <a:prstGeom prst="rect">
            <a:avLst/>
          </a:prstGeom>
        </p:spPr>
      </p:pic>
      <p:sp>
        <p:nvSpPr>
          <p:cNvPr id="17" name="laptop"/>
          <p:cNvSpPr>
            <a:spLocks noEditPoints="1" noChangeArrowheads="1"/>
          </p:cNvSpPr>
          <p:nvPr/>
        </p:nvSpPr>
        <p:spPr bwMode="auto">
          <a:xfrm>
            <a:off x="5856247" y="2146676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8" name="laptop"/>
          <p:cNvSpPr>
            <a:spLocks noEditPoints="1" noChangeArrowheads="1"/>
          </p:cNvSpPr>
          <p:nvPr/>
        </p:nvSpPr>
        <p:spPr bwMode="auto">
          <a:xfrm>
            <a:off x="1683141" y="225342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0" y="205740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01961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552795" y="4642103"/>
            <a:ext cx="8153400" cy="31249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Computers receiving transaction              will have a </a:t>
            </a:r>
            <a:r>
              <a:rPr lang="en-US" i="1" dirty="0" smtClean="0">
                <a:solidFill>
                  <a:schemeClr val="accent6"/>
                </a:solidFill>
              </a:rPr>
              <a:t>different </a:t>
            </a:r>
            <a:r>
              <a:rPr lang="en-US" dirty="0" smtClean="0"/>
              <a:t>ledger than computers receiving transaction             .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46" y="4725144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10" y="409987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4" y="4105594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17232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2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aptop"/>
          <p:cNvSpPr>
            <a:spLocks noEditPoints="1" noChangeArrowheads="1"/>
          </p:cNvSpPr>
          <p:nvPr/>
        </p:nvSpPr>
        <p:spPr bwMode="auto">
          <a:xfrm>
            <a:off x="6687576" y="336213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15978"/>
            <a:ext cx="8153400" cy="2827421"/>
          </a:xfrm>
        </p:spPr>
        <p:txBody>
          <a:bodyPr>
            <a:normAutofit/>
          </a:bodyPr>
          <a:lstStyle/>
          <a:p>
            <a:r>
              <a:rPr lang="en-US" dirty="0" smtClean="0"/>
              <a:t>We need a protocol to </a:t>
            </a:r>
            <a:r>
              <a:rPr lang="en-US" i="1" dirty="0" smtClean="0"/>
              <a:t>agree</a:t>
            </a:r>
            <a:r>
              <a:rPr lang="en-US" dirty="0" smtClean="0"/>
              <a:t> on a transaction.</a:t>
            </a:r>
          </a:p>
          <a:p>
            <a:r>
              <a:rPr lang="en-US" dirty="0" smtClean="0"/>
              <a:t>“Consensus protocols”. Studied since 1980, starting with Pease, </a:t>
            </a:r>
            <a:r>
              <a:rPr lang="en-US" dirty="0" err="1" smtClean="0"/>
              <a:t>Shostak</a:t>
            </a:r>
            <a:r>
              <a:rPr lang="en-US" dirty="0" smtClean="0"/>
              <a:t>, </a:t>
            </a:r>
            <a:r>
              <a:rPr lang="en-US" dirty="0" err="1" smtClean="0"/>
              <a:t>Lamport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Huge literature!</a:t>
            </a:r>
          </a:p>
          <a:p>
            <a:r>
              <a:rPr lang="en-US" dirty="0" smtClean="0"/>
              <a:t>Main idea for protocols:</a:t>
            </a:r>
          </a:p>
        </p:txBody>
      </p:sp>
      <p:sp>
        <p:nvSpPr>
          <p:cNvPr id="51" name="laptop"/>
          <p:cNvSpPr>
            <a:spLocks noEditPoints="1" noChangeArrowheads="1"/>
          </p:cNvSpPr>
          <p:nvPr/>
        </p:nvSpPr>
        <p:spPr bwMode="auto">
          <a:xfrm>
            <a:off x="7613406" y="388791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52" name="laptop"/>
          <p:cNvSpPr>
            <a:spLocks noEditPoints="1" noChangeArrowheads="1"/>
          </p:cNvSpPr>
          <p:nvPr/>
        </p:nvSpPr>
        <p:spPr bwMode="auto">
          <a:xfrm>
            <a:off x="6687576" y="546525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57" name="laptop"/>
          <p:cNvSpPr>
            <a:spLocks noEditPoints="1" noChangeArrowheads="1"/>
          </p:cNvSpPr>
          <p:nvPr/>
        </p:nvSpPr>
        <p:spPr bwMode="auto">
          <a:xfrm>
            <a:off x="7613406" y="599103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58" name="laptop"/>
          <p:cNvSpPr>
            <a:spLocks noEditPoints="1" noChangeArrowheads="1"/>
          </p:cNvSpPr>
          <p:nvPr/>
        </p:nvSpPr>
        <p:spPr bwMode="auto">
          <a:xfrm>
            <a:off x="7613406" y="493947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59" name="laptop"/>
          <p:cNvSpPr>
            <a:spLocks noEditPoints="1" noChangeArrowheads="1"/>
          </p:cNvSpPr>
          <p:nvPr/>
        </p:nvSpPr>
        <p:spPr bwMode="auto">
          <a:xfrm>
            <a:off x="6687576" y="4413694"/>
            <a:ext cx="760859" cy="681037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Protocols</a:t>
            </a:r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576" y="5013358"/>
            <a:ext cx="497274" cy="1466102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417639" y="4047298"/>
            <a:ext cx="2736304" cy="994814"/>
            <a:chOff x="827584" y="3861048"/>
            <a:chExt cx="2736304" cy="994814"/>
          </a:xfrm>
        </p:grpSpPr>
        <p:sp>
          <p:nvSpPr>
            <p:cNvPr id="54" name="TextBox 53"/>
            <p:cNvSpPr txBox="1"/>
            <p:nvPr/>
          </p:nvSpPr>
          <p:spPr>
            <a:xfrm>
              <a:off x="827584" y="3861048"/>
              <a:ext cx="2736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xkcd" panose="02000603000000000000" pitchFamily="2" charset="0"/>
                </a:rPr>
                <a:t>What transaction are you using?</a:t>
              </a:r>
              <a:endParaRPr lang="de-CH" sz="2400" dirty="0">
                <a:solidFill>
                  <a:schemeClr val="tx1"/>
                </a:solidFill>
                <a:latin typeface="xkcd" panose="02000603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782" y="4608177"/>
              <a:ext cx="142895" cy="247685"/>
            </a:xfrm>
            <a:prstGeom prst="rect">
              <a:avLst/>
            </a:prstGeom>
          </p:spPr>
        </p:pic>
      </p:grpSp>
      <p:grpSp>
        <p:nvGrpSpPr>
          <p:cNvPr id="5" name="Group 72"/>
          <p:cNvGrpSpPr/>
          <p:nvPr/>
        </p:nvGrpSpPr>
        <p:grpSpPr>
          <a:xfrm>
            <a:off x="2411760" y="3588295"/>
            <a:ext cx="5320072" cy="2628900"/>
            <a:chOff x="2411760" y="3588295"/>
            <a:chExt cx="5320072" cy="2628900"/>
          </a:xfrm>
        </p:grpSpPr>
        <p:cxnSp>
          <p:nvCxnSpPr>
            <p:cNvPr id="69" name="Straight Arrow Connector 68"/>
            <p:cNvCxnSpPr>
              <a:endCxn id="50" idx="1"/>
            </p:cNvCxnSpPr>
            <p:nvPr/>
          </p:nvCxnSpPr>
          <p:spPr>
            <a:xfrm flipV="1">
              <a:off x="2411760" y="3588295"/>
              <a:ext cx="4394242" cy="17849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51" idx="1"/>
            </p:cNvCxnSpPr>
            <p:nvPr/>
          </p:nvCxnSpPr>
          <p:spPr>
            <a:xfrm flipV="1">
              <a:off x="2411760" y="4114075"/>
              <a:ext cx="5320072" cy="140315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59" idx="1"/>
            </p:cNvCxnSpPr>
            <p:nvPr/>
          </p:nvCxnSpPr>
          <p:spPr>
            <a:xfrm flipV="1">
              <a:off x="2411760" y="4639855"/>
              <a:ext cx="4394242" cy="102139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58" idx="1"/>
            </p:cNvCxnSpPr>
            <p:nvPr/>
          </p:nvCxnSpPr>
          <p:spPr>
            <a:xfrm flipV="1">
              <a:off x="2411760" y="5165635"/>
              <a:ext cx="5320072" cy="63963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52" idx="1"/>
            </p:cNvCxnSpPr>
            <p:nvPr/>
          </p:nvCxnSpPr>
          <p:spPr>
            <a:xfrm flipV="1">
              <a:off x="2411760" y="5691415"/>
              <a:ext cx="4394242" cy="25786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57" idx="1"/>
            </p:cNvCxnSpPr>
            <p:nvPr/>
          </p:nvCxnSpPr>
          <p:spPr>
            <a:xfrm>
              <a:off x="2411760" y="6093296"/>
              <a:ext cx="5320072" cy="1238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1"/>
          <p:cNvGrpSpPr/>
          <p:nvPr/>
        </p:nvGrpSpPr>
        <p:grpSpPr>
          <a:xfrm>
            <a:off x="155476" y="6164254"/>
            <a:ext cx="900040" cy="662854"/>
            <a:chOff x="683568" y="5661248"/>
            <a:chExt cx="540000" cy="374822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92"/>
          <p:cNvGrpSpPr/>
          <p:nvPr/>
        </p:nvGrpSpPr>
        <p:grpSpPr>
          <a:xfrm>
            <a:off x="-1332656" y="6230582"/>
            <a:ext cx="900040" cy="662854"/>
            <a:chOff x="683568" y="5661248"/>
            <a:chExt cx="540000" cy="374822"/>
          </a:xfrm>
        </p:grpSpPr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5"/>
          <p:cNvGrpSpPr/>
          <p:nvPr/>
        </p:nvGrpSpPr>
        <p:grpSpPr>
          <a:xfrm>
            <a:off x="-1332656" y="2700961"/>
            <a:ext cx="900040" cy="662854"/>
            <a:chOff x="683568" y="5661248"/>
            <a:chExt cx="540000" cy="374822"/>
          </a:xfrm>
        </p:grpSpPr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98"/>
          <p:cNvGrpSpPr/>
          <p:nvPr/>
        </p:nvGrpSpPr>
        <p:grpSpPr>
          <a:xfrm>
            <a:off x="-1332656" y="3421041"/>
            <a:ext cx="900040" cy="662854"/>
            <a:chOff x="683568" y="5661248"/>
            <a:chExt cx="540000" cy="374822"/>
          </a:xfrm>
        </p:grpSpPr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01"/>
          <p:cNvGrpSpPr/>
          <p:nvPr/>
        </p:nvGrpSpPr>
        <p:grpSpPr>
          <a:xfrm>
            <a:off x="-1332656" y="5509273"/>
            <a:ext cx="900040" cy="662854"/>
            <a:chOff x="683568" y="5661248"/>
            <a:chExt cx="540000" cy="374822"/>
          </a:xfrm>
        </p:grpSpPr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04"/>
          <p:cNvGrpSpPr/>
          <p:nvPr/>
        </p:nvGrpSpPr>
        <p:grpSpPr>
          <a:xfrm>
            <a:off x="-1332656" y="4789193"/>
            <a:ext cx="900040" cy="662854"/>
            <a:chOff x="683568" y="5661248"/>
            <a:chExt cx="540000" cy="374822"/>
          </a:xfrm>
        </p:grpSpPr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07"/>
          <p:cNvGrpSpPr/>
          <p:nvPr/>
        </p:nvGrpSpPr>
        <p:grpSpPr>
          <a:xfrm>
            <a:off x="-1332656" y="4141121"/>
            <a:ext cx="900040" cy="662854"/>
            <a:chOff x="683568" y="5661248"/>
            <a:chExt cx="540000" cy="374822"/>
          </a:xfrm>
        </p:grpSpPr>
        <p:pic>
          <p:nvPicPr>
            <p:cNvPr id="10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805264"/>
              <a:ext cx="540000" cy="230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661248"/>
              <a:ext cx="540000" cy="23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6302959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70" y="6093296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62" y="5589240"/>
            <a:ext cx="1299600" cy="5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70" y="5013176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70" y="4509120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70" y="3933056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70" y="3284984"/>
            <a:ext cx="1298585" cy="5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3017520" y="4485973"/>
            <a:ext cx="3120390" cy="1746986"/>
          </a:xfrm>
          <a:prstGeom prst="roundRect">
            <a:avLst>
              <a:gd name="adj" fmla="val 0"/>
            </a:avLst>
          </a:prstGeom>
          <a:solidFill>
            <a:srgbClr val="EDFB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chemeClr val="tx1"/>
                </a:solidFill>
              </a:rPr>
              <a:t>Protocols work if (say) &gt; 70% of the computers follow the protocol.</a:t>
            </a:r>
          </a:p>
        </p:txBody>
      </p:sp>
    </p:spTree>
    <p:extLst>
      <p:ext uri="{BB962C8B-B14F-4D97-AF65-F5344CB8AC3E}">
        <p14:creationId xmlns:p14="http://schemas.microsoft.com/office/powerpoint/2010/main" val="17912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5 -0.06827 L 0.94306 -0.04721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1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4 0.01598 L 0.84062 -0.02615 " pathEditMode="fixed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21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5 0.10001 L 0.94306 0.00556 " pathEditMode="fixed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47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5 0.17338 L 0.84063 0.02639 " pathEditMode="fixed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73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5 0.25718 L 0.93507 0.05787 " pathEditMode="fixed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997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4 0.34143 L 0.84062 0.07893 " pathEditMode="fixed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4 -0.01945 L -0.80087 -0.04051 " pathEditMode="fixed" rAng="0" ptsTypes="AA"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106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47 0.00162 L -0.80087 0.26412 " pathEditMode="fixed" rAng="0" ptsTypes="AA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1312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03 -0.0088 L -0.80087 0.19051 " pathEditMode="fixed" rAng="0" ptsTypes="AA">
                                      <p:cBhvr>
                                        <p:cTn id="8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995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47 -0.01945 L -0.80087 0.12754 " pathEditMode="fixed" rAng="0" ptsTypes="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733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04 -0.01945 L -0.80087 0.075 " pathEditMode="fixed" rAng="0" ptsTypes="AA">
                                      <p:cBhvr>
                                        <p:cTn id="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47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847 -0.0301 L -0.80087 0.01203 " pathEditMode="fixed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build="p"/>
      <p:bldP spid="51" grpId="0" animBg="1"/>
      <p:bldP spid="52" grpId="0" animBg="1"/>
      <p:bldP spid="57" grpId="0" animBg="1"/>
      <p:bldP spid="58" grpId="0" animBg="1"/>
      <p:bldP spid="59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solution does not help us!</a:t>
            </a:r>
            <a:endParaRPr lang="de-CH" dirty="0"/>
          </a:p>
        </p:txBody>
      </p:sp>
      <p:sp>
        <p:nvSpPr>
          <p:cNvPr id="3" name="TextBox 2"/>
          <p:cNvSpPr txBox="1"/>
          <p:nvPr/>
        </p:nvSpPr>
        <p:spPr>
          <a:xfrm>
            <a:off x="617220" y="1840230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Design goal:</a:t>
            </a:r>
            <a:endParaRPr lang="de-CH" sz="3200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31840" y="1848941"/>
            <a:ext cx="511602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Everyone</a:t>
            </a:r>
            <a:r>
              <a:rPr lang="en-US" sz="3200" dirty="0" smtClean="0"/>
              <a:t> can participate.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9552" y="3429000"/>
            <a:ext cx="4032448" cy="2088790"/>
            <a:chOff x="1403648" y="3573016"/>
            <a:chExt cx="4032448" cy="2088790"/>
          </a:xfrm>
        </p:grpSpPr>
        <p:sp>
          <p:nvSpPr>
            <p:cNvPr id="10" name="TextBox 9"/>
            <p:cNvSpPr txBox="1"/>
            <p:nvPr/>
          </p:nvSpPr>
          <p:spPr>
            <a:xfrm>
              <a:off x="1403648" y="3573016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xkcd" panose="02000603000000000000" pitchFamily="2" charset="0"/>
                </a:rPr>
                <a:t>I will gladly participate…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xkcd" panose="02000603000000000000" pitchFamily="2" charset="0"/>
                </a:rPr>
                <a:t>With 1 000 virtual machines!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4509120"/>
              <a:ext cx="438211" cy="11526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293096"/>
              <a:ext cx="142895" cy="247685"/>
            </a:xfrm>
            <a:prstGeom prst="rect">
              <a:avLst/>
            </a:prstGeom>
          </p:spPr>
        </p:pic>
      </p:grpSp>
      <p:sp>
        <p:nvSpPr>
          <p:cNvPr id="17" name="Content Placeholder 2"/>
          <p:cNvSpPr>
            <a:spLocks noGrp="1"/>
          </p:cNvSpPr>
          <p:nvPr>
            <p:ph sz="quarter" idx="1"/>
          </p:nvPr>
        </p:nvSpPr>
        <p:spPr>
          <a:xfrm>
            <a:off x="4355976" y="2564904"/>
            <a:ext cx="4608512" cy="38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By running a special program, a bad guy controls many virtual computers.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Like this, he can make different participants believe different things.</a:t>
            </a:r>
          </a:p>
        </p:txBody>
      </p:sp>
    </p:spTree>
    <p:extLst>
      <p:ext uri="{BB962C8B-B14F-4D97-AF65-F5344CB8AC3E}">
        <p14:creationId xmlns:p14="http://schemas.microsoft.com/office/powerpoint/2010/main" val="10650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7952" y="3922005"/>
            <a:ext cx="6709272" cy="51779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Bitcoin’s consensus protocol</a:t>
            </a:r>
            <a:endParaRPr lang="de-CH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020887" y="3909392"/>
            <a:ext cx="7123113" cy="107342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Step 1:</a:t>
            </a:r>
            <a:r>
              <a:rPr lang="en-US" dirty="0" smtClean="0"/>
              <a:t> How does the protocol look like?</a:t>
            </a:r>
            <a:endParaRPr lang="de-CH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020887" y="5045766"/>
            <a:ext cx="7123113" cy="107342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Step 2: </a:t>
            </a:r>
            <a:r>
              <a:rPr lang="en-US" dirty="0" smtClean="0"/>
              <a:t>What happens if people cheat?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17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BitCoin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800" dirty="0" smtClean="0"/>
              <a:t>Electronic coin == chain of digital signatures</a:t>
            </a:r>
          </a:p>
          <a:p>
            <a:r>
              <a:rPr lang="en-US" altLang="ko-KR" sz="2800" dirty="0" err="1" smtClean="0"/>
              <a:t>BitCoin</a:t>
            </a:r>
            <a:r>
              <a:rPr lang="en-US" altLang="ko-KR" sz="2800" dirty="0" smtClean="0"/>
              <a:t> transfer: Sign(Previous transaction + New owner’s public key)</a:t>
            </a:r>
          </a:p>
          <a:p>
            <a:r>
              <a:rPr lang="en-US" altLang="ko-KR" sz="2800" dirty="0" smtClean="0"/>
              <a:t>Anyone can verify (n-1)</a:t>
            </a:r>
            <a:r>
              <a:rPr lang="en-US" altLang="ko-KR" sz="2800" dirty="0" err="1" smtClean="0"/>
              <a:t>th</a:t>
            </a:r>
            <a:r>
              <a:rPr lang="en-US" altLang="ko-KR" sz="2800" dirty="0" smtClean="0"/>
              <a:t> owner transferred this to the nth owner. </a:t>
            </a:r>
          </a:p>
          <a:p>
            <a:r>
              <a:rPr lang="en-US" altLang="ko-KR" sz="2800" dirty="0" smtClean="0"/>
              <a:t>Anyone can follow the history</a:t>
            </a:r>
          </a:p>
          <a:p>
            <a:pPr marL="0" indent="0">
              <a:buNone/>
            </a:pPr>
            <a:r>
              <a:rPr lang="en-US" altLang="ko-KR" sz="2800" dirty="0" smtClean="0"/>
              <a:t>    given a </a:t>
            </a:r>
            <a:r>
              <a:rPr lang="en-US" altLang="ko-KR" sz="2800" dirty="0" err="1" smtClean="0"/>
              <a:t>BitCoin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rcRect l="27112" t="34427" r="30166" b="26349"/>
          <a:stretch/>
        </p:blipFill>
        <p:spPr>
          <a:xfrm>
            <a:off x="4932040" y="3645024"/>
            <a:ext cx="3912326" cy="31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3"/>
              <p:cNvSpPr txBox="1">
                <a:spLocks/>
              </p:cNvSpPr>
              <p:nvPr/>
            </p:nvSpPr>
            <p:spPr>
              <a:xfrm>
                <a:off x="323528" y="1988840"/>
                <a:ext cx="5616624" cy="2232248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/>
                  <a:t>A block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 smtClean="0"/>
                  <a:t> contains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atin typeface="Cambria Math"/>
                      </a:rPr>
                      <m:t>R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H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3200" dirty="0"/>
                  <a:t> for </a:t>
                </a:r>
                <a:r>
                  <a:rPr lang="en-US" sz="3200" dirty="0" smtClean="0"/>
                  <a:t>another block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3200" dirty="0" smtClean="0"/>
                  <a:t>,</a:t>
                </a:r>
              </a:p>
              <a:p>
                <a:r>
                  <a:rPr lang="en-US" sz="3200" dirty="0" smtClean="0"/>
                  <a:t>a list of transactions, </a:t>
                </a:r>
              </a:p>
              <a:p>
                <a:r>
                  <a:rPr lang="en-US" sz="3200" dirty="0" smtClean="0"/>
                  <a:t>and an arbitrary number “nonce”.</a:t>
                </a:r>
                <a:endParaRPr lang="en-US" sz="3200" dirty="0"/>
              </a:p>
              <a:p>
                <a:endParaRPr lang="en-US" sz="3200" dirty="0" smtClean="0"/>
              </a:p>
            </p:txBody>
          </p:sp>
        </mc:Choice>
        <mc:Fallback xmlns="">
          <p:sp>
            <p:nvSpPr>
              <p:cNvPr id="2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88840"/>
                <a:ext cx="5616624" cy="223224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714" t="-3552" r="-434" b="-3442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/>
              <p:cNvSpPr txBox="1">
                <a:spLocks/>
              </p:cNvSpPr>
              <p:nvPr/>
            </p:nvSpPr>
            <p:spPr>
              <a:xfrm>
                <a:off x="251520" y="4725144"/>
                <a:ext cx="4103310" cy="158417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/>
                  <a:t>Block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 smtClean="0"/>
                  <a:t> is </a:t>
                </a:r>
                <a:r>
                  <a:rPr lang="en-US" sz="3200" dirty="0" smtClean="0">
                    <a:solidFill>
                      <a:schemeClr val="accent6"/>
                    </a:solidFill>
                  </a:rPr>
                  <a:t>valid </a:t>
                </a:r>
                <a:r>
                  <a:rPr lang="en-US" sz="3200" dirty="0" smtClean="0"/>
                  <a:t>if the first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0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sz="3200" dirty="0" smtClean="0"/>
                  <a:t> digits of the hash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 smtClean="0"/>
                  <a:t> are all zero.</a:t>
                </a:r>
              </a:p>
            </p:txBody>
          </p:sp>
        </mc:Choice>
        <mc:Fallback xmlns="">
          <p:sp>
            <p:nvSpPr>
              <p:cNvPr id="2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25144"/>
                <a:ext cx="4103310" cy="15841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715" t="-5000" r="-2080" b="-4153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6084168" y="1628800"/>
            <a:ext cx="2592288" cy="3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72200" y="4221088"/>
            <a:ext cx="20162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8046465385222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72200" y="1916832"/>
            <a:ext cx="20162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0000031105830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372200" y="6040667"/>
            <a:ext cx="20162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0000077326777</a:t>
            </a:r>
            <a:endParaRPr lang="de-CH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680710" y="2132856"/>
            <a:ext cx="547474" cy="713214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91990" y="3356992"/>
            <a:ext cx="1664186" cy="72008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06390" y="4080510"/>
            <a:ext cx="749786" cy="284594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23928" y="5517232"/>
            <a:ext cx="2319556" cy="539439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Rectangle 15"/>
          <p:cNvSpPr/>
          <p:nvPr/>
        </p:nvSpPr>
        <p:spPr>
          <a:xfrm>
            <a:off x="6994242" y="4820187"/>
            <a:ext cx="772140" cy="1179871"/>
          </a:xfrm>
          <a:custGeom>
            <a:avLst/>
            <a:gdLst/>
            <a:ahLst/>
            <a:cxnLst/>
            <a:rect l="l" t="t" r="r" b="b"/>
            <a:pathLst>
              <a:path w="772140" h="1179871">
                <a:moveTo>
                  <a:pt x="263167" y="0"/>
                </a:moveTo>
                <a:lnTo>
                  <a:pt x="508974" y="0"/>
                </a:lnTo>
                <a:lnTo>
                  <a:pt x="508974" y="292587"/>
                </a:lnTo>
                <a:lnTo>
                  <a:pt x="772140" y="292587"/>
                </a:lnTo>
                <a:lnTo>
                  <a:pt x="772140" y="794032"/>
                </a:lnTo>
                <a:lnTo>
                  <a:pt x="508974" y="794032"/>
                </a:lnTo>
                <a:lnTo>
                  <a:pt x="508974" y="934065"/>
                </a:lnTo>
                <a:lnTo>
                  <a:pt x="631877" y="934065"/>
                </a:lnTo>
                <a:lnTo>
                  <a:pt x="386071" y="1179871"/>
                </a:lnTo>
                <a:lnTo>
                  <a:pt x="140264" y="934065"/>
                </a:lnTo>
                <a:lnTo>
                  <a:pt x="263167" y="934065"/>
                </a:lnTo>
                <a:lnTo>
                  <a:pt x="263167" y="794032"/>
                </a:lnTo>
                <a:lnTo>
                  <a:pt x="0" y="794032"/>
                </a:lnTo>
                <a:lnTo>
                  <a:pt x="0" y="292587"/>
                </a:lnTo>
                <a:lnTo>
                  <a:pt x="263167" y="2925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RH</a:t>
            </a:r>
            <a:endParaRPr lang="de-CH" dirty="0" smtClean="0">
              <a:solidFill>
                <a:schemeClr val="bg1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6348388" y="2530056"/>
            <a:ext cx="2063849" cy="1509856"/>
            <a:chOff x="6367436" y="2470150"/>
            <a:chExt cx="2063849" cy="1509856"/>
          </a:xfrm>
        </p:grpSpPr>
        <p:grpSp>
          <p:nvGrpSpPr>
            <p:cNvPr id="4" name="Group 65"/>
            <p:cNvGrpSpPr/>
            <p:nvPr/>
          </p:nvGrpSpPr>
          <p:grpSpPr>
            <a:xfrm>
              <a:off x="6367436" y="2470150"/>
              <a:ext cx="2063849" cy="300181"/>
              <a:chOff x="6353149" y="2427288"/>
              <a:chExt cx="2063849" cy="300181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3149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468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91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69"/>
            <p:cNvGrpSpPr/>
            <p:nvPr/>
          </p:nvGrpSpPr>
          <p:grpSpPr>
            <a:xfrm>
              <a:off x="6367436" y="2772569"/>
              <a:ext cx="2063849" cy="300181"/>
              <a:chOff x="6353149" y="2427288"/>
              <a:chExt cx="2063849" cy="300181"/>
            </a:xfrm>
          </p:grpSpPr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3149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468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91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" name="Group 73"/>
            <p:cNvGrpSpPr/>
            <p:nvPr/>
          </p:nvGrpSpPr>
          <p:grpSpPr>
            <a:xfrm>
              <a:off x="6367436" y="3074988"/>
              <a:ext cx="2063849" cy="300181"/>
              <a:chOff x="6353149" y="2427288"/>
              <a:chExt cx="2063849" cy="300181"/>
            </a:xfrm>
          </p:grpSpPr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3149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468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91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77"/>
            <p:cNvGrpSpPr/>
            <p:nvPr/>
          </p:nvGrpSpPr>
          <p:grpSpPr>
            <a:xfrm>
              <a:off x="6367436" y="3679825"/>
              <a:ext cx="2063849" cy="300181"/>
              <a:chOff x="6353149" y="2427288"/>
              <a:chExt cx="2063849" cy="300181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3149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468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91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81"/>
            <p:cNvGrpSpPr/>
            <p:nvPr/>
          </p:nvGrpSpPr>
          <p:grpSpPr>
            <a:xfrm>
              <a:off x="6367436" y="3377407"/>
              <a:ext cx="2063849" cy="300181"/>
              <a:chOff x="6353149" y="2427288"/>
              <a:chExt cx="2063849" cy="300181"/>
            </a:xfrm>
          </p:grpSpPr>
          <p:pic>
            <p:nvPicPr>
              <p:cNvPr id="8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3149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468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3918" y="2427288"/>
                <a:ext cx="702310" cy="300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603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7" grpId="0" build="p"/>
      <p:bldP spid="26" grpId="0" animBg="1"/>
      <p:bldP spid="29" grpId="0" animBg="1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/>
              <p:cNvSpPr txBox="1">
                <a:spLocks/>
              </p:cNvSpPr>
              <p:nvPr/>
            </p:nvSpPr>
            <p:spPr>
              <a:xfrm>
                <a:off x="0" y="5024669"/>
                <a:ext cx="4103310" cy="158417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 smtClean="0"/>
                  <a:t>Block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 smtClean="0"/>
                  <a:t> is </a:t>
                </a:r>
                <a:r>
                  <a:rPr lang="en-US" sz="3200" dirty="0" smtClean="0">
                    <a:solidFill>
                      <a:schemeClr val="accent6"/>
                    </a:solidFill>
                  </a:rPr>
                  <a:t>valid </a:t>
                </a:r>
                <a:r>
                  <a:rPr lang="en-US" sz="3200" dirty="0" smtClean="0"/>
                  <a:t>if the first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  <m:r>
                      <a:rPr lang="en-US" sz="3200" b="0" i="0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sz="3200" dirty="0" smtClean="0"/>
                  <a:t> digits of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RO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3200" dirty="0" smtClean="0"/>
                  <a:t> are all zero.</a:t>
                </a:r>
              </a:p>
            </p:txBody>
          </p:sp>
        </mc:Choice>
        <mc:Fallback xmlns="">
          <p:sp>
            <p:nvSpPr>
              <p:cNvPr id="3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4669"/>
                <a:ext cx="4103310" cy="1584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715" t="-5000" r="-1932" b="-1076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Placeholder 3"/>
              <p:cNvSpPr txBox="1">
                <a:spLocks/>
              </p:cNvSpPr>
              <p:nvPr/>
            </p:nvSpPr>
            <p:spPr>
              <a:xfrm>
                <a:off x="4126230" y="1678902"/>
                <a:ext cx="5017769" cy="4950498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smtClean="0"/>
                  <a:t>To </a:t>
                </a:r>
                <a:r>
                  <a:rPr lang="en-US" sz="3200" dirty="0" smtClean="0">
                    <a:solidFill>
                      <a:schemeClr val="accent6"/>
                    </a:solidFill>
                  </a:rPr>
                  <a:t>find</a:t>
                </a:r>
                <a:r>
                  <a:rPr lang="en-US" sz="3200" dirty="0" smtClean="0"/>
                  <a:t> a valid block, we try different values for this string (“nonce”).</a:t>
                </a:r>
              </a:p>
              <a:p>
                <a:r>
                  <a:rPr lang="en-US" sz="3200" dirty="0" smtClean="0"/>
                  <a:t>On average,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=100000</m:t>
                    </m:r>
                  </m:oMath>
                </a14:m>
                <a:r>
                  <a:rPr lang="en-US" sz="3200" dirty="0" smtClean="0"/>
                  <a:t> tries, we find a valid block.</a:t>
                </a:r>
                <a:endParaRPr lang="en-US" sz="3200" dirty="0"/>
              </a:p>
              <a:p>
                <a:r>
                  <a:rPr lang="en-US" sz="3200" dirty="0" smtClean="0"/>
                  <a:t>Bitcoin chooses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3200" dirty="0" smtClean="0"/>
                  <a:t> on the fly such that this takes about 10 minutes.</a:t>
                </a:r>
              </a:p>
            </p:txBody>
          </p:sp>
        </mc:Choice>
        <mc:Fallback xmlns="">
          <p:sp>
            <p:nvSpPr>
              <p:cNvPr id="4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30" y="1678902"/>
                <a:ext cx="5017769" cy="495049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72" t="-1599" r="-401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54480"/>
            <a:ext cx="3065203" cy="35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flipH="1">
            <a:off x="2708910" y="2503170"/>
            <a:ext cx="1725930" cy="12573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Bitcoin Whitepaper – 2008.10.31</a:t>
            </a:r>
            <a:endParaRPr lang="en-US" sz="4000" dirty="0"/>
          </a:p>
        </p:txBody>
      </p:sp>
      <p:pic>
        <p:nvPicPr>
          <p:cNvPr id="4" name="Content Placeholder 3" descr="Screen Shot 2015-01-12 at 20.03.3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>
          <a:xfrm>
            <a:off x="457200" y="1268054"/>
            <a:ext cx="7620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644769" y="6525846"/>
            <a:ext cx="13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Halloween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85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</a:t>
            </a:r>
            <a:endParaRPr lang="de-CH" dirty="0"/>
          </a:p>
        </p:txBody>
      </p:sp>
      <p:sp>
        <p:nvSpPr>
          <p:cNvPr id="90" name="Text Placeholder 3"/>
          <p:cNvSpPr txBox="1">
            <a:spLocks/>
          </p:cNvSpPr>
          <p:nvPr/>
        </p:nvSpPr>
        <p:spPr>
          <a:xfrm>
            <a:off x="4369748" y="1542468"/>
            <a:ext cx="4774252" cy="104432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If we have a block, we can find a “next block”: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Placeholder 3"/>
              <p:cNvSpPr txBox="1">
                <a:spLocks/>
              </p:cNvSpPr>
              <p:nvPr/>
            </p:nvSpPr>
            <p:spPr>
              <a:xfrm>
                <a:off x="4369748" y="2628920"/>
                <a:ext cx="4774252" cy="152017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/>
                      </a:rPr>
                      <m:t>RH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dirty="0" smtClean="0"/>
                  <a:t> from the previous block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. Add transactions.</a:t>
                </a:r>
              </a:p>
            </p:txBody>
          </p:sp>
        </mc:Choice>
        <mc:Fallback xmlns="">
          <p:sp>
            <p:nvSpPr>
              <p:cNvPr id="4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748" y="2628920"/>
                <a:ext cx="4774252" cy="15201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810" t="-4000" b="-48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Placeholder 3"/>
              <p:cNvSpPr txBox="1">
                <a:spLocks/>
              </p:cNvSpPr>
              <p:nvPr/>
            </p:nvSpPr>
            <p:spPr>
              <a:xfrm>
                <a:off x="4369748" y="4191221"/>
                <a:ext cx="4774252" cy="152017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Try different values for this string until the hash starts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zeros.</a:t>
                </a:r>
                <a:endParaRPr lang="en-US" dirty="0"/>
              </a:p>
            </p:txBody>
          </p:sp>
        </mc:Choice>
        <mc:Fallback xmlns="">
          <p:sp>
            <p:nvSpPr>
              <p:cNvPr id="5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748" y="4191221"/>
                <a:ext cx="4774252" cy="152017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810" t="-4016" b="-52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3"/>
          <p:cNvGrpSpPr/>
          <p:nvPr/>
        </p:nvGrpSpPr>
        <p:grpSpPr>
          <a:xfrm>
            <a:off x="1484094" y="3868755"/>
            <a:ext cx="2252546" cy="2017030"/>
            <a:chOff x="1484094" y="3868755"/>
            <a:chExt cx="2252546" cy="2017030"/>
          </a:xfrm>
        </p:grpSpPr>
        <p:grpSp>
          <p:nvGrpSpPr>
            <p:cNvPr id="4" name="Group 45"/>
            <p:cNvGrpSpPr/>
            <p:nvPr/>
          </p:nvGrpSpPr>
          <p:grpSpPr>
            <a:xfrm>
              <a:off x="1484094" y="3868755"/>
              <a:ext cx="1280160" cy="507831"/>
              <a:chOff x="1520190" y="2846070"/>
              <a:chExt cx="1280160" cy="50783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520190" y="3280410"/>
                <a:ext cx="12801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748790" y="2846070"/>
                    <a:ext cx="538930" cy="5078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700" i="1" dirty="0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de-CH" sz="2700" dirty="0"/>
                  </a:p>
                </p:txBody>
              </p:sp>
            </mc:Choice>
            <mc:Fallback xmlns="">
              <p:sp>
                <p:nvSpPr>
                  <p:cNvPr id="3072" name="TextBox 30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8790" y="2846070"/>
                    <a:ext cx="538930" cy="507831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40" y="3924384"/>
              <a:ext cx="1620000" cy="1961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" y="1467853"/>
            <a:ext cx="1620000" cy="29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>
            <a:stCxn id="51" idx="1"/>
          </p:cNvCxnSpPr>
          <p:nvPr/>
        </p:nvCxnSpPr>
        <p:spPr>
          <a:xfrm flipH="1">
            <a:off x="3398530" y="4951306"/>
            <a:ext cx="971218" cy="67237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2" y="3356811"/>
            <a:ext cx="542302" cy="7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 Network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Each P2P node runs the following algorithm [</a:t>
            </a:r>
            <a:r>
              <a:rPr lang="en-US" altLang="ko-KR" sz="2800" dirty="0" err="1" smtClean="0"/>
              <a:t>bitcoin</a:t>
            </a:r>
            <a:r>
              <a:rPr lang="en-US" altLang="ko-KR" sz="2800" dirty="0" smtClean="0"/>
              <a:t>]:</a:t>
            </a:r>
          </a:p>
          <a:p>
            <a:pPr lvl="1"/>
            <a:r>
              <a:rPr lang="en-US" altLang="ko-KR" sz="2400" dirty="0" smtClean="0"/>
              <a:t>New transactions are broadcast to all nodes.</a:t>
            </a:r>
          </a:p>
          <a:p>
            <a:pPr lvl="1"/>
            <a:r>
              <a:rPr lang="en-US" altLang="ko-KR" sz="2400" dirty="0" smtClean="0"/>
              <a:t>Each node collects new transactions into a block.</a:t>
            </a:r>
          </a:p>
          <a:p>
            <a:pPr lvl="1"/>
            <a:r>
              <a:rPr lang="en-US" altLang="ko-KR" sz="2400" dirty="0" smtClean="0"/>
              <a:t>Each node works on finding a proof-of-work for its block. (</a:t>
            </a:r>
            <a:r>
              <a:rPr lang="en-US" altLang="ko-KR" sz="2400" dirty="0" smtClean="0">
                <a:solidFill>
                  <a:srgbClr val="FF0000"/>
                </a:solidFill>
              </a:rPr>
              <a:t>Hard to do. Probabilistic. The one to finish early will probably win.</a:t>
            </a:r>
            <a:r>
              <a:rPr lang="en-US" altLang="ko-KR" sz="2400" dirty="0" smtClean="0"/>
              <a:t>)</a:t>
            </a:r>
          </a:p>
          <a:p>
            <a:pPr lvl="1"/>
            <a:r>
              <a:rPr lang="en-US" altLang="ko-KR" sz="2400" dirty="0" smtClean="0"/>
              <a:t>When a node finds a proof-of-work, it broadcasts the block to all nodes.</a:t>
            </a:r>
          </a:p>
          <a:p>
            <a:pPr lvl="1"/>
            <a:r>
              <a:rPr lang="en-US" altLang="ko-KR" sz="2400" dirty="0" smtClean="0"/>
              <a:t>Nodes accept the block only if all transactions in it are valid (</a:t>
            </a:r>
            <a:r>
              <a:rPr lang="en-US" altLang="ko-KR" sz="2400" dirty="0" smtClean="0">
                <a:solidFill>
                  <a:srgbClr val="FF0000"/>
                </a:solidFill>
              </a:rPr>
              <a:t>digital signature checking</a:t>
            </a:r>
            <a:r>
              <a:rPr lang="en-US" altLang="ko-KR" sz="2400" dirty="0" smtClean="0"/>
              <a:t>) and not already spent (check all the transactions).</a:t>
            </a:r>
          </a:p>
          <a:p>
            <a:pPr lvl="1"/>
            <a:r>
              <a:rPr lang="en-US" altLang="ko-KR" sz="2400" dirty="0" smtClean="0"/>
              <a:t>Nodes express their acceptance by working on creating the next block in the chain, using the hash of the accepted block as the previous hash. </a:t>
            </a:r>
          </a:p>
          <a:p>
            <a:pPr lvl="1"/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6489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84"/>
          <p:cNvGrpSpPr/>
          <p:nvPr/>
        </p:nvGrpSpPr>
        <p:grpSpPr>
          <a:xfrm>
            <a:off x="1520190" y="2846070"/>
            <a:ext cx="1280160" cy="507831"/>
            <a:chOff x="1520190" y="2846070"/>
            <a:chExt cx="1280160" cy="507831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520190" y="3280410"/>
              <a:ext cx="12801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2" name="TextBox 3071"/>
                <p:cNvSpPr txBox="1"/>
                <p:nvPr/>
              </p:nvSpPr>
              <p:spPr>
                <a:xfrm>
                  <a:off x="1748790" y="2846070"/>
                  <a:ext cx="538930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de-CH" sz="2700" dirty="0"/>
                </a:p>
              </p:txBody>
            </p:sp>
          </mc:Choice>
          <mc:Fallback xmlns="">
            <p:sp>
              <p:nvSpPr>
                <p:cNvPr id="3072" name="TextBox 30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790" y="2846070"/>
                  <a:ext cx="538930" cy="507831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4" y="4469131"/>
            <a:ext cx="900000" cy="16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33" y="5840731"/>
            <a:ext cx="900000" cy="16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33" y="4469130"/>
            <a:ext cx="900000" cy="16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3" y="3097530"/>
            <a:ext cx="900000" cy="16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Tree of Blocks</a:t>
            </a:r>
            <a:endParaRPr lang="de-CH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03" y="3097530"/>
            <a:ext cx="900000" cy="16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 Placeholder 3"/>
          <p:cNvSpPr txBox="1">
            <a:spLocks/>
          </p:cNvSpPr>
          <p:nvPr/>
        </p:nvSpPr>
        <p:spPr>
          <a:xfrm>
            <a:off x="4369748" y="1554500"/>
            <a:ext cx="4774252" cy="15201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If we have a block, with a bit of work, we can find a “next block”…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flipH="1">
            <a:off x="1748790" y="2594610"/>
            <a:ext cx="2537460" cy="109728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Text Placeholder 3"/>
          <p:cNvSpPr txBox="1">
            <a:spLocks/>
          </p:cNvSpPr>
          <p:nvPr/>
        </p:nvSpPr>
        <p:spPr>
          <a:xfrm>
            <a:off x="4369748" y="3384993"/>
            <a:ext cx="4770442" cy="112774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...and yet another “next block”…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1645920" y="4278630"/>
            <a:ext cx="2621280" cy="76200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Text Placeholder 3"/>
          <p:cNvSpPr txBox="1">
            <a:spLocks/>
          </p:cNvSpPr>
          <p:nvPr/>
        </p:nvSpPr>
        <p:spPr>
          <a:xfrm>
            <a:off x="4369748" y="4823056"/>
            <a:ext cx="4770442" cy="105027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…or a block which continues here…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H="1" flipV="1">
            <a:off x="3497580" y="3657601"/>
            <a:ext cx="1074420" cy="1405889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" name="Text Placeholder 3"/>
          <p:cNvSpPr txBox="1">
            <a:spLocks/>
          </p:cNvSpPr>
          <p:nvPr/>
        </p:nvSpPr>
        <p:spPr>
          <a:xfrm>
            <a:off x="4369748" y="6183650"/>
            <a:ext cx="4770442" cy="67435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… and so on.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3429000" y="5212080"/>
            <a:ext cx="1040130" cy="105156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4" idx="1"/>
          </p:cNvCxnSpPr>
          <p:nvPr/>
        </p:nvCxnSpPr>
        <p:spPr>
          <a:xfrm flipH="1" flipV="1">
            <a:off x="3440430" y="6389370"/>
            <a:ext cx="929318" cy="131455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4" y="1737360"/>
            <a:ext cx="900000" cy="16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2786062"/>
            <a:ext cx="304839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9" y="4148137"/>
            <a:ext cx="304839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41" y="4152900"/>
            <a:ext cx="304839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5514975"/>
            <a:ext cx="304839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29" y="5524500"/>
            <a:ext cx="304839" cy="4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9496 2.9629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9427 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5" grpId="0" build="p"/>
      <p:bldP spid="99" grpId="0" build="p"/>
      <p:bldP spid="10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>
            <a:off x="4925378" y="5363528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48690" y="574929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3" y="565785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" y="484632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1893570" y="414528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26770" y="250698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4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4" y="32118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2118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3" y="2411730"/>
            <a:ext cx="540000" cy="9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Tree of Blocks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4" y="157734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3" y="2411730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Placeholder 3"/>
          <p:cNvSpPr txBox="1">
            <a:spLocks/>
          </p:cNvSpPr>
          <p:nvPr/>
        </p:nvSpPr>
        <p:spPr>
          <a:xfrm>
            <a:off x="3592508" y="1611650"/>
            <a:ext cx="5551492" cy="109726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In general, we can build a tree of blocks like this.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4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Placeholder 3"/>
          <p:cNvSpPr txBox="1">
            <a:spLocks/>
          </p:cNvSpPr>
          <p:nvPr/>
        </p:nvSpPr>
        <p:spPr>
          <a:xfrm>
            <a:off x="3592508" y="3211850"/>
            <a:ext cx="5421952" cy="67054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But only ever downwards!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28" y="565785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53" y="565785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4" y="3827711"/>
            <a:ext cx="900000" cy="166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4283968" y="5193551"/>
            <a:ext cx="2628192" cy="1664449"/>
            <a:chOff x="4283968" y="5193551"/>
            <a:chExt cx="2628192" cy="16644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193551"/>
              <a:ext cx="900000" cy="1664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193551"/>
              <a:ext cx="900000" cy="1664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11"/>
          <p:cNvGrpSpPr/>
          <p:nvPr/>
        </p:nvGrpSpPr>
        <p:grpSpPr>
          <a:xfrm>
            <a:off x="6786563" y="3827711"/>
            <a:ext cx="1400175" cy="1664449"/>
            <a:chOff x="6786563" y="3827711"/>
            <a:chExt cx="1400175" cy="16644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322" y="3827711"/>
              <a:ext cx="900000" cy="1664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10"/>
            <p:cNvGrpSpPr/>
            <p:nvPr/>
          </p:nvGrpSpPr>
          <p:grpSpPr>
            <a:xfrm>
              <a:off x="6786563" y="3929063"/>
              <a:ext cx="1400175" cy="1066800"/>
              <a:chOff x="6786563" y="3929063"/>
              <a:chExt cx="1400175" cy="1066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6800850" y="3943351"/>
                <a:ext cx="1385888" cy="10429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791326" y="3929063"/>
                <a:ext cx="1390650" cy="10668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786563" y="3929063"/>
                <a:ext cx="1390650" cy="1066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6800850" y="3948113"/>
                <a:ext cx="1385888" cy="10429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54" y="221857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7" y="304248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9" y="303772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7" y="383782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2" y="384258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7" y="4671261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67" y="4671261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5" y="4661736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7" y="547612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04" y="6290510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05" y="629527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" y="629527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30" y="4877061"/>
            <a:ext cx="296695" cy="42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30" y="4886586"/>
            <a:ext cx="296695" cy="42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893" y="6253423"/>
            <a:ext cx="296695" cy="42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31" y="6253423"/>
            <a:ext cx="296695" cy="42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Tie breaking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sz="2800" dirty="0" smtClean="0"/>
              <a:t>Two nodes may find a correct block simultaneously.</a:t>
            </a:r>
          </a:p>
          <a:p>
            <a:pPr lvl="1"/>
            <a:r>
              <a:rPr lang="en-US" altLang="ko-KR" sz="2400" dirty="0" smtClean="0"/>
              <a:t>Keep both and work on the first one</a:t>
            </a:r>
          </a:p>
          <a:p>
            <a:pPr lvl="1"/>
            <a:r>
              <a:rPr lang="en-US" altLang="ko-KR" sz="2400" dirty="0" smtClean="0"/>
              <a:t>If one grows longer than the other, take the longer one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rcRect l="6864" t="26265" r="16402" b="27728"/>
          <a:stretch/>
        </p:blipFill>
        <p:spPr>
          <a:xfrm>
            <a:off x="2331720" y="3187337"/>
            <a:ext cx="4754880" cy="16754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/>
          <a:srcRect l="6864" t="26265" r="16402" b="27728"/>
          <a:stretch/>
        </p:blipFill>
        <p:spPr>
          <a:xfrm>
            <a:off x="2282735" y="4862815"/>
            <a:ext cx="4852851" cy="17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851" y="3848100"/>
            <a:ext cx="2149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Two different block chains (or blocks) may satisfy the required proof-of-work.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3" y="565785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" y="484632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1893570" y="414528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26770" y="250698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4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4" y="32118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2118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3" y="2411730"/>
            <a:ext cx="540000" cy="9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Protocol for Finding Blocks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4" y="157734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3" y="2411730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4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Placeholder 3"/>
          <p:cNvSpPr txBox="1">
            <a:spLocks/>
          </p:cNvSpPr>
          <p:nvPr/>
        </p:nvSpPr>
        <p:spPr>
          <a:xfrm>
            <a:off x="3501068" y="2274570"/>
            <a:ext cx="5551492" cy="3777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SzPct val="80000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finding blocks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Take the longest chain you can find.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Collect transactions.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Find a new valid block here.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Publish it.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314450" y="3360420"/>
            <a:ext cx="2537460" cy="177165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226820" y="4972050"/>
            <a:ext cx="2510790" cy="118110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54" y="221857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7" y="304248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9" y="303772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7" y="383782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2" y="384258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7" y="4671261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67" y="4671261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5" y="4661736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7" y="547612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" y="629527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Protocol for Participants</a:t>
            </a:r>
            <a:endParaRPr lang="de-CH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3" y="565785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" y="484632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893570" y="414528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6770" y="250698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4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4" y="32118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2118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93" y="2411730"/>
            <a:ext cx="540000" cy="9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4" y="157734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3" y="2411730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43" y="403479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3478208" y="1725930"/>
            <a:ext cx="5665792" cy="2754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SzPct val="80000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Protocol: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know who owns BTC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Take the longest chain you can find.</a:t>
            </a:r>
          </a:p>
          <a:p>
            <a:pPr marL="514350" indent="-514350">
              <a:buClr>
                <a:schemeClr val="accent6"/>
              </a:buClr>
              <a:buSzPct val="80000"/>
              <a:buFont typeface="+mj-lt"/>
              <a:buAutoNum type="arabicPeriod"/>
            </a:pPr>
            <a:r>
              <a:rPr lang="en-US" sz="3200" dirty="0" smtClean="0"/>
              <a:t>Process the transactions in this chain in order.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234440" y="2880360"/>
            <a:ext cx="2446020" cy="301752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54" y="221857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7" y="304248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9" y="303772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7" y="383782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2" y="384258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7" y="4671261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67" y="4671261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5" y="4661736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7" y="547612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0" y="6295273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Reverting is hard…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Reverting gets exponentially hard as the chain grows.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rcRect l="6864" t="26265" r="16402" b="27728"/>
          <a:stretch/>
        </p:blipFill>
        <p:spPr>
          <a:xfrm>
            <a:off x="1953830" y="3208321"/>
            <a:ext cx="4754880" cy="167547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V="1">
            <a:off x="2463282" y="4525350"/>
            <a:ext cx="405882" cy="550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4602" y="5086890"/>
            <a:ext cx="4184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1. Modify the transaction (revert or change the payer)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9838" y="2408950"/>
            <a:ext cx="2481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2.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Recompute</a:t>
            </a:r>
            <a:r>
              <a:rPr lang="en-US" altLang="ko-KR" sz="2800" dirty="0" smtClean="0">
                <a:solidFill>
                  <a:schemeClr val="tx1"/>
                </a:solidFill>
              </a:rPr>
              <a:t> nonce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4012864" y="2983623"/>
            <a:ext cx="422210" cy="790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285" y="2408951"/>
            <a:ext cx="2481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</a:rPr>
              <a:t>3</a:t>
            </a:r>
            <a:r>
              <a:rPr lang="en-US" altLang="ko-KR" sz="2800" dirty="0" smtClean="0">
                <a:solidFill>
                  <a:schemeClr val="tx1"/>
                </a:solidFill>
              </a:rPr>
              <a:t>.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Recompute</a:t>
            </a:r>
            <a:r>
              <a:rPr lang="en-US" altLang="ko-KR" sz="2800" dirty="0" smtClean="0">
                <a:solidFill>
                  <a:schemeClr val="tx1"/>
                </a:solidFill>
              </a:rPr>
              <a:t> the next nonce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6393802" y="2959392"/>
            <a:ext cx="422210" cy="790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Practical Limitation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At least 10 </a:t>
            </a:r>
            <a:r>
              <a:rPr lang="en-US" altLang="ko-KR" dirty="0" err="1" smtClean="0"/>
              <a:t>mins</a:t>
            </a:r>
            <a:r>
              <a:rPr lang="en-US" altLang="ko-KR" dirty="0" smtClean="0"/>
              <a:t> to verify a transaction. </a:t>
            </a:r>
          </a:p>
          <a:p>
            <a:pPr lvl="1"/>
            <a:r>
              <a:rPr lang="en-US" altLang="ko-KR" dirty="0" smtClean="0"/>
              <a:t>Agree to pay</a:t>
            </a:r>
          </a:p>
          <a:p>
            <a:pPr lvl="1"/>
            <a:r>
              <a:rPr lang="en-US" altLang="ko-KR" dirty="0" smtClean="0"/>
              <a:t>Wait for one block (10 </a:t>
            </a:r>
            <a:r>
              <a:rPr lang="en-US" altLang="ko-KR" dirty="0" err="1" smtClean="0"/>
              <a:t>mins</a:t>
            </a:r>
            <a:r>
              <a:rPr lang="en-US" altLang="ko-KR" dirty="0" smtClean="0"/>
              <a:t>) for the transaction to go through.</a:t>
            </a:r>
          </a:p>
          <a:p>
            <a:pPr lvl="1"/>
            <a:r>
              <a:rPr lang="en-US" altLang="ko-KR" dirty="0" smtClean="0"/>
              <a:t>But, for a large transaction ($$$) wait longer. Because if you wait longer it becomes more secure. For large $$$, you wait for six blocks (1 hour).</a:t>
            </a:r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4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</a:t>
            </a:r>
            <a:r>
              <a:rPr lang="en-US" dirty="0" smtClean="0"/>
              <a:t>work to find </a:t>
            </a:r>
            <a:r>
              <a:rPr lang="en-US" dirty="0"/>
              <a:t>blocks</a:t>
            </a:r>
            <a:r>
              <a:rPr lang="en-US" dirty="0" smtClean="0"/>
              <a:t>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138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people are trying to find blocks, which uses a lot of resources…</a:t>
            </a:r>
            <a:endParaRPr lang="de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156083"/>
            <a:ext cx="2046732" cy="716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chemeClr val="accent6"/>
                </a:solidFill>
              </a:rPr>
              <a:t>real</a:t>
            </a:r>
            <a:r>
              <a:rPr lang="en-US" dirty="0" smtClean="0"/>
              <a:t> lot!</a:t>
            </a:r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18771" y="6069330"/>
            <a:ext cx="4496386" cy="7886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This is called “mining”.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85" y="1061888"/>
            <a:ext cx="7435516" cy="4959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4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Essentially it’s “deflationary” – the reward is cut in half every four years</a:t>
            </a:r>
            <a:endParaRPr lang="en-US" sz="2400" dirty="0"/>
          </a:p>
          <a:p>
            <a:r>
              <a:rPr lang="en-US" sz="2400" dirty="0" smtClean="0"/>
              <a:t>Nearly </a:t>
            </a:r>
            <a:r>
              <a:rPr lang="en-US" sz="2400" dirty="0"/>
              <a:t>infinitely divisible </a:t>
            </a:r>
            <a:r>
              <a:rPr lang="en-US" sz="2400" dirty="0" smtClean="0"/>
              <a:t>currency units supporting eight </a:t>
            </a:r>
            <a:r>
              <a:rPr lang="en-US" sz="2400" dirty="0"/>
              <a:t>decimal places </a:t>
            </a:r>
            <a:r>
              <a:rPr lang="en-US" sz="2400" dirty="0" smtClean="0"/>
              <a:t>0.00000001</a:t>
            </a:r>
            <a:r>
              <a:rPr lang="en-US" sz="2400" dirty="0"/>
              <a:t> </a:t>
            </a:r>
            <a:r>
              <a:rPr lang="en-US" sz="2400" dirty="0" smtClean="0"/>
              <a:t>(known as a Satoshi)</a:t>
            </a:r>
          </a:p>
          <a:p>
            <a:r>
              <a:rPr lang="en-US" sz="2400" dirty="0" smtClean="0"/>
              <a:t>Nominal transaction fee’s paid to the network</a:t>
            </a:r>
          </a:p>
          <a:p>
            <a:pPr lvl="1"/>
            <a:r>
              <a:rPr lang="en-US" sz="2400" dirty="0" smtClean="0"/>
              <a:t>Same cost to send $.01 as $1,000,000</a:t>
            </a:r>
          </a:p>
          <a:p>
            <a:r>
              <a:rPr lang="en-US" sz="2400" dirty="0" smtClean="0"/>
              <a:t>Consensus driven – no central authority</a:t>
            </a:r>
          </a:p>
          <a:p>
            <a:r>
              <a:rPr lang="en-US" sz="2400" dirty="0" smtClean="0"/>
              <a:t>Counterfeit resilient</a:t>
            </a:r>
          </a:p>
          <a:p>
            <a:pPr lvl="1"/>
            <a:r>
              <a:rPr lang="en-US" sz="2400" dirty="0" smtClean="0"/>
              <a:t>Cannot add coins arbitrarily</a:t>
            </a:r>
          </a:p>
          <a:p>
            <a:pPr lvl="1"/>
            <a:r>
              <a:rPr lang="en-US" sz="2400" dirty="0" smtClean="0"/>
              <a:t>Cannot be double-spent</a:t>
            </a:r>
          </a:p>
          <a:p>
            <a:r>
              <a:rPr lang="en-US" sz="2400" dirty="0" smtClean="0"/>
              <a:t>Non-repudiation – aka “gone baby gone” – no recourse and no one to appeal to return sent tokens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1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reward</a:t>
            </a:r>
            <a:endParaRPr lang="de-CH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7350"/>
            <a:ext cx="8153400" cy="7429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find a block, you get </a:t>
            </a:r>
            <a:r>
              <a:rPr lang="en-US" dirty="0"/>
              <a:t>b</a:t>
            </a:r>
            <a:r>
              <a:rPr lang="en-US" dirty="0" smtClean="0"/>
              <a:t>itcoins as a reward.</a:t>
            </a:r>
            <a:endParaRPr lang="de-CH" dirty="0"/>
          </a:p>
        </p:txBody>
      </p:sp>
      <p:grpSp>
        <p:nvGrpSpPr>
          <p:cNvPr id="3" name="Group 19"/>
          <p:cNvGrpSpPr/>
          <p:nvPr/>
        </p:nvGrpSpPr>
        <p:grpSpPr>
          <a:xfrm>
            <a:off x="389824" y="2581977"/>
            <a:ext cx="4541627" cy="3955983"/>
            <a:chOff x="389824" y="2581977"/>
            <a:chExt cx="4541627" cy="3955983"/>
          </a:xfrm>
        </p:grpSpPr>
        <p:sp>
          <p:nvSpPr>
            <p:cNvPr id="5" name="Rounded Rectangle 4"/>
            <p:cNvSpPr/>
            <p:nvPr/>
          </p:nvSpPr>
          <p:spPr>
            <a:xfrm>
              <a:off x="389824" y="2581977"/>
              <a:ext cx="3753852" cy="39559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80617" y="3866650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Alice (Public)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802" y="3215640"/>
              <a:ext cx="146065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Transfer</a:t>
              </a:r>
              <a:endParaRPr lang="de-CH" sz="27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80617" y="3132725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0.1 BTC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6295" y="3913471"/>
              <a:ext cx="87716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from</a:t>
              </a:r>
              <a:endParaRPr lang="de-CH" sz="27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0252" y="4703546"/>
              <a:ext cx="47320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to</a:t>
              </a:r>
              <a:endParaRPr lang="de-CH" sz="27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80617" y="4630852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(Public)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44792" y="5094850"/>
              <a:ext cx="1286659" cy="637144"/>
            </a:xfrm>
            <a:prstGeom prst="roundRect">
              <a:avLst>
                <a:gd name="adj" fmla="val 463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70630" y="5104664"/>
              <a:ext cx="430944" cy="59505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38515" y="510423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de-CH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6872" y="5530316"/>
              <a:ext cx="87716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 smtClean="0"/>
                <a:t>Fee:</a:t>
              </a:r>
              <a:endParaRPr lang="de-CH" sz="27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180617" y="5433965"/>
              <a:ext cx="1286659" cy="637144"/>
            </a:xfrm>
            <a:prstGeom prst="roundRect">
              <a:avLst>
                <a:gd name="adj" fmla="val 4006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0.001 BTC</a:t>
              </a:r>
              <a:endParaRPr lang="de-CH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406390" y="2724149"/>
            <a:ext cx="3595175" cy="30137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Every transaction specifies a fee. It goes to the person who puts the transaction into a valid block.</a:t>
            </a:r>
            <a:endParaRPr lang="de-CH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200400" y="3794760"/>
            <a:ext cx="2148840" cy="162306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Group 36"/>
          <p:cNvGrpSpPr/>
          <p:nvPr/>
        </p:nvGrpSpPr>
        <p:grpSpPr>
          <a:xfrm>
            <a:off x="378394" y="2593407"/>
            <a:ext cx="3753852" cy="3504347"/>
            <a:chOff x="378394" y="2593407"/>
            <a:chExt cx="3753852" cy="3504347"/>
          </a:xfrm>
        </p:grpSpPr>
        <p:sp>
          <p:nvSpPr>
            <p:cNvPr id="25" name="Rounded Rectangle 24"/>
            <p:cNvSpPr/>
            <p:nvPr/>
          </p:nvSpPr>
          <p:spPr>
            <a:xfrm>
              <a:off x="378394" y="2593407"/>
              <a:ext cx="3753852" cy="310414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751372" y="3144155"/>
              <a:ext cx="2723524" cy="2135271"/>
              <a:chOff x="1082842" y="3498485"/>
              <a:chExt cx="2723524" cy="213527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519707" y="4232410"/>
                <a:ext cx="1286659" cy="637144"/>
              </a:xfrm>
              <a:prstGeom prst="roundRect">
                <a:avLst>
                  <a:gd name="adj" fmla="val 400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Alice (Public)</a:t>
                </a:r>
                <a:endParaRPr lang="de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82842" y="3581400"/>
                <a:ext cx="146065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 smtClean="0"/>
                  <a:t>Transfer</a:t>
                </a:r>
                <a:endParaRPr lang="de-CH" sz="27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519707" y="3498485"/>
                <a:ext cx="1286659" cy="637144"/>
              </a:xfrm>
              <a:prstGeom prst="roundRect">
                <a:avLst>
                  <a:gd name="adj" fmla="val 4006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0.1 BTC</a:t>
                </a:r>
                <a:endParaRPr lang="de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666335" y="4279231"/>
                <a:ext cx="87716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 smtClean="0"/>
                  <a:t>from</a:t>
                </a:r>
                <a:endParaRPr lang="de-CH" sz="27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70292" y="5069306"/>
                <a:ext cx="47320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 smtClean="0"/>
                  <a:t>to</a:t>
                </a:r>
                <a:endParaRPr lang="de-CH" sz="2700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519707" y="4996612"/>
                <a:ext cx="1286659" cy="637144"/>
              </a:xfrm>
              <a:prstGeom prst="roundRect">
                <a:avLst>
                  <a:gd name="adj" fmla="val 400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Bob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(Public)</a:t>
                </a:r>
                <a:endParaRPr lang="de-CH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32"/>
            <p:cNvGrpSpPr/>
            <p:nvPr/>
          </p:nvGrpSpPr>
          <p:grpSpPr>
            <a:xfrm>
              <a:off x="2421782" y="5460610"/>
              <a:ext cx="1286659" cy="637144"/>
              <a:chOff x="5255820" y="3974109"/>
              <a:chExt cx="1286659" cy="63714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255820" y="3974109"/>
                <a:ext cx="1286659" cy="637144"/>
              </a:xfrm>
              <a:prstGeom prst="roundRect">
                <a:avLst>
                  <a:gd name="adj" fmla="val 463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5681658" y="3983923"/>
                <a:ext cx="430944" cy="595050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749543" y="398348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de-CH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4312091" y="1937158"/>
            <a:ext cx="4361259" cy="2420240"/>
            <a:chOff x="2310939" y="2680586"/>
            <a:chExt cx="4361259" cy="242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laptop"/>
            <p:cNvSpPr>
              <a:spLocks noEditPoints="1" noChangeArrowheads="1"/>
            </p:cNvSpPr>
            <p:nvPr/>
          </p:nvSpPr>
          <p:spPr bwMode="auto">
            <a:xfrm>
              <a:off x="2310939" y="3723808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4" name="laptop"/>
            <p:cNvSpPr>
              <a:spLocks noEditPoints="1" noChangeArrowheads="1"/>
            </p:cNvSpPr>
            <p:nvPr/>
          </p:nvSpPr>
          <p:spPr bwMode="auto">
            <a:xfrm>
              <a:off x="4975235" y="2752944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laptop"/>
            <p:cNvSpPr>
              <a:spLocks noEditPoints="1" noChangeArrowheads="1"/>
            </p:cNvSpPr>
            <p:nvPr/>
          </p:nvSpPr>
          <p:spPr bwMode="auto">
            <a:xfrm>
              <a:off x="3428164" y="2680586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laptop"/>
            <p:cNvSpPr>
              <a:spLocks noEditPoints="1" noChangeArrowheads="1"/>
            </p:cNvSpPr>
            <p:nvPr/>
          </p:nvSpPr>
          <p:spPr bwMode="auto">
            <a:xfrm>
              <a:off x="3636142" y="4419789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laptop"/>
            <p:cNvSpPr>
              <a:spLocks noEditPoints="1" noChangeArrowheads="1"/>
            </p:cNvSpPr>
            <p:nvPr/>
          </p:nvSpPr>
          <p:spPr bwMode="auto">
            <a:xfrm>
              <a:off x="5911339" y="4299872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488682" y="4687265"/>
              <a:ext cx="1422657" cy="741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623307" y="3504660"/>
              <a:ext cx="432048" cy="6480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932351" y="3433982"/>
              <a:ext cx="75068" cy="8942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284145" y="2980700"/>
              <a:ext cx="662277" cy="1222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3147349" y="4437412"/>
              <a:ext cx="450996" cy="2397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857253" y="3221331"/>
              <a:ext cx="428271" cy="3803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7730490" y="258699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The Bitcoin Protocol</a:t>
            </a:r>
            <a:endParaRPr lang="de-CH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10" y="573786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40" y="49263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40" y="411480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70" y="329184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0" y="2491740"/>
            <a:ext cx="540000" cy="9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01" y="166878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00" y="2491740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Placeholder 3"/>
          <p:cNvSpPr txBox="1">
            <a:spLocks/>
          </p:cNvSpPr>
          <p:nvPr/>
        </p:nvSpPr>
        <p:spPr>
          <a:xfrm>
            <a:off x="254948" y="1634490"/>
            <a:ext cx="6840000" cy="2047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SzPct val="80000"/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Protocol: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participate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sz="2700" dirty="0" smtClean="0"/>
              <a:t>Relay valid transactions.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sz="2700" dirty="0" smtClean="0"/>
              <a:t>Relay valid blocks in the longest chain.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sz="2700" dirty="0" smtClean="0"/>
              <a:t>Work with the longest chain.</a:t>
            </a: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254948" y="4438670"/>
            <a:ext cx="6840000" cy="1939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SzPct val="80000"/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Protocol: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miners</a:t>
            </a:r>
            <a:endParaRPr lang="en-US" sz="27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chemeClr val="accent6"/>
              </a:buClr>
              <a:buSzPct val="80000"/>
            </a:pPr>
            <a:r>
              <a:rPr lang="en-US" sz="2700" dirty="0" smtClean="0"/>
              <a:t>Collect valid transactions.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sz="2700" dirty="0" smtClean="0"/>
              <a:t>Publish valid blocks which extend the longest</a:t>
            </a:r>
            <a:r>
              <a:rPr lang="en-US" sz="2700" i="1" dirty="0" smtClean="0"/>
              <a:t> </a:t>
            </a:r>
            <a:r>
              <a:rPr lang="en-US" sz="2700" dirty="0" smtClean="0"/>
              <a:t>chain.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924" y="229577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49" y="3124452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99" y="3924552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36" y="4748464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74" y="555332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687" y="3129215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87" y="6372477"/>
            <a:ext cx="178227" cy="2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28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Bitcoin’s consensus protocol</a:t>
            </a:r>
            <a:endParaRPr lang="de-CH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020887" y="3909392"/>
            <a:ext cx="7123113" cy="107342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Step 1:</a:t>
            </a:r>
            <a:r>
              <a:rPr lang="en-US" dirty="0" smtClean="0"/>
              <a:t> How does the protocol look like?</a:t>
            </a:r>
            <a:endParaRPr lang="de-CH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020887" y="5045766"/>
            <a:ext cx="7123113" cy="107342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Step 2: </a:t>
            </a:r>
            <a:r>
              <a:rPr lang="en-US" dirty="0" smtClean="0"/>
              <a:t>What happens if people cheat?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1961003" y="5045726"/>
            <a:ext cx="6709272" cy="51779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Spends</a:t>
            </a:r>
            <a:endParaRPr lang="de-CH" dirty="0"/>
          </a:p>
        </p:txBody>
      </p:sp>
      <p:sp>
        <p:nvSpPr>
          <p:cNvPr id="40" name="TextBox 39"/>
          <p:cNvSpPr txBox="1"/>
          <p:nvPr/>
        </p:nvSpPr>
        <p:spPr>
          <a:xfrm>
            <a:off x="110932" y="17145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xkcd" panose="02000603000000000000" pitchFamily="2" charset="0"/>
              </a:rPr>
              <a:t>I can exploit this!</a:t>
            </a:r>
            <a:endParaRPr lang="de-CH" sz="2400" dirty="0">
              <a:solidFill>
                <a:schemeClr val="tx1"/>
              </a:solidFill>
              <a:latin typeface="xkcd" panose="02000603000000000000" pitchFamily="2" charset="0"/>
            </a:endParaRPr>
          </a:p>
        </p:txBody>
      </p:sp>
      <p:grpSp>
        <p:nvGrpSpPr>
          <p:cNvPr id="4" name="Group 40"/>
          <p:cNvGrpSpPr/>
          <p:nvPr/>
        </p:nvGrpSpPr>
        <p:grpSpPr>
          <a:xfrm>
            <a:off x="4540691" y="1902868"/>
            <a:ext cx="4361259" cy="2420240"/>
            <a:chOff x="2310939" y="2680586"/>
            <a:chExt cx="4361259" cy="242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laptop"/>
            <p:cNvSpPr>
              <a:spLocks noEditPoints="1" noChangeArrowheads="1"/>
            </p:cNvSpPr>
            <p:nvPr/>
          </p:nvSpPr>
          <p:spPr bwMode="auto">
            <a:xfrm>
              <a:off x="2310939" y="3723808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3" name="laptop"/>
            <p:cNvSpPr>
              <a:spLocks noEditPoints="1" noChangeArrowheads="1"/>
            </p:cNvSpPr>
            <p:nvPr/>
          </p:nvSpPr>
          <p:spPr bwMode="auto">
            <a:xfrm>
              <a:off x="4975235" y="2752944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5" name="laptop"/>
            <p:cNvSpPr>
              <a:spLocks noEditPoints="1" noChangeArrowheads="1"/>
            </p:cNvSpPr>
            <p:nvPr/>
          </p:nvSpPr>
          <p:spPr bwMode="auto">
            <a:xfrm>
              <a:off x="3428164" y="2680586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6" name="laptop"/>
            <p:cNvSpPr>
              <a:spLocks noEditPoints="1" noChangeArrowheads="1"/>
            </p:cNvSpPr>
            <p:nvPr/>
          </p:nvSpPr>
          <p:spPr bwMode="auto">
            <a:xfrm>
              <a:off x="3636142" y="4419789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47" name="laptop"/>
            <p:cNvSpPr>
              <a:spLocks noEditPoints="1" noChangeArrowheads="1"/>
            </p:cNvSpPr>
            <p:nvPr/>
          </p:nvSpPr>
          <p:spPr bwMode="auto">
            <a:xfrm>
              <a:off x="5911339" y="4299872"/>
              <a:ext cx="760859" cy="681037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4488682" y="4687265"/>
              <a:ext cx="1422657" cy="741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5623307" y="3504660"/>
              <a:ext cx="432048" cy="6480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 flipV="1">
              <a:off x="3932351" y="3433982"/>
              <a:ext cx="75068" cy="89425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4284145" y="2980700"/>
              <a:ext cx="662277" cy="12228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47349" y="4437412"/>
              <a:ext cx="450996" cy="2397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2857253" y="3221331"/>
              <a:ext cx="428271" cy="38035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85751" y="3480018"/>
            <a:ext cx="12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Black Hat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72" y="2145028"/>
            <a:ext cx="185748" cy="321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4" y="2304017"/>
            <a:ext cx="438211" cy="1152686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5469956" y="4011929"/>
            <a:ext cx="684803" cy="1088106"/>
            <a:chOff x="1195136" y="5052059"/>
            <a:chExt cx="684803" cy="1088106"/>
          </a:xfrm>
        </p:grpSpPr>
        <p:sp>
          <p:nvSpPr>
            <p:cNvPr id="39" name="TextBox 38"/>
            <p:cNvSpPr txBox="1"/>
            <p:nvPr/>
          </p:nvSpPr>
          <p:spPr>
            <a:xfrm>
              <a:off x="1195136" y="577083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Alice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4173" y="5052059"/>
              <a:ext cx="269031" cy="728353"/>
            </a:xfrm>
            <a:prstGeom prst="rect">
              <a:avLst/>
            </a:prstGeom>
          </p:spPr>
        </p:pic>
      </p:grpSp>
      <p:grpSp>
        <p:nvGrpSpPr>
          <p:cNvPr id="6" name="Group 53"/>
          <p:cNvGrpSpPr/>
          <p:nvPr/>
        </p:nvGrpSpPr>
        <p:grpSpPr>
          <a:xfrm>
            <a:off x="8018296" y="1600200"/>
            <a:ext cx="595035" cy="1053076"/>
            <a:chOff x="8532646" y="2983230"/>
            <a:chExt cx="595035" cy="1053076"/>
          </a:xfrm>
        </p:grpSpPr>
        <p:sp>
          <p:nvSpPr>
            <p:cNvPr id="55" name="TextBox 54"/>
            <p:cNvSpPr txBox="1"/>
            <p:nvPr/>
          </p:nvSpPr>
          <p:spPr>
            <a:xfrm>
              <a:off x="8532646" y="366697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Bob</a:t>
              </a:r>
              <a:endParaRPr lang="de-CH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371" y="2983230"/>
              <a:ext cx="246269" cy="726070"/>
            </a:xfrm>
            <a:prstGeom prst="rect">
              <a:avLst/>
            </a:prstGeom>
          </p:spPr>
        </p:pic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2800350"/>
            <a:ext cx="957510" cy="40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54059"/>
            <a:ext cx="9842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3"/>
          <p:cNvGrpSpPr/>
          <p:nvPr/>
        </p:nvGrpSpPr>
        <p:grpSpPr>
          <a:xfrm>
            <a:off x="6046470" y="769640"/>
            <a:ext cx="3097530" cy="821052"/>
            <a:chOff x="6046470" y="769640"/>
            <a:chExt cx="3097530" cy="821052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9132" y="1268728"/>
              <a:ext cx="185748" cy="321964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046470" y="769640"/>
              <a:ext cx="3097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xkcd" panose="02000603000000000000" pitchFamily="2" charset="0"/>
                </a:rPr>
                <a:t>I found a valid block!</a:t>
              </a:r>
              <a:endParaRPr lang="de-CH" sz="2400" dirty="0">
                <a:solidFill>
                  <a:schemeClr val="tx1"/>
                </a:solidFill>
                <a:latin typeface="xkcd" panose="02000603000000000000" pitchFamily="2" charset="0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983843"/>
            <a:ext cx="457517" cy="5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983843"/>
            <a:ext cx="457517" cy="5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983843"/>
            <a:ext cx="457517" cy="5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983843"/>
            <a:ext cx="457517" cy="5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1983843"/>
            <a:ext cx="457517" cy="55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 Placeholder 3"/>
          <p:cNvSpPr txBox="1">
            <a:spLocks/>
          </p:cNvSpPr>
          <p:nvPr/>
        </p:nvSpPr>
        <p:spPr>
          <a:xfrm>
            <a:off x="194311" y="4366261"/>
            <a:ext cx="5063490" cy="1005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Once a block is found, the double spends vanish. </a:t>
            </a:r>
            <a:endParaRPr lang="de-CH" dirty="0"/>
          </a:p>
        </p:txBody>
      </p:sp>
      <p:sp>
        <p:nvSpPr>
          <p:cNvPr id="84" name="Text Placeholder 3"/>
          <p:cNvSpPr txBox="1">
            <a:spLocks/>
          </p:cNvSpPr>
          <p:nvPr/>
        </p:nvSpPr>
        <p:spPr>
          <a:xfrm>
            <a:off x="194311" y="5593081"/>
            <a:ext cx="8957310" cy="12649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Occasionally, two people find blocks at around the same time… but typically the problem disappears.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61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4375 0.0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4375 0.059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14375 0.05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9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25 -0.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25 -0.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6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125 -0.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5995 L 0.39757 0.0432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8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05996 L 0.12379 -0.143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1016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25 L 0.28871 -0.113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5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125 L 0.14601 0.083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0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16371 -0.0166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8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16371 -0.0166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8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16371 -0.016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83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0486 L 0.09237 0.2115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-0.01644 L -0.29652 0.140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784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13 -0.01644 L -0.15434 0.228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 Alternate Chain?</a:t>
            </a:r>
            <a:endParaRPr lang="de-CH" dirty="0"/>
          </a:p>
        </p:txBody>
      </p:sp>
      <p:sp>
        <p:nvSpPr>
          <p:cNvPr id="38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5486401" y="1624262"/>
            <a:ext cx="3657600" cy="4959417"/>
          </a:xfrm>
          <a:blipFill rotWithShape="1">
            <a:blip r:embed="rId3" cstate="print"/>
            <a:stretch>
              <a:fillRect l="-3500" t="-1229" r="-5167"/>
            </a:stretch>
          </a:blipFill>
        </p:spPr>
        <p:txBody>
          <a:bodyPr/>
          <a:lstStyle/>
          <a:p>
            <a:r>
              <a:rPr lang="de-CH"/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870" y="2222233"/>
            <a:ext cx="277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xkcd" panose="02000603000000000000" pitchFamily="2" charset="0"/>
              </a:rPr>
              <a:t>Maybe I should build another chain?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1136" y="3386999"/>
            <a:ext cx="533474" cy="12955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99" y="3076557"/>
            <a:ext cx="152421" cy="24768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455670" y="2769870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23" y="428625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94" y="347472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33" y="429768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347472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93" y="2674620"/>
            <a:ext cx="540000" cy="99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84" y="1840231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93" y="2674620"/>
            <a:ext cx="540000" cy="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54" y="3290887"/>
            <a:ext cx="192526" cy="2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90" y="2469979"/>
            <a:ext cx="187159" cy="27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16" y="3305175"/>
            <a:ext cx="192526" cy="2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4" y="4100512"/>
            <a:ext cx="192526" cy="27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02" y="4913142"/>
            <a:ext cx="187159" cy="27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15" y="4103517"/>
            <a:ext cx="187159" cy="27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3" y="4913141"/>
            <a:ext cx="187159" cy="27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8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War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58707" cy="46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 combined techniques from crypto and the right incentives.</a:t>
            </a:r>
          </a:p>
          <a:p>
            <a:pPr lvl="1"/>
            <a:r>
              <a:rPr lang="en-US" altLang="ko-KR" dirty="0" smtClean="0"/>
              <a:t>Nice design</a:t>
            </a:r>
          </a:p>
          <a:p>
            <a:pPr lvl="1"/>
            <a:r>
              <a:rPr lang="en-US" altLang="ko-KR" dirty="0" smtClean="0"/>
              <a:t>A trait for popular systems</a:t>
            </a:r>
          </a:p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 is becoming industrialized. </a:t>
            </a:r>
          </a:p>
          <a:p>
            <a:pPr lvl="1"/>
            <a:r>
              <a:rPr lang="en-US" altLang="ko-KR" dirty="0" smtClean="0"/>
              <a:t>Miners form a pool.</a:t>
            </a:r>
          </a:p>
          <a:p>
            <a:pPr lvl="1"/>
            <a:r>
              <a:rPr lang="en-US" altLang="ko-KR" dirty="0" smtClean="0"/>
              <a:t>Mining hardware becomes sophisticated.</a:t>
            </a:r>
          </a:p>
          <a:p>
            <a:pPr lvl="1"/>
            <a:r>
              <a:rPr lang="en-US" altLang="ko-KR" dirty="0" err="1" smtClean="0"/>
              <a:t>BitCoin</a:t>
            </a:r>
            <a:r>
              <a:rPr lang="en-US" altLang="ko-KR" dirty="0" smtClean="0"/>
              <a:t> exchange</a:t>
            </a:r>
          </a:p>
          <a:p>
            <a:pPr lvl="2"/>
            <a:r>
              <a:rPr lang="en-US" altLang="ko-KR" dirty="0" smtClean="0"/>
              <a:t>Derivative market, etc. </a:t>
            </a:r>
          </a:p>
          <a:p>
            <a:pPr lvl="1"/>
            <a:r>
              <a:rPr lang="en-US" altLang="ko-KR" dirty="0" smtClean="0"/>
              <a:t>Government agencies are keeping an eye on them. </a:t>
            </a:r>
          </a:p>
          <a:p>
            <a:r>
              <a:rPr lang="en-US" altLang="ko-KR" dirty="0" smtClean="0"/>
              <a:t>Who will control </a:t>
            </a:r>
            <a:r>
              <a:rPr lang="en-US" altLang="ko-KR" dirty="0" err="1" smtClean="0"/>
              <a:t>BitCoin</a:t>
            </a:r>
            <a:r>
              <a:rPr lang="en-US" altLang="ko-KR" dirty="0" smtClean="0"/>
              <a:t> in the end?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27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uses of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51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the </a:t>
            </a:r>
            <a:r>
              <a:rPr lang="en-US" dirty="0" err="1" smtClean="0"/>
              <a:t>blockchain</a:t>
            </a:r>
            <a:r>
              <a:rPr lang="en-US" dirty="0" smtClean="0"/>
              <a:t> technology works, it gives a new consensus algorithm. What else can we use it for?</a:t>
            </a:r>
          </a:p>
          <a:p>
            <a:endParaRPr lang="en-US" dirty="0"/>
          </a:p>
          <a:p>
            <a:r>
              <a:rPr lang="en-US" dirty="0" smtClean="0"/>
              <a:t>Ideas: </a:t>
            </a:r>
          </a:p>
          <a:p>
            <a:pPr lvl="1"/>
            <a:r>
              <a:rPr lang="en-US" dirty="0" smtClean="0"/>
              <a:t>Multiparty computation protocols based on the </a:t>
            </a:r>
            <a:r>
              <a:rPr lang="en-US" dirty="0" err="1" smtClean="0"/>
              <a:t>blockchain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Timestamping</a:t>
            </a:r>
            <a:endParaRPr lang="en-US" dirty="0" smtClean="0"/>
          </a:p>
          <a:p>
            <a:pPr lvl="1"/>
            <a:r>
              <a:rPr lang="en-US" dirty="0" smtClean="0"/>
              <a:t>Crowdfunding</a:t>
            </a:r>
          </a:p>
          <a:p>
            <a:pPr lvl="1"/>
            <a:r>
              <a:rPr lang="en-US" dirty="0" smtClean="0"/>
              <a:t>Have your shares in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lvl="1"/>
            <a:r>
              <a:rPr lang="en-US" dirty="0" smtClean="0"/>
              <a:t>Smart payments</a:t>
            </a:r>
          </a:p>
          <a:p>
            <a:pPr lvl="1"/>
            <a:r>
              <a:rPr lang="en-US" dirty="0" smtClean="0"/>
              <a:t>etc…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315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Cryptocurrency</a:t>
            </a:r>
            <a:r>
              <a:rPr lang="en-US" altLang="ko-KR" dirty="0" smtClean="0"/>
              <a:t> Technologies, </a:t>
            </a:r>
            <a:r>
              <a:rPr lang="en-US" altLang="ko-KR" dirty="0" err="1" smtClean="0"/>
              <a:t>Arvind</a:t>
            </a:r>
            <a:r>
              <a:rPr lang="en-US" altLang="ko-KR" dirty="0" smtClean="0"/>
              <a:t> Narayanan, Joseph </a:t>
            </a:r>
            <a:r>
              <a:rPr lang="en-US" altLang="ko-KR" dirty="0" err="1" smtClean="0"/>
              <a:t>Bonneau</a:t>
            </a:r>
            <a:r>
              <a:rPr lang="en-US" altLang="ko-KR" dirty="0" smtClean="0"/>
              <a:t>, Edward </a:t>
            </a:r>
            <a:r>
              <a:rPr lang="en-US" altLang="ko-KR" dirty="0" err="1" smtClean="0"/>
              <a:t>Felten</a:t>
            </a:r>
            <a:r>
              <a:rPr lang="en-US" altLang="ko-KR" dirty="0" smtClean="0"/>
              <a:t>, Andrew Miller, Steven </a:t>
            </a:r>
            <a:r>
              <a:rPr lang="en-US" altLang="ko-KR" dirty="0" err="1" smtClean="0"/>
              <a:t>Goldfeder</a:t>
            </a:r>
            <a:endParaRPr lang="en-US" altLang="ko-KR" dirty="0" smtClean="0"/>
          </a:p>
          <a:p>
            <a:r>
              <a:rPr lang="en-US" altLang="ko-KR" dirty="0" err="1" smtClean="0"/>
              <a:t>Bitcoin</a:t>
            </a:r>
            <a:r>
              <a:rPr lang="en-US" altLang="ko-KR" dirty="0"/>
              <a:t>: A primer by François R. </a:t>
            </a:r>
            <a:r>
              <a:rPr lang="en-US" altLang="ko-KR" dirty="0" err="1"/>
              <a:t>Velde</a:t>
            </a:r>
            <a:r>
              <a:rPr lang="en-US" altLang="ko-KR" dirty="0"/>
              <a:t>, senior </a:t>
            </a:r>
            <a:r>
              <a:rPr lang="en-US" altLang="ko-KR" dirty="0" smtClean="0"/>
              <a:t>economist FRB</a:t>
            </a:r>
          </a:p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: A Peer-to-Peer Electronic Cash System, Satoshi </a:t>
            </a:r>
            <a:r>
              <a:rPr lang="en-US" altLang="ko-KR" dirty="0" err="1" smtClean="0"/>
              <a:t>Nakamoto</a:t>
            </a:r>
            <a:endParaRPr lang="en-US" altLang="ko-KR" dirty="0" smtClean="0"/>
          </a:p>
          <a:p>
            <a:r>
              <a:rPr lang="en-US" altLang="ko-KR" smtClean="0"/>
              <a:t>http://bitcoinbook.cs.princeton.edu/</a:t>
            </a:r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70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it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“Satoshi </a:t>
            </a:r>
            <a:r>
              <a:rPr lang="en-US" dirty="0" err="1" smtClean="0"/>
              <a:t>Nakamoto</a:t>
            </a:r>
            <a:r>
              <a:rPr lang="en-US" dirty="0" smtClean="0"/>
              <a:t>” created the reference implementation that began with a Genesis Block of 50 coins</a:t>
            </a:r>
          </a:p>
          <a:p>
            <a:r>
              <a:rPr lang="en-US" b="1" dirty="0"/>
              <a:t>2008</a:t>
            </a:r>
          </a:p>
          <a:p>
            <a:pPr lvl="1"/>
            <a:r>
              <a:rPr lang="en-US" b="1" dirty="0"/>
              <a:t>August 18	</a:t>
            </a:r>
            <a:r>
              <a:rPr lang="en-US" b="1" dirty="0" smtClean="0"/>
              <a:t>	</a:t>
            </a:r>
            <a:r>
              <a:rPr lang="en-US" dirty="0" smtClean="0"/>
              <a:t>Domain </a:t>
            </a:r>
            <a:r>
              <a:rPr lang="en-US" dirty="0"/>
              <a:t>name "</a:t>
            </a:r>
            <a:r>
              <a:rPr lang="en-US" dirty="0" err="1"/>
              <a:t>bitcoin.org</a:t>
            </a:r>
            <a:r>
              <a:rPr lang="en-US" dirty="0"/>
              <a:t>" registered</a:t>
            </a:r>
            <a:r>
              <a:rPr lang="en-US" baseline="30000" dirty="0"/>
              <a:t>[1]</a:t>
            </a:r>
            <a:r>
              <a:rPr lang="en-US" dirty="0"/>
              <a:t>.	</a:t>
            </a:r>
          </a:p>
          <a:p>
            <a:pPr lvl="1"/>
            <a:r>
              <a:rPr lang="en-US" b="1" dirty="0"/>
              <a:t>October </a:t>
            </a:r>
            <a:r>
              <a:rPr lang="en-US" b="1" dirty="0" smtClean="0"/>
              <a:t>31	</a:t>
            </a:r>
            <a:r>
              <a:rPr lang="en-US" dirty="0" err="1" smtClean="0"/>
              <a:t>Bitcoin</a:t>
            </a:r>
            <a:r>
              <a:rPr lang="en-US" dirty="0" smtClean="0"/>
              <a:t> design paper published</a:t>
            </a:r>
          </a:p>
          <a:p>
            <a:pPr lvl="1"/>
            <a:r>
              <a:rPr lang="en-US" b="1" dirty="0" smtClean="0"/>
              <a:t>November </a:t>
            </a:r>
            <a:r>
              <a:rPr lang="en-US" b="1" dirty="0"/>
              <a:t>09	</a:t>
            </a:r>
            <a:r>
              <a:rPr lang="en-US" dirty="0"/>
              <a:t>Bitcoin project registered at </a:t>
            </a:r>
            <a:r>
              <a:rPr lang="en-US" dirty="0" err="1"/>
              <a:t>SourceForge.net</a:t>
            </a:r>
            <a:r>
              <a:rPr lang="en-US" dirty="0"/>
              <a:t>	</a:t>
            </a:r>
          </a:p>
          <a:p>
            <a:r>
              <a:rPr lang="en-US" b="1" dirty="0"/>
              <a:t>2009</a:t>
            </a:r>
          </a:p>
          <a:p>
            <a:pPr lvl="1"/>
            <a:r>
              <a:rPr lang="en-US" b="1" dirty="0"/>
              <a:t>January 3	</a:t>
            </a:r>
            <a:r>
              <a:rPr lang="en-US" b="1" dirty="0" smtClean="0"/>
              <a:t>	</a:t>
            </a:r>
            <a:r>
              <a:rPr lang="en-US" dirty="0" smtClean="0"/>
              <a:t>Genesis block established at 18:15:05 GMT</a:t>
            </a:r>
          </a:p>
          <a:p>
            <a:pPr lvl="1"/>
            <a:r>
              <a:rPr lang="en-US" b="1" dirty="0" smtClean="0"/>
              <a:t>January </a:t>
            </a:r>
            <a:r>
              <a:rPr lang="en-US" b="1" dirty="0"/>
              <a:t>9	</a:t>
            </a:r>
            <a:r>
              <a:rPr lang="en-US" b="1" dirty="0" smtClean="0"/>
              <a:t>	</a:t>
            </a:r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/>
              <a:t>v0.1 released and announced on </a:t>
            </a:r>
            <a:r>
              <a:rPr lang="en-US" dirty="0" smtClean="0"/>
              <a:t>the 			cryptography mailing list</a:t>
            </a:r>
          </a:p>
          <a:p>
            <a:pPr lvl="1"/>
            <a:r>
              <a:rPr lang="en-US" b="1" dirty="0" smtClean="0"/>
              <a:t>January </a:t>
            </a:r>
            <a:r>
              <a:rPr lang="en-US" b="1" dirty="0"/>
              <a:t>12	</a:t>
            </a:r>
            <a:r>
              <a:rPr lang="en-US" dirty="0"/>
              <a:t>First Bitcoin transaction, </a:t>
            </a:r>
            <a:r>
              <a:rPr lang="en-US" dirty="0" smtClean="0"/>
              <a:t>in block 170 from Satoshi 			to Hal Finney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en.bitcoin.it</a:t>
            </a:r>
            <a:r>
              <a:rPr lang="en-US" sz="1600" dirty="0"/>
              <a:t>/wiki/History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have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800" i="1" dirty="0" smtClean="0"/>
          </a:p>
          <a:p>
            <a:pPr marL="114300" indent="0" algn="ctr">
              <a:buNone/>
            </a:pPr>
            <a:r>
              <a:rPr lang="en-US" sz="4800" i="1" dirty="0" smtClean="0"/>
              <a:t>The worth of a thing </a:t>
            </a:r>
          </a:p>
          <a:p>
            <a:pPr marL="114300" indent="0" algn="ctr">
              <a:buNone/>
            </a:pPr>
            <a:r>
              <a:rPr lang="en-US" sz="4800" i="1" dirty="0" smtClean="0"/>
              <a:t>is the price it will bring.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sz="4400" dirty="0" smtClean="0"/>
              <a:t>16 Billion Dollar Market Cap!</a:t>
            </a:r>
          </a:p>
          <a:p>
            <a:pPr marL="114300" indent="0" algn="ctr">
              <a:buNone/>
            </a:pPr>
            <a:endParaRPr lang="en-US" sz="4400" dirty="0" smtClean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http</a:t>
            </a:r>
            <a:r>
              <a:rPr lang="en-US" dirty="0"/>
              <a:t>://coinmarketcap.com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315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16124" r="5290" b="21706"/>
          <a:stretch/>
        </p:blipFill>
        <p:spPr bwMode="auto">
          <a:xfrm>
            <a:off x="-14005" y="1340768"/>
            <a:ext cx="11354757" cy="426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9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: Challenges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All virtual currency must address the following challenges:</a:t>
            </a:r>
          </a:p>
          <a:p>
            <a:pPr lvl="1"/>
            <a:r>
              <a:rPr lang="en-US" altLang="ko-KR" dirty="0" smtClean="0"/>
              <a:t>Creation of a virtual coin/note</a:t>
            </a:r>
          </a:p>
          <a:p>
            <a:pPr lvl="2"/>
            <a:r>
              <a:rPr lang="en-US" altLang="ko-KR" dirty="0" smtClean="0"/>
              <a:t>How is it created in the first place?</a:t>
            </a:r>
          </a:p>
          <a:p>
            <a:pPr lvl="2"/>
            <a:r>
              <a:rPr lang="en-US" altLang="ko-KR" dirty="0" smtClean="0"/>
              <a:t>How do you prevent inflation? (What prevents anyone from creating lots of coins?)</a:t>
            </a:r>
          </a:p>
          <a:p>
            <a:pPr lvl="1"/>
            <a:r>
              <a:rPr lang="en-US" altLang="ko-KR" dirty="0" smtClean="0"/>
              <a:t>Validation</a:t>
            </a:r>
          </a:p>
          <a:p>
            <a:pPr lvl="2"/>
            <a:r>
              <a:rPr lang="en-US" altLang="ko-KR" dirty="0" smtClean="0"/>
              <a:t>Is the coin legit?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How </a:t>
            </a:r>
            <a:r>
              <a:rPr lang="en-US" altLang="ko-KR" dirty="0" smtClean="0"/>
              <a:t>do you prevent a coin from double-spending?</a:t>
            </a:r>
          </a:p>
          <a:p>
            <a:r>
              <a:rPr lang="en-US" altLang="ko-KR" dirty="0" err="1" smtClean="0"/>
              <a:t>BitCoin</a:t>
            </a:r>
            <a:r>
              <a:rPr lang="en-US" altLang="ko-KR" dirty="0" smtClean="0"/>
              <a:t> takes a infrastructure-less approach</a:t>
            </a:r>
          </a:p>
          <a:p>
            <a:pPr lvl="1"/>
            <a:r>
              <a:rPr lang="en-US" altLang="ko-KR" dirty="0" smtClean="0"/>
              <a:t>Rely on proof instead of trust</a:t>
            </a:r>
          </a:p>
          <a:p>
            <a:pPr lvl="1"/>
            <a:r>
              <a:rPr lang="en-US" altLang="ko-KR" dirty="0" smtClean="0"/>
              <a:t>No central bank or clearing house</a:t>
            </a:r>
          </a:p>
        </p:txBody>
      </p:sp>
    </p:spTree>
    <p:extLst>
      <p:ext uri="{BB962C8B-B14F-4D97-AF65-F5344CB8AC3E}">
        <p14:creationId xmlns:p14="http://schemas.microsoft.com/office/powerpoint/2010/main" val="4205591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bbding}&#10;\usepackage{xcolor}&#10;\usepackage{cmbright}&#10;\pagestyle{empty}&#10;\begin{document}&#10;\noindent {\color[rgb]{0,0.7,0}\Checkmark}%&#10;\raisebox{0.5ex}{/}{\color{red}\XSolidBrush}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bbding}&#10;\usepackage{xcolor}&#10;\usepackage{cmbright}&#10;\pagestyle{empty}&#10;\begin{document}&#10;\noindent {\color[rgb]{0,0.7,0}\Checkmark}%&#10;\raisebox{0.5ex}{/}{\color{red}\XSolidBrush}&#10;\end{document}"/>
  <p:tag name="IGUANATEXSIZE" val="3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16791</TotalTime>
  <Words>2555</Words>
  <Application>Microsoft Office PowerPoint</Application>
  <PresentationFormat>On-screen Show (4:3)</PresentationFormat>
  <Paragraphs>464</Paragraphs>
  <Slides>58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Θέμα του Office</vt:lpstr>
      <vt:lpstr>PowerPoint Presentation</vt:lpstr>
      <vt:lpstr>Blockchain Defined</vt:lpstr>
      <vt:lpstr>What is Bitcoin</vt:lpstr>
      <vt:lpstr>Bitcoin Whitepaper – 2008.10.31</vt:lpstr>
      <vt:lpstr>Features of Bitcoin</vt:lpstr>
      <vt:lpstr>When did it start?</vt:lpstr>
      <vt:lpstr>Why does it have value?</vt:lpstr>
      <vt:lpstr>Why does it matter?</vt:lpstr>
      <vt:lpstr>BitCoin: Challenges</vt:lpstr>
      <vt:lpstr>BitCoin: Motivation</vt:lpstr>
      <vt:lpstr>Four components in secure communication</vt:lpstr>
      <vt:lpstr>What do we want to secure?</vt:lpstr>
      <vt:lpstr>From the perspective of BitCoin</vt:lpstr>
      <vt:lpstr>From the perspective of BitCoin</vt:lpstr>
      <vt:lpstr>Cryptographic Hash Functions</vt:lpstr>
      <vt:lpstr>Collision resistant</vt:lpstr>
      <vt:lpstr>SHA256</vt:lpstr>
      <vt:lpstr>Application: Hash as a message digest</vt:lpstr>
      <vt:lpstr>One way </vt:lpstr>
      <vt:lpstr>Digital Signature</vt:lpstr>
      <vt:lpstr>Digital Signature</vt:lpstr>
      <vt:lpstr>Digital Signature</vt:lpstr>
      <vt:lpstr>Digital Signature</vt:lpstr>
      <vt:lpstr>Back to BitCoins</vt:lpstr>
      <vt:lpstr>Attempt #1</vt:lpstr>
      <vt:lpstr>Goals</vt:lpstr>
      <vt:lpstr>Setting</vt:lpstr>
      <vt:lpstr>Basic idea</vt:lpstr>
      <vt:lpstr>Sending Bitcoins</vt:lpstr>
      <vt:lpstr>Main Transaction pic</vt:lpstr>
      <vt:lpstr>Sending Bitcoins</vt:lpstr>
      <vt:lpstr>Double Spending</vt:lpstr>
      <vt:lpstr>Double Spending</vt:lpstr>
      <vt:lpstr>Consensus Protocols</vt:lpstr>
      <vt:lpstr>This solution does not help us!</vt:lpstr>
      <vt:lpstr>Bitcoin’s consensus protocol</vt:lpstr>
      <vt:lpstr>BitCoin</vt:lpstr>
      <vt:lpstr>Blocks</vt:lpstr>
      <vt:lpstr>Blocks</vt:lpstr>
      <vt:lpstr>Blocks</vt:lpstr>
      <vt:lpstr>BitCoin Network</vt:lpstr>
      <vt:lpstr>A Tree of Blocks</vt:lpstr>
      <vt:lpstr>A Tree of Blocks</vt:lpstr>
      <vt:lpstr>Tie breaking</vt:lpstr>
      <vt:lpstr>The Protocol for Finding Blocks</vt:lpstr>
      <vt:lpstr>The Protocol for Participants</vt:lpstr>
      <vt:lpstr>Reverting is hard…</vt:lpstr>
      <vt:lpstr>Practical Limitation</vt:lpstr>
      <vt:lpstr>Why work to find blocks?</vt:lpstr>
      <vt:lpstr>Block reward</vt:lpstr>
      <vt:lpstr>Recap: The Bitcoin Protocol</vt:lpstr>
      <vt:lpstr>Bitcoin’s consensus protocol</vt:lpstr>
      <vt:lpstr>Double Spends</vt:lpstr>
      <vt:lpstr>Build an Alternate Chain?</vt:lpstr>
      <vt:lpstr>Hardware War</vt:lpstr>
      <vt:lpstr>Summary</vt:lpstr>
      <vt:lpstr>More uses of blockchain?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katerina.doka katerina.doka</cp:lastModifiedBy>
  <cp:revision>634</cp:revision>
  <cp:lastPrinted>1601-01-01T00:00:00Z</cp:lastPrinted>
  <dcterms:created xsi:type="dcterms:W3CDTF">2010-01-28T11:06:47Z</dcterms:created>
  <dcterms:modified xsi:type="dcterms:W3CDTF">2018-12-19T09:56:07Z</dcterms:modified>
</cp:coreProperties>
</file>