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72"/>
  </p:notesMasterIdLst>
  <p:sldIdLst>
    <p:sldId id="256" r:id="rId2"/>
    <p:sldId id="379" r:id="rId3"/>
    <p:sldId id="380" r:id="rId4"/>
    <p:sldId id="491" r:id="rId5"/>
    <p:sldId id="439" r:id="rId6"/>
    <p:sldId id="442" r:id="rId7"/>
    <p:sldId id="440" r:id="rId8"/>
    <p:sldId id="441" r:id="rId9"/>
    <p:sldId id="443" r:id="rId10"/>
    <p:sldId id="444" r:id="rId11"/>
    <p:sldId id="445" r:id="rId12"/>
    <p:sldId id="446" r:id="rId13"/>
    <p:sldId id="493" r:id="rId14"/>
    <p:sldId id="492" r:id="rId15"/>
    <p:sldId id="494" r:id="rId16"/>
    <p:sldId id="497" r:id="rId17"/>
    <p:sldId id="495" r:id="rId18"/>
    <p:sldId id="498" r:id="rId19"/>
    <p:sldId id="499" r:id="rId20"/>
    <p:sldId id="463" r:id="rId21"/>
    <p:sldId id="477" r:id="rId22"/>
    <p:sldId id="478" r:id="rId23"/>
    <p:sldId id="479" r:id="rId24"/>
    <p:sldId id="480" r:id="rId25"/>
    <p:sldId id="502" r:id="rId26"/>
    <p:sldId id="451" r:id="rId27"/>
    <p:sldId id="484" r:id="rId28"/>
    <p:sldId id="461" r:id="rId29"/>
    <p:sldId id="476" r:id="rId30"/>
    <p:sldId id="454" r:id="rId31"/>
    <p:sldId id="483" r:id="rId32"/>
    <p:sldId id="456" r:id="rId33"/>
    <p:sldId id="503" r:id="rId34"/>
    <p:sldId id="504" r:id="rId35"/>
    <p:sldId id="505" r:id="rId36"/>
    <p:sldId id="506" r:id="rId37"/>
    <p:sldId id="507" r:id="rId38"/>
    <p:sldId id="459" r:id="rId39"/>
    <p:sldId id="508" r:id="rId40"/>
    <p:sldId id="512" r:id="rId41"/>
    <p:sldId id="437" r:id="rId42"/>
    <p:sldId id="509" r:id="rId43"/>
    <p:sldId id="510" r:id="rId44"/>
    <p:sldId id="511" r:id="rId45"/>
    <p:sldId id="516" r:id="rId46"/>
    <p:sldId id="515" r:id="rId47"/>
    <p:sldId id="517" r:id="rId48"/>
    <p:sldId id="466" r:id="rId49"/>
    <p:sldId id="467" r:id="rId50"/>
    <p:sldId id="487" r:id="rId51"/>
    <p:sldId id="488" r:id="rId52"/>
    <p:sldId id="489" r:id="rId53"/>
    <p:sldId id="529" r:id="rId54"/>
    <p:sldId id="490" r:id="rId55"/>
    <p:sldId id="518" r:id="rId56"/>
    <p:sldId id="519" r:id="rId57"/>
    <p:sldId id="520" r:id="rId58"/>
    <p:sldId id="521" r:id="rId59"/>
    <p:sldId id="522" r:id="rId60"/>
    <p:sldId id="523" r:id="rId61"/>
    <p:sldId id="524" r:id="rId62"/>
    <p:sldId id="530" r:id="rId63"/>
    <p:sldId id="531" r:id="rId64"/>
    <p:sldId id="532" r:id="rId65"/>
    <p:sldId id="533" r:id="rId66"/>
    <p:sldId id="534" r:id="rId67"/>
    <p:sldId id="525" r:id="rId68"/>
    <p:sldId id="526" r:id="rId69"/>
    <p:sldId id="528" r:id="rId70"/>
    <p:sldId id="436" r:id="rId71"/>
  </p:sldIdLst>
  <p:sldSz cx="9144000" cy="6858000" type="screen4x3"/>
  <p:notesSz cx="10234613" cy="70993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12" autoAdjust="0"/>
  </p:normalViewPr>
  <p:slideViewPr>
    <p:cSldViewPr>
      <p:cViewPr>
        <p:scale>
          <a:sx n="70" d="100"/>
          <a:sy n="70" d="100"/>
        </p:scale>
        <p:origin x="-1156" y="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90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97550" y="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6475" cy="2660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23938" y="3373438"/>
            <a:ext cx="8185150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7550" y="674370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ED60039-CB09-48AF-B49E-9760B370CF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3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ED15A1F-741E-4DF5-B0D0-975EB6BC7808}" type="slidenum">
              <a:rPr lang="el-GR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el-GR" smtClean="0"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2462"/>
          </a:xfrm>
          <a:noFill/>
          <a:ln/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320" tIns="47160" rIns="94320" bIns="471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E622BF-EA08-44FF-BC0F-571CE05E246E}" type="slidenum">
              <a:rPr lang="el-GR" sz="130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l-GR" sz="130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6C51-1577-4671-8D83-AD05C706E8D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D3C3-ECFB-45C5-BB86-A20C182DB34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D6F2-249E-4E74-AEF1-357BEB8023C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57A4-54FA-46F9-887B-22C630186E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919F-1C81-41B9-83F9-9C5D39B42F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028B-EF3D-4644-816C-AB9DD45B605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933B-25A2-4C99-85ED-A365C1510C9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141D-612C-4360-A4FA-F82F45D1DDC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1E8-7EAD-4C1D-A739-C4AD93AE639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591C-6224-4CC5-8A15-AD631975713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22E7-D324-4BB8-BD32-28893D8A1CB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093D2-082E-44F1-8B89-B2F25A23D6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F491CB-8FF0-4AD7-BD19-72FD185E7947}" type="datetime1">
              <a:rPr lang="el-GR" sz="1000" b="1">
                <a:latin typeface="Calibri" pitchFamily="34" charset="0"/>
              </a:rPr>
              <a:pPr>
                <a:defRPr/>
              </a:pPr>
              <a:t>1/11/2019</a:t>
            </a:fld>
            <a:endParaRPr lang="el-GR" sz="1000" b="1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Δοσοληψίες</a:t>
            </a: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26057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9</a:t>
            </a: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-20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</a:t>
            </a: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έννοια του </a:t>
            </a:r>
            <a:r>
              <a:rPr lang="en-US" dirty="0" smtClean="0"/>
              <a:t>transaction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Ένα διατεταγμένο σύνολο από ενέργειες</a:t>
            </a:r>
            <a:endParaRPr lang="en-US" sz="2000" dirty="0" smtClean="0"/>
          </a:p>
          <a:p>
            <a:r>
              <a:rPr lang="el-GR" sz="2000" dirty="0" smtClean="0"/>
              <a:t>Ένα </a:t>
            </a:r>
            <a:r>
              <a:rPr lang="en-US" sz="2000" dirty="0" smtClean="0"/>
              <a:t>transaction </a:t>
            </a:r>
            <a:r>
              <a:rPr lang="el-GR" sz="2000" dirty="0" smtClean="0"/>
              <a:t>είναι ατομικό </a:t>
            </a:r>
            <a:r>
              <a:rPr lang="en-US" sz="2000" dirty="0" smtClean="0"/>
              <a:t>(atomic) </a:t>
            </a:r>
            <a:r>
              <a:rPr lang="el-GR" sz="2000" dirty="0" err="1" smtClean="0"/>
              <a:t>δλδ</a:t>
            </a:r>
            <a:r>
              <a:rPr lang="el-GR" sz="2000" dirty="0" smtClean="0"/>
              <a:t> αδιαίρετο σε σχέση με άλλα </a:t>
            </a:r>
            <a:r>
              <a:rPr lang="en-US" sz="2000" dirty="0" smtClean="0"/>
              <a:t>transactions</a:t>
            </a:r>
          </a:p>
          <a:p>
            <a:pPr lvl="1"/>
            <a:r>
              <a:rPr lang="el-GR" sz="1600" dirty="0" smtClean="0"/>
              <a:t>Δεν υπάρχει πρόσβαση σε ενδιάμεσα αποτελέσματα/καταστάσεις</a:t>
            </a:r>
            <a:endParaRPr lang="en-US" sz="1600" dirty="0" smtClean="0"/>
          </a:p>
          <a:p>
            <a:pPr lvl="1"/>
            <a:r>
              <a:rPr lang="el-GR" sz="1600" dirty="0" smtClean="0"/>
              <a:t>Δεν υπάρχει παρεμβολή από άλλες ενέργειες</a:t>
            </a:r>
            <a:endParaRPr lang="en-US" sz="1600" dirty="0" smtClean="0"/>
          </a:p>
          <a:p>
            <a:r>
              <a:rPr lang="en-US" sz="2000" dirty="0" smtClean="0"/>
              <a:t>Primitives</a:t>
            </a:r>
          </a:p>
          <a:p>
            <a:pPr lvl="1"/>
            <a:r>
              <a:rPr lang="en-US" sz="1600" dirty="0" err="1" smtClean="0"/>
              <a:t>openTransaction</a:t>
            </a:r>
            <a:r>
              <a:rPr lang="en-US" sz="1600" dirty="0" smtClean="0"/>
              <a:t>() -&gt; trans;</a:t>
            </a:r>
          </a:p>
          <a:p>
            <a:pPr lvl="1"/>
            <a:r>
              <a:rPr lang="en-US" sz="1600" dirty="0" err="1" smtClean="0"/>
              <a:t>closeTransaction</a:t>
            </a:r>
            <a:r>
              <a:rPr lang="en-US" sz="1600" dirty="0" smtClean="0"/>
              <a:t>(trans) -&gt; (commit, abort);</a:t>
            </a:r>
          </a:p>
          <a:p>
            <a:pPr lvl="1"/>
            <a:r>
              <a:rPr lang="en-US" sz="1600" dirty="0" err="1" smtClean="0"/>
              <a:t>abortTransaction</a:t>
            </a:r>
            <a:r>
              <a:rPr lang="en-US" sz="1600" dirty="0" smtClean="0"/>
              <a:t>(trans);</a:t>
            </a:r>
          </a:p>
          <a:p>
            <a:r>
              <a:rPr lang="el-GR" sz="2000" dirty="0" smtClean="0"/>
              <a:t>Υλοποιώντας</a:t>
            </a:r>
            <a:r>
              <a:rPr lang="en-US" sz="2000" dirty="0" smtClean="0"/>
              <a:t> transactions</a:t>
            </a:r>
          </a:p>
          <a:p>
            <a:pPr lvl="1"/>
            <a:r>
              <a:rPr lang="el-GR" sz="1600" dirty="0" smtClean="0"/>
              <a:t>Απόδοση (</a:t>
            </a:r>
            <a:r>
              <a:rPr lang="en-US" sz="1600" dirty="0" smtClean="0"/>
              <a:t>Performance</a:t>
            </a:r>
            <a:r>
              <a:rPr lang="el-GR" sz="1600" dirty="0" smtClean="0"/>
              <a:t>)</a:t>
            </a:r>
            <a:r>
              <a:rPr lang="en-US" sz="1600" dirty="0" smtClean="0"/>
              <a:t>: </a:t>
            </a:r>
            <a:r>
              <a:rPr lang="el-GR" sz="1600" dirty="0" smtClean="0"/>
              <a:t>ποιες ενέργειες μπορούμε να τρέξουμε ταυτόχρονα</a:t>
            </a:r>
            <a:endParaRPr lang="en-US" sz="1600" dirty="0" smtClean="0"/>
          </a:p>
          <a:p>
            <a:pPr lvl="1"/>
            <a:r>
              <a:rPr lang="el-GR" sz="1600" dirty="0" smtClean="0"/>
              <a:t>Σφάλματα (</a:t>
            </a:r>
            <a:r>
              <a:rPr lang="en-US" sz="1600" dirty="0" smtClean="0"/>
              <a:t>Failure</a:t>
            </a:r>
            <a:r>
              <a:rPr lang="el-GR" sz="1600" dirty="0" smtClean="0"/>
              <a:t>)</a:t>
            </a:r>
            <a:r>
              <a:rPr lang="en-US" sz="1600" dirty="0" smtClean="0"/>
              <a:t>: </a:t>
            </a:r>
            <a:r>
              <a:rPr lang="el-GR" sz="1600" dirty="0" smtClean="0"/>
              <a:t>πώς χειριζόμαστε σφάλματα</a:t>
            </a:r>
            <a:r>
              <a:rPr lang="en-US" sz="1600" dirty="0" smtClean="0"/>
              <a:t>, </a:t>
            </a:r>
            <a:r>
              <a:rPr lang="el-GR" sz="1600" dirty="0" smtClean="0"/>
              <a:t>κάνοντας </a:t>
            </a:r>
            <a:r>
              <a:rPr lang="en-US" sz="1600" dirty="0" smtClean="0"/>
              <a:t>roll-back </a:t>
            </a:r>
            <a:r>
              <a:rPr lang="el-GR" sz="1600" dirty="0" smtClean="0"/>
              <a:t>αλλαγές αν χρειαστεί</a:t>
            </a:r>
            <a:endParaRPr lang="en-US" sz="16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</a:t>
            </a:r>
            <a:r>
              <a:rPr lang="en-US" dirty="0" smtClean="0"/>
              <a:t>ACID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b="1" dirty="0" smtClean="0"/>
              <a:t>Ατομικότητα</a:t>
            </a:r>
            <a:r>
              <a:rPr lang="el-GR" sz="2000" dirty="0" smtClean="0"/>
              <a:t> (</a:t>
            </a:r>
            <a:r>
              <a:rPr lang="en-US" sz="2000" b="1" dirty="0" smtClean="0">
                <a:solidFill>
                  <a:srgbClr val="C00000"/>
                </a:solidFill>
              </a:rPr>
              <a:t>A</a:t>
            </a:r>
            <a:r>
              <a:rPr lang="en-US" sz="2000" b="1" dirty="0" smtClean="0"/>
              <a:t>tomicity</a:t>
            </a:r>
            <a:r>
              <a:rPr lang="el-GR" sz="2000" dirty="0" smtClean="0"/>
              <a:t>)</a:t>
            </a:r>
            <a:r>
              <a:rPr lang="en-US" sz="2000" dirty="0" smtClean="0"/>
              <a:t>: </a:t>
            </a:r>
            <a:r>
              <a:rPr lang="el-GR" sz="2000" dirty="0" smtClean="0"/>
              <a:t>όλα ή τίποτα, δηλαδή, είτε όλες οι πράξεις μιας δοσοληψία επιτυγχάνουν, είτε όλες αποτυγχάνουν</a:t>
            </a:r>
          </a:p>
          <a:p>
            <a:endParaRPr lang="en-US" sz="2000" dirty="0" smtClean="0"/>
          </a:p>
          <a:p>
            <a:r>
              <a:rPr lang="el-GR" sz="2000" b="1" dirty="0" smtClean="0"/>
              <a:t>Συνέπεια</a:t>
            </a:r>
            <a:r>
              <a:rPr lang="el-GR" sz="2000" dirty="0" smtClean="0"/>
              <a:t> (</a:t>
            </a:r>
            <a:r>
              <a:rPr lang="en-US" sz="2000" b="1" dirty="0" smtClean="0">
                <a:solidFill>
                  <a:srgbClr val="C00000"/>
                </a:solidFill>
              </a:rPr>
              <a:t>C</a:t>
            </a:r>
            <a:r>
              <a:rPr lang="en-US" sz="2000" b="1" dirty="0" smtClean="0"/>
              <a:t>onsistency</a:t>
            </a:r>
            <a:r>
              <a:rPr lang="el-GR" sz="2000" dirty="0" smtClean="0"/>
              <a:t>)</a:t>
            </a:r>
            <a:r>
              <a:rPr lang="en-US" sz="2000" dirty="0" smtClean="0"/>
              <a:t>: </a:t>
            </a:r>
            <a:r>
              <a:rPr lang="el-GR" sz="2000" dirty="0" smtClean="0"/>
              <a:t>αν ο </a:t>
            </a:r>
            <a:r>
              <a:rPr lang="en-US" sz="2000" dirty="0" smtClean="0"/>
              <a:t>server </a:t>
            </a:r>
            <a:r>
              <a:rPr lang="el-GR" sz="2000" dirty="0" smtClean="0"/>
              <a:t>ξεκινά από συνεπή κατάσταση</a:t>
            </a:r>
            <a:r>
              <a:rPr lang="en-US" sz="2000" dirty="0" smtClean="0"/>
              <a:t>, </a:t>
            </a:r>
            <a:r>
              <a:rPr lang="el-GR" sz="2000" dirty="0" smtClean="0"/>
              <a:t>το</a:t>
            </a:r>
            <a:r>
              <a:rPr lang="en-US" sz="2000" dirty="0" smtClean="0"/>
              <a:t> transaction </a:t>
            </a:r>
            <a:r>
              <a:rPr lang="el-GR" sz="2000" dirty="0" smtClean="0"/>
              <a:t>τον αφήνει πάλι σε συνεπή κατάσταση </a:t>
            </a:r>
            <a:r>
              <a:rPr lang="en-US" sz="2000" dirty="0" smtClean="0"/>
              <a:t>  </a:t>
            </a:r>
            <a:endParaRPr lang="el-GR" sz="2000" dirty="0" smtClean="0"/>
          </a:p>
          <a:p>
            <a:endParaRPr lang="en-US" sz="2000" dirty="0" smtClean="0"/>
          </a:p>
          <a:p>
            <a:r>
              <a:rPr lang="el-GR" sz="2000" b="1" dirty="0" smtClean="0"/>
              <a:t>Απομόνωση</a:t>
            </a:r>
            <a:r>
              <a:rPr lang="el-GR" sz="2000" dirty="0" smtClean="0"/>
              <a:t> (</a:t>
            </a:r>
            <a:r>
              <a:rPr lang="en-US" sz="2000" b="1" dirty="0" smtClean="0">
                <a:solidFill>
                  <a:srgbClr val="C00000"/>
                </a:solidFill>
              </a:rPr>
              <a:t>I</a:t>
            </a:r>
            <a:r>
              <a:rPr lang="en-US" sz="2000" b="1" dirty="0" smtClean="0"/>
              <a:t>solation</a:t>
            </a:r>
            <a:r>
              <a:rPr lang="el-GR" sz="2000" dirty="0" smtClean="0"/>
              <a:t>)</a:t>
            </a:r>
            <a:r>
              <a:rPr lang="en-US" sz="2000" dirty="0" smtClean="0"/>
              <a:t>: </a:t>
            </a:r>
            <a:r>
              <a:rPr lang="el-GR" sz="2000" dirty="0" smtClean="0"/>
              <a:t>Κάθε δοσοληψία τρέχει χωρίς παρεμβολές, δηλαδή ακόμα κι αν τρέχουν πολλές δοσοληψίες ταυτόχρονα, κάθε δοσοληψία είναι σαν να τρέχει μόνη της</a:t>
            </a:r>
          </a:p>
          <a:p>
            <a:pPr>
              <a:buNone/>
            </a:pPr>
            <a:endParaRPr lang="en-US" sz="2000" dirty="0" smtClean="0"/>
          </a:p>
          <a:p>
            <a:r>
              <a:rPr lang="el-GR" sz="2000" b="1" dirty="0" smtClean="0"/>
              <a:t>Μονιμότητα</a:t>
            </a:r>
            <a:r>
              <a:rPr lang="el-GR" sz="2000" dirty="0" smtClean="0"/>
              <a:t> (</a:t>
            </a:r>
            <a:r>
              <a:rPr lang="en-US" sz="2000" b="1" dirty="0" smtClean="0">
                <a:solidFill>
                  <a:srgbClr val="C00000"/>
                </a:solidFill>
              </a:rPr>
              <a:t>D</a:t>
            </a:r>
            <a:r>
              <a:rPr lang="en-US" sz="2000" b="1" dirty="0" smtClean="0"/>
              <a:t>urability</a:t>
            </a:r>
            <a:r>
              <a:rPr lang="el-GR" sz="2000" dirty="0" smtClean="0"/>
              <a:t>)</a:t>
            </a:r>
            <a:r>
              <a:rPr lang="en-US" sz="2000" dirty="0" smtClean="0"/>
              <a:t>: </a:t>
            </a:r>
            <a:r>
              <a:rPr lang="el-GR" sz="2000" dirty="0" smtClean="0"/>
              <a:t>Αν μια δοσοληψία επιτύχει, το αποτέλεσμά της είναι μόνιμο και επιβιώνει ακόμα κι αν αποτύχει το σύστημα, δηλαδή γράφεται στον δίσκο</a:t>
            </a:r>
            <a:endParaRPr lang="en-US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Παράδειγμα: Μεταφορά χρημάτων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l-GR" sz="2400" dirty="0" smtClean="0"/>
              <a:t>Δοσοληψία που μεταφέρει </a:t>
            </a:r>
            <a:r>
              <a:rPr lang="en-US" sz="2400" dirty="0" smtClean="0"/>
              <a:t>$50 </a:t>
            </a:r>
            <a:r>
              <a:rPr lang="el-GR" sz="2400" dirty="0" smtClean="0"/>
              <a:t>από τον</a:t>
            </a:r>
            <a:r>
              <a:rPr lang="en-US" sz="2400" dirty="0" smtClean="0"/>
              <a:t> A </a:t>
            </a:r>
            <a:r>
              <a:rPr lang="el-GR" sz="2400" dirty="0" smtClean="0"/>
              <a:t>στον </a:t>
            </a:r>
            <a:r>
              <a:rPr lang="en-US" sz="2400" dirty="0" smtClean="0"/>
              <a:t>B:</a:t>
            </a:r>
          </a:p>
          <a:p>
            <a:pPr>
              <a:buNone/>
            </a:pPr>
            <a:r>
              <a:rPr lang="el-GR" sz="2400" dirty="0" smtClean="0"/>
              <a:t>		</a:t>
            </a:r>
            <a:r>
              <a:rPr lang="en-US" sz="1800" dirty="0" smtClean="0"/>
              <a:t>1.</a:t>
            </a:r>
            <a:r>
              <a:rPr lang="el-GR" sz="1800" dirty="0" smtClean="0"/>
              <a:t> </a:t>
            </a:r>
            <a:r>
              <a:rPr lang="en-US" sz="1800" dirty="0" smtClean="0"/>
              <a:t>read(A)</a:t>
            </a:r>
          </a:p>
          <a:p>
            <a:pPr>
              <a:buNone/>
            </a:pPr>
            <a:r>
              <a:rPr lang="el-GR" sz="1800" dirty="0" smtClean="0"/>
              <a:t>		</a:t>
            </a:r>
            <a:r>
              <a:rPr lang="en-US" sz="1800" dirty="0" smtClean="0"/>
              <a:t>2.</a:t>
            </a:r>
            <a:r>
              <a:rPr lang="el-GR" sz="1800" dirty="0" smtClean="0"/>
              <a:t> </a:t>
            </a:r>
            <a:r>
              <a:rPr lang="en-US" sz="1800" dirty="0" smtClean="0"/>
              <a:t>A := A – 50</a:t>
            </a:r>
          </a:p>
          <a:p>
            <a:pPr>
              <a:buNone/>
            </a:pPr>
            <a:r>
              <a:rPr lang="el-GR" sz="1800" dirty="0" smtClean="0"/>
              <a:t>		</a:t>
            </a:r>
            <a:r>
              <a:rPr lang="en-US" sz="1800" dirty="0" smtClean="0"/>
              <a:t>3.</a:t>
            </a:r>
            <a:r>
              <a:rPr lang="el-GR" sz="1800" dirty="0" smtClean="0"/>
              <a:t> </a:t>
            </a:r>
            <a:r>
              <a:rPr lang="en-US" sz="1800" dirty="0" smtClean="0"/>
              <a:t>write(A)</a:t>
            </a:r>
          </a:p>
          <a:p>
            <a:pPr>
              <a:buNone/>
            </a:pPr>
            <a:r>
              <a:rPr lang="el-GR" sz="1800" dirty="0" smtClean="0"/>
              <a:t>		</a:t>
            </a:r>
            <a:r>
              <a:rPr lang="en-US" sz="1800" dirty="0" smtClean="0"/>
              <a:t>4.</a:t>
            </a:r>
            <a:r>
              <a:rPr lang="el-GR" sz="1800" dirty="0" smtClean="0"/>
              <a:t> </a:t>
            </a:r>
            <a:r>
              <a:rPr lang="en-US" sz="1800" dirty="0" smtClean="0"/>
              <a:t>read(B)</a:t>
            </a:r>
          </a:p>
          <a:p>
            <a:pPr>
              <a:buNone/>
            </a:pPr>
            <a:r>
              <a:rPr lang="el-GR" sz="1800" dirty="0" smtClean="0"/>
              <a:t>		</a:t>
            </a:r>
            <a:r>
              <a:rPr lang="en-US" sz="1800" dirty="0" smtClean="0"/>
              <a:t>5.</a:t>
            </a:r>
            <a:r>
              <a:rPr lang="el-GR" sz="1800" dirty="0" smtClean="0"/>
              <a:t> </a:t>
            </a:r>
            <a:r>
              <a:rPr lang="en-US" sz="1800" dirty="0" smtClean="0"/>
              <a:t>B := B + 50</a:t>
            </a:r>
          </a:p>
          <a:p>
            <a:pPr>
              <a:buNone/>
            </a:pPr>
            <a:r>
              <a:rPr lang="el-GR" sz="1800" dirty="0" smtClean="0"/>
              <a:t>		</a:t>
            </a:r>
            <a:r>
              <a:rPr lang="en-US" sz="1800" dirty="0" smtClean="0"/>
              <a:t>6.</a:t>
            </a:r>
            <a:r>
              <a:rPr lang="el-GR" sz="1800" dirty="0" smtClean="0"/>
              <a:t> </a:t>
            </a:r>
            <a:r>
              <a:rPr lang="en-US" sz="1800" dirty="0" smtClean="0"/>
              <a:t>write(B)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Συνέπεια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400" dirty="0" smtClean="0"/>
              <a:t>Το άθροισμα του Α και του Β παραμένει αμετάβλητο από την εκτέλεση του </a:t>
            </a:r>
            <a:r>
              <a:rPr lang="en-US" sz="2400" dirty="0" smtClean="0"/>
              <a:t>transaction</a:t>
            </a:r>
            <a:endParaRPr lang="el-GR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5175889" cy="294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Ατομικότητα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Αν το </a:t>
            </a:r>
            <a:r>
              <a:rPr lang="en-US" sz="2400" dirty="0" smtClean="0"/>
              <a:t>transaction </a:t>
            </a:r>
            <a:r>
              <a:rPr lang="el-GR" sz="2400" dirty="0" smtClean="0"/>
              <a:t>αποτύχει μετά το βήμα </a:t>
            </a:r>
            <a:r>
              <a:rPr lang="en-US" sz="2400" dirty="0" smtClean="0"/>
              <a:t>step 3 </a:t>
            </a:r>
            <a:r>
              <a:rPr lang="el-GR" sz="2400" dirty="0" smtClean="0"/>
              <a:t>και πριν το βήμα </a:t>
            </a:r>
            <a:r>
              <a:rPr lang="en-US" sz="2400" dirty="0" smtClean="0"/>
              <a:t>6, </a:t>
            </a:r>
            <a:r>
              <a:rPr lang="el-GR" sz="2400" dirty="0" smtClean="0"/>
              <a:t>το σύστημα πρέπει να εξασφαλίσει ότι θα αναιρεθούν τα βήματα 1-3,</a:t>
            </a:r>
            <a:r>
              <a:rPr lang="en-US" sz="2400" dirty="0" smtClean="0"/>
              <a:t> </a:t>
            </a:r>
            <a:r>
              <a:rPr lang="el-GR" sz="2400" dirty="0" smtClean="0"/>
              <a:t>αλλιώς θα υπάρχει ασυνέπεια</a:t>
            </a:r>
            <a:endParaRPr lang="en-US" sz="2400" dirty="0" smtClean="0"/>
          </a:p>
          <a:p>
            <a:endParaRPr lang="el-G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410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Μονιμότητα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Αν το </a:t>
            </a:r>
            <a:r>
              <a:rPr lang="en-US" sz="2400" dirty="0" smtClean="0"/>
              <a:t>transaction </a:t>
            </a:r>
            <a:r>
              <a:rPr lang="el-GR" sz="2400" dirty="0" smtClean="0"/>
              <a:t>επιτύχει, </a:t>
            </a:r>
            <a:r>
              <a:rPr lang="el-GR" sz="2400" dirty="0" err="1" smtClean="0"/>
              <a:t>δλδ</a:t>
            </a:r>
            <a:r>
              <a:rPr lang="el-GR" sz="2400" dirty="0" smtClean="0"/>
              <a:t> ο χρήστης ενημερωθεί ότι έγινε η μεταφορά χρημάτων επιτυχώς, αυτό δε θα αλλάξει από κανένα σφάλμα.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Μονιμότητα (2)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5105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93951"/>
            <a:ext cx="5105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Απομόνωση (1)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l-GR" sz="2000" dirty="0" smtClean="0"/>
              <a:t>Αν στο σύστημα τρέχουν παραπάνω από μια δοσοληψίες ταυτόχρονα  και η μια μπορεί να δει τα ενδιάμεσα αποτελέσματα της άλλης (π.χ. ανάμεσα στο βήμα 3 και 6) μπορεί να έχουμε ασυνέπεια.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Η πιο απλή ιδανική λύση είναι η </a:t>
            </a:r>
            <a:r>
              <a:rPr lang="el-GR" sz="2000" b="1" i="1" dirty="0" smtClean="0">
                <a:solidFill>
                  <a:schemeClr val="tx2"/>
                </a:solidFill>
              </a:rPr>
              <a:t>σειριακή</a:t>
            </a:r>
            <a:r>
              <a:rPr lang="el-GR" sz="2000" i="1" dirty="0" smtClean="0"/>
              <a:t> </a:t>
            </a:r>
            <a:r>
              <a:rPr lang="el-GR" sz="2000" dirty="0" smtClean="0"/>
              <a:t>εκτέλεση </a:t>
            </a:r>
            <a:r>
              <a:rPr lang="en-US" sz="2000" dirty="0" smtClean="0"/>
              <a:t>transactions</a:t>
            </a:r>
            <a:r>
              <a:rPr lang="el-GR" sz="2000" dirty="0" smtClean="0"/>
              <a:t>, είναι όμως κακή από πλευράς απόδοσης</a:t>
            </a:r>
            <a:endParaRPr lang="en-US" sz="2000" dirty="0" smtClean="0"/>
          </a:p>
          <a:p>
            <a:endParaRPr lang="el-G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3244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Απομόνωση (2) </a:t>
            </a: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1814513"/>
            <a:ext cx="53911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Απομόνωση (3) 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1814513"/>
            <a:ext cx="52959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 προηγούμενο μάθημα…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sz="1800" dirty="0" smtClean="0"/>
              <a:t>Group communication</a:t>
            </a:r>
          </a:p>
          <a:p>
            <a:pPr lvl="1"/>
            <a:r>
              <a:rPr lang="en-US" sz="1600" dirty="0" smtClean="0"/>
              <a:t>Multicast </a:t>
            </a:r>
            <a:r>
              <a:rPr lang="el-GR" sz="1600" dirty="0" smtClean="0"/>
              <a:t>για </a:t>
            </a:r>
            <a:r>
              <a:rPr lang="en-US" sz="1600" dirty="0" smtClean="0"/>
              <a:t>FIFO</a:t>
            </a:r>
            <a:r>
              <a:rPr lang="el-GR" sz="1600" dirty="0" smtClean="0"/>
              <a:t> διάταξη</a:t>
            </a:r>
            <a:endParaRPr lang="en-US" sz="1600" dirty="0" smtClean="0"/>
          </a:p>
          <a:p>
            <a:pPr lvl="1"/>
            <a:r>
              <a:rPr lang="en-US" sz="1600" dirty="0" smtClean="0"/>
              <a:t>Multicast </a:t>
            </a:r>
            <a:r>
              <a:rPr lang="el-GR" sz="1600" dirty="0" smtClean="0"/>
              <a:t>για ολική διάταξη</a:t>
            </a:r>
            <a:endParaRPr lang="en-US" sz="1600" dirty="0" smtClean="0"/>
          </a:p>
          <a:p>
            <a:pPr lvl="2"/>
            <a:r>
              <a:rPr lang="en-US" sz="1400" dirty="0" smtClean="0"/>
              <a:t>Sequencer</a:t>
            </a:r>
          </a:p>
          <a:p>
            <a:pPr lvl="2"/>
            <a:r>
              <a:rPr lang="en-US" sz="1400" dirty="0" smtClean="0"/>
              <a:t>ISIS</a:t>
            </a:r>
            <a:endParaRPr lang="el-GR" sz="1800" dirty="0" smtClean="0"/>
          </a:p>
          <a:p>
            <a:pPr lvl="1"/>
            <a:r>
              <a:rPr lang="en-US" sz="1600" dirty="0" smtClean="0"/>
              <a:t>Multicast </a:t>
            </a:r>
            <a:r>
              <a:rPr lang="el-GR" sz="1600" dirty="0" smtClean="0"/>
              <a:t>για αιτιώδη διάταξη</a:t>
            </a:r>
            <a:endParaRPr lang="en-US" sz="1600" dirty="0" smtClean="0"/>
          </a:p>
          <a:p>
            <a:pPr lvl="2"/>
            <a:r>
              <a:rPr lang="el-GR" sz="1400" dirty="0" smtClean="0"/>
              <a:t>Χρησιμοποιεί </a:t>
            </a:r>
            <a:r>
              <a:rPr lang="en-US" sz="1400" dirty="0" smtClean="0"/>
              <a:t>vector timestamps</a:t>
            </a:r>
            <a:endParaRPr lang="el-GR" sz="1400" dirty="0" smtClean="0"/>
          </a:p>
          <a:p>
            <a:pPr lvl="1"/>
            <a:endParaRPr lang="el-GR" sz="1800" dirty="0" smtClean="0"/>
          </a:p>
          <a:p>
            <a:r>
              <a:rPr lang="el-GR" sz="1800" dirty="0" smtClean="0"/>
              <a:t>Αμοιβαίος αποκλεισμός</a:t>
            </a:r>
            <a:endParaRPr lang="en-US" sz="1800" dirty="0" smtClean="0"/>
          </a:p>
          <a:p>
            <a:pPr lvl="1"/>
            <a:r>
              <a:rPr lang="el-GR" sz="1600" dirty="0" smtClean="0"/>
              <a:t>Κεντρικός έλεγχος</a:t>
            </a:r>
            <a:endParaRPr lang="en-US" sz="1600" dirty="0" smtClean="0"/>
          </a:p>
          <a:p>
            <a:pPr lvl="1"/>
            <a:r>
              <a:rPr lang="el-GR" sz="1600" dirty="0" smtClean="0"/>
              <a:t>Δακτύλιος με σκυτάλη</a:t>
            </a:r>
            <a:endParaRPr lang="en-US" sz="1600" dirty="0" smtClean="0"/>
          </a:p>
          <a:p>
            <a:pPr lvl="1"/>
            <a:r>
              <a:rPr lang="el-GR" sz="1600" dirty="0" smtClean="0"/>
              <a:t>Αλγόριθμος </a:t>
            </a:r>
            <a:r>
              <a:rPr lang="en-US" sz="1600" dirty="0" err="1" smtClean="0"/>
              <a:t>Ricart</a:t>
            </a:r>
            <a:r>
              <a:rPr lang="en-US" sz="1600" dirty="0" smtClean="0"/>
              <a:t> and </a:t>
            </a:r>
            <a:r>
              <a:rPr lang="en-US" sz="1600" dirty="0" err="1" smtClean="0"/>
              <a:t>Agrawala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l-GR" sz="1800" dirty="0" smtClean="0"/>
              <a:t>Ο συντονισμός σε κατανεμημένα συστήματα απαιτεί συχνά εκλογή αρχηγού</a:t>
            </a:r>
          </a:p>
          <a:p>
            <a:pPr lvl="1"/>
            <a:r>
              <a:rPr lang="el-GR" sz="1600" dirty="0" smtClean="0"/>
              <a:t>Αλγόριθμος δακτυλίου</a:t>
            </a:r>
            <a:endParaRPr lang="en-US" sz="1600" dirty="0" smtClean="0"/>
          </a:p>
          <a:p>
            <a:pPr lvl="1"/>
            <a:r>
              <a:rPr lang="el-GR" sz="1600" dirty="0" smtClean="0"/>
              <a:t>Αλγόριθμος τροποποιημένου δακτυλίου</a:t>
            </a:r>
            <a:endParaRPr lang="en-US" sz="1600" dirty="0" smtClean="0"/>
          </a:p>
          <a:p>
            <a:pPr lvl="1"/>
            <a:r>
              <a:rPr lang="el-GR" sz="1600" dirty="0" smtClean="0"/>
              <a:t>Αλγόριθμος </a:t>
            </a:r>
            <a:r>
              <a:rPr lang="en-US" sz="1600" dirty="0" smtClean="0"/>
              <a:t>bully </a:t>
            </a:r>
            <a:endParaRPr lang="el-GR" sz="1600" dirty="0" smtClean="0"/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l-GR" sz="1800" dirty="0" smtClean="0"/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Ταυτόχρονη Εκτέλεση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 smtClean="0"/>
              <a:t>Και γιατί να μην τρέχουμε σειριακά τις δοσοληψίες, τη μία μετά την άλλη;</a:t>
            </a:r>
          </a:p>
          <a:p>
            <a:pPr lvl="1">
              <a:lnSpc>
                <a:spcPct val="90000"/>
              </a:lnSpc>
            </a:pPr>
            <a:r>
              <a:rPr lang="el-GR" sz="2000" b="1" dirty="0" smtClean="0"/>
              <a:t>Αποδοτικότερη χρήση </a:t>
            </a:r>
            <a:r>
              <a:rPr lang="en-US" sz="2000" b="1" dirty="0" smtClean="0"/>
              <a:t>CPU </a:t>
            </a:r>
            <a:r>
              <a:rPr lang="el-GR" sz="2000" b="1" dirty="0" smtClean="0"/>
              <a:t>και </a:t>
            </a:r>
            <a:r>
              <a:rPr lang="en-US" sz="2000" b="1" dirty="0" smtClean="0"/>
              <a:t>I/O</a:t>
            </a:r>
            <a:r>
              <a:rPr lang="el-GR" sz="2000" b="1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μεγαλύτερο </a:t>
            </a:r>
            <a:r>
              <a:rPr lang="en-US" sz="2000" dirty="0" smtClean="0"/>
              <a:t>transaction </a:t>
            </a:r>
            <a:r>
              <a:rPr lang="en-US" sz="2000" i="1" dirty="0" smtClean="0"/>
              <a:t>throughput:</a:t>
            </a:r>
            <a:r>
              <a:rPr lang="en-US" sz="2000" dirty="0" smtClean="0"/>
              <a:t> </a:t>
            </a:r>
            <a:r>
              <a:rPr lang="el-GR" sz="2000" dirty="0" smtClean="0"/>
              <a:t>ένα</a:t>
            </a:r>
            <a:r>
              <a:rPr lang="en-US" sz="2000" dirty="0" smtClean="0"/>
              <a:t> transaction </a:t>
            </a:r>
            <a:r>
              <a:rPr lang="el-GR" sz="2000" dirty="0" smtClean="0"/>
              <a:t>μπορεί να χρησιμοποιεί </a:t>
            </a:r>
            <a:r>
              <a:rPr lang="en-US" sz="2000" dirty="0" smtClean="0"/>
              <a:t>CPU </a:t>
            </a:r>
            <a:r>
              <a:rPr lang="el-GR" sz="2000" dirty="0" smtClean="0"/>
              <a:t>ενώ άλλο να διαβάζει ή να γράφει στον δίσκο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l-GR" sz="2000" b="1" dirty="0" smtClean="0"/>
              <a:t>Μειωμένος μέσος χρόνος απόκρισης </a:t>
            </a:r>
            <a:r>
              <a:rPr lang="el-GR" sz="2000" dirty="0" smtClean="0"/>
              <a:t>για τα </a:t>
            </a:r>
            <a:r>
              <a:rPr lang="en-US" sz="2000" dirty="0" smtClean="0"/>
              <a:t>transactions: </a:t>
            </a:r>
            <a:r>
              <a:rPr lang="el-GR" sz="2000" dirty="0" smtClean="0"/>
              <a:t>Οι σύντομες δοσοληψίες, δεν έχουν λόγο να αναμένουν την ολοκλήρωση των πιο χρονοβόρων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i="1" dirty="0" smtClean="0"/>
          </a:p>
          <a:p>
            <a:pPr>
              <a:lnSpc>
                <a:spcPct val="90000"/>
              </a:lnSpc>
            </a:pPr>
            <a:r>
              <a:rPr lang="en-US" sz="2400" i="1" dirty="0" smtClean="0"/>
              <a:t>A</a:t>
            </a:r>
            <a:r>
              <a:rPr lang="el-GR" sz="2400" i="1" dirty="0" err="1" smtClean="0"/>
              <a:t>λγόριθμοι</a:t>
            </a:r>
            <a:r>
              <a:rPr lang="el-GR" sz="2400" i="1" dirty="0" smtClean="0"/>
              <a:t> διαπλοκής (</a:t>
            </a:r>
            <a:r>
              <a:rPr lang="en-US" sz="2400" i="1" dirty="0" smtClean="0"/>
              <a:t>interleaving) </a:t>
            </a:r>
            <a:r>
              <a:rPr lang="el-GR" sz="2400" i="1" dirty="0" smtClean="0"/>
              <a:t>των δοσοληψιών</a:t>
            </a:r>
            <a:r>
              <a:rPr lang="en-US" sz="2400" i="1" dirty="0" smtClean="0"/>
              <a:t> </a:t>
            </a:r>
            <a:r>
              <a:rPr lang="en-US" sz="2400" dirty="0" smtClean="0"/>
              <a:t>– </a:t>
            </a:r>
            <a:r>
              <a:rPr lang="el-GR" sz="2400" dirty="0" smtClean="0"/>
              <a:t>μηχανισμοί για </a:t>
            </a:r>
            <a:r>
              <a:rPr lang="en-US" sz="2400" dirty="0" smtClean="0"/>
              <a:t>isolation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Χρονοπρογράμματα - </a:t>
            </a:r>
            <a:r>
              <a:rPr lang="en-US" dirty="0" smtClean="0"/>
              <a:t>Schedules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Schedules</a:t>
            </a:r>
            <a:r>
              <a:rPr lang="en-US" sz="2800" dirty="0" smtClean="0"/>
              <a:t> – </a:t>
            </a:r>
            <a:r>
              <a:rPr lang="el-GR" sz="2800" dirty="0" smtClean="0"/>
              <a:t>Σειρά από ενέργειες που δείχνουν τη χρονολογική σειρά με την οποία τελικά εκτελέστηκαν ομάδες από ταυτόχρονες δοσοληψίες</a:t>
            </a:r>
            <a:endParaRPr lang="en-US" sz="2800" dirty="0" smtClean="0"/>
          </a:p>
          <a:p>
            <a:pPr lvl="1"/>
            <a:r>
              <a:rPr lang="el-GR" sz="2400" dirty="0" smtClean="0"/>
              <a:t>Περιέχει όλες τις ενέργειες των εμπλεκόμενων δοσοληψιών</a:t>
            </a:r>
            <a:endParaRPr lang="en-US" sz="2400" dirty="0" smtClean="0"/>
          </a:p>
          <a:p>
            <a:pPr lvl="1"/>
            <a:r>
              <a:rPr lang="el-GR" sz="2400" dirty="0" smtClean="0"/>
              <a:t>Διατηρεί τη σειρά με την οποία εμφανίζονται οι ενέργειες σε κάθε δοσοληψία</a:t>
            </a:r>
            <a:endParaRPr lang="en-US" sz="2400" dirty="0" smtClean="0"/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l-GR" sz="2000" dirty="0" smtClean="0"/>
              <a:t>μεταφέρει </a:t>
            </a:r>
            <a:r>
              <a:rPr lang="en-US" sz="2000" dirty="0" smtClean="0"/>
              <a:t>$50 </a:t>
            </a:r>
            <a:r>
              <a:rPr lang="el-GR" sz="2000" dirty="0" smtClean="0"/>
              <a:t>από το </a:t>
            </a:r>
            <a:r>
              <a:rPr lang="en-US" sz="2000" i="1" dirty="0" smtClean="0"/>
              <a:t>A </a:t>
            </a:r>
            <a:r>
              <a:rPr lang="el-GR" sz="2000" dirty="0" smtClean="0"/>
              <a:t>στο </a:t>
            </a:r>
            <a:r>
              <a:rPr lang="en-US" sz="2000" i="1" dirty="0" smtClean="0"/>
              <a:t>B</a:t>
            </a:r>
            <a:endParaRPr lang="el-GR" sz="2000" dirty="0" smtClean="0"/>
          </a:p>
          <a:p>
            <a:r>
              <a:rPr lang="el-GR" sz="2000" dirty="0" smtClean="0"/>
              <a:t>Το</a:t>
            </a:r>
            <a:r>
              <a:rPr lang="el-GR" sz="2000" i="1" dirty="0" smtClean="0"/>
              <a:t>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l-GR" sz="2000" dirty="0" smtClean="0"/>
              <a:t>μεταφέρει </a:t>
            </a:r>
            <a:r>
              <a:rPr lang="en-US" sz="2000" dirty="0" smtClean="0"/>
              <a:t>10% </a:t>
            </a:r>
            <a:r>
              <a:rPr lang="el-GR" sz="2000" dirty="0" smtClean="0"/>
              <a:t>του υπολοίπου του </a:t>
            </a:r>
            <a:r>
              <a:rPr lang="en-US" sz="2000" i="1" dirty="0" smtClean="0"/>
              <a:t>A </a:t>
            </a:r>
            <a:r>
              <a:rPr lang="el-GR" sz="2000" dirty="0" smtClean="0"/>
              <a:t>στο </a:t>
            </a:r>
            <a:r>
              <a:rPr lang="en-US" sz="2000" i="1" dirty="0" smtClean="0"/>
              <a:t>B.</a:t>
            </a:r>
            <a:r>
              <a:rPr lang="en-US" sz="2000" dirty="0" smtClean="0"/>
              <a:t>  </a:t>
            </a:r>
            <a:endParaRPr lang="el-GR" sz="2000" dirty="0" smtClean="0"/>
          </a:p>
          <a:p>
            <a:r>
              <a:rPr lang="el-GR" sz="2000" b="1" dirty="0" smtClean="0"/>
              <a:t>Σειριακό</a:t>
            </a:r>
            <a:r>
              <a:rPr lang="el-GR" sz="2000" dirty="0" smtClean="0"/>
              <a:t> χρονοπρόγραμμα: Πρώτα όλο το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1</a:t>
            </a:r>
            <a:r>
              <a:rPr lang="el-GR" sz="2000" baseline="-25000" dirty="0" smtClean="0"/>
              <a:t> </a:t>
            </a:r>
            <a:r>
              <a:rPr lang="el-GR" sz="2000" dirty="0" smtClean="0"/>
              <a:t>και μετά όλο το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2</a:t>
            </a:r>
            <a:r>
              <a:rPr lang="el-GR" sz="2000" dirty="0" smtClean="0"/>
              <a:t> ή πρώτα όλο το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2 </a:t>
            </a:r>
            <a:r>
              <a:rPr lang="el-GR" sz="2000" baseline="-25000" dirty="0" smtClean="0"/>
              <a:t> </a:t>
            </a:r>
            <a:r>
              <a:rPr lang="el-GR" sz="2000" dirty="0" smtClean="0"/>
              <a:t>και μετά το 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1</a:t>
            </a:r>
            <a:r>
              <a:rPr lang="el-GR" sz="2000" dirty="0" smtClean="0"/>
              <a:t> (n! δυνατά σειριακά χρονοπρογράμματα για n δοσοληψίες </a:t>
            </a:r>
            <a:endParaRPr lang="el-GR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20467" t="3107" r="23128" b="2663"/>
          <a:stretch>
            <a:fillRect/>
          </a:stretch>
        </p:blipFill>
        <p:spPr bwMode="auto">
          <a:xfrm>
            <a:off x="2771800" y="2780928"/>
            <a:ext cx="2858244" cy="3581414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53891"/>
            <a:ext cx="1371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1381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853261"/>
            <a:ext cx="1352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- Ευθύγραμμο βέλος σύνδεσης"/>
          <p:cNvCxnSpPr/>
          <p:nvPr/>
        </p:nvCxnSpPr>
        <p:spPr>
          <a:xfrm>
            <a:off x="1979712" y="3212976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1979712" y="4581128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2051720" y="6165304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είναι σειριακό χρονοπρόγραμμα αλλά είναι ισοδύναμο με ένα σειριακό</a:t>
            </a:r>
            <a:endParaRPr lang="en-US" sz="2400" dirty="0" smtClean="0"/>
          </a:p>
          <a:p>
            <a:endParaRPr lang="el-GR" sz="24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l="21800" t="4266" r="23801" b="5333"/>
          <a:stretch>
            <a:fillRect/>
          </a:stretch>
        </p:blipFill>
        <p:spPr bwMode="auto">
          <a:xfrm>
            <a:off x="2699792" y="2636912"/>
            <a:ext cx="2930401" cy="3651912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56176" y="3284984"/>
            <a:ext cx="2987824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Font typeface="Monotype Sorts" pitchFamily="2" charset="2"/>
              <a:buNone/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kumimoji="1" lang="el-GR" sz="2000" dirty="0" smtClean="0">
                <a:solidFill>
                  <a:schemeClr val="tx1"/>
                </a:solidFill>
                <a:latin typeface="Times New Roman" pitchFamily="18" charset="0"/>
              </a:rPr>
              <a:t>Διατηρείται το άθροισμα 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Font typeface="Monotype Sorts" pitchFamily="2" charset="2"/>
              <a:buNone/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kumimoji="1" lang="en-US" sz="2000" dirty="0" smtClean="0">
                <a:solidFill>
                  <a:schemeClr val="tx1"/>
                </a:solidFill>
                <a:latin typeface="Times New Roman" pitchFamily="18" charset="0"/>
              </a:rPr>
              <a:t>A </a:t>
            </a:r>
            <a:r>
              <a:rPr kumimoji="1" lang="en-US" sz="2000" dirty="0">
                <a:solidFill>
                  <a:schemeClr val="tx1"/>
                </a:solidFill>
                <a:latin typeface="Times New Roman" pitchFamily="18" charset="0"/>
              </a:rPr>
              <a:t>+ </a:t>
            </a:r>
            <a:r>
              <a:rPr kumimoji="1" lang="en-US" sz="2000" dirty="0" smtClean="0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kumimoji="1" lang="en-US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13430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- Ευθύγραμμο βέλος σύνδεσης"/>
          <p:cNvCxnSpPr/>
          <p:nvPr/>
        </p:nvCxnSpPr>
        <p:spPr>
          <a:xfrm flipV="1">
            <a:off x="1763688" y="2996952"/>
            <a:ext cx="100811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flipV="1">
            <a:off x="1763688" y="3717032"/>
            <a:ext cx="108012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1763688" y="4581128"/>
            <a:ext cx="2376264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1763688" y="5229200"/>
            <a:ext cx="108012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1763688" y="5949280"/>
            <a:ext cx="2448272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(3)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Αυτό το χρονοπρόγραμμα δεν είναι ισοδύναμο με το σειριακό, γιατί δε διατηρεί την τιμή </a:t>
            </a:r>
            <a:r>
              <a:rPr lang="en-US" sz="2400" dirty="0" smtClean="0"/>
              <a:t>sum </a:t>
            </a:r>
            <a:r>
              <a:rPr lang="en-US" sz="2400" i="1" dirty="0" smtClean="0"/>
              <a:t>A </a:t>
            </a:r>
            <a:r>
              <a:rPr lang="en-US" sz="2400" dirty="0" smtClean="0"/>
              <a:t>+ </a:t>
            </a:r>
            <a:r>
              <a:rPr lang="en-US" sz="2400" i="1" dirty="0" smtClean="0"/>
              <a:t>B</a:t>
            </a:r>
            <a:r>
              <a:rPr lang="en-US" sz="2400" dirty="0" smtClean="0"/>
              <a:t>.</a:t>
            </a:r>
          </a:p>
          <a:p>
            <a:endParaRPr lang="el-GR" sz="24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l="20827" t="2644" r="22644" b="3967"/>
          <a:stretch>
            <a:fillRect/>
          </a:stretch>
        </p:blipFill>
        <p:spPr bwMode="auto">
          <a:xfrm>
            <a:off x="3059832" y="2564904"/>
            <a:ext cx="2798681" cy="3467596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13144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91172"/>
            <a:ext cx="13239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1979712" y="2996952"/>
            <a:ext cx="1008112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V="1">
            <a:off x="1907704" y="3356992"/>
            <a:ext cx="129614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1979712" y="4653136"/>
            <a:ext cx="12241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1907704" y="5445224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flipH="1">
            <a:off x="5220072" y="3284984"/>
            <a:ext cx="144016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flipH="1">
            <a:off x="5148064" y="3861048"/>
            <a:ext cx="1008112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flipH="1">
            <a:off x="5220072" y="5589240"/>
            <a:ext cx="936104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Προβλήματα σε χρονοπρογράμματα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Ασυνεπείς αναγνώσεις (</a:t>
            </a:r>
            <a:r>
              <a:rPr lang="en-US" dirty="0" smtClean="0"/>
              <a:t>dirty reads)</a:t>
            </a:r>
            <a:endParaRPr lang="el-GR" dirty="0" smtClean="0"/>
          </a:p>
          <a:p>
            <a:r>
              <a:rPr lang="el-GR" dirty="0" smtClean="0"/>
              <a:t>Διαδοχικές αναιρέσεις (</a:t>
            </a:r>
            <a:r>
              <a:rPr lang="en-US" dirty="0" smtClean="0"/>
              <a:t>cascading aborts) </a:t>
            </a:r>
          </a:p>
          <a:p>
            <a:r>
              <a:rPr lang="el-GR" dirty="0" smtClean="0"/>
              <a:t>Απώλειες ενημερώσεων (</a:t>
            </a:r>
            <a:r>
              <a:rPr lang="en-US" dirty="0" smtClean="0"/>
              <a:t>lost updates)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Ασυνεπής ανάγνωση (</a:t>
            </a:r>
            <a:r>
              <a:rPr lang="en-US" dirty="0" smtClean="0"/>
              <a:t>dirty read)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193800"/>
            <a:ext cx="8424936" cy="4927600"/>
          </a:xfrm>
        </p:spPr>
        <p:txBody>
          <a:bodyPr/>
          <a:lstStyle/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000" dirty="0" smtClean="0">
                <a:latin typeface="Arial" charset="0"/>
                <a:ea typeface="ＭＳ Ｐゴシック" charset="0"/>
                <a:cs typeface="ＭＳ Ｐゴシック" charset="0"/>
              </a:rPr>
              <a:t>Το μερικό αποτέλεσμα ενός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transaction </a:t>
            </a:r>
            <a:r>
              <a:rPr lang="el-GR" sz="2000" dirty="0" smtClean="0">
                <a:latin typeface="Arial" charset="0"/>
                <a:ea typeface="ＭＳ Ｐゴシック" charset="0"/>
                <a:cs typeface="ＭＳ Ｐゴシック" charset="0"/>
              </a:rPr>
              <a:t>διαβάζεται από κάποιο άλλο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a:200, b:200</a:t>
            </a: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endParaRPr lang="el-GR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endParaRPr lang="el-GR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endParaRPr lang="el-GR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000" dirty="0" smtClean="0">
                <a:latin typeface="Arial" charset="0"/>
                <a:ea typeface="ＭＳ Ｐゴシック" charset="0"/>
                <a:cs typeface="ＭＳ Ｐゴシック" charset="0"/>
              </a:rPr>
              <a:t>Το μερικό αποτέλεσμα του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l-GR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χρησιμοποιείται από το 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l-GR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 και τελικά δίνει λάθος αποτέλεσμα</a:t>
            </a:r>
            <a:endParaRPr lang="en-US" altLang="ja-JP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indent="-63500">
              <a:lnSpc>
                <a:spcPct val="110000"/>
              </a:lnSpc>
              <a:buClr>
                <a:schemeClr val="tx1"/>
              </a:buClr>
              <a:buSzPct val="120000"/>
              <a:buFont typeface="Wingdings" charset="0"/>
              <a:buChar char="v"/>
            </a:pPr>
            <a:endParaRPr lang="en-US" sz="1800" dirty="0" smtClean="0">
              <a:solidFill>
                <a:schemeClr val="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800" dirty="0"/>
          </a:p>
        </p:txBody>
      </p:sp>
      <p:sp>
        <p:nvSpPr>
          <p:cNvPr id="25" name="Rectangle 3"/>
          <p:cNvSpPr>
            <a:spLocks/>
          </p:cNvSpPr>
          <p:nvPr/>
        </p:nvSpPr>
        <p:spPr bwMode="auto">
          <a:xfrm>
            <a:off x="473075" y="2069877"/>
            <a:ext cx="3959225" cy="438150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4486275" y="2085752"/>
            <a:ext cx="3959225" cy="438150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27" name="Rectangle 5"/>
          <p:cNvSpPr>
            <a:spLocks/>
          </p:cNvSpPr>
          <p:nvPr/>
        </p:nvSpPr>
        <p:spPr bwMode="auto">
          <a:xfrm>
            <a:off x="473075" y="2544539"/>
            <a:ext cx="3959225" cy="674688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28" name="Rectangle 6"/>
          <p:cNvSpPr>
            <a:spLocks/>
          </p:cNvSpPr>
          <p:nvPr/>
        </p:nvSpPr>
        <p:spPr bwMode="auto">
          <a:xfrm>
            <a:off x="4503738" y="2544539"/>
            <a:ext cx="3959225" cy="674688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696913" y="2158777"/>
            <a:ext cx="1376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tx1"/>
                </a:solidFill>
              </a:rPr>
              <a:t>Transaction 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2097882" y="2158777"/>
            <a:ext cx="1698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b="1" i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2267744" y="2132856"/>
            <a:ext cx="841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704850" y="2514377"/>
            <a:ext cx="17002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i="1">
                <a:solidFill>
                  <a:schemeClr val="tx1"/>
                </a:solidFill>
              </a:rPr>
              <a:t>a.withdraw(100)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704850" y="2865214"/>
            <a:ext cx="14747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i="1" dirty="0" err="1">
                <a:solidFill>
                  <a:schemeClr val="tx1"/>
                </a:solidFill>
              </a:rPr>
              <a:t>b.deposit</a:t>
            </a:r>
            <a:r>
              <a:rPr lang="en-US" altLang="en-US" sz="2000" i="1" dirty="0">
                <a:solidFill>
                  <a:schemeClr val="tx1"/>
                </a:solidFill>
              </a:rPr>
              <a:t>(100)</a:t>
            </a:r>
          </a:p>
        </p:txBody>
      </p:sp>
      <p:sp>
        <p:nvSpPr>
          <p:cNvPr id="35" name="Rectangle 14"/>
          <p:cNvSpPr>
            <a:spLocks/>
          </p:cNvSpPr>
          <p:nvPr/>
        </p:nvSpPr>
        <p:spPr bwMode="auto">
          <a:xfrm>
            <a:off x="4689475" y="2158777"/>
            <a:ext cx="13763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b="1">
                <a:solidFill>
                  <a:schemeClr val="tx1"/>
                </a:solidFill>
              </a:rPr>
              <a:t>Transaction </a:t>
            </a:r>
          </a:p>
        </p:txBody>
      </p:sp>
      <p:sp>
        <p:nvSpPr>
          <p:cNvPr id="36" name="Rectangle 15"/>
          <p:cNvSpPr>
            <a:spLocks/>
          </p:cNvSpPr>
          <p:nvPr/>
        </p:nvSpPr>
        <p:spPr bwMode="auto">
          <a:xfrm>
            <a:off x="6116638" y="2158777"/>
            <a:ext cx="2254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b="1" i="1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7" name="Rectangle 16"/>
          <p:cNvSpPr>
            <a:spLocks/>
          </p:cNvSpPr>
          <p:nvPr/>
        </p:nvSpPr>
        <p:spPr bwMode="auto">
          <a:xfrm>
            <a:off x="6342063" y="2152427"/>
            <a:ext cx="841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8" name="Rectangle 17"/>
          <p:cNvSpPr>
            <a:spLocks/>
          </p:cNvSpPr>
          <p:nvPr/>
        </p:nvSpPr>
        <p:spPr bwMode="auto">
          <a:xfrm>
            <a:off x="4689475" y="2660427"/>
            <a:ext cx="150092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i="1" dirty="0" err="1" smtClean="0">
                <a:solidFill>
                  <a:schemeClr val="tx1"/>
                </a:solidFill>
              </a:rPr>
              <a:t>branchTotal</a:t>
            </a:r>
            <a:r>
              <a:rPr lang="en-US" altLang="en-US" sz="2000" i="1" dirty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39" name="Rectangle 18"/>
          <p:cNvSpPr>
            <a:spLocks/>
          </p:cNvSpPr>
          <p:nvPr/>
        </p:nvSpPr>
        <p:spPr bwMode="auto">
          <a:xfrm>
            <a:off x="704850" y="3385914"/>
            <a:ext cx="17843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i="1">
                <a:solidFill>
                  <a:schemeClr val="tx1"/>
                </a:solidFill>
              </a:rPr>
              <a:t>a.withdraw(100);</a:t>
            </a:r>
          </a:p>
        </p:txBody>
      </p:sp>
      <p:sp>
        <p:nvSpPr>
          <p:cNvPr id="40" name="Rectangle 19"/>
          <p:cNvSpPr>
            <a:spLocks/>
          </p:cNvSpPr>
          <p:nvPr/>
        </p:nvSpPr>
        <p:spPr bwMode="auto">
          <a:xfrm>
            <a:off x="3560763" y="3412902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$100</a:t>
            </a:r>
          </a:p>
        </p:txBody>
      </p:sp>
      <p:sp>
        <p:nvSpPr>
          <p:cNvPr id="41" name="Rectangle 20"/>
          <p:cNvSpPr>
            <a:spLocks/>
          </p:cNvSpPr>
          <p:nvPr/>
        </p:nvSpPr>
        <p:spPr bwMode="auto">
          <a:xfrm>
            <a:off x="4689475" y="3811364"/>
            <a:ext cx="2266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i="1">
                <a:solidFill>
                  <a:schemeClr val="tx1"/>
                </a:solidFill>
              </a:rPr>
              <a:t>total = a.getBalance()</a:t>
            </a:r>
          </a:p>
        </p:txBody>
      </p:sp>
      <p:sp>
        <p:nvSpPr>
          <p:cNvPr id="42" name="Rectangle 21"/>
          <p:cNvSpPr>
            <a:spLocks/>
          </p:cNvSpPr>
          <p:nvPr/>
        </p:nvSpPr>
        <p:spPr bwMode="auto">
          <a:xfrm>
            <a:off x="8147050" y="3825652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$100</a:t>
            </a:r>
          </a:p>
        </p:txBody>
      </p:sp>
      <p:sp>
        <p:nvSpPr>
          <p:cNvPr id="43" name="Rectangle 22"/>
          <p:cNvSpPr>
            <a:spLocks/>
          </p:cNvSpPr>
          <p:nvPr/>
        </p:nvSpPr>
        <p:spPr bwMode="auto">
          <a:xfrm>
            <a:off x="4689475" y="4238402"/>
            <a:ext cx="2903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i="1">
                <a:solidFill>
                  <a:schemeClr val="tx1"/>
                </a:solidFill>
              </a:rPr>
              <a:t>total = total+b.getBalance()</a:t>
            </a:r>
          </a:p>
        </p:txBody>
      </p:sp>
      <p:sp>
        <p:nvSpPr>
          <p:cNvPr id="44" name="Rectangle 23"/>
          <p:cNvSpPr>
            <a:spLocks/>
          </p:cNvSpPr>
          <p:nvPr/>
        </p:nvSpPr>
        <p:spPr bwMode="auto">
          <a:xfrm>
            <a:off x="8147050" y="4251102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$300</a:t>
            </a:r>
          </a:p>
        </p:txBody>
      </p:sp>
      <p:sp>
        <p:nvSpPr>
          <p:cNvPr id="45" name="Rectangle 24"/>
          <p:cNvSpPr>
            <a:spLocks/>
          </p:cNvSpPr>
          <p:nvPr/>
        </p:nvSpPr>
        <p:spPr bwMode="auto">
          <a:xfrm>
            <a:off x="4689475" y="4663852"/>
            <a:ext cx="28892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i="1">
                <a:solidFill>
                  <a:schemeClr val="tx1"/>
                </a:solidFill>
              </a:rPr>
              <a:t>total = total+c.getBalance()</a:t>
            </a:r>
          </a:p>
        </p:txBody>
      </p:sp>
      <p:sp>
        <p:nvSpPr>
          <p:cNvPr id="46" name="Rectangle 25"/>
          <p:cNvSpPr>
            <a:spLocks/>
          </p:cNvSpPr>
          <p:nvPr/>
        </p:nvSpPr>
        <p:spPr bwMode="auto">
          <a:xfrm>
            <a:off x="704850" y="5089302"/>
            <a:ext cx="14747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 i="1">
                <a:solidFill>
                  <a:schemeClr val="tx1"/>
                </a:solidFill>
              </a:rPr>
              <a:t>b.deposit(100)</a:t>
            </a:r>
          </a:p>
        </p:txBody>
      </p:sp>
      <p:sp>
        <p:nvSpPr>
          <p:cNvPr id="47" name="Rectangle 26"/>
          <p:cNvSpPr>
            <a:spLocks/>
          </p:cNvSpPr>
          <p:nvPr/>
        </p:nvSpPr>
        <p:spPr bwMode="auto">
          <a:xfrm>
            <a:off x="3560763" y="5116289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$300</a:t>
            </a:r>
          </a:p>
        </p:txBody>
      </p:sp>
      <p:grpSp>
        <p:nvGrpSpPr>
          <p:cNvPr id="48" name="Group 27"/>
          <p:cNvGrpSpPr>
            <a:grpSpLocks/>
          </p:cNvGrpSpPr>
          <p:nvPr/>
        </p:nvGrpSpPr>
        <p:grpSpPr bwMode="auto">
          <a:xfrm>
            <a:off x="4770438" y="5151214"/>
            <a:ext cx="74612" cy="239713"/>
            <a:chOff x="0" y="0"/>
            <a:chExt cx="47" cy="151"/>
          </a:xfrm>
        </p:grpSpPr>
        <p:sp>
          <p:nvSpPr>
            <p:cNvPr id="49" name="Oval 28"/>
            <p:cNvSpPr>
              <a:spLocks/>
            </p:cNvSpPr>
            <p:nvPr/>
          </p:nvSpPr>
          <p:spPr bwMode="auto">
            <a:xfrm>
              <a:off x="0" y="0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50" name="Oval 29"/>
            <p:cNvSpPr>
              <a:spLocks/>
            </p:cNvSpPr>
            <p:nvPr/>
          </p:nvSpPr>
          <p:spPr bwMode="auto">
            <a:xfrm>
              <a:off x="0" y="104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</p:grpSp>
      <p:sp>
        <p:nvSpPr>
          <p:cNvPr id="51" name="Line 30"/>
          <p:cNvSpPr>
            <a:spLocks noChangeShapeType="1"/>
          </p:cNvSpPr>
          <p:nvPr/>
        </p:nvSpPr>
        <p:spPr bwMode="auto">
          <a:xfrm>
            <a:off x="490538" y="2044477"/>
            <a:ext cx="80613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>
            <a:off x="608013" y="5803677"/>
            <a:ext cx="80613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sz="4000" dirty="0" smtClean="0"/>
              <a:t>Διαδοχικές αναιρέσεις (</a:t>
            </a:r>
            <a:r>
              <a:rPr lang="en-US" sz="4000" dirty="0" smtClean="0"/>
              <a:t>cascading aborts)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8229600" cy="400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1193800"/>
            <a:ext cx="8424936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Το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abort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του Τ απαιτεί και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abort 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του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U</a:t>
            </a:r>
            <a:endParaRPr kumimoji="0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charset="0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sz="4000" dirty="0" smtClean="0"/>
              <a:t>Απώλεια ενημέρωσης (</a:t>
            </a:r>
            <a:r>
              <a:rPr lang="en-US" sz="4000" dirty="0" smtClean="0"/>
              <a:t>lost update)</a:t>
            </a:r>
            <a:endParaRPr lang="el-GR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l-GR" sz="2000" noProof="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Ένα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transaction </a:t>
            </a:r>
            <a:r>
              <a:rPr lang="el-GR" sz="20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προκαλεί απώλεια πληροφορίας για ένα άλλο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lang="en-US" dirty="0" smtClean="0">
              <a:solidFill>
                <a:schemeClr val="hlink"/>
              </a:solidFill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lang="en-US" dirty="0" smtClean="0">
              <a:solidFill>
                <a:schemeClr val="hlink"/>
              </a:solidFill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lang="en-US" dirty="0" smtClean="0">
              <a:solidFill>
                <a:schemeClr val="hlink"/>
              </a:solidFill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lang="el-GR" sz="2800" dirty="0" smtClean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63500" marR="0" lvl="0" indent="-635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T/U</a:t>
            </a:r>
            <a:r>
              <a:rPr kumimoji="0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 update on the shared object, </a:t>
            </a:r>
            <a:r>
              <a:rPr kumimoji="0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r>
              <a:rPr kumimoji="0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is lost</a:t>
            </a: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683568" y="1700808"/>
            <a:ext cx="8202042" cy="3888432"/>
            <a:chOff x="0" y="0"/>
            <a:chExt cx="5212" cy="2493"/>
          </a:xfrm>
        </p:grpSpPr>
        <p:sp>
          <p:nvSpPr>
            <p:cNvPr id="30" name="Rectangle 5"/>
            <p:cNvSpPr>
              <a:spLocks/>
            </p:cNvSpPr>
            <p:nvPr/>
          </p:nvSpPr>
          <p:spPr bwMode="auto">
            <a:xfrm>
              <a:off x="96" y="0"/>
              <a:ext cx="2494" cy="276"/>
            </a:xfrm>
            <a:prstGeom prst="rect">
              <a:avLst/>
            </a:prstGeom>
            <a:solidFill>
              <a:srgbClr val="D9AA7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2624" y="10"/>
              <a:ext cx="2494" cy="276"/>
            </a:xfrm>
            <a:prstGeom prst="rect">
              <a:avLst/>
            </a:prstGeom>
            <a:solidFill>
              <a:srgbClr val="D9AA7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2" name="Rectangle 7"/>
            <p:cNvSpPr>
              <a:spLocks/>
            </p:cNvSpPr>
            <p:nvPr/>
          </p:nvSpPr>
          <p:spPr bwMode="auto">
            <a:xfrm>
              <a:off x="85" y="299"/>
              <a:ext cx="2505" cy="596"/>
            </a:xfrm>
            <a:prstGeom prst="rect">
              <a:avLst/>
            </a:prstGeom>
            <a:solidFill>
              <a:srgbClr val="D9AA7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3" name="Rectangle 8"/>
            <p:cNvSpPr>
              <a:spLocks/>
            </p:cNvSpPr>
            <p:nvPr/>
          </p:nvSpPr>
          <p:spPr bwMode="auto">
            <a:xfrm>
              <a:off x="2624" y="299"/>
              <a:ext cx="2505" cy="596"/>
            </a:xfrm>
            <a:prstGeom prst="rect">
              <a:avLst/>
            </a:prstGeom>
            <a:solidFill>
              <a:srgbClr val="D9AA7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4" name="Rectangle 9"/>
            <p:cNvSpPr>
              <a:spLocks/>
            </p:cNvSpPr>
            <p:nvPr/>
          </p:nvSpPr>
          <p:spPr bwMode="auto">
            <a:xfrm>
              <a:off x="154" y="49"/>
              <a:ext cx="823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b="1">
                  <a:solidFill>
                    <a:schemeClr val="tx1"/>
                  </a:solidFill>
                </a:rPr>
                <a:t>Transaction </a:t>
              </a:r>
            </a:p>
          </p:txBody>
        </p:sp>
        <p:sp>
          <p:nvSpPr>
            <p:cNvPr id="35" name="Rectangle 10"/>
            <p:cNvSpPr>
              <a:spLocks/>
            </p:cNvSpPr>
            <p:nvPr/>
          </p:nvSpPr>
          <p:spPr bwMode="auto">
            <a:xfrm>
              <a:off x="1009" y="49"/>
              <a:ext cx="93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b="1" i="1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36" name="Rectangle 11"/>
            <p:cNvSpPr>
              <a:spLocks/>
            </p:cNvSpPr>
            <p:nvPr/>
          </p:nvSpPr>
          <p:spPr bwMode="auto">
            <a:xfrm>
              <a:off x="1133" y="49"/>
              <a:ext cx="51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b="1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7" name="Rectangle 12"/>
            <p:cNvSpPr>
              <a:spLocks/>
            </p:cNvSpPr>
            <p:nvPr/>
          </p:nvSpPr>
          <p:spPr bwMode="auto">
            <a:xfrm>
              <a:off x="1013" y="49"/>
              <a:ext cx="76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b="1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38" name="Rectangle 13"/>
            <p:cNvSpPr>
              <a:spLocks/>
            </p:cNvSpPr>
            <p:nvPr/>
          </p:nvSpPr>
          <p:spPr bwMode="auto">
            <a:xfrm>
              <a:off x="142" y="282"/>
              <a:ext cx="1609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i="1">
                  <a:solidFill>
                    <a:schemeClr val="tx1"/>
                  </a:solidFill>
                </a:rPr>
                <a:t>balance = b.getBalance();</a:t>
              </a:r>
            </a:p>
          </p:txBody>
        </p:sp>
        <p:sp>
          <p:nvSpPr>
            <p:cNvPr id="39" name="Rectangle 14"/>
            <p:cNvSpPr>
              <a:spLocks/>
            </p:cNvSpPr>
            <p:nvPr/>
          </p:nvSpPr>
          <p:spPr bwMode="auto">
            <a:xfrm>
              <a:off x="142" y="492"/>
              <a:ext cx="1680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i="1">
                  <a:solidFill>
                    <a:schemeClr val="tx1"/>
                  </a:solidFill>
                </a:rPr>
                <a:t>b.setBalance(balance*1.1);</a:t>
              </a:r>
            </a:p>
          </p:txBody>
        </p:sp>
        <p:sp>
          <p:nvSpPr>
            <p:cNvPr id="40" name="Rectangle 15"/>
            <p:cNvSpPr>
              <a:spLocks/>
            </p:cNvSpPr>
            <p:nvPr/>
          </p:nvSpPr>
          <p:spPr bwMode="auto">
            <a:xfrm>
              <a:off x="142" y="702"/>
              <a:ext cx="0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altLang="en-US" sz="1900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16"/>
            <p:cNvSpPr>
              <a:spLocks/>
            </p:cNvSpPr>
            <p:nvPr/>
          </p:nvSpPr>
          <p:spPr bwMode="auto">
            <a:xfrm>
              <a:off x="2754" y="49"/>
              <a:ext cx="823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b="1">
                  <a:solidFill>
                    <a:schemeClr val="tx1"/>
                  </a:solidFill>
                </a:rPr>
                <a:t>Transaction </a:t>
              </a:r>
            </a:p>
          </p:txBody>
        </p:sp>
        <p:sp>
          <p:nvSpPr>
            <p:cNvPr id="42" name="Rectangle 17"/>
            <p:cNvSpPr>
              <a:spLocks/>
            </p:cNvSpPr>
            <p:nvPr/>
          </p:nvSpPr>
          <p:spPr bwMode="auto">
            <a:xfrm>
              <a:off x="3609" y="49"/>
              <a:ext cx="110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b="1" i="1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Rectangle 18"/>
            <p:cNvSpPr>
              <a:spLocks/>
            </p:cNvSpPr>
            <p:nvPr/>
          </p:nvSpPr>
          <p:spPr bwMode="auto">
            <a:xfrm>
              <a:off x="3714" y="49"/>
              <a:ext cx="51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b="1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44" name="Rectangle 19"/>
            <p:cNvSpPr>
              <a:spLocks/>
            </p:cNvSpPr>
            <p:nvPr/>
          </p:nvSpPr>
          <p:spPr bwMode="auto">
            <a:xfrm>
              <a:off x="2754" y="327"/>
              <a:ext cx="1609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i="1">
                  <a:solidFill>
                    <a:schemeClr val="tx1"/>
                  </a:solidFill>
                </a:rPr>
                <a:t>balance = b.getBalance();</a:t>
              </a:r>
            </a:p>
          </p:txBody>
        </p:sp>
        <p:sp>
          <p:nvSpPr>
            <p:cNvPr id="45" name="Rectangle 20"/>
            <p:cNvSpPr>
              <a:spLocks/>
            </p:cNvSpPr>
            <p:nvPr/>
          </p:nvSpPr>
          <p:spPr bwMode="auto">
            <a:xfrm>
              <a:off x="2754" y="537"/>
              <a:ext cx="1680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i="1">
                  <a:solidFill>
                    <a:schemeClr val="tx1"/>
                  </a:solidFill>
                </a:rPr>
                <a:t>b.setBalance(balance*1.1);</a:t>
              </a:r>
            </a:p>
          </p:txBody>
        </p:sp>
        <p:sp>
          <p:nvSpPr>
            <p:cNvPr id="46" name="Rectangle 21"/>
            <p:cNvSpPr>
              <a:spLocks/>
            </p:cNvSpPr>
            <p:nvPr/>
          </p:nvSpPr>
          <p:spPr bwMode="auto">
            <a:xfrm>
              <a:off x="2754" y="747"/>
              <a:ext cx="0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altLang="en-US" sz="1900" i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22"/>
            <p:cNvSpPr>
              <a:spLocks/>
            </p:cNvSpPr>
            <p:nvPr/>
          </p:nvSpPr>
          <p:spPr bwMode="auto">
            <a:xfrm>
              <a:off x="142" y="1017"/>
              <a:ext cx="1647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i="1" dirty="0">
                  <a:solidFill>
                    <a:schemeClr val="tx1"/>
                  </a:solidFill>
                </a:rPr>
                <a:t>balance =  </a:t>
              </a:r>
              <a:r>
                <a:rPr lang="en-US" altLang="en-US" sz="1900" i="1" dirty="0" err="1">
                  <a:solidFill>
                    <a:schemeClr val="tx1"/>
                  </a:solidFill>
                </a:rPr>
                <a:t>b.getBalance</a:t>
              </a:r>
              <a:r>
                <a:rPr lang="en-US" altLang="en-US" sz="1900" i="1" dirty="0">
                  <a:solidFill>
                    <a:schemeClr val="tx1"/>
                  </a:solidFill>
                </a:rPr>
                <a:t>();</a:t>
              </a:r>
            </a:p>
          </p:txBody>
        </p:sp>
        <p:sp>
          <p:nvSpPr>
            <p:cNvPr id="48" name="Rectangle 23"/>
            <p:cNvSpPr>
              <a:spLocks/>
            </p:cNvSpPr>
            <p:nvPr/>
          </p:nvSpPr>
          <p:spPr bwMode="auto">
            <a:xfrm>
              <a:off x="2033" y="1028"/>
              <a:ext cx="304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chemeClr val="tx1"/>
                  </a:solidFill>
                </a:rPr>
                <a:t>$200</a:t>
              </a:r>
            </a:p>
          </p:txBody>
        </p:sp>
        <p:sp>
          <p:nvSpPr>
            <p:cNvPr id="49" name="Rectangle 24"/>
            <p:cNvSpPr>
              <a:spLocks/>
            </p:cNvSpPr>
            <p:nvPr/>
          </p:nvSpPr>
          <p:spPr bwMode="auto">
            <a:xfrm>
              <a:off x="2754" y="1273"/>
              <a:ext cx="1609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i="1">
                  <a:solidFill>
                    <a:schemeClr val="tx1"/>
                  </a:solidFill>
                </a:rPr>
                <a:t>balance = b.getBalance();</a:t>
              </a:r>
            </a:p>
          </p:txBody>
        </p:sp>
        <p:sp>
          <p:nvSpPr>
            <p:cNvPr id="50" name="Rectangle 25"/>
            <p:cNvSpPr>
              <a:spLocks/>
            </p:cNvSpPr>
            <p:nvPr/>
          </p:nvSpPr>
          <p:spPr bwMode="auto">
            <a:xfrm>
              <a:off x="4645" y="1276"/>
              <a:ext cx="304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chemeClr val="tx1"/>
                  </a:solidFill>
                </a:rPr>
                <a:t>$200</a:t>
              </a:r>
            </a:p>
          </p:txBody>
        </p:sp>
        <p:sp>
          <p:nvSpPr>
            <p:cNvPr id="51" name="Rectangle 26"/>
            <p:cNvSpPr>
              <a:spLocks/>
            </p:cNvSpPr>
            <p:nvPr/>
          </p:nvSpPr>
          <p:spPr bwMode="auto">
            <a:xfrm>
              <a:off x="2754" y="1528"/>
              <a:ext cx="1680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i="1">
                  <a:solidFill>
                    <a:schemeClr val="tx1"/>
                  </a:solidFill>
                </a:rPr>
                <a:t>b.setBalance(balance*1.1);</a:t>
              </a:r>
            </a:p>
          </p:txBody>
        </p:sp>
        <p:sp>
          <p:nvSpPr>
            <p:cNvPr id="52" name="Rectangle 27"/>
            <p:cNvSpPr>
              <a:spLocks/>
            </p:cNvSpPr>
            <p:nvPr/>
          </p:nvSpPr>
          <p:spPr bwMode="auto">
            <a:xfrm>
              <a:off x="4645" y="1539"/>
              <a:ext cx="304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chemeClr val="tx1"/>
                  </a:solidFill>
                </a:rPr>
                <a:t>$220</a:t>
              </a:r>
            </a:p>
          </p:txBody>
        </p:sp>
        <p:sp>
          <p:nvSpPr>
            <p:cNvPr id="53" name="Rectangle 28"/>
            <p:cNvSpPr>
              <a:spLocks/>
            </p:cNvSpPr>
            <p:nvPr/>
          </p:nvSpPr>
          <p:spPr bwMode="auto">
            <a:xfrm>
              <a:off x="142" y="1783"/>
              <a:ext cx="1680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 i="1" dirty="0" err="1">
                  <a:solidFill>
                    <a:schemeClr val="tx1"/>
                  </a:solidFill>
                </a:rPr>
                <a:t>b.setBalance</a:t>
              </a:r>
              <a:r>
                <a:rPr lang="en-US" altLang="en-US" sz="1900" i="1" dirty="0">
                  <a:solidFill>
                    <a:schemeClr val="tx1"/>
                  </a:solidFill>
                </a:rPr>
                <a:t>(balance*1.1);</a:t>
              </a:r>
            </a:p>
          </p:txBody>
        </p:sp>
        <p:sp>
          <p:nvSpPr>
            <p:cNvPr id="54" name="Rectangle 29"/>
            <p:cNvSpPr>
              <a:spLocks/>
            </p:cNvSpPr>
            <p:nvPr/>
          </p:nvSpPr>
          <p:spPr bwMode="auto">
            <a:xfrm>
              <a:off x="2033" y="1794"/>
              <a:ext cx="304" cy="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chemeClr val="tx1"/>
                  </a:solidFill>
                </a:rPr>
                <a:t>$220</a:t>
              </a:r>
            </a:p>
          </p:txBody>
        </p:sp>
        <p:sp>
          <p:nvSpPr>
            <p:cNvPr id="55" name="Rectangle 30"/>
            <p:cNvSpPr>
              <a:spLocks/>
            </p:cNvSpPr>
            <p:nvPr/>
          </p:nvSpPr>
          <p:spPr bwMode="auto">
            <a:xfrm>
              <a:off x="142" y="2038"/>
              <a:ext cx="0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altLang="en-US" sz="1900" i="1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31"/>
            <p:cNvSpPr>
              <a:spLocks/>
            </p:cNvSpPr>
            <p:nvPr/>
          </p:nvSpPr>
          <p:spPr bwMode="auto">
            <a:xfrm>
              <a:off x="2033" y="2049"/>
              <a:ext cx="0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altLang="en-US" sz="19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32"/>
            <p:cNvSpPr>
              <a:spLocks/>
            </p:cNvSpPr>
            <p:nvPr/>
          </p:nvSpPr>
          <p:spPr bwMode="auto">
            <a:xfrm>
              <a:off x="2754" y="2293"/>
              <a:ext cx="0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altLang="en-US" sz="1900" i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33"/>
            <p:cNvSpPr>
              <a:spLocks/>
            </p:cNvSpPr>
            <p:nvPr/>
          </p:nvSpPr>
          <p:spPr bwMode="auto">
            <a:xfrm>
              <a:off x="4645" y="2304"/>
              <a:ext cx="0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altLang="en-US" sz="1900" dirty="0">
                <a:solidFill>
                  <a:schemeClr val="tx1"/>
                </a:solidFill>
              </a:endParaRPr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0" y="4"/>
              <a:ext cx="521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60" name="Line 35"/>
            <p:cNvSpPr>
              <a:spLocks noChangeShapeType="1"/>
            </p:cNvSpPr>
            <p:nvPr/>
          </p:nvSpPr>
          <p:spPr bwMode="auto">
            <a:xfrm>
              <a:off x="0" y="2492"/>
              <a:ext cx="521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συμβαίνει αυτό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Γιατί τα προηγούμενα χρονοπρογράμματα δεν είναι </a:t>
            </a:r>
            <a:r>
              <a:rPr lang="el-GR" sz="2400" i="1" dirty="0" err="1" smtClean="0"/>
              <a:t>σειριοποιήσιμα</a:t>
            </a:r>
            <a:r>
              <a:rPr lang="el-GR" sz="2400" dirty="0" smtClean="0"/>
              <a:t> (</a:t>
            </a:r>
            <a:r>
              <a:rPr lang="en-US" sz="2400" dirty="0" err="1" smtClean="0"/>
              <a:t>serializable</a:t>
            </a:r>
            <a:r>
              <a:rPr lang="el-GR" sz="2400" dirty="0" smtClean="0"/>
              <a:t>)	</a:t>
            </a:r>
          </a:p>
          <a:p>
            <a:pPr lvl="1"/>
            <a:r>
              <a:rPr lang="el-GR" sz="2000" dirty="0" err="1" smtClean="0"/>
              <a:t>Δλδ</a:t>
            </a:r>
            <a:r>
              <a:rPr lang="el-GR" sz="2000" dirty="0" smtClean="0"/>
              <a:t> δεν έχουν το ίδιο αποτέλεσμα με μια σειριακή εκτέλεση</a:t>
            </a:r>
            <a:endParaRPr lang="en-US" sz="2000" dirty="0" smtClean="0"/>
          </a:p>
          <a:p>
            <a:r>
              <a:rPr lang="el-GR" sz="2400" dirty="0" smtClean="0"/>
              <a:t>Χρονοπρογράμματα με ταυτόχρονες δοσοληψίες πρέπει να έχουν το ίδιο αποτέλεσμα σε όλες τις μεταβλητές όπως ένα σειριακό χρονοπρόγραμμα</a:t>
            </a:r>
          </a:p>
          <a:p>
            <a:pPr lvl="1"/>
            <a:r>
              <a:rPr lang="el-GR" sz="2000" dirty="0" err="1" smtClean="0"/>
              <a:t>Δλδ</a:t>
            </a:r>
            <a:r>
              <a:rPr lang="el-GR" sz="2000" dirty="0" smtClean="0"/>
              <a:t> πρέπει να έχουν πρόσβαση σε αντικείμενα (για </a:t>
            </a:r>
            <a:r>
              <a:rPr lang="en-US" sz="2000" dirty="0" smtClean="0"/>
              <a:t>read/write) </a:t>
            </a:r>
            <a:r>
              <a:rPr lang="el-GR" sz="2000" dirty="0" smtClean="0"/>
              <a:t>με τρόπο ανάλογο της σειριακής εκτέλεσης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 αυτό το μάθημα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el-GR" sz="2400" dirty="0" smtClean="0"/>
              <a:t>Απλές δοσοληψίες (</a:t>
            </a:r>
            <a:r>
              <a:rPr lang="en-US" sz="2400" dirty="0" smtClean="0"/>
              <a:t>transactions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l-GR" sz="2400" dirty="0" smtClean="0"/>
              <a:t>Ιδιότητες </a:t>
            </a:r>
            <a:r>
              <a:rPr lang="en-US" sz="2400" dirty="0" smtClean="0"/>
              <a:t>ACID </a:t>
            </a:r>
            <a:endParaRPr lang="el-GR" sz="2400" dirty="0" smtClean="0"/>
          </a:p>
          <a:p>
            <a:pPr lvl="1"/>
            <a:r>
              <a:rPr lang="el-GR" sz="2000" dirty="0" smtClean="0"/>
              <a:t>Και κυρίως </a:t>
            </a:r>
            <a:r>
              <a:rPr lang="en-US" sz="2000" dirty="0" smtClean="0"/>
              <a:t>atomicity</a:t>
            </a:r>
            <a:r>
              <a:rPr lang="el-GR" sz="2000" dirty="0" smtClean="0"/>
              <a:t> και </a:t>
            </a:r>
            <a:r>
              <a:rPr lang="en-US" sz="2000" dirty="0" smtClean="0"/>
              <a:t>durability</a:t>
            </a:r>
            <a:endParaRPr lang="el-GR" sz="2000" dirty="0" smtClean="0"/>
          </a:p>
          <a:p>
            <a:r>
              <a:rPr lang="el-GR" sz="2400" dirty="0" err="1" smtClean="0"/>
              <a:t>Σειριοποιησιμότητα</a:t>
            </a:r>
            <a:r>
              <a:rPr lang="el-GR" sz="2400" dirty="0" smtClean="0"/>
              <a:t> (</a:t>
            </a:r>
            <a:r>
              <a:rPr lang="en-US" sz="2400" dirty="0" err="1" smtClean="0"/>
              <a:t>serializability</a:t>
            </a:r>
            <a:r>
              <a:rPr lang="en-US" sz="2400" dirty="0" smtClean="0"/>
              <a:t>)</a:t>
            </a:r>
          </a:p>
          <a:p>
            <a:r>
              <a:rPr lang="el-GR" sz="2400" dirty="0" smtClean="0"/>
              <a:t>Έλεγχος ταυτοχρονισμού</a:t>
            </a:r>
            <a:endParaRPr lang="en-US" sz="2400" dirty="0" smtClean="0"/>
          </a:p>
          <a:p>
            <a:pPr lvl="1"/>
            <a:r>
              <a:rPr lang="el-GR" sz="2000" dirty="0" smtClean="0"/>
              <a:t>Κλειδώματα (</a:t>
            </a:r>
            <a:r>
              <a:rPr lang="en-US" sz="2000" dirty="0" smtClean="0"/>
              <a:t>Locking</a:t>
            </a:r>
            <a:r>
              <a:rPr lang="el-GR" sz="2000" dirty="0" smtClean="0"/>
              <a:t>)</a:t>
            </a:r>
          </a:p>
          <a:p>
            <a:pPr lvl="1"/>
            <a:r>
              <a:rPr lang="el-GR" sz="2000" dirty="0" smtClean="0"/>
              <a:t>Αισιόδοξος έλεγχος ταυτοχρονισμού (</a:t>
            </a:r>
            <a:r>
              <a:rPr lang="en-US" sz="2000" dirty="0" smtClean="0"/>
              <a:t>optimistic concurrency control)</a:t>
            </a:r>
          </a:p>
          <a:p>
            <a:pPr lvl="1"/>
            <a:r>
              <a:rPr lang="el-GR" sz="2000" dirty="0" smtClean="0"/>
              <a:t>Διάταξη </a:t>
            </a:r>
            <a:r>
              <a:rPr lang="el-GR" sz="2000" dirty="0" err="1" smtClean="0"/>
              <a:t>χρονοσφραγίδων</a:t>
            </a:r>
            <a:r>
              <a:rPr lang="el-GR" sz="2000" dirty="0" smtClean="0"/>
              <a:t> (</a:t>
            </a:r>
            <a:r>
              <a:rPr lang="en-US" sz="2000" dirty="0" smtClean="0"/>
              <a:t>Timestamp ordering)</a:t>
            </a:r>
          </a:p>
          <a:p>
            <a:r>
              <a:rPr lang="el-GR" sz="2400" dirty="0" smtClean="0"/>
              <a:t>Αδιέξοδα (</a:t>
            </a:r>
            <a:r>
              <a:rPr lang="en-US" sz="2400" dirty="0" smtClean="0"/>
              <a:t>deadlocks)</a:t>
            </a:r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Σειριοποιησιμότητα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400" dirty="0" smtClean="0"/>
              <a:t>Ένα χρονοπρόγραμμα είναι </a:t>
            </a:r>
            <a:r>
              <a:rPr lang="el-GR" sz="2400" dirty="0" err="1" smtClean="0"/>
              <a:t>σειριοποιήσιμο</a:t>
            </a:r>
            <a:r>
              <a:rPr lang="el-GR" sz="2400" dirty="0" smtClean="0"/>
              <a:t> (</a:t>
            </a:r>
            <a:r>
              <a:rPr lang="en-US" sz="2400" dirty="0" err="1" smtClean="0"/>
              <a:t>serializable</a:t>
            </a:r>
            <a:r>
              <a:rPr lang="en-US" sz="2400" dirty="0" smtClean="0"/>
              <a:t>) </a:t>
            </a:r>
            <a:r>
              <a:rPr lang="el-GR" sz="2400" dirty="0" smtClean="0"/>
              <a:t>αν είναι ισοδύναμο με ένα σειριακό χρονοπρόγραμμα.</a:t>
            </a:r>
            <a:r>
              <a:rPr lang="en-US" sz="2400" dirty="0" smtClean="0"/>
              <a:t> </a:t>
            </a:r>
          </a:p>
          <a:p>
            <a:pPr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400" dirty="0" smtClean="0"/>
              <a:t>2 τεχνικές </a:t>
            </a:r>
            <a:endParaRPr lang="en-US" sz="2400" dirty="0" smtClean="0"/>
          </a:p>
          <a:p>
            <a:pPr lvl="1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000" dirty="0" err="1" smtClean="0"/>
              <a:t>Σειριοποιησιμότητα</a:t>
            </a:r>
            <a:r>
              <a:rPr lang="el-GR" sz="2000" dirty="0" smtClean="0"/>
              <a:t> συγκρούσεων (</a:t>
            </a:r>
            <a:r>
              <a:rPr lang="en-US" sz="2000" dirty="0" smtClean="0"/>
              <a:t>conflict </a:t>
            </a:r>
            <a:r>
              <a:rPr lang="en-US" sz="2000" dirty="0" err="1" smtClean="0"/>
              <a:t>serializability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000" dirty="0" err="1" smtClean="0"/>
              <a:t>Σειριοποιησιμότητα</a:t>
            </a:r>
            <a:r>
              <a:rPr lang="el-GR" sz="2000" dirty="0" smtClean="0"/>
              <a:t> όψεως (</a:t>
            </a:r>
            <a:r>
              <a:rPr lang="en-US" sz="2000" dirty="0" smtClean="0"/>
              <a:t>view </a:t>
            </a:r>
            <a:r>
              <a:rPr lang="en-US" sz="2000" dirty="0" err="1" smtClean="0"/>
              <a:t>serializability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>
              <a:buClr>
                <a:schemeClr val="tx1"/>
              </a:buClr>
              <a:buSzPct val="120000"/>
              <a:buFont typeface="Arial"/>
              <a:buChar char="•"/>
            </a:pPr>
            <a:endParaRPr lang="en-US" sz="2400" dirty="0" smtClean="0"/>
          </a:p>
          <a:p>
            <a:pPr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400" dirty="0" smtClean="0"/>
              <a:t>Ποιες λειτουργίες λαμβάνουμε </a:t>
            </a:r>
            <a:r>
              <a:rPr lang="el-GR" sz="2400" dirty="0" err="1" smtClean="0"/>
              <a:t>υπόψιν</a:t>
            </a:r>
            <a:r>
              <a:rPr lang="el-GR" sz="2400" dirty="0" smtClean="0"/>
              <a:t>;</a:t>
            </a:r>
            <a:endParaRPr lang="en-US" sz="2400" dirty="0" smtClean="0"/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2000" dirty="0" smtClean="0"/>
              <a:t>Read/write</a:t>
            </a:r>
          </a:p>
          <a:p>
            <a:pPr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sz="2400" dirty="0" smtClean="0"/>
              <a:t>Ποιες λειτουργίες έχουν σημασία για την ορθότητα;</a:t>
            </a:r>
            <a:endParaRPr lang="en-US" sz="2400" dirty="0" smtClean="0"/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2000" dirty="0" smtClean="0"/>
              <a:t>write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20000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 smtClean="0"/>
              <a:t>Συγκρούσεις</a:t>
            </a:r>
            <a:r>
              <a:rPr lang="el-GR" altLang="en-US" sz="4000" i="1" dirty="0" smtClean="0"/>
              <a:t> </a:t>
            </a:r>
            <a:r>
              <a:rPr lang="en-US" altLang="en-US" sz="4000" i="1" dirty="0" smtClean="0"/>
              <a:t>read</a:t>
            </a:r>
            <a:r>
              <a:rPr lang="en-US" altLang="en-US" sz="4000" dirty="0" smtClean="0"/>
              <a:t> and </a:t>
            </a:r>
            <a:r>
              <a:rPr lang="en-US" altLang="en-US" sz="4000" i="1" dirty="0" smtClean="0"/>
              <a:t>write</a:t>
            </a:r>
            <a:endParaRPr lang="el-G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709738"/>
            <a:ext cx="90709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Σειριοποιησιμότητα</a:t>
            </a:r>
            <a:r>
              <a:rPr lang="el-GR" dirty="0" smtClean="0"/>
              <a:t> Συγκρούσεων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Δύο χρονοπρογράμματα είναι ισοδύναμα συγκρούσεων αν για κάθε σύγκρουση, οι συγκρουόμενες πράξεις έχουν την ίδια σειρά στα 2 προγράμματα 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459" y="2780928"/>
            <a:ext cx="30575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68960"/>
            <a:ext cx="12477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921" y="2739355"/>
            <a:ext cx="30765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801" y="3068960"/>
            <a:ext cx="1104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err="1" smtClean="0"/>
              <a:t>Σειριοποιησιμότητα</a:t>
            </a:r>
            <a:r>
              <a:rPr lang="el-GR" sz="4000" dirty="0" smtClean="0"/>
              <a:t> Συγκρούσεων (2)</a:t>
            </a:r>
            <a:endParaRPr lang="el-GR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459" y="2780928"/>
            <a:ext cx="30575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68960"/>
            <a:ext cx="12477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el-GR" sz="2000" dirty="0" smtClean="0"/>
              <a:t>Προβληματικό χρονοπρόγραμμα</a:t>
            </a:r>
            <a:endParaRPr lang="el-G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275" y="2780928"/>
            <a:ext cx="31337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068960"/>
            <a:ext cx="11239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Τυπικός και Άτυπος Ορισμός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000" dirty="0" smtClean="0"/>
              <a:t>Ένα πρόγραμμα είναι </a:t>
            </a:r>
            <a:r>
              <a:rPr lang="el-GR" sz="2000" dirty="0" err="1" smtClean="0"/>
              <a:t>σειριοποιήσιμο</a:t>
            </a:r>
            <a:r>
              <a:rPr lang="el-GR" sz="2000" dirty="0" smtClean="0"/>
              <a:t> συγκρούσεων (</a:t>
            </a:r>
            <a:r>
              <a:rPr lang="en-US" sz="2000" dirty="0" smtClean="0"/>
              <a:t>conflict </a:t>
            </a:r>
            <a:r>
              <a:rPr lang="en-US" sz="2000" dirty="0" err="1" smtClean="0"/>
              <a:t>serializable</a:t>
            </a:r>
            <a:r>
              <a:rPr lang="en-US" sz="2000" dirty="0" smtClean="0"/>
              <a:t>) </a:t>
            </a:r>
            <a:r>
              <a:rPr lang="el-GR" sz="2000" dirty="0" smtClean="0"/>
              <a:t>αν είναι ισοδύναμο συγκρούσεων με ένα σειριακό</a:t>
            </a:r>
          </a:p>
          <a:p>
            <a:r>
              <a:rPr lang="el-GR" sz="2000" dirty="0" smtClean="0"/>
              <a:t>Στο σειριακό χρονοπρόγραμμα κάθε δοσοληψία «</a:t>
            </a:r>
            <a:r>
              <a:rPr lang="el-GR" sz="2000" dirty="0" err="1" smtClean="0"/>
              <a:t>ξεμπερδέυει</a:t>
            </a:r>
            <a:r>
              <a:rPr lang="el-GR" sz="2000" dirty="0" smtClean="0"/>
              <a:t>» ξεχωριστά με κάθε αντικείμενο και μετά το αναλαμβάνει μια άλλη </a:t>
            </a:r>
          </a:p>
          <a:p>
            <a:r>
              <a:rPr lang="el-GR" sz="2000" dirty="0" smtClean="0"/>
              <a:t>Σε ένα </a:t>
            </a:r>
            <a:r>
              <a:rPr lang="el-GR" sz="2000" dirty="0" err="1" smtClean="0"/>
              <a:t>σειριοποιήσιμο</a:t>
            </a:r>
            <a:r>
              <a:rPr lang="el-GR" sz="2000" dirty="0" smtClean="0"/>
              <a:t>, το να μην υπάρχει σύγκρουση σημαίνει ότι το πρόγραμμα «ξεμπερδεύει» με τα αντικείμενα με την ίδια σειρά ανά δοσοληψία όπως κι ένα σειριακό </a:t>
            </a:r>
            <a:endParaRPr lang="el-G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292" y="3933056"/>
            <a:ext cx="2171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</a:t>
            </a:r>
            <a:r>
              <a:rPr lang="el-GR" dirty="0" err="1" smtClean="0"/>
              <a:t>σειριοποιησιμότητας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Γράφος </a:t>
            </a:r>
            <a:r>
              <a:rPr lang="el-GR" sz="2400" dirty="0" err="1" smtClean="0"/>
              <a:t>σειριοποιησιμότητας</a:t>
            </a:r>
            <a:endParaRPr lang="el-GR" sz="2400" dirty="0" smtClean="0"/>
          </a:p>
          <a:p>
            <a:pPr lvl="1"/>
            <a:r>
              <a:rPr lang="el-GR" sz="2000" dirty="0" smtClean="0"/>
              <a:t>Κάθε δοσοληψία ένας κόμβος</a:t>
            </a:r>
          </a:p>
          <a:p>
            <a:pPr lvl="1"/>
            <a:r>
              <a:rPr lang="el-GR" sz="2000" dirty="0" smtClean="0"/>
              <a:t>Κατευθυνόμενη ακμή από την Τ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στην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j</a:t>
            </a:r>
            <a:r>
              <a:rPr lang="el-GR" sz="2000" dirty="0" smtClean="0"/>
              <a:t> αν μια ενέργεια της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συγκρούεται με μια επακόλουθή της, της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j</a:t>
            </a:r>
            <a:endParaRPr lang="en-US" sz="2000" baseline="-25000" dirty="0" smtClean="0"/>
          </a:p>
          <a:p>
            <a:pPr lvl="1"/>
            <a:r>
              <a:rPr lang="el-GR" sz="2000" dirty="0" smtClean="0"/>
              <a:t>Πάνω στην ακμή σημειώνουμε το αντικείμενο για το οποίο συγκρούονται οι δοσοληψίες</a:t>
            </a:r>
          </a:p>
          <a:p>
            <a:r>
              <a:rPr lang="el-GR" sz="2400" dirty="0" smtClean="0"/>
              <a:t>Γράφος με κύκλο: μη </a:t>
            </a:r>
            <a:r>
              <a:rPr lang="el-GR" sz="2400" dirty="0" err="1" smtClean="0"/>
              <a:t>σειριοποιήσιμος</a:t>
            </a:r>
            <a:r>
              <a:rPr lang="el-GR" sz="2400" dirty="0" smtClean="0"/>
              <a:t> σε σχέση με συγκρούσεις</a:t>
            </a:r>
          </a:p>
          <a:p>
            <a:r>
              <a:rPr lang="el-GR" sz="2400" dirty="0" smtClean="0"/>
              <a:t>Γράφος χωρίς κύκλο: </a:t>
            </a:r>
            <a:r>
              <a:rPr lang="el-GR" sz="2400" dirty="0" err="1" smtClean="0"/>
              <a:t>σειριοποιήσιμος</a:t>
            </a:r>
            <a:r>
              <a:rPr lang="el-GR" sz="2400" dirty="0" smtClean="0"/>
              <a:t> σε σχέση με συγκρούσεις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30765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2933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1337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2990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Σειριοποιησιμότητα</a:t>
            </a:r>
            <a:r>
              <a:rPr lang="el-GR" dirty="0" smtClean="0"/>
              <a:t> όψεως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l-GR" sz="2000" dirty="0" smtClean="0"/>
              <a:t>Δεν είναι </a:t>
            </a:r>
            <a:r>
              <a:rPr lang="en-US" sz="2000" dirty="0" smtClean="0"/>
              <a:t>conflict </a:t>
            </a:r>
            <a:r>
              <a:rPr lang="en-US" sz="2000" dirty="0" err="1" smtClean="0"/>
              <a:t>serializable</a:t>
            </a:r>
            <a:r>
              <a:rPr lang="en-US" sz="2000" dirty="0" smtClean="0"/>
              <a:t>....</a:t>
            </a:r>
          </a:p>
          <a:p>
            <a:pPr>
              <a:lnSpc>
                <a:spcPct val="90000"/>
              </a:lnSpc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l-GR" sz="2000" dirty="0" smtClean="0"/>
              <a:t>Τι μας νοιάζει, αφού τελικά σημασία έχει τι γράφει η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sz="2000" dirty="0" smtClean="0"/>
              <a:t>	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sz="2000" dirty="0" smtClean="0"/>
          </a:p>
          <a:p>
            <a:pPr>
              <a:lnSpc>
                <a:spcPct val="90000"/>
              </a:lnSpc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sz="2000" dirty="0" smtClean="0"/>
          </a:p>
          <a:p>
            <a:pPr>
              <a:lnSpc>
                <a:spcPct val="90000"/>
              </a:lnSpc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sz="2000" dirty="0" smtClean="0"/>
          </a:p>
          <a:p>
            <a:pPr>
              <a:lnSpc>
                <a:spcPct val="90000"/>
              </a:lnSpc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sz="2000" dirty="0" smtClean="0"/>
          </a:p>
          <a:p>
            <a:pPr>
              <a:lnSpc>
                <a:spcPct val="90000"/>
              </a:lnSpc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sz="2000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438" t="21298" r="1094" b="22174"/>
          <a:stretch>
            <a:fillRect/>
          </a:stretch>
        </p:blipFill>
        <p:spPr bwMode="auto">
          <a:xfrm>
            <a:off x="683568" y="3501008"/>
            <a:ext cx="3176031" cy="1368152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7"/>
            <a:ext cx="3162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Σειριοποιησιμότητα</a:t>
            </a:r>
            <a:r>
              <a:rPr lang="el-GR" dirty="0" smtClean="0"/>
              <a:t> όψεως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l-GR" sz="2000" dirty="0" smtClean="0"/>
              <a:t>Κάθε </a:t>
            </a:r>
            <a:r>
              <a:rPr lang="en-US" sz="2000" dirty="0" smtClean="0"/>
              <a:t>conflict </a:t>
            </a:r>
            <a:r>
              <a:rPr lang="en-US" sz="2000" dirty="0" err="1" smtClean="0"/>
              <a:t>serializable</a:t>
            </a:r>
            <a:r>
              <a:rPr lang="en-US" sz="2000" dirty="0" smtClean="0"/>
              <a:t> </a:t>
            </a:r>
            <a:r>
              <a:rPr lang="el-GR" sz="2000" dirty="0" smtClean="0"/>
              <a:t>χρονοπρόγραμμα είναι και </a:t>
            </a:r>
            <a:r>
              <a:rPr lang="en-US" sz="2000" dirty="0" smtClean="0"/>
              <a:t>view </a:t>
            </a:r>
            <a:r>
              <a:rPr lang="en-US" sz="2000" dirty="0" err="1" smtClean="0"/>
              <a:t>serializable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l-GR" sz="2000" dirty="0" smtClean="0"/>
              <a:t>Δεν ισχύει το αντίστροφο</a:t>
            </a:r>
            <a:endParaRPr lang="en-US" sz="2000" dirty="0" smtClean="0"/>
          </a:p>
          <a:p>
            <a:pPr>
              <a:lnSpc>
                <a:spcPct val="90000"/>
              </a:lnSpc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l-GR" sz="2000" dirty="0" smtClean="0"/>
              <a:t>Κάθε</a:t>
            </a:r>
            <a:r>
              <a:rPr lang="en-US" sz="2000" dirty="0" smtClean="0"/>
              <a:t> view </a:t>
            </a:r>
            <a:r>
              <a:rPr lang="en-US" sz="2000" dirty="0" err="1" smtClean="0"/>
              <a:t>serializable</a:t>
            </a:r>
            <a:r>
              <a:rPr lang="en-US" sz="2000" dirty="0" smtClean="0"/>
              <a:t> </a:t>
            </a:r>
            <a:r>
              <a:rPr lang="el-GR" sz="2000" dirty="0" smtClean="0"/>
              <a:t>χρονοπρόγραμμα που δεν είναι </a:t>
            </a:r>
            <a:r>
              <a:rPr lang="en-US" sz="2000" dirty="0" smtClean="0"/>
              <a:t>conflict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serializable</a:t>
            </a:r>
            <a:r>
              <a:rPr lang="en-US" sz="2000" dirty="0" smtClean="0"/>
              <a:t> </a:t>
            </a:r>
            <a:r>
              <a:rPr lang="el-GR" sz="2000" dirty="0" smtClean="0"/>
              <a:t>έχει τυφλές εγγραφές (</a:t>
            </a:r>
            <a:r>
              <a:rPr lang="en-US" sz="2000" dirty="0" smtClean="0"/>
              <a:t>blind writes</a:t>
            </a:r>
            <a:r>
              <a:rPr lang="el-GR" sz="2000" dirty="0" smtClean="0"/>
              <a:t>), </a:t>
            </a:r>
            <a:r>
              <a:rPr lang="el-GR" sz="2000" dirty="0" err="1" smtClean="0"/>
              <a:t>δλδ</a:t>
            </a:r>
            <a:r>
              <a:rPr lang="el-GR" sz="2000" dirty="0" smtClean="0"/>
              <a:t> </a:t>
            </a:r>
            <a:r>
              <a:rPr lang="en-US" sz="2000" dirty="0" smtClean="0"/>
              <a:t>writes </a:t>
            </a:r>
            <a:r>
              <a:rPr lang="el-GR" sz="2000" dirty="0" smtClean="0"/>
              <a:t>για τα οποία δεν έχουν προηγηθεί </a:t>
            </a:r>
            <a:r>
              <a:rPr lang="en-US" sz="2000" dirty="0" smtClean="0"/>
              <a:t>reads </a:t>
            </a:r>
            <a:r>
              <a:rPr lang="el-GR" sz="2000" dirty="0" smtClean="0"/>
              <a:t>στη δοσοληψία τους</a:t>
            </a:r>
            <a:endParaRPr lang="en-US" sz="2000" dirty="0" smtClean="0"/>
          </a:p>
          <a:p>
            <a:pPr>
              <a:lnSpc>
                <a:spcPct val="90000"/>
              </a:lnSpc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l-GR" sz="2000" dirty="0" err="1" smtClean="0"/>
              <a:t>Σειριοποιησιμότητα</a:t>
            </a:r>
            <a:r>
              <a:rPr lang="el-GR" sz="2000" dirty="0" smtClean="0"/>
              <a:t> όψεως: </a:t>
            </a:r>
            <a:r>
              <a:rPr lang="en-US" sz="2000" dirty="0" smtClean="0"/>
              <a:t>NP-complete </a:t>
            </a:r>
            <a:r>
              <a:rPr lang="el-GR" sz="2000" dirty="0" smtClean="0"/>
              <a:t>αλγόριθμος</a:t>
            </a:r>
            <a:endParaRPr lang="en-US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7" y="2301081"/>
            <a:ext cx="52292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Στην πράξη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Αλγόριθμοι ελέγχου </a:t>
            </a:r>
            <a:r>
              <a:rPr lang="el-GR" sz="2400" dirty="0" err="1" smtClean="0"/>
              <a:t>σειριοποιησιμότητας</a:t>
            </a:r>
            <a:r>
              <a:rPr lang="el-GR" sz="2400" dirty="0" smtClean="0"/>
              <a:t> πολύ ακριβοί </a:t>
            </a:r>
            <a:endParaRPr lang="en-US" sz="2400" dirty="0" smtClean="0"/>
          </a:p>
          <a:p>
            <a:r>
              <a:rPr lang="el-GR" sz="2400" dirty="0" smtClean="0"/>
              <a:t>Έλεγχος αφού φτιαχτεί το χρονοπρόγραμμα… λίγο αργά</a:t>
            </a:r>
          </a:p>
          <a:p>
            <a:r>
              <a:rPr lang="en-US" sz="2400" dirty="0" smtClean="0"/>
              <a:t>Online </a:t>
            </a:r>
            <a:r>
              <a:rPr lang="el-GR" sz="2400" dirty="0" smtClean="0"/>
              <a:t>πρωτόκολλα ελέγχου ταυτοχρονισμού δοσοληψιών</a:t>
            </a:r>
          </a:p>
          <a:p>
            <a:pPr lvl="1"/>
            <a:r>
              <a:rPr lang="en-US" sz="2000" dirty="0" smtClean="0"/>
              <a:t>Locking</a:t>
            </a:r>
          </a:p>
          <a:p>
            <a:pPr lvl="1"/>
            <a:r>
              <a:rPr lang="en-US" sz="2000" dirty="0" smtClean="0"/>
              <a:t>Optimistic concurrency control</a:t>
            </a:r>
          </a:p>
          <a:p>
            <a:pPr lvl="1"/>
            <a:r>
              <a:rPr lang="en-US" sz="2000" dirty="0" smtClean="0"/>
              <a:t>Timestamp ordering</a:t>
            </a:r>
          </a:p>
          <a:p>
            <a:r>
              <a:rPr lang="el-GR" sz="2400" dirty="0" smtClean="0"/>
              <a:t>Τι συμβαίνει με τα σφάλματα;</a:t>
            </a:r>
          </a:p>
          <a:p>
            <a:pPr lvl="1"/>
            <a:r>
              <a:rPr lang="el-GR" sz="2000" dirty="0" smtClean="0"/>
              <a:t>Πρέπει να μπορούμε να κάνουμε </a:t>
            </a:r>
            <a:r>
              <a:rPr lang="en-US" sz="2000" dirty="0" smtClean="0"/>
              <a:t>roll-back </a:t>
            </a:r>
            <a:r>
              <a:rPr lang="el-GR" sz="2000" dirty="0" smtClean="0"/>
              <a:t>στην κατάσταση πριν τα </a:t>
            </a:r>
            <a:r>
              <a:rPr lang="en-US" sz="2000" dirty="0" smtClean="0"/>
              <a:t>transactions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Αυστηρή εκτέλεση </a:t>
            </a:r>
            <a:r>
              <a:rPr lang="en-US" dirty="0" smtClean="0"/>
              <a:t>Transactions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Τα </a:t>
            </a:r>
            <a:r>
              <a:rPr lang="en-US" sz="2400" dirty="0" smtClean="0"/>
              <a:t>transactions </a:t>
            </a:r>
            <a:r>
              <a:rPr lang="el-GR" sz="2400" dirty="0" smtClean="0"/>
              <a:t>πρέπει να καθυστερούν τα </a:t>
            </a:r>
            <a:r>
              <a:rPr lang="en-US" sz="2400" dirty="0" smtClean="0"/>
              <a:t>reads </a:t>
            </a:r>
            <a:r>
              <a:rPr lang="el-GR" sz="2400" dirty="0" smtClean="0"/>
              <a:t>και </a:t>
            </a:r>
            <a:r>
              <a:rPr lang="en-US" sz="2400" dirty="0" smtClean="0"/>
              <a:t>writes </a:t>
            </a:r>
            <a:r>
              <a:rPr lang="el-GR" sz="2400" dirty="0" smtClean="0"/>
              <a:t>σε ένα αντικείμενο μέχρι όλα τα υπόλοιπα </a:t>
            </a:r>
            <a:r>
              <a:rPr lang="en-US" sz="2400" dirty="0" smtClean="0"/>
              <a:t>transactions </a:t>
            </a:r>
            <a:r>
              <a:rPr lang="el-GR" sz="2400" dirty="0" smtClean="0"/>
              <a:t>που έγραφαν το ίδιο αντικείμενο να κάνουν είτε </a:t>
            </a:r>
            <a:r>
              <a:rPr lang="en-US" sz="2400" dirty="0" smtClean="0"/>
              <a:t>commit</a:t>
            </a:r>
            <a:r>
              <a:rPr lang="el-GR" sz="2400" dirty="0" smtClean="0"/>
              <a:t> είτε </a:t>
            </a:r>
            <a:r>
              <a:rPr lang="en-US" sz="2400" dirty="0" smtClean="0"/>
              <a:t>abort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</a:t>
            </a:r>
            <a:r>
              <a:rPr lang="el-GR" dirty="0" err="1" smtClean="0"/>
              <a:t>κλειδώµατος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Διασφαλίζουν την </a:t>
            </a:r>
            <a:r>
              <a:rPr lang="el-GR" sz="2400" dirty="0" err="1" smtClean="0"/>
              <a:t>σειριοποιησιµότητα</a:t>
            </a:r>
            <a:r>
              <a:rPr lang="el-GR" sz="2400" dirty="0" smtClean="0"/>
              <a:t> µ</a:t>
            </a:r>
            <a:r>
              <a:rPr lang="el-GR" sz="2400" dirty="0" err="1" smtClean="0"/>
              <a:t>ιας</a:t>
            </a:r>
            <a:r>
              <a:rPr lang="el-GR" sz="2400" dirty="0" smtClean="0"/>
              <a:t> σειράς ενεργειών με κανόνες για το τι µ</a:t>
            </a:r>
            <a:r>
              <a:rPr lang="el-GR" sz="2400" dirty="0" err="1" smtClean="0"/>
              <a:t>πορεί</a:t>
            </a:r>
            <a:r>
              <a:rPr lang="el-GR" sz="2400" dirty="0" smtClean="0"/>
              <a:t> να προσπελάσει µια δοσοληψία. </a:t>
            </a:r>
          </a:p>
          <a:p>
            <a:r>
              <a:rPr lang="el-GR" sz="2400" dirty="0" smtClean="0"/>
              <a:t>Βασική έννοια του </a:t>
            </a:r>
            <a:r>
              <a:rPr lang="el-GR" sz="2400" dirty="0" err="1" smtClean="0"/>
              <a:t>κλειδώµατος</a:t>
            </a:r>
            <a:r>
              <a:rPr lang="el-GR" sz="2400" dirty="0" smtClean="0"/>
              <a:t> (</a:t>
            </a:r>
            <a:r>
              <a:rPr lang="en-US" sz="2400" dirty="0" smtClean="0"/>
              <a:t>lock)</a:t>
            </a:r>
          </a:p>
          <a:p>
            <a:pPr lvl="1"/>
            <a:r>
              <a:rPr lang="el-GR" sz="2000" dirty="0" smtClean="0"/>
              <a:t>µ</a:t>
            </a:r>
            <a:r>
              <a:rPr lang="el-GR" sz="2000" dirty="0" err="1" smtClean="0"/>
              <a:t>εταβλητή</a:t>
            </a:r>
            <a:r>
              <a:rPr lang="el-GR" sz="2000" dirty="0" smtClean="0"/>
              <a:t> που σχετίζεται µε ένα στοιχειώδες </a:t>
            </a:r>
            <a:r>
              <a:rPr lang="el-GR" sz="2000" dirty="0" err="1" smtClean="0"/>
              <a:t>δεδοµένο</a:t>
            </a:r>
            <a:r>
              <a:rPr lang="el-GR" sz="2000" dirty="0" smtClean="0"/>
              <a:t> και περιγράφει την κατάστασή του, σε σχέση µε πιθανές πράξεις που µ</a:t>
            </a:r>
            <a:r>
              <a:rPr lang="el-GR" sz="2000" dirty="0" err="1" smtClean="0"/>
              <a:t>πορούν</a:t>
            </a:r>
            <a:r>
              <a:rPr lang="el-GR" sz="2000" dirty="0" smtClean="0"/>
              <a:t> να </a:t>
            </a:r>
            <a:r>
              <a:rPr lang="el-GR" sz="2000" dirty="0" err="1" smtClean="0"/>
              <a:t>εφαρµοσθούν</a:t>
            </a:r>
            <a:r>
              <a:rPr lang="el-GR" sz="2000" dirty="0" smtClean="0"/>
              <a:t> σε αυτό.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phase locking (2PL)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25963"/>
          </a:xfrm>
        </p:spPr>
        <p:txBody>
          <a:bodyPr/>
          <a:lstStyle/>
          <a:p>
            <a:r>
              <a:rPr lang="el-GR" sz="2400" dirty="0" err="1" smtClean="0"/>
              <a:t>Αλγόριθµος</a:t>
            </a:r>
            <a:r>
              <a:rPr lang="el-GR" sz="2400" dirty="0" smtClean="0"/>
              <a:t> </a:t>
            </a:r>
            <a:r>
              <a:rPr lang="el-GR" sz="2400" dirty="0" err="1" smtClean="0"/>
              <a:t>Κλειδώµατος</a:t>
            </a:r>
            <a:r>
              <a:rPr lang="el-GR" sz="2400" dirty="0" smtClean="0"/>
              <a:t> </a:t>
            </a:r>
            <a:r>
              <a:rPr lang="el-GR" sz="2400" dirty="0" err="1" smtClean="0"/>
              <a:t>∆ύο</a:t>
            </a:r>
            <a:r>
              <a:rPr lang="el-GR" sz="2400" dirty="0" smtClean="0"/>
              <a:t> Φάσεων</a:t>
            </a:r>
            <a:endParaRPr lang="en-US" sz="2400" dirty="0" smtClean="0"/>
          </a:p>
          <a:p>
            <a:r>
              <a:rPr lang="el-GR" sz="2400" dirty="0" smtClean="0"/>
              <a:t>Εξασφαλίζει τη </a:t>
            </a:r>
            <a:r>
              <a:rPr lang="el-GR" sz="2400" dirty="0" err="1" smtClean="0"/>
              <a:t>σειριοποιησιµότητα</a:t>
            </a:r>
            <a:r>
              <a:rPr lang="en-US" sz="2400" dirty="0" smtClean="0"/>
              <a:t> </a:t>
            </a:r>
            <a:r>
              <a:rPr lang="el-GR" sz="2400" dirty="0" smtClean="0"/>
              <a:t>επιτρέποντας στις δοσοληψίες να προσπελάσουν </a:t>
            </a:r>
            <a:r>
              <a:rPr lang="el-GR" sz="2400" dirty="0" err="1" smtClean="0"/>
              <a:t>αντικείµενα</a:t>
            </a:r>
            <a:r>
              <a:rPr lang="el-GR" sz="2400" dirty="0" smtClean="0"/>
              <a:t>, αν καταφέρουν να αποκτήσουν αποκλειστικό (</a:t>
            </a:r>
            <a:r>
              <a:rPr lang="en-US" sz="2400" dirty="0" smtClean="0"/>
              <a:t>exclusive) lock </a:t>
            </a:r>
            <a:r>
              <a:rPr lang="el-GR" sz="2400" dirty="0" smtClean="0"/>
              <a:t>γι’ αυτά.</a:t>
            </a:r>
            <a:endParaRPr lang="en-US" sz="2400" dirty="0" smtClean="0"/>
          </a:p>
          <a:p>
            <a:r>
              <a:rPr lang="el-GR" sz="2400" dirty="0" smtClean="0"/>
              <a:t>Αντικείμενο: μεταβλητές, εγγραφές βάσης, σελίδες…</a:t>
            </a:r>
            <a:endParaRPr lang="en-US" sz="2400" dirty="0" smtClean="0"/>
          </a:p>
          <a:p>
            <a:r>
              <a:rPr lang="el-GR" sz="2400" dirty="0" smtClean="0"/>
              <a:t>Πρώτη φάση </a:t>
            </a:r>
            <a:r>
              <a:rPr lang="en-US" sz="2400" dirty="0" smtClean="0"/>
              <a:t>(growing phase): </a:t>
            </a:r>
            <a:r>
              <a:rPr lang="el-GR" sz="2400" dirty="0" smtClean="0"/>
              <a:t>παίρνω νέα </a:t>
            </a:r>
            <a:r>
              <a:rPr lang="en-US" sz="2400" dirty="0" smtClean="0"/>
              <a:t>locks</a:t>
            </a:r>
          </a:p>
          <a:p>
            <a:r>
              <a:rPr lang="el-GR" sz="2400" dirty="0" smtClean="0"/>
              <a:t>Δεύτερη φάση </a:t>
            </a:r>
            <a:r>
              <a:rPr lang="en-US" sz="2400" dirty="0" smtClean="0"/>
              <a:t>(shrinking phase): </a:t>
            </a:r>
            <a:r>
              <a:rPr lang="el-GR" sz="2400" dirty="0" smtClean="0"/>
              <a:t>απελευθερώνω τα </a:t>
            </a:r>
            <a:r>
              <a:rPr lang="en-US" sz="2400" dirty="0" smtClean="0"/>
              <a:t>locks</a:t>
            </a:r>
          </a:p>
          <a:p>
            <a:r>
              <a:rPr lang="el-GR" sz="2400" dirty="0" smtClean="0"/>
              <a:t>Ένα</a:t>
            </a:r>
            <a:r>
              <a:rPr lang="en-US" sz="2400" dirty="0" smtClean="0"/>
              <a:t> transaction </a:t>
            </a:r>
            <a:r>
              <a:rPr lang="el-GR" sz="2400" dirty="0" smtClean="0"/>
              <a:t>δεν παίρνει νέο</a:t>
            </a:r>
            <a:r>
              <a:rPr lang="en-US" sz="2400" dirty="0" smtClean="0"/>
              <a:t> lock, </a:t>
            </a:r>
            <a:r>
              <a:rPr lang="el-GR" sz="2400" dirty="0" smtClean="0"/>
              <a:t>αν έχει απελευθερώσει έστω κι ένα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97152"/>
            <a:ext cx="3031257" cy="158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χωρίς </a:t>
            </a:r>
            <a:r>
              <a:rPr lang="en-US" dirty="0" smtClean="0"/>
              <a:t>2PL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75928"/>
            <a:ext cx="78295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χωρίς 2</a:t>
            </a:r>
            <a:r>
              <a:rPr lang="en-US" dirty="0" smtClean="0"/>
              <a:t>PL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56878"/>
            <a:ext cx="78962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r>
              <a:rPr lang="en-US" dirty="0" smtClean="0"/>
              <a:t>PL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85453"/>
            <a:ext cx="78771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Πρόβλημα με 2</a:t>
            </a:r>
            <a:r>
              <a:rPr lang="en-US" dirty="0" smtClean="0"/>
              <a:t>PL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Cascading aborts!</a:t>
            </a:r>
          </a:p>
          <a:p>
            <a:pPr lvl="1"/>
            <a:r>
              <a:rPr lang="el-GR" sz="2000" dirty="0" smtClean="0"/>
              <a:t>Αν ένα </a:t>
            </a:r>
            <a:r>
              <a:rPr lang="en-US" sz="2000" dirty="0" smtClean="0"/>
              <a:t>transaction </a:t>
            </a:r>
            <a:r>
              <a:rPr lang="el-GR" sz="2000" dirty="0" smtClean="0"/>
              <a:t>κάνει </a:t>
            </a:r>
            <a:r>
              <a:rPr lang="en-US" sz="2000" dirty="0" smtClean="0"/>
              <a:t>abort</a:t>
            </a:r>
            <a:r>
              <a:rPr lang="el-GR" sz="2000" dirty="0" smtClean="0"/>
              <a:t> τότε οποιοδήποτε άλλο </a:t>
            </a:r>
            <a:r>
              <a:rPr lang="en-US" sz="2000" dirty="0" smtClean="0"/>
              <a:t>transactions </a:t>
            </a:r>
            <a:r>
              <a:rPr lang="el-GR" sz="2000" dirty="0" smtClean="0"/>
              <a:t>έχει προσπελάσει δεδομένα από </a:t>
            </a:r>
            <a:r>
              <a:rPr lang="en-US" sz="2000" dirty="0" smtClean="0"/>
              <a:t>released</a:t>
            </a:r>
            <a:r>
              <a:rPr lang="el-GR" sz="2000" dirty="0" smtClean="0"/>
              <a:t> </a:t>
            </a:r>
            <a:r>
              <a:rPr lang="en-US" sz="2000" dirty="0" smtClean="0"/>
              <a:t>locks (uncommitted data) </a:t>
            </a:r>
            <a:r>
              <a:rPr lang="el-GR" sz="2000" dirty="0" smtClean="0"/>
              <a:t>πρέπει να κάνει κι αυτό </a:t>
            </a:r>
            <a:r>
              <a:rPr lang="en-US" sz="2000" dirty="0" smtClean="0"/>
              <a:t>abort</a:t>
            </a:r>
          </a:p>
          <a:p>
            <a:r>
              <a:rPr lang="el-GR" sz="2400" dirty="0" smtClean="0"/>
              <a:t>Λύση: Αυστηρό (</a:t>
            </a:r>
            <a:r>
              <a:rPr lang="en-US" sz="2400" dirty="0" smtClean="0"/>
              <a:t>Strict)</a:t>
            </a:r>
            <a:r>
              <a:rPr lang="el-GR" sz="2400" dirty="0" smtClean="0"/>
              <a:t> 2</a:t>
            </a:r>
            <a:r>
              <a:rPr lang="en-US" sz="2400" dirty="0" smtClean="0"/>
              <a:t>PL</a:t>
            </a:r>
          </a:p>
          <a:p>
            <a:pPr lvl="1"/>
            <a:r>
              <a:rPr lang="el-GR" sz="2000" dirty="0" smtClean="0"/>
              <a:t>Ένα </a:t>
            </a:r>
            <a:r>
              <a:rPr lang="en-US" sz="2000" dirty="0" smtClean="0"/>
              <a:t>transaction </a:t>
            </a:r>
            <a:r>
              <a:rPr lang="el-GR" sz="2000" dirty="0" smtClean="0"/>
              <a:t>κρατάει όλα τα </a:t>
            </a:r>
            <a:r>
              <a:rPr lang="en-US" sz="2000" dirty="0" smtClean="0"/>
              <a:t>locks </a:t>
            </a:r>
            <a:r>
              <a:rPr lang="el-GR" sz="2000" dirty="0" smtClean="0"/>
              <a:t>μέχρι να κάνει </a:t>
            </a:r>
            <a:r>
              <a:rPr lang="en-US" sz="2000" dirty="0" smtClean="0"/>
              <a:t>commit </a:t>
            </a:r>
            <a:r>
              <a:rPr lang="el-GR" sz="2000" dirty="0" smtClean="0"/>
              <a:t>ή</a:t>
            </a:r>
            <a:r>
              <a:rPr lang="en-US" sz="2000" dirty="0" smtClean="0"/>
              <a:t> abort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149080"/>
            <a:ext cx="3493021" cy="187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Μπορούμε να κάνουμε κάτι καλύτερο;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400" dirty="0" smtClean="0"/>
              <a:t>Είδαμε </a:t>
            </a:r>
            <a:r>
              <a:rPr lang="en-US" sz="2400" dirty="0" smtClean="0"/>
              <a:t>“exclusive” locks</a:t>
            </a:r>
          </a:p>
          <a:p>
            <a:r>
              <a:rPr lang="el-GR" sz="2400" dirty="0" smtClean="0"/>
              <a:t>Βελτιώνουμε ταυτοχρονισμό υποστηρίζοντας πολλούς αναγνώστες</a:t>
            </a:r>
            <a:endParaRPr lang="en-US" sz="2400" dirty="0" smtClean="0"/>
          </a:p>
          <a:p>
            <a:pPr lvl="1"/>
            <a:r>
              <a:rPr lang="el-GR" sz="2000" dirty="0" smtClean="0"/>
              <a:t>Δεν υπάρχει πρόβλημα όταν διαβάζουν ταυτόχρονα το ίδιο αντικείμενο πολλά </a:t>
            </a:r>
            <a:r>
              <a:rPr lang="en-US" sz="2000" dirty="0" smtClean="0"/>
              <a:t>transactions</a:t>
            </a:r>
          </a:p>
          <a:p>
            <a:pPr lvl="1"/>
            <a:r>
              <a:rPr lang="el-GR" sz="2000" dirty="0" smtClean="0"/>
              <a:t>Μόνο ένα </a:t>
            </a:r>
            <a:r>
              <a:rPr lang="en-US" sz="2000" dirty="0" smtClean="0"/>
              <a:t>transaction </a:t>
            </a:r>
            <a:r>
              <a:rPr lang="el-GR" sz="2000" dirty="0" smtClean="0"/>
              <a:t>πρέπει να μπορεί να γράφει ένα αντικείμενο και κανένα άλλο δεν πρέπει να μπορεί να το διαβάσει</a:t>
            </a:r>
            <a:endParaRPr lang="en-US" sz="2000" dirty="0" smtClean="0"/>
          </a:p>
          <a:p>
            <a:r>
              <a:rPr lang="el-GR" sz="2400" dirty="0" smtClean="0"/>
              <a:t>Δύο είδη </a:t>
            </a:r>
            <a:r>
              <a:rPr lang="en-US" sz="2400" dirty="0" smtClean="0"/>
              <a:t>locks: read locks </a:t>
            </a:r>
            <a:r>
              <a:rPr lang="el-GR" sz="2400" dirty="0" smtClean="0"/>
              <a:t>και </a:t>
            </a:r>
            <a:r>
              <a:rPr lang="en-US" sz="2400" dirty="0" smtClean="0"/>
              <a:t>write locks</a:t>
            </a:r>
          </a:p>
          <a:p>
            <a:pPr lvl="1"/>
            <a:r>
              <a:rPr lang="en-US" sz="2000" dirty="0" smtClean="0"/>
              <a:t>read lock </a:t>
            </a:r>
            <a:r>
              <a:rPr lang="el-GR" sz="2000" dirty="0" smtClean="0"/>
              <a:t>πριν διαβάσουμε ένα αντικείμενο</a:t>
            </a:r>
            <a:endParaRPr lang="en-US" sz="2000" dirty="0" smtClean="0"/>
          </a:p>
          <a:p>
            <a:pPr lvl="2"/>
            <a:r>
              <a:rPr lang="el-GR" sz="1800" dirty="0" smtClean="0"/>
              <a:t>Ένα</a:t>
            </a:r>
            <a:r>
              <a:rPr lang="en-US" sz="1800" dirty="0" smtClean="0"/>
              <a:t> read lock </a:t>
            </a:r>
            <a:r>
              <a:rPr lang="el-GR" sz="1800" dirty="0" smtClean="0"/>
              <a:t>απαγορεύει το γράψιμο</a:t>
            </a:r>
            <a:endParaRPr lang="en-US" sz="1800" dirty="0" smtClean="0"/>
          </a:p>
          <a:p>
            <a:pPr lvl="1"/>
            <a:r>
              <a:rPr lang="en-US" sz="2000" dirty="0" smtClean="0"/>
              <a:t>write lock </a:t>
            </a:r>
            <a:r>
              <a:rPr lang="el-GR" sz="2000" dirty="0" smtClean="0"/>
              <a:t>πριν γράψουμε ένα αντικείμενο</a:t>
            </a:r>
            <a:endParaRPr lang="en-US" sz="2000" dirty="0" smtClean="0"/>
          </a:p>
          <a:p>
            <a:pPr lvl="2"/>
            <a:r>
              <a:rPr lang="el-GR" sz="1800" dirty="0" smtClean="0"/>
              <a:t>Ένα</a:t>
            </a:r>
            <a:r>
              <a:rPr lang="en-US" sz="1800" dirty="0" smtClean="0"/>
              <a:t> write lock </a:t>
            </a:r>
            <a:r>
              <a:rPr lang="el-GR" sz="1800" dirty="0" smtClean="0"/>
              <a:t>απαγορεύει διάβασμα και γράψιμο</a:t>
            </a:r>
            <a:endParaRPr lang="en-US" sz="1800" dirty="0" smtClean="0"/>
          </a:p>
          <a:p>
            <a:pPr lvl="1"/>
            <a:r>
              <a:rPr lang="el-GR" sz="2000" dirty="0" smtClean="0"/>
              <a:t>Ένα </a:t>
            </a:r>
            <a:r>
              <a:rPr lang="en-US" sz="2000" dirty="0" smtClean="0"/>
              <a:t>transaction</a:t>
            </a:r>
            <a:r>
              <a:rPr lang="el-GR" sz="2000" dirty="0" smtClean="0"/>
              <a:t> μπλοκάρει αν δεν μπορεί να πάρει </a:t>
            </a:r>
            <a:r>
              <a:rPr lang="en-US" sz="2000" dirty="0" smtClean="0"/>
              <a:t>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Non-Exclusive Locks</a:t>
            </a:r>
            <a:endParaRPr lang="el-G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3568" y="3717032"/>
            <a:ext cx="7683500" cy="2548384"/>
          </a:xfrm>
        </p:spPr>
        <p:txBody>
          <a:bodyPr/>
          <a:lstStyle/>
          <a:p>
            <a:pPr>
              <a:lnSpc>
                <a:spcPct val="80000"/>
              </a:lnSpc>
              <a:buFont typeface="Arial"/>
              <a:buChar char="•"/>
            </a:pPr>
            <a:r>
              <a:rPr lang="el-GR" sz="2400" dirty="0" smtClean="0"/>
              <a:t>Αν ένα </a:t>
            </a:r>
            <a:r>
              <a:rPr lang="en-US" sz="2400" dirty="0" smtClean="0"/>
              <a:t>transaction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l-GR" sz="2000" dirty="0" smtClean="0"/>
              <a:t>Δεν έχει </a:t>
            </a:r>
            <a:r>
              <a:rPr lang="en-US" sz="2000" dirty="0" smtClean="0"/>
              <a:t>lock </a:t>
            </a:r>
            <a:r>
              <a:rPr lang="el-GR" sz="2000" dirty="0" smtClean="0"/>
              <a:t>για κάποιο αντικείμενο</a:t>
            </a:r>
            <a:r>
              <a:rPr lang="en-US" sz="2000" dirty="0" smtClean="0"/>
              <a:t>:</a:t>
            </a: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el-GR" sz="1600" dirty="0" smtClean="0"/>
              <a:t>Οποιοδήποτε άλλο </a:t>
            </a:r>
            <a:r>
              <a:rPr lang="en-US" sz="1600" dirty="0" smtClean="0"/>
              <a:t>transaction </a:t>
            </a:r>
            <a:r>
              <a:rPr lang="el-GR" sz="1600" dirty="0" smtClean="0"/>
              <a:t>μπορεί να πάρει </a:t>
            </a:r>
            <a:r>
              <a:rPr lang="en-US" sz="1600" dirty="0" smtClean="0"/>
              <a:t>read </a:t>
            </a:r>
            <a:r>
              <a:rPr lang="el-GR" sz="1600" dirty="0" smtClean="0"/>
              <a:t>ή </a:t>
            </a:r>
            <a:r>
              <a:rPr lang="en-US" sz="1600" dirty="0" smtClean="0"/>
              <a:t>write lock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l-GR" sz="2000" dirty="0" smtClean="0"/>
              <a:t>Έχει </a:t>
            </a:r>
            <a:r>
              <a:rPr lang="en-US" sz="2000" dirty="0" smtClean="0"/>
              <a:t>read lock </a:t>
            </a:r>
            <a:r>
              <a:rPr lang="el-GR" sz="2000" dirty="0" smtClean="0"/>
              <a:t>για κάποιο αντικείμενο </a:t>
            </a:r>
            <a:r>
              <a:rPr lang="en-US" sz="2000" dirty="0" smtClean="0"/>
              <a:t>:</a:t>
            </a: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el-GR" sz="1600" dirty="0" smtClean="0"/>
              <a:t>Οποιοδήποτε άλλο </a:t>
            </a:r>
            <a:r>
              <a:rPr lang="en-US" sz="1600" dirty="0" smtClean="0"/>
              <a:t>transaction </a:t>
            </a:r>
            <a:r>
              <a:rPr lang="el-GR" sz="1600" dirty="0" smtClean="0"/>
              <a:t>μπορεί να πάρει </a:t>
            </a:r>
            <a:r>
              <a:rPr lang="en-US" sz="1600" dirty="0" smtClean="0"/>
              <a:t>read lock </a:t>
            </a:r>
            <a:r>
              <a:rPr lang="el-GR" sz="1600" dirty="0" smtClean="0"/>
              <a:t>αλλά να περιμένει για </a:t>
            </a:r>
            <a:r>
              <a:rPr lang="en-US" sz="1600" dirty="0" smtClean="0"/>
              <a:t>write</a:t>
            </a:r>
            <a:r>
              <a:rPr lang="el-GR" sz="1600" dirty="0" smtClean="0"/>
              <a:t> </a:t>
            </a:r>
            <a:r>
              <a:rPr lang="en-US" sz="1600" dirty="0" smtClean="0"/>
              <a:t>lock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l-GR" sz="2000" dirty="0" smtClean="0"/>
              <a:t>Έχει</a:t>
            </a:r>
            <a:r>
              <a:rPr lang="en-US" sz="2000" dirty="0" smtClean="0"/>
              <a:t> write lock </a:t>
            </a:r>
            <a:r>
              <a:rPr lang="el-GR" sz="2000" dirty="0" smtClean="0"/>
              <a:t>για κάποιο αντικείμενο </a:t>
            </a:r>
            <a:r>
              <a:rPr lang="en-US" sz="2000" dirty="0" smtClean="0"/>
              <a:t>:</a:t>
            </a: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el-GR" sz="1600" dirty="0" smtClean="0"/>
              <a:t>Οποιοδήποτε άλλο </a:t>
            </a:r>
            <a:r>
              <a:rPr lang="en-US" sz="1600" dirty="0" smtClean="0"/>
              <a:t>transaction </a:t>
            </a:r>
            <a:r>
              <a:rPr lang="el-GR" sz="1600" dirty="0" smtClean="0"/>
              <a:t>πρέπει να περιμένει για </a:t>
            </a:r>
            <a:r>
              <a:rPr lang="en-US" sz="1600" dirty="0" smtClean="0"/>
              <a:t>read </a:t>
            </a:r>
            <a:r>
              <a:rPr lang="el-GR" sz="1600" dirty="0" smtClean="0"/>
              <a:t>ή</a:t>
            </a:r>
            <a:r>
              <a:rPr lang="en-US" sz="1600" dirty="0" smtClean="0"/>
              <a:t> write lock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656" y="1423095"/>
            <a:ext cx="83058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Συναλλαγή πελάτη με την τράπεζα </a:t>
            </a:r>
            <a:r>
              <a:rPr lang="en-US" sz="2400" dirty="0" smtClean="0"/>
              <a:t>(</a:t>
            </a:r>
            <a:r>
              <a:rPr lang="el-GR" sz="2400" dirty="0" smtClean="0"/>
              <a:t>σε </a:t>
            </a:r>
            <a:r>
              <a:rPr lang="en-US" sz="2400" dirty="0" smtClean="0"/>
              <a:t>ATM </a:t>
            </a:r>
            <a:r>
              <a:rPr lang="el-GR" sz="2400" dirty="0" smtClean="0"/>
              <a:t>ή </a:t>
            </a:r>
            <a:r>
              <a:rPr lang="en-US" sz="2400" dirty="0" smtClean="0"/>
              <a:t>browser)</a:t>
            </a:r>
          </a:p>
          <a:p>
            <a:pPr lvl="1"/>
            <a:r>
              <a:rPr lang="el-GR" sz="2000" dirty="0" smtClean="0"/>
              <a:t>Μεταφορά </a:t>
            </a:r>
            <a:r>
              <a:rPr lang="en-US" sz="2000" dirty="0" smtClean="0"/>
              <a:t>$100 </a:t>
            </a:r>
            <a:r>
              <a:rPr lang="el-GR" sz="2000" dirty="0" smtClean="0"/>
              <a:t>από λογαριασμό ταμιευτηρίου</a:t>
            </a:r>
            <a:r>
              <a:rPr lang="en-US" sz="2000" dirty="0" smtClean="0"/>
              <a:t> </a:t>
            </a:r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dirty="0" smtClean="0"/>
              <a:t>τρεχούμενο λογαριασμό</a:t>
            </a:r>
            <a:endParaRPr lang="en-US" sz="2000" dirty="0" smtClean="0"/>
          </a:p>
          <a:p>
            <a:pPr lvl="1"/>
            <a:r>
              <a:rPr lang="el-GR" sz="2000" dirty="0" smtClean="0"/>
              <a:t>Μεταφορά </a:t>
            </a:r>
            <a:r>
              <a:rPr lang="en-US" sz="2000" dirty="0" smtClean="0"/>
              <a:t>$200 </a:t>
            </a:r>
            <a:r>
              <a:rPr lang="el-GR" sz="2000" dirty="0" smtClean="0"/>
              <a:t>από προθεσμιακό</a:t>
            </a:r>
            <a:r>
              <a:rPr lang="en-US" sz="2000" dirty="0" smtClean="0"/>
              <a:t> </a:t>
            </a:r>
            <a:r>
              <a:rPr lang="el-GR" sz="2000" dirty="0" smtClean="0"/>
              <a:t>σε τρεχούμενο λογαριασμό</a:t>
            </a:r>
            <a:endParaRPr lang="en-US" sz="2000" dirty="0" smtClean="0"/>
          </a:p>
          <a:p>
            <a:pPr lvl="1"/>
            <a:r>
              <a:rPr lang="el-GR" sz="2000" dirty="0" smtClean="0"/>
              <a:t>Ανάληψη </a:t>
            </a:r>
            <a:r>
              <a:rPr lang="en-US" sz="2000" dirty="0" smtClean="0"/>
              <a:t>$400 </a:t>
            </a:r>
            <a:r>
              <a:rPr lang="el-GR" sz="2000" dirty="0" smtClean="0"/>
              <a:t>από τρεχούμενο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Συναλλαγή</a:t>
            </a:r>
            <a:endParaRPr lang="en-US" sz="2400" dirty="0" smtClean="0"/>
          </a:p>
          <a:p>
            <a:pPr lvl="1"/>
            <a:r>
              <a:rPr lang="el-GR" sz="2000" dirty="0" smtClean="0"/>
              <a:t>ταμιευτηρίου</a:t>
            </a:r>
            <a:r>
              <a:rPr lang="en-US" sz="2000" dirty="0" smtClean="0"/>
              <a:t>.</a:t>
            </a:r>
            <a:r>
              <a:rPr lang="el-GR" sz="2000" dirty="0" smtClean="0"/>
              <a:t>αφαίρεση</a:t>
            </a:r>
            <a:r>
              <a:rPr lang="en-US" sz="2000" dirty="0" smtClean="0"/>
              <a:t>(100)</a:t>
            </a:r>
          </a:p>
          <a:p>
            <a:pPr lvl="1"/>
            <a:r>
              <a:rPr lang="el-GR" sz="2000" dirty="0" smtClean="0"/>
              <a:t>τρεχούμενο</a:t>
            </a:r>
            <a:r>
              <a:rPr lang="en-US" sz="2000" dirty="0" smtClean="0"/>
              <a:t>.</a:t>
            </a:r>
            <a:r>
              <a:rPr lang="el-GR" sz="2000" dirty="0" smtClean="0"/>
              <a:t>πρόσθεση</a:t>
            </a:r>
            <a:r>
              <a:rPr lang="en-US" sz="2000" dirty="0" smtClean="0"/>
              <a:t>(100)</a:t>
            </a:r>
          </a:p>
          <a:p>
            <a:pPr lvl="1"/>
            <a:r>
              <a:rPr lang="el-GR" sz="2000" dirty="0" smtClean="0"/>
              <a:t>προθεσμιακό</a:t>
            </a:r>
            <a:r>
              <a:rPr lang="en-US" sz="2000" dirty="0" smtClean="0"/>
              <a:t>.</a:t>
            </a:r>
            <a:r>
              <a:rPr lang="el-GR" sz="2000" dirty="0" smtClean="0"/>
              <a:t>αφαίρεση</a:t>
            </a:r>
            <a:r>
              <a:rPr lang="en-US" sz="2000" dirty="0" smtClean="0"/>
              <a:t>(200)</a:t>
            </a:r>
          </a:p>
          <a:p>
            <a:pPr lvl="1"/>
            <a:r>
              <a:rPr lang="el-GR" sz="2000" dirty="0" smtClean="0"/>
              <a:t>τρεχούμενο</a:t>
            </a:r>
            <a:r>
              <a:rPr lang="en-US" sz="2000" dirty="0" smtClean="0"/>
              <a:t>.</a:t>
            </a:r>
            <a:r>
              <a:rPr lang="el-GR" sz="2000" dirty="0" smtClean="0"/>
              <a:t>πρόσθεση</a:t>
            </a:r>
            <a:r>
              <a:rPr lang="en-US" sz="2000" dirty="0" smtClean="0"/>
              <a:t>(200)</a:t>
            </a:r>
          </a:p>
          <a:p>
            <a:pPr lvl="1"/>
            <a:r>
              <a:rPr lang="el-GR" sz="2000" dirty="0" smtClean="0"/>
              <a:t>τρεχούμενο</a:t>
            </a:r>
            <a:r>
              <a:rPr lang="en-US" sz="2000" dirty="0" smtClean="0"/>
              <a:t>.</a:t>
            </a:r>
            <a:r>
              <a:rPr lang="el-GR" sz="2000" dirty="0" smtClean="0"/>
              <a:t>αφαίρεση</a:t>
            </a:r>
            <a:r>
              <a:rPr lang="en-US" sz="2000" dirty="0" smtClean="0"/>
              <a:t> (400)</a:t>
            </a:r>
          </a:p>
          <a:p>
            <a:pPr lvl="1"/>
            <a:r>
              <a:rPr lang="el-GR" sz="2000" dirty="0" smtClean="0"/>
              <a:t>ανάληψη</a:t>
            </a:r>
            <a:r>
              <a:rPr lang="en-US" sz="2000" dirty="0" smtClean="0"/>
              <a:t>(400)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Αναβάθμιση κλειδώματος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Μέχρι τώρα </a:t>
            </a:r>
            <a:r>
              <a:rPr lang="el-GR" sz="2400" dirty="0" err="1" smtClean="0"/>
              <a:t>υποθέταµε</a:t>
            </a:r>
            <a:r>
              <a:rPr lang="el-GR" sz="2400" dirty="0" smtClean="0"/>
              <a:t> ότι κάθε δοσοληψία γνωρίζει εκ </a:t>
            </a:r>
            <a:r>
              <a:rPr lang="el-GR" sz="2400" dirty="0" err="1" smtClean="0"/>
              <a:t>προοιµίου</a:t>
            </a:r>
            <a:r>
              <a:rPr lang="el-GR" sz="2400" dirty="0" smtClean="0"/>
              <a:t> όλα τα </a:t>
            </a:r>
            <a:r>
              <a:rPr lang="el-GR" sz="2400" dirty="0" err="1" smtClean="0"/>
              <a:t>κλειδώµατα</a:t>
            </a:r>
            <a:r>
              <a:rPr lang="el-GR" sz="2400" dirty="0" smtClean="0"/>
              <a:t> που θα ζητήσει.</a:t>
            </a:r>
            <a:endParaRPr lang="en-US" sz="2400" dirty="0" smtClean="0"/>
          </a:p>
          <a:p>
            <a:r>
              <a:rPr lang="el-GR" sz="2400" dirty="0" smtClean="0"/>
              <a:t>Τι γίνεται </a:t>
            </a:r>
            <a:r>
              <a:rPr lang="el-GR" sz="2400" dirty="0" err="1" smtClean="0"/>
              <a:t>όµως</a:t>
            </a:r>
            <a:r>
              <a:rPr lang="el-GR" sz="2400" dirty="0" smtClean="0"/>
              <a:t> αν δεν τα γνωρίζει; </a:t>
            </a:r>
            <a:endParaRPr lang="en-US" sz="2400" dirty="0" smtClean="0"/>
          </a:p>
          <a:p>
            <a:r>
              <a:rPr lang="el-GR" sz="2400" dirty="0" smtClean="0"/>
              <a:t>Η λύση έγκειται στην </a:t>
            </a:r>
            <a:r>
              <a:rPr lang="el-GR" sz="2400" dirty="0" err="1" smtClean="0"/>
              <a:t>αναβάθµιση</a:t>
            </a:r>
            <a:r>
              <a:rPr lang="el-GR" sz="2400" dirty="0" smtClean="0"/>
              <a:t> </a:t>
            </a:r>
            <a:r>
              <a:rPr lang="el-GR" sz="2400" dirty="0" err="1" smtClean="0"/>
              <a:t>κλειδώµατος</a:t>
            </a:r>
            <a:r>
              <a:rPr lang="el-GR" sz="2400" dirty="0" smtClean="0"/>
              <a:t> (</a:t>
            </a:r>
            <a:r>
              <a:rPr lang="el-GR" sz="2400" dirty="0" err="1" smtClean="0"/>
              <a:t>αντίστοιχα,υποβάθµιση</a:t>
            </a:r>
            <a:r>
              <a:rPr lang="el-GR" sz="2400" dirty="0" smtClean="0"/>
              <a:t>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Κανόνες αναβάθμισης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/>
              <a:buChar char="•"/>
            </a:pPr>
            <a:r>
              <a:rPr lang="el-GR" sz="2400" dirty="0" err="1" smtClean="0"/>
              <a:t>Αναβαθµίσεις</a:t>
            </a:r>
            <a:r>
              <a:rPr lang="el-GR" sz="2400" dirty="0" smtClean="0"/>
              <a:t> επιτρέπονται µόνο στη φάση αύξησης </a:t>
            </a:r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el-GR" sz="2400" dirty="0" err="1" smtClean="0"/>
              <a:t>Υποβαθµίσεις</a:t>
            </a:r>
            <a:r>
              <a:rPr lang="el-GR" sz="2400" dirty="0" smtClean="0"/>
              <a:t> επιτρέπονται µόνο στη φάση µ</a:t>
            </a:r>
            <a:r>
              <a:rPr lang="el-GR" sz="2400" dirty="0" err="1" smtClean="0"/>
              <a:t>είωσης</a:t>
            </a:r>
            <a:r>
              <a:rPr lang="el-GR" sz="2400" dirty="0" smtClean="0"/>
              <a:t> </a:t>
            </a:r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el-GR" sz="2400" dirty="0" smtClean="0"/>
              <a:t>Ένα </a:t>
            </a:r>
            <a:r>
              <a:rPr lang="en-US" sz="2400" dirty="0" smtClean="0"/>
              <a:t>read lock </a:t>
            </a:r>
            <a:r>
              <a:rPr lang="el-GR" sz="2400" dirty="0" smtClean="0"/>
              <a:t>αναβαθμίζεται σε </a:t>
            </a:r>
            <a:r>
              <a:rPr lang="en-US" sz="2400" dirty="0" smtClean="0"/>
              <a:t>write lock </a:t>
            </a:r>
            <a:r>
              <a:rPr lang="el-GR" sz="2400" dirty="0" smtClean="0"/>
              <a:t>όταν ένα </a:t>
            </a:r>
            <a:r>
              <a:rPr lang="en-US" sz="2400" dirty="0" smtClean="0"/>
              <a:t>transaction </a:t>
            </a:r>
            <a:r>
              <a:rPr lang="el-GR" sz="2400" dirty="0" smtClean="0"/>
              <a:t>θέλει να γράψει στο ίδιο αντικείμενο</a:t>
            </a:r>
            <a:r>
              <a:rPr lang="en-US" sz="2400" dirty="0" smtClean="0"/>
              <a:t>.</a:t>
            </a:r>
          </a:p>
          <a:p>
            <a:pPr>
              <a:buFont typeface="Arial"/>
              <a:buChar char="•"/>
            </a:pPr>
            <a:r>
              <a:rPr lang="el-GR" sz="2400" dirty="0" smtClean="0"/>
              <a:t>Ένα</a:t>
            </a:r>
            <a:r>
              <a:rPr lang="en-US" sz="2400" dirty="0" smtClean="0"/>
              <a:t> read lock</a:t>
            </a:r>
            <a:r>
              <a:rPr lang="el-GR" sz="2400" dirty="0" smtClean="0"/>
              <a:t> που μοιράζονται περισσότερα του ενός </a:t>
            </a:r>
            <a:r>
              <a:rPr lang="en-US" sz="2400" dirty="0" smtClean="0"/>
              <a:t>transactions read lock(s) </a:t>
            </a:r>
            <a:r>
              <a:rPr lang="el-GR" sz="2400" dirty="0" smtClean="0"/>
              <a:t>δεν μπορεί να αναβαθμιστεί</a:t>
            </a:r>
            <a:r>
              <a:rPr lang="en-US" sz="2400" dirty="0" smtClean="0"/>
              <a:t>.  </a:t>
            </a:r>
            <a:r>
              <a:rPr lang="el-GR" sz="2400" dirty="0" smtClean="0"/>
              <a:t>Για αναβάθμιση θα πρέπει το </a:t>
            </a:r>
            <a:r>
              <a:rPr lang="en-US" sz="2400" dirty="0" smtClean="0"/>
              <a:t>transaction</a:t>
            </a:r>
            <a:r>
              <a:rPr lang="el-GR" sz="2400" dirty="0" smtClean="0"/>
              <a:t> να περιμένει να απελευθερωθούν τα υπόλοιπα </a:t>
            </a:r>
            <a:r>
              <a:rPr lang="en-US" sz="2400" dirty="0" smtClean="0"/>
              <a:t>read locks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Αδιέξοδο (</a:t>
            </a:r>
            <a:r>
              <a:rPr lang="en-US" dirty="0" smtClean="0"/>
              <a:t>Deadlock)</a:t>
            </a:r>
            <a:endParaRPr lang="el-GR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531044" y="1644650"/>
            <a:ext cx="3959225" cy="438150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4544244" y="1660525"/>
            <a:ext cx="3959225" cy="438150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29456" y="2154238"/>
            <a:ext cx="3943350" cy="488950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577581" y="2154238"/>
            <a:ext cx="3943350" cy="488950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2704331" y="2322513"/>
            <a:ext cx="23813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6827069" y="2322513"/>
            <a:ext cx="23812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10" name="Rectangle 10"/>
          <p:cNvSpPr>
            <a:spLocks/>
          </p:cNvSpPr>
          <p:nvPr/>
        </p:nvSpPr>
        <p:spPr bwMode="auto">
          <a:xfrm>
            <a:off x="2704331" y="2678113"/>
            <a:ext cx="23813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6827069" y="2678113"/>
            <a:ext cx="23812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12" name="Rectangle 12"/>
          <p:cNvSpPr>
            <a:spLocks/>
          </p:cNvSpPr>
          <p:nvPr/>
        </p:nvSpPr>
        <p:spPr bwMode="auto">
          <a:xfrm>
            <a:off x="1515294" y="1704975"/>
            <a:ext cx="13017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b="1">
                <a:solidFill>
                  <a:schemeClr val="tx1"/>
                </a:solidFill>
                <a:cs typeface="Times" pitchFamily="-116" charset="0"/>
              </a:rPr>
              <a:t>Transaction </a:t>
            </a:r>
          </a:p>
        </p:txBody>
      </p:sp>
      <p:sp>
        <p:nvSpPr>
          <p:cNvPr id="13" name="Rectangle 13"/>
          <p:cNvSpPr>
            <a:spLocks/>
          </p:cNvSpPr>
          <p:nvPr/>
        </p:nvSpPr>
        <p:spPr bwMode="auto">
          <a:xfrm>
            <a:off x="3013894" y="1714500"/>
            <a:ext cx="1587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b="1" i="1">
                <a:solidFill>
                  <a:schemeClr val="tx1"/>
                </a:solidFill>
                <a:cs typeface="Times" pitchFamily="-116" charset="0"/>
              </a:rPr>
              <a:t>T</a:t>
            </a:r>
          </a:p>
        </p:txBody>
      </p:sp>
      <p:sp>
        <p:nvSpPr>
          <p:cNvPr id="14" name="Rectangle 14"/>
          <p:cNvSpPr>
            <a:spLocks/>
          </p:cNvSpPr>
          <p:nvPr/>
        </p:nvSpPr>
        <p:spPr bwMode="auto">
          <a:xfrm>
            <a:off x="5809481" y="1681163"/>
            <a:ext cx="13017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b="1">
                <a:solidFill>
                  <a:schemeClr val="tx1"/>
                </a:solidFill>
                <a:cs typeface="Times" pitchFamily="-116" charset="0"/>
              </a:rPr>
              <a:t>Transaction </a:t>
            </a:r>
          </a:p>
        </p:txBody>
      </p:sp>
      <p:sp>
        <p:nvSpPr>
          <p:cNvPr id="15" name="Rectangle 15"/>
          <p:cNvSpPr>
            <a:spLocks/>
          </p:cNvSpPr>
          <p:nvPr/>
        </p:nvSpPr>
        <p:spPr bwMode="auto">
          <a:xfrm>
            <a:off x="7193781" y="1681163"/>
            <a:ext cx="185738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b="1" i="1">
                <a:solidFill>
                  <a:schemeClr val="tx1"/>
                </a:solidFill>
                <a:cs typeface="Times" pitchFamily="-116" charset="0"/>
              </a:rPr>
              <a:t>U</a:t>
            </a:r>
          </a:p>
        </p:txBody>
      </p:sp>
      <p:sp>
        <p:nvSpPr>
          <p:cNvPr id="16" name="Rectangle 16"/>
          <p:cNvSpPr>
            <a:spLocks/>
          </p:cNvSpPr>
          <p:nvPr/>
        </p:nvSpPr>
        <p:spPr bwMode="auto">
          <a:xfrm>
            <a:off x="7344594" y="2228850"/>
            <a:ext cx="1333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b="1">
                <a:solidFill>
                  <a:schemeClr val="tx1"/>
                </a:solidFill>
                <a:cs typeface="Times" pitchFamily="-116" charset="0"/>
              </a:rPr>
              <a:t>  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67544" y="1649413"/>
            <a:ext cx="8043862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8" name="Rectangle 18"/>
          <p:cNvSpPr>
            <a:spLocks/>
          </p:cNvSpPr>
          <p:nvPr/>
        </p:nvSpPr>
        <p:spPr bwMode="auto">
          <a:xfrm>
            <a:off x="658044" y="2251075"/>
            <a:ext cx="116522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b="1">
                <a:solidFill>
                  <a:schemeClr val="tx1"/>
                </a:solidFill>
                <a:cs typeface="Times" pitchFamily="-116" charset="0"/>
              </a:rPr>
              <a:t>Operations</a:t>
            </a:r>
          </a:p>
        </p:txBody>
      </p:sp>
      <p:sp>
        <p:nvSpPr>
          <p:cNvPr id="19" name="Rectangle 19"/>
          <p:cNvSpPr>
            <a:spLocks/>
          </p:cNvSpPr>
          <p:nvPr/>
        </p:nvSpPr>
        <p:spPr bwMode="auto">
          <a:xfrm>
            <a:off x="3002781" y="2251075"/>
            <a:ext cx="6286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b="1">
                <a:solidFill>
                  <a:schemeClr val="tx1"/>
                </a:solidFill>
                <a:cs typeface="Times" pitchFamily="-116" charset="0"/>
              </a:rPr>
              <a:t>Locks</a:t>
            </a:r>
          </a:p>
        </p:txBody>
      </p:sp>
      <p:sp>
        <p:nvSpPr>
          <p:cNvPr id="20" name="Rectangle 20"/>
          <p:cNvSpPr>
            <a:spLocks/>
          </p:cNvSpPr>
          <p:nvPr/>
        </p:nvSpPr>
        <p:spPr bwMode="auto">
          <a:xfrm>
            <a:off x="4779194" y="2251075"/>
            <a:ext cx="116522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b="1">
                <a:solidFill>
                  <a:schemeClr val="tx1"/>
                </a:solidFill>
                <a:cs typeface="Times" pitchFamily="-116" charset="0"/>
              </a:rPr>
              <a:t>Operations</a:t>
            </a:r>
          </a:p>
        </p:txBody>
      </p:sp>
      <p:sp>
        <p:nvSpPr>
          <p:cNvPr id="21" name="Rectangle 21"/>
          <p:cNvSpPr>
            <a:spLocks/>
          </p:cNvSpPr>
          <p:nvPr/>
        </p:nvSpPr>
        <p:spPr bwMode="auto">
          <a:xfrm>
            <a:off x="7125519" y="2251075"/>
            <a:ext cx="6286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b="1">
                <a:solidFill>
                  <a:schemeClr val="tx1"/>
                </a:solidFill>
                <a:cs typeface="Times" pitchFamily="-116" charset="0"/>
              </a:rPr>
              <a:t>Locks</a:t>
            </a:r>
          </a:p>
        </p:txBody>
      </p:sp>
      <p:sp>
        <p:nvSpPr>
          <p:cNvPr id="22" name="Rectangle 22"/>
          <p:cNvSpPr>
            <a:spLocks/>
          </p:cNvSpPr>
          <p:nvPr/>
        </p:nvSpPr>
        <p:spPr bwMode="auto">
          <a:xfrm>
            <a:off x="7765281" y="2320925"/>
            <a:ext cx="1333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b="1">
                <a:solidFill>
                  <a:schemeClr val="tx1"/>
                </a:solidFill>
                <a:cs typeface="Times" pitchFamily="-116" charset="0"/>
              </a:rPr>
              <a:t>  </a:t>
            </a:r>
          </a:p>
        </p:txBody>
      </p:sp>
      <p:sp>
        <p:nvSpPr>
          <p:cNvPr id="23" name="Rectangle 23"/>
          <p:cNvSpPr>
            <a:spLocks/>
          </p:cNvSpPr>
          <p:nvPr/>
        </p:nvSpPr>
        <p:spPr bwMode="auto">
          <a:xfrm>
            <a:off x="2880544" y="2154238"/>
            <a:ext cx="42862" cy="484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24" name="Rectangle 24"/>
          <p:cNvSpPr>
            <a:spLocks/>
          </p:cNvSpPr>
          <p:nvPr/>
        </p:nvSpPr>
        <p:spPr bwMode="auto">
          <a:xfrm>
            <a:off x="658044" y="2854325"/>
            <a:ext cx="14922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i="1">
                <a:solidFill>
                  <a:schemeClr val="tx1"/>
                </a:solidFill>
                <a:cs typeface="Times" pitchFamily="-116" charset="0"/>
              </a:rPr>
              <a:t>a.deposit(100);</a:t>
            </a:r>
          </a:p>
        </p:txBody>
      </p:sp>
      <p:sp>
        <p:nvSpPr>
          <p:cNvPr id="25" name="Rectangle 25"/>
          <p:cNvSpPr>
            <a:spLocks/>
          </p:cNvSpPr>
          <p:nvPr/>
        </p:nvSpPr>
        <p:spPr bwMode="auto">
          <a:xfrm>
            <a:off x="2969444" y="2854325"/>
            <a:ext cx="10445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>
                <a:solidFill>
                  <a:schemeClr val="tx1"/>
                </a:solidFill>
                <a:cs typeface="Times" pitchFamily="-116" charset="0"/>
              </a:rPr>
              <a:t>write lock </a:t>
            </a:r>
          </a:p>
        </p:txBody>
      </p:sp>
      <p:sp>
        <p:nvSpPr>
          <p:cNvPr id="26" name="Rectangle 26"/>
          <p:cNvSpPr>
            <a:spLocks/>
          </p:cNvSpPr>
          <p:nvPr/>
        </p:nvSpPr>
        <p:spPr bwMode="auto">
          <a:xfrm>
            <a:off x="4052119" y="2854325"/>
            <a:ext cx="1587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i="1">
                <a:solidFill>
                  <a:schemeClr val="tx1"/>
                </a:solidFill>
                <a:cs typeface="Times" pitchFamily="-116" charset="0"/>
              </a:rPr>
              <a:t>A</a:t>
            </a:r>
          </a:p>
        </p:txBody>
      </p:sp>
      <p:sp>
        <p:nvSpPr>
          <p:cNvPr id="27" name="Rectangle 27"/>
          <p:cNvSpPr>
            <a:spLocks/>
          </p:cNvSpPr>
          <p:nvPr/>
        </p:nvSpPr>
        <p:spPr bwMode="auto">
          <a:xfrm>
            <a:off x="7090594" y="2855913"/>
            <a:ext cx="23812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28" name="Rectangle 28"/>
          <p:cNvSpPr>
            <a:spLocks/>
          </p:cNvSpPr>
          <p:nvPr/>
        </p:nvSpPr>
        <p:spPr bwMode="auto">
          <a:xfrm>
            <a:off x="4779194" y="3271838"/>
            <a:ext cx="14128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i="1">
                <a:solidFill>
                  <a:schemeClr val="tx1"/>
                </a:solidFill>
                <a:cs typeface="Times" pitchFamily="-116" charset="0"/>
              </a:rPr>
              <a:t>b.deposit(200)</a:t>
            </a:r>
          </a:p>
        </p:txBody>
      </p:sp>
      <p:sp>
        <p:nvSpPr>
          <p:cNvPr id="29" name="Rectangle 29"/>
          <p:cNvSpPr>
            <a:spLocks/>
          </p:cNvSpPr>
          <p:nvPr/>
        </p:nvSpPr>
        <p:spPr bwMode="auto">
          <a:xfrm>
            <a:off x="7125519" y="3271838"/>
            <a:ext cx="10445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>
                <a:solidFill>
                  <a:schemeClr val="tx1"/>
                </a:solidFill>
                <a:cs typeface="Times" pitchFamily="-116" charset="0"/>
              </a:rPr>
              <a:t>write lock </a:t>
            </a:r>
          </a:p>
        </p:txBody>
      </p:sp>
      <p:sp>
        <p:nvSpPr>
          <p:cNvPr id="30" name="Rectangle 30"/>
          <p:cNvSpPr>
            <a:spLocks/>
          </p:cNvSpPr>
          <p:nvPr/>
        </p:nvSpPr>
        <p:spPr bwMode="auto">
          <a:xfrm>
            <a:off x="8192319" y="3271838"/>
            <a:ext cx="1587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i="1">
                <a:solidFill>
                  <a:schemeClr val="tx1"/>
                </a:solidFill>
                <a:cs typeface="Times" pitchFamily="-116" charset="0"/>
              </a:rPr>
              <a:t>B</a:t>
            </a:r>
          </a:p>
        </p:txBody>
      </p:sp>
      <p:sp>
        <p:nvSpPr>
          <p:cNvPr id="31" name="Rectangle 31"/>
          <p:cNvSpPr>
            <a:spLocks/>
          </p:cNvSpPr>
          <p:nvPr/>
        </p:nvSpPr>
        <p:spPr bwMode="auto">
          <a:xfrm>
            <a:off x="7090594" y="3159125"/>
            <a:ext cx="23812" cy="401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32" name="Rectangle 32"/>
          <p:cNvSpPr>
            <a:spLocks/>
          </p:cNvSpPr>
          <p:nvPr/>
        </p:nvSpPr>
        <p:spPr bwMode="auto">
          <a:xfrm>
            <a:off x="658044" y="3657600"/>
            <a:ext cx="16271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i="1">
                <a:solidFill>
                  <a:schemeClr val="tx1"/>
                </a:solidFill>
                <a:cs typeface="Times" pitchFamily="-116" charset="0"/>
              </a:rPr>
              <a:t>b.withdraw(100)</a:t>
            </a:r>
          </a:p>
        </p:txBody>
      </p:sp>
      <p:sp>
        <p:nvSpPr>
          <p:cNvPr id="33" name="Rectangle 33"/>
          <p:cNvSpPr>
            <a:spLocks/>
          </p:cNvSpPr>
          <p:nvPr/>
        </p:nvSpPr>
        <p:spPr bwMode="auto">
          <a:xfrm>
            <a:off x="7090594" y="3660775"/>
            <a:ext cx="23812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34" name="Rectangle 34"/>
          <p:cNvSpPr>
            <a:spLocks/>
          </p:cNvSpPr>
          <p:nvPr/>
        </p:nvSpPr>
        <p:spPr bwMode="auto">
          <a:xfrm>
            <a:off x="3002781" y="4024313"/>
            <a:ext cx="92392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>
                <a:solidFill>
                  <a:schemeClr val="tx1"/>
                </a:solidFill>
                <a:cs typeface="Times" pitchFamily="-116" charset="0"/>
              </a:rPr>
              <a:t>waits for </a:t>
            </a:r>
          </a:p>
        </p:txBody>
      </p:sp>
      <p:sp>
        <p:nvSpPr>
          <p:cNvPr id="35" name="Rectangle 35"/>
          <p:cNvSpPr>
            <a:spLocks/>
          </p:cNvSpPr>
          <p:nvPr/>
        </p:nvSpPr>
        <p:spPr bwMode="auto">
          <a:xfrm>
            <a:off x="3926706" y="4024313"/>
            <a:ext cx="185738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i="1">
                <a:solidFill>
                  <a:schemeClr val="tx1"/>
                </a:solidFill>
                <a:cs typeface="Times" pitchFamily="-116" charset="0"/>
              </a:rPr>
              <a:t>U</a:t>
            </a:r>
          </a:p>
        </p:txBody>
      </p:sp>
      <p:sp>
        <p:nvSpPr>
          <p:cNvPr id="36" name="Rectangle 36"/>
          <p:cNvSpPr>
            <a:spLocks/>
          </p:cNvSpPr>
          <p:nvPr/>
        </p:nvSpPr>
        <p:spPr bwMode="auto">
          <a:xfrm>
            <a:off x="4093394" y="4024313"/>
            <a:ext cx="17303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>
                <a:solidFill>
                  <a:schemeClr val="tx1"/>
                </a:solidFill>
                <a:cs typeface="Times" pitchFamily="-116" charset="0"/>
              </a:rPr>
              <a:t>’s</a:t>
            </a:r>
          </a:p>
        </p:txBody>
      </p:sp>
      <p:sp>
        <p:nvSpPr>
          <p:cNvPr id="37" name="Rectangle 37"/>
          <p:cNvSpPr>
            <a:spLocks/>
          </p:cNvSpPr>
          <p:nvPr/>
        </p:nvSpPr>
        <p:spPr bwMode="auto">
          <a:xfrm>
            <a:off x="4779194" y="4146550"/>
            <a:ext cx="17081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i="1">
                <a:solidFill>
                  <a:schemeClr val="tx1"/>
                </a:solidFill>
                <a:cs typeface="Times" pitchFamily="-116" charset="0"/>
              </a:rPr>
              <a:t>a.withdraw(200);</a:t>
            </a:r>
          </a:p>
        </p:txBody>
      </p:sp>
      <p:sp>
        <p:nvSpPr>
          <p:cNvPr id="38" name="Rectangle 38"/>
          <p:cNvSpPr>
            <a:spLocks/>
          </p:cNvSpPr>
          <p:nvPr/>
        </p:nvSpPr>
        <p:spPr bwMode="auto">
          <a:xfrm>
            <a:off x="7125519" y="4146550"/>
            <a:ext cx="9842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>
                <a:solidFill>
                  <a:schemeClr val="tx1"/>
                </a:solidFill>
                <a:cs typeface="Times" pitchFamily="-116" charset="0"/>
              </a:rPr>
              <a:t>waits for  </a:t>
            </a:r>
          </a:p>
        </p:txBody>
      </p:sp>
      <p:sp>
        <p:nvSpPr>
          <p:cNvPr id="39" name="Rectangle 39"/>
          <p:cNvSpPr>
            <a:spLocks/>
          </p:cNvSpPr>
          <p:nvPr/>
        </p:nvSpPr>
        <p:spPr bwMode="auto">
          <a:xfrm>
            <a:off x="8120881" y="4146550"/>
            <a:ext cx="1460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i="1">
                <a:solidFill>
                  <a:schemeClr val="tx1"/>
                </a:solidFill>
                <a:cs typeface="Times" pitchFamily="-116" charset="0"/>
              </a:rPr>
              <a:t>T</a:t>
            </a:r>
          </a:p>
        </p:txBody>
      </p:sp>
      <p:sp>
        <p:nvSpPr>
          <p:cNvPr id="40" name="Rectangle 40"/>
          <p:cNvSpPr>
            <a:spLocks/>
          </p:cNvSpPr>
          <p:nvPr/>
        </p:nvSpPr>
        <p:spPr bwMode="auto">
          <a:xfrm>
            <a:off x="8262169" y="4146550"/>
            <a:ext cx="17303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>
                <a:solidFill>
                  <a:schemeClr val="tx1"/>
                </a:solidFill>
                <a:cs typeface="Times" pitchFamily="-116" charset="0"/>
              </a:rPr>
              <a:t>’s</a:t>
            </a:r>
          </a:p>
        </p:txBody>
      </p:sp>
      <p:sp>
        <p:nvSpPr>
          <p:cNvPr id="41" name="Rectangle 41"/>
          <p:cNvSpPr>
            <a:spLocks/>
          </p:cNvSpPr>
          <p:nvPr/>
        </p:nvSpPr>
        <p:spPr bwMode="auto">
          <a:xfrm>
            <a:off x="7090594" y="4064000"/>
            <a:ext cx="23812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42" name="Rectangle 42"/>
          <p:cNvSpPr>
            <a:spLocks/>
          </p:cNvSpPr>
          <p:nvPr/>
        </p:nvSpPr>
        <p:spPr bwMode="auto">
          <a:xfrm>
            <a:off x="3002781" y="4305300"/>
            <a:ext cx="788988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>
                <a:solidFill>
                  <a:schemeClr val="tx1"/>
                </a:solidFill>
                <a:cs typeface="Times" pitchFamily="-116" charset="0"/>
              </a:rPr>
              <a:t>lock on </a:t>
            </a:r>
          </a:p>
        </p:txBody>
      </p:sp>
      <p:sp>
        <p:nvSpPr>
          <p:cNvPr id="43" name="Rectangle 43"/>
          <p:cNvSpPr>
            <a:spLocks/>
          </p:cNvSpPr>
          <p:nvPr/>
        </p:nvSpPr>
        <p:spPr bwMode="auto">
          <a:xfrm>
            <a:off x="3809231" y="4305300"/>
            <a:ext cx="1587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i="1">
                <a:solidFill>
                  <a:schemeClr val="tx1"/>
                </a:solidFill>
                <a:cs typeface="Times" pitchFamily="-116" charset="0"/>
              </a:rPr>
              <a:t>B</a:t>
            </a:r>
          </a:p>
        </p:txBody>
      </p:sp>
      <p:sp>
        <p:nvSpPr>
          <p:cNvPr id="44" name="Rectangle 44"/>
          <p:cNvSpPr>
            <a:spLocks/>
          </p:cNvSpPr>
          <p:nvPr/>
        </p:nvSpPr>
        <p:spPr bwMode="auto">
          <a:xfrm>
            <a:off x="7125519" y="4427538"/>
            <a:ext cx="7889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>
                <a:solidFill>
                  <a:schemeClr val="tx1"/>
                </a:solidFill>
                <a:cs typeface="Times" pitchFamily="-116" charset="0"/>
              </a:rPr>
              <a:t>lock on </a:t>
            </a:r>
          </a:p>
        </p:txBody>
      </p:sp>
      <p:sp>
        <p:nvSpPr>
          <p:cNvPr id="45" name="Rectangle 45"/>
          <p:cNvSpPr>
            <a:spLocks/>
          </p:cNvSpPr>
          <p:nvPr/>
        </p:nvSpPr>
        <p:spPr bwMode="auto">
          <a:xfrm>
            <a:off x="7930381" y="4427538"/>
            <a:ext cx="1587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1900" i="1">
                <a:solidFill>
                  <a:schemeClr val="tx1"/>
                </a:solidFill>
                <a:cs typeface="Times" pitchFamily="-116" charset="0"/>
              </a:rPr>
              <a:t>A</a:t>
            </a:r>
          </a:p>
        </p:txBody>
      </p:sp>
      <p:sp>
        <p:nvSpPr>
          <p:cNvPr id="46" name="Rectangle 46"/>
          <p:cNvSpPr>
            <a:spLocks/>
          </p:cNvSpPr>
          <p:nvPr/>
        </p:nvSpPr>
        <p:spPr bwMode="auto">
          <a:xfrm>
            <a:off x="7090594" y="4344988"/>
            <a:ext cx="23812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47" name="Rectangle 47"/>
          <p:cNvSpPr>
            <a:spLocks/>
          </p:cNvSpPr>
          <p:nvPr/>
        </p:nvSpPr>
        <p:spPr bwMode="auto">
          <a:xfrm>
            <a:off x="7090594" y="4797425"/>
            <a:ext cx="23812" cy="3317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48" name="Rectangle 48"/>
          <p:cNvSpPr>
            <a:spLocks/>
          </p:cNvSpPr>
          <p:nvPr/>
        </p:nvSpPr>
        <p:spPr bwMode="auto">
          <a:xfrm>
            <a:off x="7090594" y="5129213"/>
            <a:ext cx="23812" cy="331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618356" y="4216400"/>
            <a:ext cx="382588" cy="77788"/>
            <a:chOff x="0" y="0"/>
            <a:chExt cx="241" cy="49"/>
          </a:xfrm>
        </p:grpSpPr>
        <p:sp>
          <p:nvSpPr>
            <p:cNvPr id="50" name="Oval 50"/>
            <p:cNvSpPr>
              <a:spLocks/>
            </p:cNvSpPr>
            <p:nvPr/>
          </p:nvSpPr>
          <p:spPr bwMode="auto">
            <a:xfrm>
              <a:off x="0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51" name="Oval 51"/>
            <p:cNvSpPr>
              <a:spLocks/>
            </p:cNvSpPr>
            <p:nvPr/>
          </p:nvSpPr>
          <p:spPr bwMode="auto">
            <a:xfrm>
              <a:off x="96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52" name="Oval 52"/>
            <p:cNvSpPr>
              <a:spLocks/>
            </p:cNvSpPr>
            <p:nvPr/>
          </p:nvSpPr>
          <p:spPr bwMode="auto">
            <a:xfrm>
              <a:off x="192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</p:grpSp>
      <p:grpSp>
        <p:nvGrpSpPr>
          <p:cNvPr id="53" name="Group 53"/>
          <p:cNvGrpSpPr>
            <a:grpSpLocks/>
          </p:cNvGrpSpPr>
          <p:nvPr/>
        </p:nvGrpSpPr>
        <p:grpSpPr bwMode="auto">
          <a:xfrm>
            <a:off x="618356" y="4846638"/>
            <a:ext cx="382588" cy="77787"/>
            <a:chOff x="0" y="0"/>
            <a:chExt cx="241" cy="49"/>
          </a:xfrm>
        </p:grpSpPr>
        <p:sp>
          <p:nvSpPr>
            <p:cNvPr id="54" name="Oval 54"/>
            <p:cNvSpPr>
              <a:spLocks/>
            </p:cNvSpPr>
            <p:nvPr/>
          </p:nvSpPr>
          <p:spPr bwMode="auto">
            <a:xfrm>
              <a:off x="0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55" name="Oval 55"/>
            <p:cNvSpPr>
              <a:spLocks/>
            </p:cNvSpPr>
            <p:nvPr/>
          </p:nvSpPr>
          <p:spPr bwMode="auto">
            <a:xfrm>
              <a:off x="96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56" name="Oval 56"/>
            <p:cNvSpPr>
              <a:spLocks/>
            </p:cNvSpPr>
            <p:nvPr/>
          </p:nvSpPr>
          <p:spPr bwMode="auto">
            <a:xfrm>
              <a:off x="192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</p:grpSp>
      <p:grpSp>
        <p:nvGrpSpPr>
          <p:cNvPr id="57" name="Group 57"/>
          <p:cNvGrpSpPr>
            <a:grpSpLocks/>
          </p:cNvGrpSpPr>
          <p:nvPr/>
        </p:nvGrpSpPr>
        <p:grpSpPr bwMode="auto">
          <a:xfrm>
            <a:off x="618356" y="5143500"/>
            <a:ext cx="382588" cy="77788"/>
            <a:chOff x="0" y="0"/>
            <a:chExt cx="241" cy="49"/>
          </a:xfrm>
        </p:grpSpPr>
        <p:sp>
          <p:nvSpPr>
            <p:cNvPr id="58" name="Oval 58"/>
            <p:cNvSpPr>
              <a:spLocks/>
            </p:cNvSpPr>
            <p:nvPr/>
          </p:nvSpPr>
          <p:spPr bwMode="auto">
            <a:xfrm>
              <a:off x="0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59" name="Oval 59"/>
            <p:cNvSpPr>
              <a:spLocks/>
            </p:cNvSpPr>
            <p:nvPr/>
          </p:nvSpPr>
          <p:spPr bwMode="auto">
            <a:xfrm>
              <a:off x="96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0" name="Oval 60"/>
            <p:cNvSpPr>
              <a:spLocks/>
            </p:cNvSpPr>
            <p:nvPr/>
          </p:nvSpPr>
          <p:spPr bwMode="auto">
            <a:xfrm>
              <a:off x="192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</p:grpSp>
      <p:grpSp>
        <p:nvGrpSpPr>
          <p:cNvPr id="61" name="Group 61"/>
          <p:cNvGrpSpPr>
            <a:grpSpLocks/>
          </p:cNvGrpSpPr>
          <p:nvPr/>
        </p:nvGrpSpPr>
        <p:grpSpPr bwMode="auto">
          <a:xfrm>
            <a:off x="4766494" y="4602163"/>
            <a:ext cx="382587" cy="77787"/>
            <a:chOff x="0" y="0"/>
            <a:chExt cx="241" cy="49"/>
          </a:xfrm>
        </p:grpSpPr>
        <p:sp>
          <p:nvSpPr>
            <p:cNvPr id="62" name="Oval 62"/>
            <p:cNvSpPr>
              <a:spLocks/>
            </p:cNvSpPr>
            <p:nvPr/>
          </p:nvSpPr>
          <p:spPr bwMode="auto">
            <a:xfrm>
              <a:off x="0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3" name="Oval 63"/>
            <p:cNvSpPr>
              <a:spLocks/>
            </p:cNvSpPr>
            <p:nvPr/>
          </p:nvSpPr>
          <p:spPr bwMode="auto">
            <a:xfrm>
              <a:off x="96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4" name="Oval 64"/>
            <p:cNvSpPr>
              <a:spLocks/>
            </p:cNvSpPr>
            <p:nvPr/>
          </p:nvSpPr>
          <p:spPr bwMode="auto">
            <a:xfrm>
              <a:off x="192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</p:grpSp>
      <p:grpSp>
        <p:nvGrpSpPr>
          <p:cNvPr id="65" name="Group 65"/>
          <p:cNvGrpSpPr>
            <a:grpSpLocks/>
          </p:cNvGrpSpPr>
          <p:nvPr/>
        </p:nvGrpSpPr>
        <p:grpSpPr bwMode="auto">
          <a:xfrm>
            <a:off x="4766494" y="4846638"/>
            <a:ext cx="382587" cy="77787"/>
            <a:chOff x="0" y="0"/>
            <a:chExt cx="241" cy="49"/>
          </a:xfrm>
        </p:grpSpPr>
        <p:sp>
          <p:nvSpPr>
            <p:cNvPr id="66" name="Oval 66"/>
            <p:cNvSpPr>
              <a:spLocks/>
            </p:cNvSpPr>
            <p:nvPr/>
          </p:nvSpPr>
          <p:spPr bwMode="auto">
            <a:xfrm>
              <a:off x="0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7" name="Oval 67"/>
            <p:cNvSpPr>
              <a:spLocks/>
            </p:cNvSpPr>
            <p:nvPr/>
          </p:nvSpPr>
          <p:spPr bwMode="auto">
            <a:xfrm>
              <a:off x="96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8" name="Oval 68"/>
            <p:cNvSpPr>
              <a:spLocks/>
            </p:cNvSpPr>
            <p:nvPr/>
          </p:nvSpPr>
          <p:spPr bwMode="auto">
            <a:xfrm>
              <a:off x="192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</p:grpSp>
      <p:grpSp>
        <p:nvGrpSpPr>
          <p:cNvPr id="69" name="Group 69"/>
          <p:cNvGrpSpPr>
            <a:grpSpLocks/>
          </p:cNvGrpSpPr>
          <p:nvPr/>
        </p:nvGrpSpPr>
        <p:grpSpPr bwMode="auto">
          <a:xfrm>
            <a:off x="4766494" y="5143500"/>
            <a:ext cx="382587" cy="77788"/>
            <a:chOff x="0" y="0"/>
            <a:chExt cx="241" cy="49"/>
          </a:xfrm>
        </p:grpSpPr>
        <p:sp>
          <p:nvSpPr>
            <p:cNvPr id="70" name="Oval 70"/>
            <p:cNvSpPr>
              <a:spLocks/>
            </p:cNvSpPr>
            <p:nvPr/>
          </p:nvSpPr>
          <p:spPr bwMode="auto">
            <a:xfrm>
              <a:off x="0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71" name="Oval 71"/>
            <p:cNvSpPr>
              <a:spLocks/>
            </p:cNvSpPr>
            <p:nvPr/>
          </p:nvSpPr>
          <p:spPr bwMode="auto">
            <a:xfrm>
              <a:off x="96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72" name="Oval 72"/>
            <p:cNvSpPr>
              <a:spLocks/>
            </p:cNvSpPr>
            <p:nvPr/>
          </p:nvSpPr>
          <p:spPr bwMode="auto">
            <a:xfrm>
              <a:off x="192" y="0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</p:grpSp>
      <p:sp>
        <p:nvSpPr>
          <p:cNvPr id="73" name="Rectangle 73"/>
          <p:cNvSpPr>
            <a:spLocks/>
          </p:cNvSpPr>
          <p:nvPr/>
        </p:nvSpPr>
        <p:spPr bwMode="auto">
          <a:xfrm>
            <a:off x="6792144" y="2136775"/>
            <a:ext cx="42862" cy="484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l-GR"/>
          </a:p>
        </p:txBody>
      </p:sp>
      <p:sp>
        <p:nvSpPr>
          <p:cNvPr id="74" name="Line 74"/>
          <p:cNvSpPr>
            <a:spLocks noChangeShapeType="1"/>
          </p:cNvSpPr>
          <p:nvPr/>
        </p:nvSpPr>
        <p:spPr bwMode="auto">
          <a:xfrm>
            <a:off x="567556" y="5561013"/>
            <a:ext cx="804386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Η κατάσταση κατά την οποία δύο δοσοληψίες Τ και Τ’ </a:t>
            </a:r>
            <a:r>
              <a:rPr lang="el-GR" sz="2400" dirty="0" err="1" smtClean="0"/>
              <a:t>αναµένουν</a:t>
            </a:r>
            <a:r>
              <a:rPr lang="el-GR" sz="2400" dirty="0" smtClean="0"/>
              <a:t> η µία την άλλη για την απελευθέρωση κάποιων </a:t>
            </a:r>
            <a:r>
              <a:rPr lang="el-GR" sz="2400" dirty="0" err="1" smtClean="0"/>
              <a:t>κλειδωµάτων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r>
              <a:rPr lang="el-GR" sz="2400" dirty="0" smtClean="0"/>
              <a:t>Προφανώς, ο παραπάνω </a:t>
            </a:r>
            <a:r>
              <a:rPr lang="el-GR" sz="2400" dirty="0" err="1" smtClean="0"/>
              <a:t>ορισµός</a:t>
            </a:r>
            <a:r>
              <a:rPr lang="el-GR" sz="2400" dirty="0" smtClean="0"/>
              <a:t> γενικεύεται για περισσότερες από δύο δοσοληψίες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Γράφος αναμονής (</a:t>
            </a:r>
            <a:r>
              <a:rPr lang="en-US" dirty="0" smtClean="0"/>
              <a:t>wait-for</a:t>
            </a:r>
            <a:r>
              <a:rPr lang="el-GR" dirty="0" smtClean="0"/>
              <a:t>)</a:t>
            </a:r>
            <a:endParaRPr lang="el-G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89718" y="1628800"/>
            <a:ext cx="8186738" cy="2620963"/>
            <a:chOff x="0" y="0"/>
            <a:chExt cx="5157" cy="1651"/>
          </a:xfrm>
        </p:grpSpPr>
        <p:sp>
          <p:nvSpPr>
            <p:cNvPr id="5" name="Rectangle 5"/>
            <p:cNvSpPr>
              <a:spLocks/>
            </p:cNvSpPr>
            <p:nvPr/>
          </p:nvSpPr>
          <p:spPr bwMode="auto">
            <a:xfrm>
              <a:off x="3578" y="1199"/>
              <a:ext cx="114" cy="1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B</a:t>
              </a:r>
            </a:p>
          </p:txBody>
        </p:sp>
        <p:sp>
          <p:nvSpPr>
            <p:cNvPr id="6" name="Rectangle 6"/>
            <p:cNvSpPr>
              <a:spLocks/>
            </p:cNvSpPr>
            <p:nvPr/>
          </p:nvSpPr>
          <p:spPr bwMode="auto">
            <a:xfrm>
              <a:off x="3633" y="355"/>
              <a:ext cx="114" cy="1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A</a:t>
              </a: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678" y="845"/>
              <a:ext cx="91" cy="135"/>
              <a:chOff x="0" y="0"/>
              <a:chExt cx="90" cy="135"/>
            </a:xfrm>
          </p:grpSpPr>
          <p:sp>
            <p:nvSpPr>
              <p:cNvPr id="51" name="Freeform 8"/>
              <p:cNvSpPr>
                <a:spLocks/>
              </p:cNvSpPr>
              <p:nvPr/>
            </p:nvSpPr>
            <p:spPr bwMode="auto">
              <a:xfrm>
                <a:off x="0" y="118"/>
                <a:ext cx="90" cy="17"/>
              </a:xfrm>
              <a:custGeom>
                <a:avLst/>
                <a:gdLst>
                  <a:gd name="T0" fmla="*/ 90 w 21600"/>
                  <a:gd name="T1" fmla="*/ 14 h 17713"/>
                  <a:gd name="T2" fmla="*/ 0 w 21600"/>
                  <a:gd name="T3" fmla="*/ 0 h 177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600" h="17713">
                    <a:moveTo>
                      <a:pt x="21600" y="14835"/>
                    </a:moveTo>
                    <a:cubicBezTo>
                      <a:pt x="14244" y="21600"/>
                      <a:pt x="6605" y="16354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52" name="AutoShape 9"/>
              <p:cNvSpPr>
                <a:spLocks/>
              </p:cNvSpPr>
              <p:nvPr/>
            </p:nvSpPr>
            <p:spPr bwMode="auto">
              <a:xfrm>
                <a:off x="0" y="0"/>
                <a:ext cx="90" cy="135"/>
              </a:xfrm>
              <a:custGeom>
                <a:avLst/>
                <a:gdLst/>
                <a:ahLst/>
                <a:cxnLst>
                  <a:cxn ang="0">
                    <a:pos x="21600" y="20639"/>
                  </a:cxn>
                  <a:cxn ang="0">
                    <a:pos x="0" y="18532"/>
                  </a:cxn>
                  <a:cxn ang="0">
                    <a:pos x="15279" y="0"/>
                  </a:cxn>
                  <a:cxn ang="0">
                    <a:pos x="21600" y="20639"/>
                  </a:cxn>
                  <a:cxn ang="0">
                    <a:pos x="21600" y="20639"/>
                  </a:cxn>
                </a:cxnLst>
                <a:rect l="0" t="0" r="r" b="b"/>
                <a:pathLst>
                  <a:path w="21600" h="21048">
                    <a:moveTo>
                      <a:pt x="21600" y="20639"/>
                    </a:moveTo>
                    <a:cubicBezTo>
                      <a:pt x="14244" y="21600"/>
                      <a:pt x="6605" y="20855"/>
                      <a:pt x="0" y="18532"/>
                    </a:cubicBezTo>
                    <a:lnTo>
                      <a:pt x="15279" y="0"/>
                    </a:lnTo>
                    <a:lnTo>
                      <a:pt x="21600" y="20639"/>
                    </a:lnTo>
                    <a:close/>
                    <a:moveTo>
                      <a:pt x="21600" y="20639"/>
                    </a:moveTo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705" y="946"/>
              <a:ext cx="1025" cy="552"/>
            </a:xfrm>
            <a:custGeom>
              <a:avLst/>
              <a:gdLst>
                <a:gd name="T0" fmla="*/ 1025 w 21600"/>
                <a:gd name="T1" fmla="*/ 0 h 21588"/>
                <a:gd name="T2" fmla="*/ 0 w 21600"/>
                <a:gd name="T3" fmla="*/ 552 h 215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588">
                  <a:moveTo>
                    <a:pt x="21600" y="0"/>
                  </a:moveTo>
                  <a:cubicBezTo>
                    <a:pt x="19931" y="12438"/>
                    <a:pt x="10764" y="21600"/>
                    <a:pt x="0" y="21588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9" name="Rectangle 11"/>
            <p:cNvSpPr>
              <a:spLocks/>
            </p:cNvSpPr>
            <p:nvPr/>
          </p:nvSpPr>
          <p:spPr bwMode="auto">
            <a:xfrm>
              <a:off x="2157" y="1276"/>
              <a:ext cx="633" cy="1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Waits for</a:t>
              </a:r>
            </a:p>
          </p:txBody>
        </p:sp>
        <p:sp>
          <p:nvSpPr>
            <p:cNvPr id="10" name="Rectangle 12"/>
            <p:cNvSpPr>
              <a:spLocks/>
            </p:cNvSpPr>
            <p:nvPr/>
          </p:nvSpPr>
          <p:spPr bwMode="auto">
            <a:xfrm>
              <a:off x="2316" y="80"/>
              <a:ext cx="550" cy="1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Held by</a:t>
              </a:r>
            </a:p>
          </p:txBody>
        </p:sp>
        <p:sp>
          <p:nvSpPr>
            <p:cNvPr id="11" name="Rectangle 13"/>
            <p:cNvSpPr>
              <a:spLocks/>
            </p:cNvSpPr>
            <p:nvPr/>
          </p:nvSpPr>
          <p:spPr bwMode="auto">
            <a:xfrm>
              <a:off x="4499" y="1328"/>
              <a:ext cx="550" cy="1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Held by</a:t>
              </a:r>
            </a:p>
          </p:txBody>
        </p: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84" y="440"/>
              <a:ext cx="92" cy="144"/>
              <a:chOff x="0" y="0"/>
              <a:chExt cx="91" cy="144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0" y="0"/>
                <a:ext cx="91" cy="15"/>
              </a:xfrm>
              <a:custGeom>
                <a:avLst/>
                <a:gdLst>
                  <a:gd name="T0" fmla="*/ 0 w 21600"/>
                  <a:gd name="T1" fmla="*/ 8 h 17159"/>
                  <a:gd name="T2" fmla="*/ 91 w 21600"/>
                  <a:gd name="T3" fmla="*/ 19 h 1715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600" h="17159">
                    <a:moveTo>
                      <a:pt x="0" y="4483"/>
                    </a:moveTo>
                    <a:cubicBezTo>
                      <a:pt x="7266" y="-4441"/>
                      <a:pt x="14911" y="45"/>
                      <a:pt x="21600" y="17159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50" name="AutoShape 16"/>
              <p:cNvSpPr>
                <a:spLocks/>
              </p:cNvSpPr>
              <p:nvPr/>
            </p:nvSpPr>
            <p:spPr bwMode="auto">
              <a:xfrm>
                <a:off x="0" y="0"/>
                <a:ext cx="91" cy="144"/>
              </a:xfrm>
              <a:custGeom>
                <a:avLst/>
                <a:gdLst/>
                <a:ahLst/>
                <a:cxnLst>
                  <a:cxn ang="0">
                    <a:pos x="0" y="574"/>
                  </a:cxn>
                  <a:cxn ang="0">
                    <a:pos x="21600" y="2200"/>
                  </a:cxn>
                  <a:cxn ang="0">
                    <a:pos x="7403" y="21030"/>
                  </a:cxn>
                  <a:cxn ang="0">
                    <a:pos x="0" y="574"/>
                  </a:cxn>
                  <a:cxn ang="0">
                    <a:pos x="0" y="574"/>
                  </a:cxn>
                </a:cxnLst>
                <a:rect l="0" t="0" r="r" b="b"/>
                <a:pathLst>
                  <a:path w="21600" h="21030">
                    <a:moveTo>
                      <a:pt x="0" y="574"/>
                    </a:moveTo>
                    <a:cubicBezTo>
                      <a:pt x="7266" y="-570"/>
                      <a:pt x="14911" y="5"/>
                      <a:pt x="21600" y="2200"/>
                    </a:cubicBezTo>
                    <a:lnTo>
                      <a:pt x="7403" y="21030"/>
                    </a:lnTo>
                    <a:lnTo>
                      <a:pt x="0" y="574"/>
                    </a:lnTo>
                    <a:close/>
                    <a:moveTo>
                      <a:pt x="0" y="574"/>
                    </a:moveTo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129" y="56"/>
              <a:ext cx="1330" cy="519"/>
            </a:xfrm>
            <a:custGeom>
              <a:avLst/>
              <a:gdLst>
                <a:gd name="T0" fmla="*/ 0 w 21600"/>
                <a:gd name="T1" fmla="*/ 460 h 19761"/>
                <a:gd name="T2" fmla="*/ 798 w 21600"/>
                <a:gd name="T3" fmla="*/ 60 h 19761"/>
                <a:gd name="T4" fmla="*/ 1330 w 21600"/>
                <a:gd name="T5" fmla="*/ 567 h 197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761">
                  <a:moveTo>
                    <a:pt x="0" y="15675"/>
                  </a:moveTo>
                  <a:cubicBezTo>
                    <a:pt x="1256" y="4982"/>
                    <a:pt x="7057" y="-1839"/>
                    <a:pt x="12955" y="439"/>
                  </a:cubicBezTo>
                  <a:cubicBezTo>
                    <a:pt x="17989" y="2382"/>
                    <a:pt x="21590" y="10432"/>
                    <a:pt x="21600" y="19761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1364" y="826"/>
              <a:ext cx="99" cy="135"/>
              <a:chOff x="0" y="0"/>
              <a:chExt cx="98" cy="135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0" y="120"/>
                <a:ext cx="98" cy="15"/>
              </a:xfrm>
              <a:custGeom>
                <a:avLst/>
                <a:gdLst>
                  <a:gd name="T0" fmla="*/ 98 w 21600"/>
                  <a:gd name="T1" fmla="*/ 12 h 17291"/>
                  <a:gd name="T2" fmla="*/ 0 w 21600"/>
                  <a:gd name="T3" fmla="*/ 0 h 1729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600" h="17291">
                    <a:moveTo>
                      <a:pt x="21600" y="13267"/>
                    </a:moveTo>
                    <a:cubicBezTo>
                      <a:pt x="14310" y="21600"/>
                      <a:pt x="6663" y="16903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48" name="AutoShape 20"/>
              <p:cNvSpPr>
                <a:spLocks/>
              </p:cNvSpPr>
              <p:nvPr/>
            </p:nvSpPr>
            <p:spPr bwMode="auto">
              <a:xfrm>
                <a:off x="0" y="0"/>
                <a:ext cx="98" cy="135"/>
              </a:xfrm>
              <a:custGeom>
                <a:avLst/>
                <a:gdLst/>
                <a:ahLst/>
                <a:cxnLst>
                  <a:cxn ang="0">
                    <a:pos x="21600" y="20493"/>
                  </a:cxn>
                  <a:cxn ang="0">
                    <a:pos x="0" y="18731"/>
                  </a:cxn>
                  <a:cxn ang="0">
                    <a:pos x="14468" y="0"/>
                  </a:cxn>
                  <a:cxn ang="0">
                    <a:pos x="21600" y="20493"/>
                  </a:cxn>
                  <a:cxn ang="0">
                    <a:pos x="21600" y="20493"/>
                  </a:cxn>
                </a:cxnLst>
                <a:rect l="0" t="0" r="r" b="b"/>
                <a:pathLst>
                  <a:path w="21600" h="21028">
                    <a:moveTo>
                      <a:pt x="21600" y="20493"/>
                    </a:moveTo>
                    <a:cubicBezTo>
                      <a:pt x="14310" y="21600"/>
                      <a:pt x="6663" y="20976"/>
                      <a:pt x="0" y="18731"/>
                    </a:cubicBezTo>
                    <a:lnTo>
                      <a:pt x="14468" y="0"/>
                    </a:lnTo>
                    <a:lnTo>
                      <a:pt x="21600" y="20493"/>
                    </a:lnTo>
                    <a:close/>
                    <a:moveTo>
                      <a:pt x="21600" y="20493"/>
                    </a:moveTo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34" y="825"/>
              <a:ext cx="1290" cy="480"/>
            </a:xfrm>
            <a:custGeom>
              <a:avLst/>
              <a:gdLst>
                <a:gd name="T0" fmla="*/ 1290 w 21600"/>
                <a:gd name="T1" fmla="*/ 107 h 19676"/>
                <a:gd name="T2" fmla="*/ 508 w 21600"/>
                <a:gd name="T3" fmla="*/ 468 h 19676"/>
                <a:gd name="T4" fmla="*/ 0 w 21600"/>
                <a:gd name="T5" fmla="*/ 0 h 196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676">
                  <a:moveTo>
                    <a:pt x="21600" y="4389"/>
                  </a:moveTo>
                  <a:cubicBezTo>
                    <a:pt x="20252" y="14980"/>
                    <a:pt x="14386" y="21600"/>
                    <a:pt x="8498" y="19176"/>
                  </a:cubicBezTo>
                  <a:cubicBezTo>
                    <a:pt x="3525" y="17129"/>
                    <a:pt x="0" y="9174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6" name="Rectangle 22"/>
            <p:cNvSpPr>
              <a:spLocks/>
            </p:cNvSpPr>
            <p:nvPr/>
          </p:nvSpPr>
          <p:spPr bwMode="auto">
            <a:xfrm>
              <a:off x="0" y="576"/>
              <a:ext cx="288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17" name="Rectangle 23"/>
            <p:cNvSpPr>
              <a:spLocks/>
            </p:cNvSpPr>
            <p:nvPr/>
          </p:nvSpPr>
          <p:spPr bwMode="auto">
            <a:xfrm>
              <a:off x="0" y="576"/>
              <a:ext cx="307" cy="3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18" name="Rectangle 24"/>
            <p:cNvSpPr>
              <a:spLocks/>
            </p:cNvSpPr>
            <p:nvPr/>
          </p:nvSpPr>
          <p:spPr bwMode="auto">
            <a:xfrm>
              <a:off x="83" y="618"/>
              <a:ext cx="105" cy="1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T</a:t>
              </a:r>
            </a:p>
          </p:txBody>
        </p:sp>
        <p:sp>
          <p:nvSpPr>
            <p:cNvPr id="19" name="Rectangle 25"/>
            <p:cNvSpPr>
              <a:spLocks/>
            </p:cNvSpPr>
            <p:nvPr/>
          </p:nvSpPr>
          <p:spPr bwMode="auto">
            <a:xfrm>
              <a:off x="4589" y="576"/>
              <a:ext cx="288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20" name="Rectangle 26"/>
            <p:cNvSpPr>
              <a:spLocks/>
            </p:cNvSpPr>
            <p:nvPr/>
          </p:nvSpPr>
          <p:spPr bwMode="auto">
            <a:xfrm>
              <a:off x="4589" y="576"/>
              <a:ext cx="307" cy="3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21" name="Rectangle 27"/>
            <p:cNvSpPr>
              <a:spLocks/>
            </p:cNvSpPr>
            <p:nvPr/>
          </p:nvSpPr>
          <p:spPr bwMode="auto">
            <a:xfrm>
              <a:off x="4694" y="637"/>
              <a:ext cx="123" cy="1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U</a:t>
              </a:r>
            </a:p>
          </p:txBody>
        </p:sp>
        <p:sp>
          <p:nvSpPr>
            <p:cNvPr id="22" name="Rectangle 28"/>
            <p:cNvSpPr>
              <a:spLocks/>
            </p:cNvSpPr>
            <p:nvPr/>
          </p:nvSpPr>
          <p:spPr bwMode="auto">
            <a:xfrm>
              <a:off x="1286" y="576"/>
              <a:ext cx="308" cy="26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23" name="Rectangle 29"/>
            <p:cNvSpPr>
              <a:spLocks/>
            </p:cNvSpPr>
            <p:nvPr/>
          </p:nvSpPr>
          <p:spPr bwMode="auto">
            <a:xfrm>
              <a:off x="1286" y="576"/>
              <a:ext cx="327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24" name="Rectangle 30"/>
            <p:cNvSpPr>
              <a:spLocks/>
            </p:cNvSpPr>
            <p:nvPr/>
          </p:nvSpPr>
          <p:spPr bwMode="auto">
            <a:xfrm>
              <a:off x="1389" y="618"/>
              <a:ext cx="123" cy="1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U</a:t>
              </a:r>
            </a:p>
          </p:txBody>
        </p:sp>
        <p:sp>
          <p:nvSpPr>
            <p:cNvPr id="25" name="Rectangle 31"/>
            <p:cNvSpPr>
              <a:spLocks/>
            </p:cNvSpPr>
            <p:nvPr/>
          </p:nvSpPr>
          <p:spPr bwMode="auto">
            <a:xfrm>
              <a:off x="2515" y="595"/>
              <a:ext cx="288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26" name="Rectangle 32"/>
            <p:cNvSpPr>
              <a:spLocks/>
            </p:cNvSpPr>
            <p:nvPr/>
          </p:nvSpPr>
          <p:spPr bwMode="auto">
            <a:xfrm>
              <a:off x="2515" y="595"/>
              <a:ext cx="307" cy="3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27" name="Rectangle 33"/>
            <p:cNvSpPr>
              <a:spLocks/>
            </p:cNvSpPr>
            <p:nvPr/>
          </p:nvSpPr>
          <p:spPr bwMode="auto">
            <a:xfrm>
              <a:off x="2618" y="656"/>
              <a:ext cx="105" cy="1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T</a:t>
              </a: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3744" y="76"/>
              <a:ext cx="192" cy="96"/>
            </a:xfrm>
            <a:custGeom>
              <a:avLst/>
              <a:gdLst>
                <a:gd name="T0" fmla="*/ 192 w 21600"/>
                <a:gd name="T1" fmla="*/ 58 h 21600"/>
                <a:gd name="T2" fmla="*/ 173 w 21600"/>
                <a:gd name="T3" fmla="*/ 96 h 21600"/>
                <a:gd name="T4" fmla="*/ 0 w 21600"/>
                <a:gd name="T5" fmla="*/ 39 h 21600"/>
                <a:gd name="T6" fmla="*/ 192 w 21600"/>
                <a:gd name="T7" fmla="*/ 0 h 21600"/>
                <a:gd name="T8" fmla="*/ 192 w 21600"/>
                <a:gd name="T9" fmla="*/ 58 h 21600"/>
                <a:gd name="T10" fmla="*/ 192 w 21600"/>
                <a:gd name="T11" fmla="*/ 5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3050"/>
                  </a:moveTo>
                  <a:lnTo>
                    <a:pt x="19463" y="21600"/>
                  </a:lnTo>
                  <a:lnTo>
                    <a:pt x="0" y="8775"/>
                  </a:lnTo>
                  <a:lnTo>
                    <a:pt x="21600" y="0"/>
                  </a:lnTo>
                  <a:lnTo>
                    <a:pt x="21600" y="13050"/>
                  </a:lnTo>
                  <a:close/>
                  <a:moveTo>
                    <a:pt x="21600" y="13050"/>
                  </a:moveTo>
                </a:path>
              </a:pathLst>
            </a:custGeom>
            <a:solidFill>
              <a:srgbClr val="000000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3936" y="134"/>
              <a:ext cx="768" cy="461"/>
            </a:xfrm>
            <a:custGeom>
              <a:avLst/>
              <a:gdLst>
                <a:gd name="T0" fmla="*/ 0 w 21600"/>
                <a:gd name="T1" fmla="*/ 0 h 21600"/>
                <a:gd name="T2" fmla="*/ 307 w 21600"/>
                <a:gd name="T3" fmla="*/ 38 h 21600"/>
                <a:gd name="T4" fmla="*/ 557 w 21600"/>
                <a:gd name="T5" fmla="*/ 154 h 21600"/>
                <a:gd name="T6" fmla="*/ 710 w 21600"/>
                <a:gd name="T7" fmla="*/ 288 h 21600"/>
                <a:gd name="T8" fmla="*/ 768 w 21600"/>
                <a:gd name="T9" fmla="*/ 46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8634" y="1780"/>
                  </a:lnTo>
                  <a:lnTo>
                    <a:pt x="15666" y="7216"/>
                  </a:lnTo>
                  <a:lnTo>
                    <a:pt x="19969" y="13494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30" name="Rectangle 36"/>
            <p:cNvSpPr>
              <a:spLocks/>
            </p:cNvSpPr>
            <p:nvPr/>
          </p:nvSpPr>
          <p:spPr bwMode="auto">
            <a:xfrm>
              <a:off x="4524" y="80"/>
              <a:ext cx="633" cy="1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Waits for</a:t>
              </a: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3379" y="1440"/>
              <a:ext cx="173" cy="115"/>
            </a:xfrm>
            <a:custGeom>
              <a:avLst/>
              <a:gdLst>
                <a:gd name="T0" fmla="*/ 0 w 21600"/>
                <a:gd name="T1" fmla="*/ 57 h 21600"/>
                <a:gd name="T2" fmla="*/ 0 w 21600"/>
                <a:gd name="T3" fmla="*/ 0 h 21600"/>
                <a:gd name="T4" fmla="*/ 173 w 21600"/>
                <a:gd name="T5" fmla="*/ 76 h 21600"/>
                <a:gd name="T6" fmla="*/ 0 w 21600"/>
                <a:gd name="T7" fmla="*/ 115 h 21600"/>
                <a:gd name="T8" fmla="*/ 0 w 21600"/>
                <a:gd name="T9" fmla="*/ 57 h 21600"/>
                <a:gd name="T10" fmla="*/ 0 w 21600"/>
                <a:gd name="T11" fmla="*/ 5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706"/>
                  </a:moveTo>
                  <a:lnTo>
                    <a:pt x="0" y="0"/>
                  </a:lnTo>
                  <a:lnTo>
                    <a:pt x="21600" y="14275"/>
                  </a:lnTo>
                  <a:lnTo>
                    <a:pt x="0" y="21600"/>
                  </a:lnTo>
                  <a:lnTo>
                    <a:pt x="0" y="10706"/>
                  </a:lnTo>
                  <a:close/>
                  <a:moveTo>
                    <a:pt x="0" y="10706"/>
                  </a:moveTo>
                </a:path>
              </a:pathLst>
            </a:custGeom>
            <a:solidFill>
              <a:srgbClr val="000000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2669" y="902"/>
              <a:ext cx="710" cy="595"/>
            </a:xfrm>
            <a:custGeom>
              <a:avLst/>
              <a:gdLst>
                <a:gd name="T0" fmla="*/ 710 w 21600"/>
                <a:gd name="T1" fmla="*/ 595 h 21600"/>
                <a:gd name="T2" fmla="*/ 422 w 21600"/>
                <a:gd name="T3" fmla="*/ 518 h 21600"/>
                <a:gd name="T4" fmla="*/ 192 w 21600"/>
                <a:gd name="T5" fmla="*/ 384 h 21600"/>
                <a:gd name="T6" fmla="*/ 38 w 21600"/>
                <a:gd name="T7" fmla="*/ 211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2838" y="18805"/>
                  </a:lnTo>
                  <a:lnTo>
                    <a:pt x="5841" y="13940"/>
                  </a:lnTo>
                  <a:lnTo>
                    <a:pt x="1156" y="766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2669" y="384"/>
              <a:ext cx="115" cy="172"/>
            </a:xfrm>
            <a:custGeom>
              <a:avLst/>
              <a:gdLst>
                <a:gd name="T0" fmla="*/ 57 w 21600"/>
                <a:gd name="T1" fmla="*/ 19 h 21600"/>
                <a:gd name="T2" fmla="*/ 115 w 21600"/>
                <a:gd name="T3" fmla="*/ 38 h 21600"/>
                <a:gd name="T4" fmla="*/ 0 w 21600"/>
                <a:gd name="T5" fmla="*/ 172 h 21600"/>
                <a:gd name="T6" fmla="*/ 19 w 21600"/>
                <a:gd name="T7" fmla="*/ 0 h 21600"/>
                <a:gd name="T8" fmla="*/ 57 w 21600"/>
                <a:gd name="T9" fmla="*/ 19 h 21600"/>
                <a:gd name="T10" fmla="*/ 57 w 21600"/>
                <a:gd name="T11" fmla="*/ 1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706" y="2386"/>
                  </a:moveTo>
                  <a:lnTo>
                    <a:pt x="21600" y="4772"/>
                  </a:lnTo>
                  <a:lnTo>
                    <a:pt x="0" y="21600"/>
                  </a:lnTo>
                  <a:lnTo>
                    <a:pt x="3569" y="0"/>
                  </a:lnTo>
                  <a:lnTo>
                    <a:pt x="10706" y="2386"/>
                  </a:lnTo>
                  <a:close/>
                  <a:moveTo>
                    <a:pt x="10706" y="2386"/>
                  </a:moveTo>
                </a:path>
              </a:pathLst>
            </a:custGeom>
            <a:solidFill>
              <a:srgbClr val="000000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746" y="134"/>
              <a:ext cx="825" cy="250"/>
            </a:xfrm>
            <a:custGeom>
              <a:avLst/>
              <a:gdLst>
                <a:gd name="T0" fmla="*/ 0 w 21600"/>
                <a:gd name="T1" fmla="*/ 250 h 21600"/>
                <a:gd name="T2" fmla="*/ 115 w 21600"/>
                <a:gd name="T3" fmla="*/ 134 h 21600"/>
                <a:gd name="T4" fmla="*/ 307 w 21600"/>
                <a:gd name="T5" fmla="*/ 58 h 21600"/>
                <a:gd name="T6" fmla="*/ 82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3011" y="11578"/>
                  </a:lnTo>
                  <a:lnTo>
                    <a:pt x="8038" y="5011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35" name="AutoShape 41"/>
            <p:cNvSpPr>
              <a:spLocks/>
            </p:cNvSpPr>
            <p:nvPr/>
          </p:nvSpPr>
          <p:spPr bwMode="auto">
            <a:xfrm>
              <a:off x="3590" y="1382"/>
              <a:ext cx="154" cy="250"/>
            </a:xfrm>
            <a:prstGeom prst="roundRect">
              <a:avLst>
                <a:gd name="adj" fmla="val 50000"/>
              </a:avLst>
            </a:prstGeom>
            <a:solidFill>
              <a:srgbClr val="FFDC99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6" name="AutoShape 42"/>
            <p:cNvSpPr>
              <a:spLocks/>
            </p:cNvSpPr>
            <p:nvPr/>
          </p:nvSpPr>
          <p:spPr bwMode="auto">
            <a:xfrm>
              <a:off x="3590" y="1382"/>
              <a:ext cx="173" cy="269"/>
            </a:xfrm>
            <a:prstGeom prst="roundRect">
              <a:avLst>
                <a:gd name="adj" fmla="val 47106"/>
              </a:avLst>
            </a:prstGeom>
            <a:noFill/>
            <a:ln w="25400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7" name="Rectangle 43"/>
            <p:cNvSpPr>
              <a:spLocks/>
            </p:cNvSpPr>
            <p:nvPr/>
          </p:nvSpPr>
          <p:spPr bwMode="auto">
            <a:xfrm>
              <a:off x="3590" y="1382"/>
              <a:ext cx="154" cy="134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8" name="Rectangle 44"/>
            <p:cNvSpPr>
              <a:spLocks/>
            </p:cNvSpPr>
            <p:nvPr/>
          </p:nvSpPr>
          <p:spPr bwMode="auto">
            <a:xfrm>
              <a:off x="3590" y="1382"/>
              <a:ext cx="173" cy="154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9" name="AutoShape 45"/>
            <p:cNvSpPr>
              <a:spLocks/>
            </p:cNvSpPr>
            <p:nvPr/>
          </p:nvSpPr>
          <p:spPr bwMode="auto">
            <a:xfrm>
              <a:off x="3590" y="1382"/>
              <a:ext cx="173" cy="269"/>
            </a:xfrm>
            <a:prstGeom prst="roundRect">
              <a:avLst>
                <a:gd name="adj" fmla="val 4710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3590" y="1516"/>
              <a:ext cx="1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41" name="AutoShape 47"/>
            <p:cNvSpPr>
              <a:spLocks/>
            </p:cNvSpPr>
            <p:nvPr/>
          </p:nvSpPr>
          <p:spPr bwMode="auto">
            <a:xfrm>
              <a:off x="3590" y="0"/>
              <a:ext cx="154" cy="249"/>
            </a:xfrm>
            <a:prstGeom prst="roundRect">
              <a:avLst>
                <a:gd name="adj" fmla="val 50000"/>
              </a:avLst>
            </a:prstGeom>
            <a:solidFill>
              <a:srgbClr val="FFDC99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42" name="AutoShape 48"/>
            <p:cNvSpPr>
              <a:spLocks/>
            </p:cNvSpPr>
            <p:nvPr/>
          </p:nvSpPr>
          <p:spPr bwMode="auto">
            <a:xfrm>
              <a:off x="3590" y="0"/>
              <a:ext cx="173" cy="268"/>
            </a:xfrm>
            <a:prstGeom prst="roundRect">
              <a:avLst>
                <a:gd name="adj" fmla="val 47106"/>
              </a:avLst>
            </a:prstGeom>
            <a:noFill/>
            <a:ln w="25400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43" name="Rectangle 49"/>
            <p:cNvSpPr>
              <a:spLocks/>
            </p:cNvSpPr>
            <p:nvPr/>
          </p:nvSpPr>
          <p:spPr bwMode="auto">
            <a:xfrm>
              <a:off x="3590" y="0"/>
              <a:ext cx="154" cy="134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44" name="Rectangle 50"/>
            <p:cNvSpPr>
              <a:spLocks/>
            </p:cNvSpPr>
            <p:nvPr/>
          </p:nvSpPr>
          <p:spPr bwMode="auto">
            <a:xfrm>
              <a:off x="3590" y="0"/>
              <a:ext cx="173" cy="153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45" name="AutoShape 51"/>
            <p:cNvSpPr>
              <a:spLocks/>
            </p:cNvSpPr>
            <p:nvPr/>
          </p:nvSpPr>
          <p:spPr bwMode="auto">
            <a:xfrm>
              <a:off x="3590" y="0"/>
              <a:ext cx="173" cy="268"/>
            </a:xfrm>
            <a:prstGeom prst="roundRect">
              <a:avLst>
                <a:gd name="adj" fmla="val 4710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46" name="Line 52"/>
            <p:cNvSpPr>
              <a:spLocks noChangeShapeType="1"/>
            </p:cNvSpPr>
            <p:nvPr/>
          </p:nvSpPr>
          <p:spPr bwMode="auto">
            <a:xfrm>
              <a:off x="3590" y="134"/>
              <a:ext cx="1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</p:grpSp>
      <p:sp>
        <p:nvSpPr>
          <p:cNvPr id="53" name="52 - Ορθογώνιο"/>
          <p:cNvSpPr/>
          <p:nvPr/>
        </p:nvSpPr>
        <p:spPr>
          <a:xfrm>
            <a:off x="683568" y="443711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err="1" smtClean="0">
                <a:solidFill>
                  <a:schemeClr val="tx1"/>
                </a:solidFill>
              </a:rPr>
              <a:t>Θεώρηµα</a:t>
            </a:r>
            <a:r>
              <a:rPr lang="el-GR" dirty="0" smtClean="0">
                <a:solidFill>
                  <a:schemeClr val="tx1"/>
                </a:solidFill>
              </a:rPr>
              <a:t>: Υπάρχει αδιέξοδο αν και µόνο αν ο γράφος </a:t>
            </a:r>
            <a:r>
              <a:rPr lang="el-GR" dirty="0" err="1" smtClean="0">
                <a:solidFill>
                  <a:schemeClr val="tx1"/>
                </a:solidFill>
              </a:rPr>
              <a:t>αναµονής</a:t>
            </a:r>
            <a:r>
              <a:rPr lang="el-GR" dirty="0" smtClean="0">
                <a:solidFill>
                  <a:schemeClr val="tx1"/>
                </a:solidFill>
              </a:rPr>
              <a:t> έχει κύκλο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Στην πράξη το </a:t>
            </a:r>
            <a:r>
              <a:rPr lang="el-GR" dirty="0" err="1" smtClean="0">
                <a:solidFill>
                  <a:schemeClr val="tx1"/>
                </a:solidFill>
              </a:rPr>
              <a:t>σύστηµα</a:t>
            </a:r>
            <a:r>
              <a:rPr lang="el-GR" dirty="0" smtClean="0">
                <a:solidFill>
                  <a:schemeClr val="tx1"/>
                </a:solidFill>
              </a:rPr>
              <a:t> ελέγχει τον γράφο </a:t>
            </a:r>
            <a:r>
              <a:rPr lang="el-GR" dirty="0" err="1" smtClean="0">
                <a:solidFill>
                  <a:schemeClr val="tx1"/>
                </a:solidFill>
              </a:rPr>
              <a:t>αναµονής</a:t>
            </a:r>
            <a:r>
              <a:rPr lang="el-GR" dirty="0" smtClean="0">
                <a:solidFill>
                  <a:schemeClr val="tx1"/>
                </a:solidFill>
              </a:rPr>
              <a:t> περιοδικά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Εναλλακτικά, αντί για γράφο, µ</a:t>
            </a:r>
            <a:r>
              <a:rPr lang="el-GR" dirty="0" err="1" smtClean="0">
                <a:solidFill>
                  <a:schemeClr val="tx1"/>
                </a:solidFill>
              </a:rPr>
              <a:t>πορεί</a:t>
            </a:r>
            <a:r>
              <a:rPr lang="el-GR" dirty="0" smtClean="0">
                <a:solidFill>
                  <a:schemeClr val="tx1"/>
                </a:solidFill>
              </a:rPr>
              <a:t> να µ</a:t>
            </a:r>
            <a:r>
              <a:rPr lang="el-GR" dirty="0" err="1" smtClean="0">
                <a:solidFill>
                  <a:schemeClr val="tx1"/>
                </a:solidFill>
              </a:rPr>
              <a:t>ετρά</a:t>
            </a:r>
            <a:r>
              <a:rPr lang="el-GR" dirty="0" smtClean="0">
                <a:solidFill>
                  <a:schemeClr val="tx1"/>
                </a:solidFill>
              </a:rPr>
              <a:t> πόση ώρα µια δοσοληψία </a:t>
            </a:r>
            <a:r>
              <a:rPr lang="el-GR" dirty="0" err="1" smtClean="0">
                <a:solidFill>
                  <a:schemeClr val="tx1"/>
                </a:solidFill>
              </a:rPr>
              <a:t>αναµένει</a:t>
            </a:r>
            <a:r>
              <a:rPr lang="el-GR" dirty="0" smtClean="0">
                <a:solidFill>
                  <a:schemeClr val="tx1"/>
                </a:solidFill>
              </a:rPr>
              <a:t> για ένα </a:t>
            </a:r>
            <a:r>
              <a:rPr lang="el-GR" dirty="0" err="1" smtClean="0">
                <a:solidFill>
                  <a:schemeClr val="tx1"/>
                </a:solidFill>
              </a:rPr>
              <a:t>κλείδωµα</a:t>
            </a:r>
            <a:r>
              <a:rPr lang="el-GR" dirty="0" smtClean="0">
                <a:solidFill>
                  <a:schemeClr val="tx1"/>
                </a:solidFill>
              </a:rPr>
              <a:t> και να την </a:t>
            </a:r>
            <a:r>
              <a:rPr lang="el-GR" dirty="0" err="1" smtClean="0">
                <a:solidFill>
                  <a:schemeClr val="tx1"/>
                </a:solidFill>
              </a:rPr>
              <a:t>τερµατίζει</a:t>
            </a:r>
            <a:r>
              <a:rPr lang="el-GR" dirty="0" smtClean="0">
                <a:solidFill>
                  <a:schemeClr val="tx1"/>
                </a:solidFill>
              </a:rPr>
              <a:t> αν περάσει κάποιο όριο... 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Γράφος </a:t>
            </a:r>
            <a:r>
              <a:rPr lang="en-US" dirty="0" smtClean="0"/>
              <a:t>wait-for</a:t>
            </a:r>
            <a:endParaRPr lang="el-G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39738" y="2193925"/>
            <a:ext cx="8480425" cy="2371725"/>
            <a:chOff x="0" y="0"/>
            <a:chExt cx="5342" cy="149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095" y="658"/>
              <a:ext cx="1043" cy="313"/>
            </a:xfrm>
            <a:custGeom>
              <a:avLst/>
              <a:gdLst>
                <a:gd name="T0" fmla="*/ 0 w 21600"/>
                <a:gd name="T1" fmla="*/ 3 h 21368"/>
                <a:gd name="T2" fmla="*/ 1043 w 21600"/>
                <a:gd name="T3" fmla="*/ 316 h 213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368">
                  <a:moveTo>
                    <a:pt x="0" y="5"/>
                  </a:moveTo>
                  <a:cubicBezTo>
                    <a:pt x="10186" y="-232"/>
                    <a:pt x="19147" y="8631"/>
                    <a:pt x="21600" y="21368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048" y="765"/>
              <a:ext cx="442" cy="545"/>
            </a:xfrm>
            <a:custGeom>
              <a:avLst/>
              <a:gdLst>
                <a:gd name="T0" fmla="*/ 442 w 21600"/>
                <a:gd name="T1" fmla="*/ 545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9106" y="19747"/>
                    <a:pt x="0" y="10641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7" name="Rectangle 7"/>
            <p:cNvSpPr>
              <a:spLocks/>
            </p:cNvSpPr>
            <p:nvPr/>
          </p:nvSpPr>
          <p:spPr bwMode="auto">
            <a:xfrm>
              <a:off x="2830" y="618"/>
              <a:ext cx="10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C</a:t>
              </a:r>
            </a:p>
          </p:txBody>
        </p:sp>
        <p:sp>
          <p:nvSpPr>
            <p:cNvPr id="8" name="Rectangle 8"/>
            <p:cNvSpPr>
              <a:spLocks/>
            </p:cNvSpPr>
            <p:nvPr/>
          </p:nvSpPr>
          <p:spPr bwMode="auto">
            <a:xfrm>
              <a:off x="3872" y="0"/>
              <a:ext cx="247" cy="23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9" name="Rectangle 9"/>
            <p:cNvSpPr>
              <a:spLocks/>
            </p:cNvSpPr>
            <p:nvPr/>
          </p:nvSpPr>
          <p:spPr bwMode="auto">
            <a:xfrm>
              <a:off x="3872" y="0"/>
              <a:ext cx="264" cy="2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10" name="Rectangle 10"/>
            <p:cNvSpPr>
              <a:spLocks/>
            </p:cNvSpPr>
            <p:nvPr/>
          </p:nvSpPr>
          <p:spPr bwMode="auto">
            <a:xfrm>
              <a:off x="3946" y="46"/>
              <a:ext cx="91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T</a:t>
              </a:r>
            </a:p>
          </p:txBody>
        </p:sp>
        <p:sp>
          <p:nvSpPr>
            <p:cNvPr id="11" name="Rectangle 11"/>
            <p:cNvSpPr>
              <a:spLocks/>
            </p:cNvSpPr>
            <p:nvPr/>
          </p:nvSpPr>
          <p:spPr bwMode="auto">
            <a:xfrm>
              <a:off x="4086" y="1054"/>
              <a:ext cx="264" cy="23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12" name="Rectangle 12"/>
            <p:cNvSpPr>
              <a:spLocks/>
            </p:cNvSpPr>
            <p:nvPr/>
          </p:nvSpPr>
          <p:spPr bwMode="auto">
            <a:xfrm>
              <a:off x="4086" y="1054"/>
              <a:ext cx="280" cy="2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13" name="Rectangle 13"/>
            <p:cNvSpPr>
              <a:spLocks/>
            </p:cNvSpPr>
            <p:nvPr/>
          </p:nvSpPr>
          <p:spPr bwMode="auto">
            <a:xfrm>
              <a:off x="4176" y="1101"/>
              <a:ext cx="10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U</a:t>
              </a:r>
            </a:p>
          </p:txBody>
        </p:sp>
        <p:sp>
          <p:nvSpPr>
            <p:cNvPr id="14" name="Rectangle 14"/>
            <p:cNvSpPr>
              <a:spLocks/>
            </p:cNvSpPr>
            <p:nvPr/>
          </p:nvSpPr>
          <p:spPr bwMode="auto">
            <a:xfrm>
              <a:off x="3592" y="1219"/>
              <a:ext cx="247" cy="23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15" name="Rectangle 15"/>
            <p:cNvSpPr>
              <a:spLocks/>
            </p:cNvSpPr>
            <p:nvPr/>
          </p:nvSpPr>
          <p:spPr bwMode="auto">
            <a:xfrm>
              <a:off x="3592" y="1219"/>
              <a:ext cx="264" cy="2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16" name="Rectangle 16"/>
            <p:cNvSpPr>
              <a:spLocks/>
            </p:cNvSpPr>
            <p:nvPr/>
          </p:nvSpPr>
          <p:spPr bwMode="auto">
            <a:xfrm>
              <a:off x="3666" y="1249"/>
              <a:ext cx="98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V</a:t>
              </a:r>
            </a:p>
          </p:txBody>
        </p: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3757" y="59"/>
              <a:ext cx="115" cy="79"/>
              <a:chOff x="0" y="0"/>
              <a:chExt cx="115" cy="78"/>
            </a:xfrm>
          </p:grpSpPr>
          <p:sp>
            <p:nvSpPr>
              <p:cNvPr id="86" name="Freeform 18"/>
              <p:cNvSpPr>
                <a:spLocks/>
              </p:cNvSpPr>
              <p:nvPr/>
            </p:nvSpPr>
            <p:spPr bwMode="auto">
              <a:xfrm>
                <a:off x="0" y="0"/>
                <a:ext cx="6" cy="78"/>
              </a:xfrm>
              <a:custGeom>
                <a:avLst/>
                <a:gdLst>
                  <a:gd name="T0" fmla="*/ 6 w 16200"/>
                  <a:gd name="T1" fmla="*/ 78 h 21600"/>
                  <a:gd name="T2" fmla="*/ 6 w 16200"/>
                  <a:gd name="T3" fmla="*/ 0 h 216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200" h="21600">
                    <a:moveTo>
                      <a:pt x="16200" y="21600"/>
                    </a:moveTo>
                    <a:cubicBezTo>
                      <a:pt x="-5400" y="14621"/>
                      <a:pt x="-5400" y="6979"/>
                      <a:pt x="16200" y="0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87" name="AutoShape 19"/>
              <p:cNvSpPr>
                <a:spLocks/>
              </p:cNvSpPr>
              <p:nvPr/>
            </p:nvSpPr>
            <p:spPr bwMode="auto">
              <a:xfrm>
                <a:off x="0" y="0"/>
                <a:ext cx="115" cy="78"/>
              </a:xfrm>
              <a:custGeom>
                <a:avLst/>
                <a:gdLst/>
                <a:ahLst/>
                <a:cxnLst>
                  <a:cxn ang="0">
                    <a:pos x="1259" y="21600"/>
                  </a:cxn>
                  <a:cxn ang="0">
                    <a:pos x="1259" y="0"/>
                  </a:cxn>
                  <a:cxn ang="0">
                    <a:pos x="21180" y="10800"/>
                  </a:cxn>
                  <a:cxn ang="0">
                    <a:pos x="1259" y="21600"/>
                  </a:cxn>
                  <a:cxn ang="0">
                    <a:pos x="1259" y="21600"/>
                  </a:cxn>
                </a:cxnLst>
                <a:rect l="0" t="0" r="r" b="b"/>
                <a:pathLst>
                  <a:path w="21180" h="21600">
                    <a:moveTo>
                      <a:pt x="1259" y="21600"/>
                    </a:moveTo>
                    <a:cubicBezTo>
                      <a:pt x="-420" y="14621"/>
                      <a:pt x="-420" y="6979"/>
                      <a:pt x="1259" y="0"/>
                    </a:cubicBezTo>
                    <a:lnTo>
                      <a:pt x="21180" y="10800"/>
                    </a:lnTo>
                    <a:lnTo>
                      <a:pt x="1259" y="21600"/>
                    </a:lnTo>
                    <a:close/>
                    <a:moveTo>
                      <a:pt x="1259" y="21600"/>
                    </a:moveTo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032" y="100"/>
              <a:ext cx="775" cy="443"/>
            </a:xfrm>
            <a:custGeom>
              <a:avLst/>
              <a:gdLst>
                <a:gd name="T0" fmla="*/ 0 w 21600"/>
                <a:gd name="T1" fmla="*/ 443 h 21600"/>
                <a:gd name="T2" fmla="*/ 775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27" y="10351"/>
                    <a:pt x="9398" y="98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3477" y="1264"/>
              <a:ext cx="115" cy="78"/>
              <a:chOff x="0" y="0"/>
              <a:chExt cx="115" cy="77"/>
            </a:xfrm>
          </p:grpSpPr>
          <p:sp>
            <p:nvSpPr>
              <p:cNvPr id="84" name="Freeform 22"/>
              <p:cNvSpPr>
                <a:spLocks/>
              </p:cNvSpPr>
              <p:nvPr/>
            </p:nvSpPr>
            <p:spPr bwMode="auto">
              <a:xfrm>
                <a:off x="0" y="0"/>
                <a:ext cx="12" cy="77"/>
              </a:xfrm>
              <a:custGeom>
                <a:avLst/>
                <a:gdLst>
                  <a:gd name="T0" fmla="*/ 2 w 17488"/>
                  <a:gd name="T1" fmla="*/ 77 h 21600"/>
                  <a:gd name="T2" fmla="*/ 12 w 17488"/>
                  <a:gd name="T3" fmla="*/ 0 h 216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488" h="21600">
                    <a:moveTo>
                      <a:pt x="3442" y="21600"/>
                    </a:moveTo>
                    <a:cubicBezTo>
                      <a:pt x="-4112" y="14281"/>
                      <a:pt x="852" y="6647"/>
                      <a:pt x="17488" y="0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85" name="AutoShape 23"/>
              <p:cNvSpPr>
                <a:spLocks/>
              </p:cNvSpPr>
              <p:nvPr/>
            </p:nvSpPr>
            <p:spPr bwMode="auto">
              <a:xfrm>
                <a:off x="0" y="0"/>
                <a:ext cx="115" cy="77"/>
              </a:xfrm>
              <a:custGeom>
                <a:avLst/>
                <a:gdLst/>
                <a:ahLst/>
                <a:cxnLst>
                  <a:cxn ang="0">
                    <a:pos x="464" y="21600"/>
                  </a:cxn>
                  <a:cxn ang="0">
                    <a:pos x="2354" y="0"/>
                  </a:cxn>
                  <a:cxn ang="0">
                    <a:pos x="21047" y="14855"/>
                  </a:cxn>
                  <a:cxn ang="0">
                    <a:pos x="464" y="21600"/>
                  </a:cxn>
                  <a:cxn ang="0">
                    <a:pos x="464" y="21600"/>
                  </a:cxn>
                </a:cxnLst>
                <a:rect l="0" t="0" r="r" b="b"/>
                <a:pathLst>
                  <a:path w="21047" h="21600">
                    <a:moveTo>
                      <a:pt x="464" y="21600"/>
                    </a:moveTo>
                    <a:cubicBezTo>
                      <a:pt x="-553" y="14281"/>
                      <a:pt x="115" y="6647"/>
                      <a:pt x="2354" y="0"/>
                    </a:cubicBezTo>
                    <a:lnTo>
                      <a:pt x="21047" y="14855"/>
                    </a:lnTo>
                    <a:lnTo>
                      <a:pt x="464" y="21600"/>
                    </a:lnTo>
                    <a:close/>
                    <a:moveTo>
                      <a:pt x="464" y="21600"/>
                    </a:moveTo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4106" y="939"/>
              <a:ext cx="78" cy="115"/>
              <a:chOff x="0" y="0"/>
              <a:chExt cx="78" cy="115"/>
            </a:xfrm>
          </p:grpSpPr>
          <p:sp>
            <p:nvSpPr>
              <p:cNvPr id="82" name="Freeform 25"/>
              <p:cNvSpPr>
                <a:spLocks/>
              </p:cNvSpPr>
              <p:nvPr/>
            </p:nvSpPr>
            <p:spPr bwMode="auto">
              <a:xfrm>
                <a:off x="0" y="0"/>
                <a:ext cx="71" cy="30"/>
              </a:xfrm>
              <a:custGeom>
                <a:avLst/>
                <a:gdLst>
                  <a:gd name="T0" fmla="*/ 0 w 21600"/>
                  <a:gd name="T1" fmla="*/ 30 h 21600"/>
                  <a:gd name="T2" fmla="*/ 71 w 21600"/>
                  <a:gd name="T3" fmla="*/ 0 h 216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5920" y="8641"/>
                      <a:pt x="13560" y="100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83" name="AutoShape 26"/>
              <p:cNvSpPr>
                <a:spLocks/>
              </p:cNvSpPr>
              <p:nvPr/>
            </p:nvSpPr>
            <p:spPr bwMode="auto">
              <a:xfrm>
                <a:off x="0" y="0"/>
                <a:ext cx="78" cy="115"/>
              </a:xfrm>
              <a:custGeom>
                <a:avLst/>
                <a:gdLst/>
                <a:ahLst/>
                <a:cxnLst>
                  <a:cxn ang="0">
                    <a:pos x="0" y="5695"/>
                  </a:cxn>
                  <a:cxn ang="0">
                    <a:pos x="19933" y="0"/>
                  </a:cxn>
                  <a:cxn ang="0">
                    <a:pos x="21600" y="21600"/>
                  </a:cxn>
                  <a:cxn ang="0">
                    <a:pos x="0" y="5695"/>
                  </a:cxn>
                  <a:cxn ang="0">
                    <a:pos x="0" y="5695"/>
                  </a:cxn>
                </a:cxnLst>
                <a:rect l="0" t="0" r="r" b="b"/>
                <a:pathLst>
                  <a:path w="21600" h="21600">
                    <a:moveTo>
                      <a:pt x="0" y="5695"/>
                    </a:moveTo>
                    <a:cubicBezTo>
                      <a:pt x="5463" y="2278"/>
                      <a:pt x="12513" y="264"/>
                      <a:pt x="19933" y="0"/>
                    </a:cubicBezTo>
                    <a:lnTo>
                      <a:pt x="21600" y="21600"/>
                    </a:lnTo>
                    <a:lnTo>
                      <a:pt x="0" y="5695"/>
                    </a:lnTo>
                    <a:close/>
                    <a:moveTo>
                      <a:pt x="0" y="5695"/>
                    </a:moveTo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21" name="Rectangle 27"/>
            <p:cNvSpPr>
              <a:spLocks/>
            </p:cNvSpPr>
            <p:nvPr/>
          </p:nvSpPr>
          <p:spPr bwMode="auto">
            <a:xfrm>
              <a:off x="2743" y="123"/>
              <a:ext cx="469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Held by</a:t>
              </a:r>
            </a:p>
          </p:txBody>
        </p:sp>
        <p:sp>
          <p:nvSpPr>
            <p:cNvPr id="22" name="Rectangle 28"/>
            <p:cNvSpPr>
              <a:spLocks/>
            </p:cNvSpPr>
            <p:nvPr/>
          </p:nvSpPr>
          <p:spPr bwMode="auto">
            <a:xfrm>
              <a:off x="3369" y="513"/>
              <a:ext cx="469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Held by</a:t>
              </a:r>
            </a:p>
          </p:txBody>
        </p:sp>
        <p:sp>
          <p:nvSpPr>
            <p:cNvPr id="23" name="Rectangle 29"/>
            <p:cNvSpPr>
              <a:spLocks/>
            </p:cNvSpPr>
            <p:nvPr/>
          </p:nvSpPr>
          <p:spPr bwMode="auto">
            <a:xfrm>
              <a:off x="3204" y="980"/>
              <a:ext cx="469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Held by</a:t>
              </a:r>
            </a:p>
          </p:txBody>
        </p:sp>
        <p:sp>
          <p:nvSpPr>
            <p:cNvPr id="24" name="Rectangle 30"/>
            <p:cNvSpPr>
              <a:spLocks/>
            </p:cNvSpPr>
            <p:nvPr/>
          </p:nvSpPr>
          <p:spPr bwMode="auto">
            <a:xfrm>
              <a:off x="0" y="511"/>
              <a:ext cx="247" cy="247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25" name="Rectangle 31"/>
            <p:cNvSpPr>
              <a:spLocks/>
            </p:cNvSpPr>
            <p:nvPr/>
          </p:nvSpPr>
          <p:spPr bwMode="auto">
            <a:xfrm>
              <a:off x="0" y="511"/>
              <a:ext cx="264" cy="26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26" name="Rectangle 32"/>
            <p:cNvSpPr>
              <a:spLocks/>
            </p:cNvSpPr>
            <p:nvPr/>
          </p:nvSpPr>
          <p:spPr bwMode="auto">
            <a:xfrm>
              <a:off x="74" y="557"/>
              <a:ext cx="91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T</a:t>
              </a:r>
            </a:p>
          </p:txBody>
        </p:sp>
        <p:sp>
          <p:nvSpPr>
            <p:cNvPr id="27" name="Rectangle 33"/>
            <p:cNvSpPr>
              <a:spLocks/>
            </p:cNvSpPr>
            <p:nvPr/>
          </p:nvSpPr>
          <p:spPr bwMode="auto">
            <a:xfrm>
              <a:off x="791" y="725"/>
              <a:ext cx="264" cy="23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28" name="Rectangle 34"/>
            <p:cNvSpPr>
              <a:spLocks/>
            </p:cNvSpPr>
            <p:nvPr/>
          </p:nvSpPr>
          <p:spPr bwMode="auto">
            <a:xfrm>
              <a:off x="791" y="725"/>
              <a:ext cx="280" cy="2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29" name="Rectangle 35"/>
            <p:cNvSpPr>
              <a:spLocks/>
            </p:cNvSpPr>
            <p:nvPr/>
          </p:nvSpPr>
          <p:spPr bwMode="auto">
            <a:xfrm>
              <a:off x="881" y="771"/>
              <a:ext cx="10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U</a:t>
              </a:r>
            </a:p>
          </p:txBody>
        </p:sp>
        <p:sp>
          <p:nvSpPr>
            <p:cNvPr id="30" name="Rectangle 36"/>
            <p:cNvSpPr>
              <a:spLocks/>
            </p:cNvSpPr>
            <p:nvPr/>
          </p:nvSpPr>
          <p:spPr bwMode="auto">
            <a:xfrm>
              <a:off x="1335" y="66"/>
              <a:ext cx="247" cy="247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1" name="Rectangle 37"/>
            <p:cNvSpPr>
              <a:spLocks/>
            </p:cNvSpPr>
            <p:nvPr/>
          </p:nvSpPr>
          <p:spPr bwMode="auto">
            <a:xfrm>
              <a:off x="1335" y="66"/>
              <a:ext cx="263" cy="26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2" name="Rectangle 38"/>
            <p:cNvSpPr>
              <a:spLocks/>
            </p:cNvSpPr>
            <p:nvPr/>
          </p:nvSpPr>
          <p:spPr bwMode="auto">
            <a:xfrm>
              <a:off x="1408" y="112"/>
              <a:ext cx="98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V</a:t>
              </a:r>
            </a:p>
          </p:txBody>
        </p:sp>
        <p:grpSp>
          <p:nvGrpSpPr>
            <p:cNvPr id="33" name="Group 39"/>
            <p:cNvGrpSpPr>
              <a:grpSpLocks/>
            </p:cNvGrpSpPr>
            <p:nvPr/>
          </p:nvGrpSpPr>
          <p:grpSpPr bwMode="auto">
            <a:xfrm>
              <a:off x="1236" y="141"/>
              <a:ext cx="115" cy="79"/>
              <a:chOff x="0" y="0"/>
              <a:chExt cx="114" cy="78"/>
            </a:xfrm>
          </p:grpSpPr>
          <p:sp>
            <p:nvSpPr>
              <p:cNvPr id="80" name="Freeform 40"/>
              <p:cNvSpPr>
                <a:spLocks/>
              </p:cNvSpPr>
              <p:nvPr/>
            </p:nvSpPr>
            <p:spPr bwMode="auto">
              <a:xfrm>
                <a:off x="0" y="0"/>
                <a:ext cx="7" cy="78"/>
              </a:xfrm>
              <a:custGeom>
                <a:avLst/>
                <a:gdLst>
                  <a:gd name="T0" fmla="*/ 6 w 16198"/>
                  <a:gd name="T1" fmla="*/ 78 h 21600"/>
                  <a:gd name="T2" fmla="*/ 7 w 16198"/>
                  <a:gd name="T3" fmla="*/ 0 h 216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198" h="21600">
                    <a:moveTo>
                      <a:pt x="14748" y="21600"/>
                    </a:moveTo>
                    <a:cubicBezTo>
                      <a:pt x="-5402" y="14598"/>
                      <a:pt x="-4889" y="6961"/>
                      <a:pt x="16198" y="0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81" name="AutoShape 41"/>
              <p:cNvSpPr>
                <a:spLocks/>
              </p:cNvSpPr>
              <p:nvPr/>
            </p:nvSpPr>
            <p:spPr bwMode="auto">
              <a:xfrm>
                <a:off x="0" y="0"/>
                <a:ext cx="114" cy="78"/>
              </a:xfrm>
              <a:custGeom>
                <a:avLst/>
                <a:gdLst/>
                <a:ahLst/>
                <a:cxnLst>
                  <a:cxn ang="0">
                    <a:pos x="1190" y="21600"/>
                  </a:cxn>
                  <a:cxn ang="0">
                    <a:pos x="1307" y="0"/>
                  </a:cxn>
                  <a:cxn ang="0">
                    <a:pos x="21164" y="11046"/>
                  </a:cxn>
                  <a:cxn ang="0">
                    <a:pos x="1190" y="21600"/>
                  </a:cxn>
                  <a:cxn ang="0">
                    <a:pos x="1190" y="21600"/>
                  </a:cxn>
                </a:cxnLst>
                <a:rect l="0" t="0" r="r" b="b"/>
                <a:pathLst>
                  <a:path w="21164" h="21600">
                    <a:moveTo>
                      <a:pt x="1190" y="21600"/>
                    </a:moveTo>
                    <a:cubicBezTo>
                      <a:pt x="-436" y="14598"/>
                      <a:pt x="-395" y="6961"/>
                      <a:pt x="1307" y="0"/>
                    </a:cubicBezTo>
                    <a:lnTo>
                      <a:pt x="21164" y="11046"/>
                    </a:lnTo>
                    <a:lnTo>
                      <a:pt x="1190" y="21600"/>
                    </a:lnTo>
                    <a:close/>
                    <a:moveTo>
                      <a:pt x="1190" y="21600"/>
                    </a:moveTo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115" y="180"/>
              <a:ext cx="1162" cy="339"/>
            </a:xfrm>
            <a:custGeom>
              <a:avLst/>
              <a:gdLst>
                <a:gd name="T0" fmla="*/ 0 w 21600"/>
                <a:gd name="T1" fmla="*/ 339 h 21600"/>
                <a:gd name="T2" fmla="*/ 1162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10099"/>
                    <a:pt x="9490" y="61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35" name="Rectangle 43"/>
            <p:cNvSpPr>
              <a:spLocks/>
            </p:cNvSpPr>
            <p:nvPr/>
          </p:nvSpPr>
          <p:spPr bwMode="auto">
            <a:xfrm>
              <a:off x="1664" y="1219"/>
              <a:ext cx="247" cy="23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6" name="Rectangle 44"/>
            <p:cNvSpPr>
              <a:spLocks/>
            </p:cNvSpPr>
            <p:nvPr/>
          </p:nvSpPr>
          <p:spPr bwMode="auto">
            <a:xfrm>
              <a:off x="1664" y="1219"/>
              <a:ext cx="264" cy="2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7" name="Rectangle 45"/>
            <p:cNvSpPr>
              <a:spLocks/>
            </p:cNvSpPr>
            <p:nvPr/>
          </p:nvSpPr>
          <p:spPr bwMode="auto">
            <a:xfrm>
              <a:off x="1705" y="1265"/>
              <a:ext cx="13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W</a:t>
              </a:r>
            </a:p>
          </p:txBody>
        </p:sp>
        <p:sp>
          <p:nvSpPr>
            <p:cNvPr id="38" name="Rectangle 46"/>
            <p:cNvSpPr>
              <a:spLocks/>
            </p:cNvSpPr>
            <p:nvPr/>
          </p:nvSpPr>
          <p:spPr bwMode="auto">
            <a:xfrm>
              <a:off x="4564" y="99"/>
              <a:ext cx="247" cy="247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39" name="Rectangle 47"/>
            <p:cNvSpPr>
              <a:spLocks/>
            </p:cNvSpPr>
            <p:nvPr/>
          </p:nvSpPr>
          <p:spPr bwMode="auto">
            <a:xfrm>
              <a:off x="4564" y="99"/>
              <a:ext cx="264" cy="26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40" name="Rectangle 48"/>
            <p:cNvSpPr>
              <a:spLocks/>
            </p:cNvSpPr>
            <p:nvPr/>
          </p:nvSpPr>
          <p:spPr bwMode="auto">
            <a:xfrm>
              <a:off x="4621" y="162"/>
              <a:ext cx="13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W</a:t>
              </a:r>
            </a:p>
          </p:txBody>
        </p:sp>
        <p:sp>
          <p:nvSpPr>
            <p:cNvPr id="41" name="Rectangle 49"/>
            <p:cNvSpPr>
              <a:spLocks/>
            </p:cNvSpPr>
            <p:nvPr/>
          </p:nvSpPr>
          <p:spPr bwMode="auto">
            <a:xfrm>
              <a:off x="4941" y="931"/>
              <a:ext cx="98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B</a:t>
              </a:r>
            </a:p>
          </p:txBody>
        </p:sp>
        <p:grpSp>
          <p:nvGrpSpPr>
            <p:cNvPr id="42" name="Group 50"/>
            <p:cNvGrpSpPr>
              <a:grpSpLocks/>
            </p:cNvGrpSpPr>
            <p:nvPr/>
          </p:nvGrpSpPr>
          <p:grpSpPr bwMode="auto">
            <a:xfrm>
              <a:off x="4803" y="196"/>
              <a:ext cx="124" cy="82"/>
              <a:chOff x="0" y="0"/>
              <a:chExt cx="124" cy="81"/>
            </a:xfrm>
          </p:grpSpPr>
          <p:sp>
            <p:nvSpPr>
              <p:cNvPr id="78" name="Freeform 51"/>
              <p:cNvSpPr>
                <a:spLocks/>
              </p:cNvSpPr>
              <p:nvPr/>
            </p:nvSpPr>
            <p:spPr bwMode="auto">
              <a:xfrm>
                <a:off x="100" y="0"/>
                <a:ext cx="24" cy="81"/>
              </a:xfrm>
              <a:custGeom>
                <a:avLst/>
                <a:gdLst>
                  <a:gd name="T0" fmla="*/ 24 w 20046"/>
                  <a:gd name="T1" fmla="*/ 0 h 21600"/>
                  <a:gd name="T2" fmla="*/ 0 w 20046"/>
                  <a:gd name="T3" fmla="*/ 81 h 216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046" h="21600">
                    <a:moveTo>
                      <a:pt x="19756" y="0"/>
                    </a:moveTo>
                    <a:cubicBezTo>
                      <a:pt x="21600" y="7685"/>
                      <a:pt x="14612" y="15325"/>
                      <a:pt x="0" y="21600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79" name="AutoShape 52"/>
              <p:cNvSpPr>
                <a:spLocks/>
              </p:cNvSpPr>
              <p:nvPr/>
            </p:nvSpPr>
            <p:spPr bwMode="auto">
              <a:xfrm>
                <a:off x="0" y="0"/>
                <a:ext cx="124" cy="81"/>
              </a:xfrm>
              <a:custGeom>
                <a:avLst/>
                <a:gdLst/>
                <a:ahLst/>
                <a:cxnLst>
                  <a:cxn ang="0">
                    <a:pos x="21236" y="0"/>
                  </a:cxn>
                  <a:cxn ang="0">
                    <a:pos x="17339" y="21600"/>
                  </a:cxn>
                  <a:cxn ang="0">
                    <a:pos x="0" y="2420"/>
                  </a:cxn>
                  <a:cxn ang="0">
                    <a:pos x="21236" y="0"/>
                  </a:cxn>
                  <a:cxn ang="0">
                    <a:pos x="21236" y="0"/>
                  </a:cxn>
                </a:cxnLst>
                <a:rect l="0" t="0" r="r" b="b"/>
                <a:pathLst>
                  <a:path w="21294" h="21600">
                    <a:moveTo>
                      <a:pt x="21236" y="0"/>
                    </a:moveTo>
                    <a:cubicBezTo>
                      <a:pt x="21600" y="7685"/>
                      <a:pt x="20221" y="15325"/>
                      <a:pt x="17339" y="21600"/>
                    </a:cubicBezTo>
                    <a:lnTo>
                      <a:pt x="0" y="2420"/>
                    </a:lnTo>
                    <a:lnTo>
                      <a:pt x="21236" y="0"/>
                    </a:lnTo>
                    <a:close/>
                    <a:moveTo>
                      <a:pt x="21236" y="0"/>
                    </a:moveTo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4890" y="235"/>
              <a:ext cx="251" cy="613"/>
            </a:xfrm>
            <a:custGeom>
              <a:avLst/>
              <a:gdLst>
                <a:gd name="T0" fmla="*/ 0 w 21600"/>
                <a:gd name="T1" fmla="*/ 0 h 21600"/>
                <a:gd name="T2" fmla="*/ 251 w 21600"/>
                <a:gd name="T3" fmla="*/ 613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2720" y="2608"/>
                    <a:pt x="21579" y="11467"/>
                    <a:pt x="21600" y="2160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44" name="Rectangle 54"/>
            <p:cNvSpPr>
              <a:spLocks/>
            </p:cNvSpPr>
            <p:nvPr/>
          </p:nvSpPr>
          <p:spPr bwMode="auto">
            <a:xfrm>
              <a:off x="4605" y="568"/>
              <a:ext cx="469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Held by</a:t>
              </a:r>
            </a:p>
          </p:txBody>
        </p:sp>
        <p:grpSp>
          <p:nvGrpSpPr>
            <p:cNvPr id="45" name="Group 55"/>
            <p:cNvGrpSpPr>
              <a:grpSpLocks/>
            </p:cNvGrpSpPr>
            <p:nvPr/>
          </p:nvGrpSpPr>
          <p:grpSpPr bwMode="auto">
            <a:xfrm>
              <a:off x="5037" y="1079"/>
              <a:ext cx="96" cy="121"/>
              <a:chOff x="0" y="0"/>
              <a:chExt cx="95" cy="121"/>
            </a:xfrm>
          </p:grpSpPr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0" y="78"/>
                <a:ext cx="72" cy="43"/>
              </a:xfrm>
              <a:custGeom>
                <a:avLst/>
                <a:gdLst>
                  <a:gd name="T0" fmla="*/ 72 w 21600"/>
                  <a:gd name="T1" fmla="*/ 43 h 21600"/>
                  <a:gd name="T2" fmla="*/ 0 w 21600"/>
                  <a:gd name="T3" fmla="*/ 0 h 216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3122" y="18961"/>
                      <a:pt x="5469" y="11309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77" name="AutoShape 57"/>
              <p:cNvSpPr>
                <a:spLocks/>
              </p:cNvSpPr>
              <p:nvPr/>
            </p:nvSpPr>
            <p:spPr bwMode="auto">
              <a:xfrm>
                <a:off x="0" y="0"/>
                <a:ext cx="95" cy="121"/>
              </a:xfrm>
              <a:custGeom>
                <a:avLst/>
                <a:gdLst/>
                <a:ahLst/>
                <a:cxnLst>
                  <a:cxn ang="0">
                    <a:pos x="16560" y="21600"/>
                  </a:cxn>
                  <a:cxn ang="0">
                    <a:pos x="0" y="13935"/>
                  </a:cxn>
                  <a:cxn ang="0">
                    <a:pos x="21600" y="0"/>
                  </a:cxn>
                  <a:cxn ang="0">
                    <a:pos x="16560" y="21600"/>
                  </a:cxn>
                  <a:cxn ang="0">
                    <a:pos x="16560" y="21600"/>
                  </a:cxn>
                </a:cxnLst>
                <a:rect l="0" t="0" r="r" b="b"/>
                <a:pathLst>
                  <a:path w="21600" h="21600">
                    <a:moveTo>
                      <a:pt x="16560" y="21600"/>
                    </a:moveTo>
                    <a:cubicBezTo>
                      <a:pt x="10060" y="20664"/>
                      <a:pt x="4193" y="17948"/>
                      <a:pt x="0" y="13935"/>
                    </a:cubicBezTo>
                    <a:lnTo>
                      <a:pt x="21600" y="0"/>
                    </a:lnTo>
                    <a:lnTo>
                      <a:pt x="16560" y="21600"/>
                    </a:lnTo>
                    <a:close/>
                    <a:moveTo>
                      <a:pt x="16560" y="21600"/>
                    </a:moveTo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3838" y="1162"/>
              <a:ext cx="1227" cy="238"/>
            </a:xfrm>
            <a:custGeom>
              <a:avLst/>
              <a:gdLst>
                <a:gd name="T0" fmla="*/ 1227 w 21600"/>
                <a:gd name="T1" fmla="*/ 0 h 21600"/>
                <a:gd name="T2" fmla="*/ 0 w 21600"/>
                <a:gd name="T3" fmla="*/ 238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981" y="12740"/>
                    <a:pt x="10122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47" name="Rectangle 59"/>
            <p:cNvSpPr>
              <a:spLocks/>
            </p:cNvSpPr>
            <p:nvPr/>
          </p:nvSpPr>
          <p:spPr bwMode="auto">
            <a:xfrm>
              <a:off x="4803" y="1342"/>
              <a:ext cx="539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Waits for</a:t>
              </a:r>
            </a:p>
          </p:txBody>
        </p:sp>
        <p:grpSp>
          <p:nvGrpSpPr>
            <p:cNvPr id="48" name="Group 60"/>
            <p:cNvGrpSpPr>
              <a:grpSpLocks/>
            </p:cNvGrpSpPr>
            <p:nvPr/>
          </p:nvGrpSpPr>
          <p:grpSpPr bwMode="auto">
            <a:xfrm>
              <a:off x="102" y="742"/>
              <a:ext cx="78" cy="116"/>
              <a:chOff x="0" y="0"/>
              <a:chExt cx="77" cy="116"/>
            </a:xfrm>
          </p:grpSpPr>
          <p:sp>
            <p:nvSpPr>
              <p:cNvPr id="74" name="Freeform 61"/>
              <p:cNvSpPr>
                <a:spLocks/>
              </p:cNvSpPr>
              <p:nvPr/>
            </p:nvSpPr>
            <p:spPr bwMode="auto">
              <a:xfrm>
                <a:off x="0" y="96"/>
                <a:ext cx="77" cy="20"/>
              </a:xfrm>
              <a:custGeom>
                <a:avLst/>
                <a:gdLst>
                  <a:gd name="T0" fmla="*/ 77 w 21600"/>
                  <a:gd name="T1" fmla="*/ 0 h 19259"/>
                  <a:gd name="T2" fmla="*/ 0 w 21600"/>
                  <a:gd name="T3" fmla="*/ 19 h 1925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600" h="19259">
                    <a:moveTo>
                      <a:pt x="21600" y="0"/>
                    </a:moveTo>
                    <a:cubicBezTo>
                      <a:pt x="15250" y="15037"/>
                      <a:pt x="7594" y="21600"/>
                      <a:pt x="0" y="18514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75" name="AutoShape 62"/>
              <p:cNvSpPr>
                <a:spLocks/>
              </p:cNvSpPr>
              <p:nvPr/>
            </p:nvSpPr>
            <p:spPr bwMode="auto">
              <a:xfrm>
                <a:off x="0" y="0"/>
                <a:ext cx="77" cy="116"/>
              </a:xfrm>
              <a:custGeom>
                <a:avLst/>
                <a:gdLst/>
                <a:ahLst/>
                <a:cxnLst>
                  <a:cxn ang="0">
                    <a:pos x="21600" y="17581"/>
                  </a:cxn>
                  <a:cxn ang="0">
                    <a:pos x="0" y="21026"/>
                  </a:cxn>
                  <a:cxn ang="0">
                    <a:pos x="3678" y="0"/>
                  </a:cxn>
                  <a:cxn ang="0">
                    <a:pos x="21600" y="17581"/>
                  </a:cxn>
                  <a:cxn ang="0">
                    <a:pos x="21600" y="17581"/>
                  </a:cxn>
                </a:cxnLst>
                <a:rect l="0" t="0" r="r" b="b"/>
                <a:pathLst>
                  <a:path w="21600" h="21164">
                    <a:moveTo>
                      <a:pt x="21600" y="17581"/>
                    </a:moveTo>
                    <a:cubicBezTo>
                      <a:pt x="15250" y="20379"/>
                      <a:pt x="7594" y="21600"/>
                      <a:pt x="0" y="21026"/>
                    </a:cubicBezTo>
                    <a:lnTo>
                      <a:pt x="3678" y="0"/>
                    </a:lnTo>
                    <a:lnTo>
                      <a:pt x="21600" y="17581"/>
                    </a:lnTo>
                    <a:close/>
                    <a:moveTo>
                      <a:pt x="21600" y="17581"/>
                    </a:moveTo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125" y="821"/>
              <a:ext cx="1531" cy="579"/>
            </a:xfrm>
            <a:custGeom>
              <a:avLst/>
              <a:gdLst>
                <a:gd name="T0" fmla="*/ 1531 w 21600"/>
                <a:gd name="T1" fmla="*/ 579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0604" y="21600"/>
                    <a:pt x="1335" y="12332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grpSp>
          <p:nvGrpSpPr>
            <p:cNvPr id="50" name="Group 64"/>
            <p:cNvGrpSpPr>
              <a:grpSpLocks/>
            </p:cNvGrpSpPr>
            <p:nvPr/>
          </p:nvGrpSpPr>
          <p:grpSpPr bwMode="auto">
            <a:xfrm>
              <a:off x="1566" y="165"/>
              <a:ext cx="109" cy="100"/>
              <a:chOff x="0" y="0"/>
              <a:chExt cx="109" cy="100"/>
            </a:xfrm>
          </p:grpSpPr>
          <p:sp>
            <p:nvSpPr>
              <p:cNvPr id="72" name="Freeform 65"/>
              <p:cNvSpPr>
                <a:spLocks/>
              </p:cNvSpPr>
              <p:nvPr/>
            </p:nvSpPr>
            <p:spPr bwMode="auto">
              <a:xfrm>
                <a:off x="57" y="38"/>
                <a:ext cx="52" cy="62"/>
              </a:xfrm>
              <a:custGeom>
                <a:avLst/>
                <a:gdLst>
                  <a:gd name="T0" fmla="*/ 52 w 21600"/>
                  <a:gd name="T1" fmla="*/ 0 h 21600"/>
                  <a:gd name="T2" fmla="*/ 0 w 21600"/>
                  <a:gd name="T3" fmla="*/ 62 h 216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7723" y="9130"/>
                      <a:pt x="10059" y="16794"/>
                      <a:pt x="0" y="21600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73" name="AutoShape 66"/>
              <p:cNvSpPr>
                <a:spLocks/>
              </p:cNvSpPr>
              <p:nvPr/>
            </p:nvSpPr>
            <p:spPr bwMode="auto">
              <a:xfrm>
                <a:off x="0" y="0"/>
                <a:ext cx="109" cy="100"/>
              </a:xfrm>
              <a:custGeom>
                <a:avLst/>
                <a:gdLst/>
                <a:ahLst/>
                <a:cxnLst>
                  <a:cxn ang="0">
                    <a:pos x="21600" y="8325"/>
                  </a:cxn>
                  <a:cxn ang="0">
                    <a:pos x="11372" y="21600"/>
                  </a:cxn>
                  <a:cxn ang="0">
                    <a:pos x="0" y="0"/>
                  </a:cxn>
                  <a:cxn ang="0">
                    <a:pos x="21600" y="8325"/>
                  </a:cxn>
                  <a:cxn ang="0">
                    <a:pos x="21600" y="8325"/>
                  </a:cxn>
                </a:cxnLst>
                <a:rect l="0" t="0" r="r" b="b"/>
                <a:pathLst>
                  <a:path w="21600" h="21600">
                    <a:moveTo>
                      <a:pt x="21600" y="8325"/>
                    </a:moveTo>
                    <a:cubicBezTo>
                      <a:pt x="19764" y="13936"/>
                      <a:pt x="16135" y="18646"/>
                      <a:pt x="11372" y="21600"/>
                    </a:cubicBezTo>
                    <a:lnTo>
                      <a:pt x="0" y="0"/>
                    </a:lnTo>
                    <a:lnTo>
                      <a:pt x="21600" y="8325"/>
                    </a:lnTo>
                    <a:close/>
                    <a:moveTo>
                      <a:pt x="21600" y="8325"/>
                    </a:moveTo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51" name="Freeform 67"/>
            <p:cNvSpPr>
              <a:spLocks/>
            </p:cNvSpPr>
            <p:nvPr/>
          </p:nvSpPr>
          <p:spPr bwMode="auto">
            <a:xfrm>
              <a:off x="1650" y="219"/>
              <a:ext cx="163" cy="1000"/>
            </a:xfrm>
            <a:custGeom>
              <a:avLst/>
              <a:gdLst>
                <a:gd name="T0" fmla="*/ 0 w 21600"/>
                <a:gd name="T1" fmla="*/ 0 h 21600"/>
                <a:gd name="T2" fmla="*/ 163 w 21600"/>
                <a:gd name="T3" fmla="*/ 100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2910" y="3130"/>
                    <a:pt x="21600" y="11821"/>
                    <a:pt x="21600" y="2160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grpSp>
          <p:nvGrpSpPr>
            <p:cNvPr id="52" name="Group 68"/>
            <p:cNvGrpSpPr>
              <a:grpSpLocks/>
            </p:cNvGrpSpPr>
            <p:nvPr/>
          </p:nvGrpSpPr>
          <p:grpSpPr bwMode="auto">
            <a:xfrm>
              <a:off x="1556" y="1119"/>
              <a:ext cx="117" cy="100"/>
              <a:chOff x="0" y="0"/>
              <a:chExt cx="116" cy="99"/>
            </a:xfrm>
          </p:grpSpPr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0" y="0"/>
                <a:ext cx="53" cy="60"/>
              </a:xfrm>
              <a:custGeom>
                <a:avLst/>
                <a:gdLst>
                  <a:gd name="T0" fmla="*/ 0 w 21600"/>
                  <a:gd name="T1" fmla="*/ 60 h 21600"/>
                  <a:gd name="T2" fmla="*/ 53 w 21600"/>
                  <a:gd name="T3" fmla="*/ 0 h 216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3938" y="12513"/>
                      <a:pt x="11583" y="4867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71" name="AutoShape 70"/>
              <p:cNvSpPr>
                <a:spLocks/>
              </p:cNvSpPr>
              <p:nvPr/>
            </p:nvSpPr>
            <p:spPr bwMode="auto">
              <a:xfrm>
                <a:off x="0" y="0"/>
                <a:ext cx="116" cy="99"/>
              </a:xfrm>
              <a:custGeom>
                <a:avLst/>
                <a:gdLst/>
                <a:ahLst/>
                <a:cxnLst>
                  <a:cxn ang="0">
                    <a:pos x="0" y="13109"/>
                  </a:cxn>
                  <a:cxn ang="0">
                    <a:pos x="10031" y="0"/>
                  </a:cxn>
                  <a:cxn ang="0">
                    <a:pos x="21600" y="21600"/>
                  </a:cxn>
                  <a:cxn ang="0">
                    <a:pos x="0" y="13109"/>
                  </a:cxn>
                  <a:cxn ang="0">
                    <a:pos x="0" y="13109"/>
                  </a:cxn>
                </a:cxnLst>
                <a:rect l="0" t="0" r="r" b="b"/>
                <a:pathLst>
                  <a:path w="21600" h="21600">
                    <a:moveTo>
                      <a:pt x="0" y="13109"/>
                    </a:moveTo>
                    <a:cubicBezTo>
                      <a:pt x="1829" y="7594"/>
                      <a:pt x="5379" y="2954"/>
                      <a:pt x="10031" y="0"/>
                    </a:cubicBezTo>
                    <a:lnTo>
                      <a:pt x="21600" y="21600"/>
                    </a:lnTo>
                    <a:lnTo>
                      <a:pt x="0" y="13109"/>
                    </a:lnTo>
                    <a:close/>
                    <a:moveTo>
                      <a:pt x="0" y="13109"/>
                    </a:moveTo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53" name="Freeform 71"/>
            <p:cNvSpPr>
              <a:spLocks/>
            </p:cNvSpPr>
            <p:nvPr/>
          </p:nvSpPr>
          <p:spPr bwMode="auto">
            <a:xfrm>
              <a:off x="1450" y="312"/>
              <a:ext cx="146" cy="852"/>
            </a:xfrm>
            <a:custGeom>
              <a:avLst/>
              <a:gdLst>
                <a:gd name="T0" fmla="*/ 146 w 21600"/>
                <a:gd name="T1" fmla="*/ 852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8629" y="18286"/>
                    <a:pt x="0" y="9657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54" name="Freeform 72"/>
            <p:cNvSpPr>
              <a:spLocks/>
            </p:cNvSpPr>
            <p:nvPr/>
          </p:nvSpPr>
          <p:spPr bwMode="auto">
            <a:xfrm>
              <a:off x="610" y="758"/>
              <a:ext cx="148" cy="82"/>
            </a:xfrm>
            <a:custGeom>
              <a:avLst/>
              <a:gdLst>
                <a:gd name="T0" fmla="*/ 16 w 21600"/>
                <a:gd name="T1" fmla="*/ 33 h 21600"/>
                <a:gd name="T2" fmla="*/ 33 w 21600"/>
                <a:gd name="T3" fmla="*/ 0 h 21600"/>
                <a:gd name="T4" fmla="*/ 148 w 21600"/>
                <a:gd name="T5" fmla="*/ 82 h 21600"/>
                <a:gd name="T6" fmla="*/ 0 w 21600"/>
                <a:gd name="T7" fmla="*/ 66 h 21600"/>
                <a:gd name="T8" fmla="*/ 16 w 21600"/>
                <a:gd name="T9" fmla="*/ 33 h 21600"/>
                <a:gd name="T10" fmla="*/ 16 w 21600"/>
                <a:gd name="T11" fmla="*/ 3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335" y="8693"/>
                  </a:moveTo>
                  <a:lnTo>
                    <a:pt x="4816" y="0"/>
                  </a:lnTo>
                  <a:lnTo>
                    <a:pt x="21600" y="21600"/>
                  </a:lnTo>
                  <a:lnTo>
                    <a:pt x="0" y="17385"/>
                  </a:lnTo>
                  <a:lnTo>
                    <a:pt x="2335" y="8693"/>
                  </a:lnTo>
                  <a:close/>
                  <a:moveTo>
                    <a:pt x="2335" y="8693"/>
                  </a:moveTo>
                </a:path>
              </a:pathLst>
            </a:custGeom>
            <a:solidFill>
              <a:srgbClr val="000000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55" name="Line 73"/>
            <p:cNvSpPr>
              <a:spLocks noChangeShapeType="1"/>
            </p:cNvSpPr>
            <p:nvPr/>
          </p:nvSpPr>
          <p:spPr bwMode="auto">
            <a:xfrm>
              <a:off x="264" y="675"/>
              <a:ext cx="346" cy="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56" name="Freeform 74"/>
            <p:cNvSpPr>
              <a:spLocks/>
            </p:cNvSpPr>
            <p:nvPr/>
          </p:nvSpPr>
          <p:spPr bwMode="auto">
            <a:xfrm>
              <a:off x="1087" y="988"/>
              <a:ext cx="132" cy="99"/>
            </a:xfrm>
            <a:custGeom>
              <a:avLst/>
              <a:gdLst>
                <a:gd name="T0" fmla="*/ 116 w 21600"/>
                <a:gd name="T1" fmla="*/ 66 h 21600"/>
                <a:gd name="T2" fmla="*/ 99 w 21600"/>
                <a:gd name="T3" fmla="*/ 99 h 21600"/>
                <a:gd name="T4" fmla="*/ 0 w 21600"/>
                <a:gd name="T5" fmla="*/ 0 h 21600"/>
                <a:gd name="T6" fmla="*/ 132 w 21600"/>
                <a:gd name="T7" fmla="*/ 33 h 21600"/>
                <a:gd name="T8" fmla="*/ 116 w 21600"/>
                <a:gd name="T9" fmla="*/ 66 h 21600"/>
                <a:gd name="T10" fmla="*/ 116 w 21600"/>
                <a:gd name="T11" fmla="*/ 6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8982" y="14400"/>
                  </a:moveTo>
                  <a:lnTo>
                    <a:pt x="16200" y="21600"/>
                  </a:lnTo>
                  <a:lnTo>
                    <a:pt x="0" y="0"/>
                  </a:lnTo>
                  <a:lnTo>
                    <a:pt x="21600" y="7200"/>
                  </a:lnTo>
                  <a:lnTo>
                    <a:pt x="18982" y="14400"/>
                  </a:lnTo>
                  <a:close/>
                  <a:moveTo>
                    <a:pt x="18982" y="14400"/>
                  </a:moveTo>
                </a:path>
              </a:pathLst>
            </a:custGeom>
            <a:solidFill>
              <a:srgbClr val="000000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57" name="Line 75"/>
            <p:cNvSpPr>
              <a:spLocks noChangeShapeType="1"/>
            </p:cNvSpPr>
            <p:nvPr/>
          </p:nvSpPr>
          <p:spPr bwMode="auto">
            <a:xfrm rot="10800000">
              <a:off x="1219" y="1054"/>
              <a:ext cx="445" cy="2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58" name="AutoShape 76"/>
            <p:cNvSpPr>
              <a:spLocks/>
            </p:cNvSpPr>
            <p:nvPr/>
          </p:nvSpPr>
          <p:spPr bwMode="auto">
            <a:xfrm>
              <a:off x="2966" y="544"/>
              <a:ext cx="148" cy="214"/>
            </a:xfrm>
            <a:prstGeom prst="roundRect">
              <a:avLst>
                <a:gd name="adj" fmla="val 47296"/>
              </a:avLst>
            </a:prstGeom>
            <a:solidFill>
              <a:srgbClr val="FFDC99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59" name="AutoShape 77"/>
            <p:cNvSpPr>
              <a:spLocks/>
            </p:cNvSpPr>
            <p:nvPr/>
          </p:nvSpPr>
          <p:spPr bwMode="auto">
            <a:xfrm>
              <a:off x="2966" y="544"/>
              <a:ext cx="165" cy="230"/>
            </a:xfrm>
            <a:prstGeom prst="roundRect">
              <a:avLst>
                <a:gd name="adj" fmla="val 42421"/>
              </a:avLst>
            </a:prstGeom>
            <a:noFill/>
            <a:ln w="25400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0" name="Rectangle 78"/>
            <p:cNvSpPr>
              <a:spLocks/>
            </p:cNvSpPr>
            <p:nvPr/>
          </p:nvSpPr>
          <p:spPr bwMode="auto">
            <a:xfrm>
              <a:off x="2966" y="544"/>
              <a:ext cx="148" cy="115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1" name="Rectangle 79"/>
            <p:cNvSpPr>
              <a:spLocks/>
            </p:cNvSpPr>
            <p:nvPr/>
          </p:nvSpPr>
          <p:spPr bwMode="auto">
            <a:xfrm>
              <a:off x="2966" y="544"/>
              <a:ext cx="165" cy="131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2" name="AutoShape 80"/>
            <p:cNvSpPr>
              <a:spLocks/>
            </p:cNvSpPr>
            <p:nvPr/>
          </p:nvSpPr>
          <p:spPr bwMode="auto">
            <a:xfrm>
              <a:off x="2966" y="544"/>
              <a:ext cx="165" cy="230"/>
            </a:xfrm>
            <a:prstGeom prst="roundRect">
              <a:avLst>
                <a:gd name="adj" fmla="val 4242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3" name="Line 81"/>
            <p:cNvSpPr>
              <a:spLocks noChangeShapeType="1"/>
            </p:cNvSpPr>
            <p:nvPr/>
          </p:nvSpPr>
          <p:spPr bwMode="auto">
            <a:xfrm>
              <a:off x="2966" y="659"/>
              <a:ext cx="14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64" name="AutoShape 82"/>
            <p:cNvSpPr>
              <a:spLocks/>
            </p:cNvSpPr>
            <p:nvPr/>
          </p:nvSpPr>
          <p:spPr bwMode="auto">
            <a:xfrm>
              <a:off x="5058" y="857"/>
              <a:ext cx="132" cy="214"/>
            </a:xfrm>
            <a:prstGeom prst="roundRect">
              <a:avLst>
                <a:gd name="adj" fmla="val 50000"/>
              </a:avLst>
            </a:prstGeom>
            <a:solidFill>
              <a:srgbClr val="FFDC99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5" name="AutoShape 83"/>
            <p:cNvSpPr>
              <a:spLocks/>
            </p:cNvSpPr>
            <p:nvPr/>
          </p:nvSpPr>
          <p:spPr bwMode="auto">
            <a:xfrm>
              <a:off x="5058" y="857"/>
              <a:ext cx="149" cy="230"/>
            </a:xfrm>
            <a:prstGeom prst="roundRect">
              <a:avLst>
                <a:gd name="adj" fmla="val 46981"/>
              </a:avLst>
            </a:prstGeom>
            <a:noFill/>
            <a:ln w="25400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6" name="Rectangle 84"/>
            <p:cNvSpPr>
              <a:spLocks/>
            </p:cNvSpPr>
            <p:nvPr/>
          </p:nvSpPr>
          <p:spPr bwMode="auto">
            <a:xfrm>
              <a:off x="5058" y="857"/>
              <a:ext cx="132" cy="115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7" name="Rectangle 85"/>
            <p:cNvSpPr>
              <a:spLocks/>
            </p:cNvSpPr>
            <p:nvPr/>
          </p:nvSpPr>
          <p:spPr bwMode="auto">
            <a:xfrm>
              <a:off x="5058" y="857"/>
              <a:ext cx="149" cy="131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8" name="AutoShape 86"/>
            <p:cNvSpPr>
              <a:spLocks/>
            </p:cNvSpPr>
            <p:nvPr/>
          </p:nvSpPr>
          <p:spPr bwMode="auto">
            <a:xfrm>
              <a:off x="5058" y="857"/>
              <a:ext cx="149" cy="230"/>
            </a:xfrm>
            <a:prstGeom prst="roundRect">
              <a:avLst>
                <a:gd name="adj" fmla="val 4698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l-GR"/>
            </a:p>
          </p:txBody>
        </p:sp>
        <p:sp>
          <p:nvSpPr>
            <p:cNvPr id="69" name="Line 87"/>
            <p:cNvSpPr>
              <a:spLocks noChangeShapeType="1"/>
            </p:cNvSpPr>
            <p:nvPr/>
          </p:nvSpPr>
          <p:spPr bwMode="auto">
            <a:xfrm>
              <a:off x="5058" y="972"/>
              <a:ext cx="13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</p:grp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Ανίχνευση ή αποτροπή;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Αντί να </a:t>
            </a:r>
            <a:r>
              <a:rPr lang="el-GR" sz="2400" dirty="0" err="1" smtClean="0"/>
              <a:t>περιµένουµε</a:t>
            </a:r>
            <a:r>
              <a:rPr lang="el-GR" sz="2400" dirty="0" smtClean="0"/>
              <a:t> να </a:t>
            </a:r>
            <a:r>
              <a:rPr lang="el-GR" sz="2400" dirty="0" err="1" smtClean="0"/>
              <a:t>συµβεί</a:t>
            </a:r>
            <a:r>
              <a:rPr lang="el-GR" sz="2400" dirty="0" smtClean="0"/>
              <a:t> το αδιέξοδο, µ</a:t>
            </a:r>
            <a:r>
              <a:rPr lang="el-GR" sz="2400" dirty="0" err="1" smtClean="0"/>
              <a:t>πορούµε</a:t>
            </a:r>
            <a:r>
              <a:rPr lang="el-GR" sz="2400" dirty="0" smtClean="0"/>
              <a:t> να το </a:t>
            </a:r>
            <a:r>
              <a:rPr lang="el-GR" sz="2400" dirty="0" err="1" smtClean="0"/>
              <a:t>αποτρέψουµε</a:t>
            </a:r>
            <a:r>
              <a:rPr lang="el-GR" sz="2400" dirty="0" smtClean="0"/>
              <a:t> προληπτικά </a:t>
            </a:r>
          </a:p>
          <a:p>
            <a:r>
              <a:rPr lang="el-GR" sz="2400" dirty="0" smtClean="0"/>
              <a:t>Συντηρητικός 2PL: µια δοσοληψία αποκτά όλα τα </a:t>
            </a:r>
            <a:r>
              <a:rPr lang="el-GR" sz="2400" dirty="0" err="1" smtClean="0"/>
              <a:t>κλειδώµατα</a:t>
            </a:r>
            <a:r>
              <a:rPr lang="el-GR" sz="2400" dirty="0" smtClean="0"/>
              <a:t> που χρειάζεται στο </a:t>
            </a:r>
            <a:r>
              <a:rPr lang="el-GR" sz="2400" dirty="0" err="1" smtClean="0"/>
              <a:t>ξεκίνηµα</a:t>
            </a:r>
            <a:r>
              <a:rPr lang="el-GR" sz="2400" dirty="0" smtClean="0"/>
              <a:t> της. </a:t>
            </a:r>
          </a:p>
          <a:p>
            <a:r>
              <a:rPr lang="el-GR" sz="2400" dirty="0" smtClean="0"/>
              <a:t>Αν δεν µ</a:t>
            </a:r>
            <a:r>
              <a:rPr lang="el-GR" sz="2400" dirty="0" err="1" smtClean="0"/>
              <a:t>πορεί</a:t>
            </a:r>
            <a:r>
              <a:rPr lang="el-GR" sz="2400" dirty="0" smtClean="0"/>
              <a:t> να τα πάρει ΟΛΑ, δεν ξεκινά, αλλά </a:t>
            </a:r>
            <a:r>
              <a:rPr lang="el-GR" sz="2400" dirty="0" err="1" smtClean="0"/>
              <a:t>αναµένει</a:t>
            </a:r>
            <a:r>
              <a:rPr lang="el-GR" sz="2400" dirty="0" smtClean="0"/>
              <a:t>! </a:t>
            </a:r>
          </a:p>
          <a:p>
            <a:r>
              <a:rPr lang="el-GR" sz="2400" dirty="0" smtClean="0"/>
              <a:t>Εν γένει, </a:t>
            </a:r>
            <a:r>
              <a:rPr lang="el-GR" sz="2400" dirty="0" err="1" smtClean="0"/>
              <a:t>προτιµώνται</a:t>
            </a:r>
            <a:r>
              <a:rPr lang="el-GR" sz="2400" dirty="0" smtClean="0"/>
              <a:t> τα αδιέξοδα... </a:t>
            </a: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Αυξάνοντας τον ταυτοχρονισμό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2-</a:t>
            </a:r>
            <a:r>
              <a:rPr lang="en-US" sz="2400" dirty="0" smtClean="0"/>
              <a:t>version locking</a:t>
            </a:r>
          </a:p>
          <a:p>
            <a:r>
              <a:rPr lang="el-GR" sz="2400" dirty="0" smtClean="0"/>
              <a:t>Ένα</a:t>
            </a:r>
            <a:r>
              <a:rPr lang="en-US" sz="2400" dirty="0" smtClean="0"/>
              <a:t> transaction </a:t>
            </a:r>
            <a:r>
              <a:rPr lang="el-GR" sz="2400" dirty="0" smtClean="0"/>
              <a:t>μπορεί να γράφει προσωρινές εκδοχές ενός αντικειμένου</a:t>
            </a:r>
            <a:endParaRPr lang="en-US" sz="2400" dirty="0" smtClean="0"/>
          </a:p>
          <a:p>
            <a:pPr lvl="1"/>
            <a:r>
              <a:rPr lang="el-GR" sz="2000" dirty="0" smtClean="0"/>
              <a:t>Τα υπόλοιπα διαβάζουν από την αρχική εκδοχή</a:t>
            </a:r>
            <a:endParaRPr lang="en-US" sz="2000" dirty="0" smtClean="0"/>
          </a:p>
          <a:p>
            <a:r>
              <a:rPr lang="el-GR" sz="2400" dirty="0" smtClean="0"/>
              <a:t>Τα </a:t>
            </a:r>
            <a:r>
              <a:rPr lang="en-US" sz="2400" dirty="0" smtClean="0"/>
              <a:t>reads </a:t>
            </a:r>
            <a:r>
              <a:rPr lang="el-GR" sz="2400" dirty="0" smtClean="0"/>
              <a:t>περιμένουν αν άλλα </a:t>
            </a:r>
            <a:r>
              <a:rPr lang="en-US" sz="2400" dirty="0" smtClean="0"/>
              <a:t>transactions </a:t>
            </a:r>
            <a:r>
              <a:rPr lang="el-GR" sz="2400" dirty="0" smtClean="0"/>
              <a:t>κάνουν </a:t>
            </a:r>
            <a:r>
              <a:rPr lang="en-US" sz="2400" dirty="0" smtClean="0"/>
              <a:t>commit </a:t>
            </a:r>
            <a:r>
              <a:rPr lang="el-GR" sz="2400" dirty="0" smtClean="0"/>
              <a:t>το ίδιο αντικείμενο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version locking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3 </a:t>
            </a:r>
            <a:r>
              <a:rPr lang="el-GR" sz="2400" dirty="0" smtClean="0"/>
              <a:t>τύποι </a:t>
            </a:r>
            <a:r>
              <a:rPr lang="en-US" sz="2400" dirty="0" smtClean="0"/>
              <a:t>locks: read lock, write lock, commit lock</a:t>
            </a:r>
          </a:p>
          <a:p>
            <a:pPr lvl="1"/>
            <a:r>
              <a:rPr lang="el-GR" sz="2000" dirty="0" smtClean="0"/>
              <a:t>Ένα </a:t>
            </a:r>
            <a:r>
              <a:rPr lang="en-US" sz="2000" dirty="0" smtClean="0"/>
              <a:t>transaction </a:t>
            </a:r>
            <a:r>
              <a:rPr lang="el-GR" sz="2000" dirty="0" smtClean="0"/>
              <a:t>δεν μπορεί να πάρει</a:t>
            </a:r>
            <a:r>
              <a:rPr lang="en-US" sz="2000" dirty="0" smtClean="0"/>
              <a:t> read </a:t>
            </a:r>
            <a:r>
              <a:rPr lang="el-GR" sz="2000" dirty="0" smtClean="0"/>
              <a:t>ή </a:t>
            </a:r>
            <a:r>
              <a:rPr lang="en-US" sz="2000" dirty="0" smtClean="0"/>
              <a:t>write lock </a:t>
            </a:r>
            <a:r>
              <a:rPr lang="el-GR" sz="2000" dirty="0" smtClean="0"/>
              <a:t>αν υπάρχει </a:t>
            </a:r>
            <a:r>
              <a:rPr lang="en-US" sz="2000" dirty="0" smtClean="0"/>
              <a:t>commit lock</a:t>
            </a:r>
          </a:p>
          <a:p>
            <a:r>
              <a:rPr lang="el-GR" sz="2400" dirty="0" smtClean="0"/>
              <a:t>Όταν ο</a:t>
            </a:r>
            <a:r>
              <a:rPr lang="en-US" sz="2400" dirty="0" smtClean="0"/>
              <a:t> transaction coordinator </a:t>
            </a:r>
            <a:r>
              <a:rPr lang="el-GR" sz="2400" dirty="0" smtClean="0"/>
              <a:t>πάρει αίτημα για </a:t>
            </a:r>
            <a:r>
              <a:rPr lang="en-US" sz="2400" dirty="0" smtClean="0"/>
              <a:t>commit</a:t>
            </a:r>
          </a:p>
          <a:p>
            <a:pPr lvl="1"/>
            <a:r>
              <a:rPr lang="el-GR" sz="2000" dirty="0" smtClean="0"/>
              <a:t>Μετατρέπει όλα τα </a:t>
            </a:r>
            <a:r>
              <a:rPr lang="en-US" sz="2000" dirty="0" smtClean="0"/>
              <a:t>write locks </a:t>
            </a:r>
            <a:r>
              <a:rPr lang="el-GR" sz="2000" dirty="0" smtClean="0"/>
              <a:t>ενός </a:t>
            </a:r>
            <a:r>
              <a:rPr lang="en-US" sz="2000" dirty="0" smtClean="0"/>
              <a:t>transaction </a:t>
            </a:r>
            <a:r>
              <a:rPr lang="el-GR" sz="2000" dirty="0" smtClean="0"/>
              <a:t>σε</a:t>
            </a:r>
            <a:r>
              <a:rPr lang="en-US" sz="2000" dirty="0" smtClean="0"/>
              <a:t> commit locks</a:t>
            </a:r>
          </a:p>
          <a:p>
            <a:pPr lvl="1"/>
            <a:r>
              <a:rPr lang="el-GR" sz="2000" dirty="0" smtClean="0"/>
              <a:t>Αν οποιοδήποτε αντικείμενο έχει </a:t>
            </a:r>
            <a:r>
              <a:rPr lang="en-US" sz="2000" dirty="0" smtClean="0"/>
              <a:t>read locks, </a:t>
            </a:r>
            <a:r>
              <a:rPr lang="el-GR" sz="2000" dirty="0" smtClean="0"/>
              <a:t>το </a:t>
            </a:r>
            <a:r>
              <a:rPr lang="en-US" sz="2000" dirty="0" smtClean="0"/>
              <a:t>transaction </a:t>
            </a:r>
            <a:r>
              <a:rPr lang="el-GR" sz="2000" dirty="0" smtClean="0"/>
              <a:t>πρέπει να περιμένει μέχρι τα υπόλοιπα </a:t>
            </a:r>
            <a:r>
              <a:rPr lang="en-US" sz="2000" dirty="0" smtClean="0"/>
              <a:t>transaction</a:t>
            </a:r>
            <a:r>
              <a:rPr lang="el-GR" sz="2000" dirty="0" smtClean="0"/>
              <a:t> που έχουν τα </a:t>
            </a:r>
            <a:r>
              <a:rPr lang="en-US" sz="2000" dirty="0" smtClean="0"/>
              <a:t>read locks </a:t>
            </a:r>
            <a:r>
              <a:rPr lang="el-GR" sz="2000" dirty="0" smtClean="0"/>
              <a:t>να τα απελευθερώσουν</a:t>
            </a:r>
            <a:endParaRPr lang="en-US" sz="2000" dirty="0" smtClean="0"/>
          </a:p>
          <a:p>
            <a:r>
              <a:rPr lang="el-GR" sz="2400" dirty="0" smtClean="0"/>
              <a:t>Σύγκριση με </a:t>
            </a:r>
            <a:r>
              <a:rPr lang="en-US" sz="2400" dirty="0" smtClean="0"/>
              <a:t>read/write locks:</a:t>
            </a:r>
          </a:p>
          <a:p>
            <a:pPr lvl="1"/>
            <a:r>
              <a:rPr lang="el-GR" sz="2000" dirty="0" smtClean="0"/>
              <a:t>Τα </a:t>
            </a:r>
            <a:r>
              <a:rPr lang="en-US" sz="2000" dirty="0" smtClean="0"/>
              <a:t>reads </a:t>
            </a:r>
            <a:r>
              <a:rPr lang="el-GR" sz="2000" dirty="0" smtClean="0"/>
              <a:t>καθυστερούν μόνο όταν </a:t>
            </a:r>
            <a:r>
              <a:rPr lang="en-US" sz="2000" dirty="0" smtClean="0"/>
              <a:t>transactions </a:t>
            </a:r>
            <a:r>
              <a:rPr lang="el-GR" sz="2000" dirty="0" smtClean="0"/>
              <a:t>γίνονται </a:t>
            </a:r>
            <a:r>
              <a:rPr lang="en-US" sz="2000" dirty="0" smtClean="0"/>
              <a:t>commit</a:t>
            </a:r>
          </a:p>
          <a:p>
            <a:pPr lvl="1"/>
            <a:r>
              <a:rPr lang="el-GR" sz="2000" dirty="0" smtClean="0"/>
              <a:t>Το </a:t>
            </a:r>
            <a:r>
              <a:rPr lang="en-US" sz="2000" dirty="0" smtClean="0"/>
              <a:t>read </a:t>
            </a:r>
            <a:r>
              <a:rPr lang="el-GR" sz="2000" dirty="0" smtClean="0"/>
              <a:t>ενός</a:t>
            </a:r>
            <a:r>
              <a:rPr lang="en-US" sz="2000" dirty="0" smtClean="0"/>
              <a:t> transaction </a:t>
            </a:r>
            <a:r>
              <a:rPr lang="el-GR" sz="2000" dirty="0" smtClean="0"/>
              <a:t>μπορεί να καθυστερήσει το </a:t>
            </a:r>
            <a:r>
              <a:rPr lang="en-US" sz="2000" dirty="0" smtClean="0"/>
              <a:t>commit </a:t>
            </a:r>
            <a:r>
              <a:rPr lang="el-GR" sz="2000" dirty="0" smtClean="0"/>
              <a:t>ενός άλλου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με </a:t>
            </a:r>
            <a:r>
              <a:rPr lang="en-US" dirty="0" smtClean="0"/>
              <a:t>locks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Οι τεχνικές κλειδώματος είναι συντηρητικές</a:t>
            </a:r>
            <a:r>
              <a:rPr lang="en-US" sz="2400" dirty="0" smtClean="0"/>
              <a:t> </a:t>
            </a:r>
            <a:r>
              <a:rPr lang="el-GR" sz="2400" dirty="0" smtClean="0"/>
              <a:t>(αποφεύγονται οι συγκρούσεις)</a:t>
            </a:r>
            <a:endParaRPr lang="en-US" sz="2400" dirty="0" smtClean="0"/>
          </a:p>
          <a:p>
            <a:r>
              <a:rPr lang="en-US" sz="2400" dirty="0" smtClean="0"/>
              <a:t>E</a:t>
            </a:r>
            <a:r>
              <a:rPr lang="el-GR" sz="2400" dirty="0" err="1" smtClean="0"/>
              <a:t>πιβάρυνση</a:t>
            </a:r>
            <a:r>
              <a:rPr lang="el-GR" sz="2400" dirty="0" smtClean="0"/>
              <a:t> (</a:t>
            </a:r>
            <a:r>
              <a:rPr lang="en-US" sz="2400" dirty="0" smtClean="0"/>
              <a:t>overhead) </a:t>
            </a:r>
            <a:r>
              <a:rPr lang="el-GR" sz="2400" dirty="0" smtClean="0"/>
              <a:t>χειρισμού κλειδώματος</a:t>
            </a:r>
            <a:endParaRPr lang="en-US" sz="2400" dirty="0" smtClean="0"/>
          </a:p>
          <a:p>
            <a:r>
              <a:rPr lang="el-GR" sz="2400" dirty="0" smtClean="0"/>
              <a:t>Έλεγχος προς ανίχνευση αδιεξόδων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δε μας αρέσει</a:t>
            </a:r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051720" y="1193800"/>
            <a:ext cx="6042248" cy="4927600"/>
          </a:xfrm>
        </p:spPr>
        <p:txBody>
          <a:bodyPr/>
          <a:lstStyle/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sz="2400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   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400" dirty="0" smtClean="0"/>
              <a:t>ταμιευτηρίου</a:t>
            </a:r>
            <a:r>
              <a:rPr lang="en-US" sz="2400" dirty="0" smtClean="0"/>
              <a:t>.</a:t>
            </a:r>
            <a:r>
              <a:rPr lang="el-GR" sz="2400" dirty="0" smtClean="0"/>
              <a:t>αφαίρεση</a:t>
            </a:r>
            <a:r>
              <a:rPr lang="en-US" sz="2400" dirty="0" smtClean="0"/>
              <a:t>(100)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400" dirty="0" smtClean="0"/>
              <a:t>τρεχούμενο</a:t>
            </a:r>
            <a:r>
              <a:rPr lang="en-US" sz="2400" dirty="0" smtClean="0"/>
              <a:t>.</a:t>
            </a:r>
            <a:r>
              <a:rPr lang="el-GR" sz="2400" dirty="0" smtClean="0"/>
              <a:t>πρόσθεση</a:t>
            </a:r>
            <a:r>
              <a:rPr lang="en-US" sz="2400" dirty="0" smtClean="0"/>
              <a:t>(100)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400" dirty="0" smtClean="0"/>
              <a:t>προθεσμιακό</a:t>
            </a:r>
            <a:r>
              <a:rPr lang="en-US" sz="2400" dirty="0" smtClean="0"/>
              <a:t>.</a:t>
            </a:r>
            <a:r>
              <a:rPr lang="el-GR" sz="2400" dirty="0" smtClean="0"/>
              <a:t>αφαίρεση</a:t>
            </a:r>
            <a:r>
              <a:rPr lang="en-US" sz="2400" dirty="0" smtClean="0"/>
              <a:t>(200)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400" dirty="0" smtClean="0"/>
              <a:t>τρεχούμενο</a:t>
            </a:r>
            <a:r>
              <a:rPr lang="en-US" sz="2400" dirty="0" smtClean="0"/>
              <a:t>.</a:t>
            </a:r>
            <a:r>
              <a:rPr lang="el-GR" sz="2400" dirty="0" smtClean="0"/>
              <a:t>πρόσθεση</a:t>
            </a:r>
            <a:r>
              <a:rPr lang="en-US" sz="2400" dirty="0" smtClean="0"/>
              <a:t>(200)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400" dirty="0" smtClean="0"/>
              <a:t>τρεχούμενο</a:t>
            </a:r>
            <a:r>
              <a:rPr lang="en-US" sz="2400" dirty="0" smtClean="0"/>
              <a:t>.</a:t>
            </a:r>
            <a:r>
              <a:rPr lang="el-GR" sz="2400" dirty="0" smtClean="0"/>
              <a:t>αφαίρεση</a:t>
            </a:r>
            <a:r>
              <a:rPr lang="en-US" sz="2400" dirty="0" smtClean="0"/>
              <a:t> (400)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400" dirty="0" smtClean="0"/>
              <a:t>ανάληψη</a:t>
            </a:r>
            <a:r>
              <a:rPr lang="en-US" sz="2400" dirty="0" smtClean="0"/>
              <a:t>(400)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sz="2400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</a:t>
            </a:r>
            <a:endParaRPr lang="en-US" sz="24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496" y="2310656"/>
            <a:ext cx="2082800" cy="25853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Αποτυχία σε αυτά τα σημεία: ο πελάτης χάνει χρήματα.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χρειαζόμαστε τρόπο να ανακτήσουμε προηγούμενη κατάσταση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2130996" y="2132856"/>
            <a:ext cx="496788" cy="444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105596" y="2920256"/>
            <a:ext cx="558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118296" y="3339356"/>
            <a:ext cx="509488" cy="5216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164288" y="1844824"/>
            <a:ext cx="1828800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Αποτυχία σε αυτά τα σημεία: δεν χάνονται χρήματα.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Αλλ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ά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δεν μπορούν να επαναληφθούν τα προηγούμενα βήματα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6444208" y="2564904"/>
            <a:ext cx="720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444208" y="3429000"/>
            <a:ext cx="720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Αισιόδοξη </a:t>
            </a:r>
            <a:r>
              <a:rPr lang="el-GR" dirty="0" smtClean="0"/>
              <a:t>εκτέλεση δοσοληψιών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l-GR" sz="2400" dirty="0" smtClean="0"/>
              <a:t>Σε πολλές εφαρμογές η πιθανότητα 2 </a:t>
            </a:r>
            <a:r>
              <a:rPr lang="en-US" sz="2400" dirty="0" smtClean="0"/>
              <a:t>transactions</a:t>
            </a:r>
            <a:r>
              <a:rPr lang="el-GR" sz="2400" dirty="0" smtClean="0"/>
              <a:t> να προσπελάζουν το ίδιο αντικείμενο είναι μικρή</a:t>
            </a:r>
          </a:p>
          <a:p>
            <a:r>
              <a:rPr lang="el-GR" sz="2400" dirty="0" smtClean="0"/>
              <a:t>Επιτρέπουμε στα </a:t>
            </a:r>
            <a:r>
              <a:rPr lang="en-US" sz="2400" dirty="0" smtClean="0"/>
              <a:t>transactions</a:t>
            </a:r>
            <a:r>
              <a:rPr lang="el-GR" sz="2400" dirty="0" smtClean="0"/>
              <a:t> να δρουν χωρίς </a:t>
            </a:r>
            <a:r>
              <a:rPr lang="en-US" sz="2400" dirty="0" smtClean="0"/>
              <a:t>locks</a:t>
            </a:r>
          </a:p>
          <a:p>
            <a:r>
              <a:rPr lang="el-GR" sz="2400" dirty="0" smtClean="0"/>
              <a:t>Τσεκάρουμε για συγκρούσεις (</a:t>
            </a:r>
            <a:r>
              <a:rPr lang="en-US" sz="2400" dirty="0" smtClean="0"/>
              <a:t>conflicts)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r>
              <a:rPr lang="el-GR" sz="2400" dirty="0" smtClean="0"/>
              <a:t>3 φάσεις</a:t>
            </a:r>
            <a:endParaRPr lang="en-US" sz="2400" dirty="0" smtClean="0"/>
          </a:p>
          <a:p>
            <a:pPr lvl="1"/>
            <a:r>
              <a:rPr lang="en-US" sz="2000" b="1" dirty="0" smtClean="0"/>
              <a:t>Read phase</a:t>
            </a:r>
            <a:r>
              <a:rPr lang="en-US" sz="2000" dirty="0" smtClean="0"/>
              <a:t>: (</a:t>
            </a:r>
            <a:r>
              <a:rPr lang="el-GR" sz="2000" dirty="0" smtClean="0"/>
              <a:t>ή </a:t>
            </a:r>
            <a:r>
              <a:rPr lang="en-US" sz="2000" dirty="0" smtClean="0"/>
              <a:t>working phase) </a:t>
            </a:r>
            <a:r>
              <a:rPr lang="el-GR" sz="2000" dirty="0" smtClean="0"/>
              <a:t>η δοσοληψία διαβάζει, αλλά τροποποιεί τοπικά αντίγραφα των αντικειμένων σε δικό της χώρο</a:t>
            </a:r>
            <a:endParaRPr lang="en-US" sz="2000" dirty="0" smtClean="0"/>
          </a:p>
          <a:p>
            <a:pPr lvl="1"/>
            <a:r>
              <a:rPr lang="en-US" sz="2000" b="1" dirty="0" smtClean="0"/>
              <a:t>Validation phase</a:t>
            </a:r>
            <a:r>
              <a:rPr lang="en-US" sz="2000" dirty="0" smtClean="0"/>
              <a:t>: </a:t>
            </a:r>
            <a:r>
              <a:rPr lang="el-GR" sz="2000" dirty="0" smtClean="0"/>
              <a:t>έλεγχος για συγκρούσεις – αν υπάρχει σύγκρουση, </a:t>
            </a:r>
            <a:r>
              <a:rPr lang="el-GR" sz="2000" dirty="0" err="1" smtClean="0"/>
              <a:t>abort</a:t>
            </a:r>
            <a:r>
              <a:rPr lang="el-GR" sz="2000" dirty="0" smtClean="0"/>
              <a:t> &amp; </a:t>
            </a:r>
            <a:r>
              <a:rPr lang="el-GR" sz="2000" dirty="0" err="1" smtClean="0"/>
              <a:t>restart</a:t>
            </a:r>
            <a:endParaRPr lang="en-US" sz="2000" dirty="0" smtClean="0"/>
          </a:p>
          <a:p>
            <a:pPr lvl="1"/>
            <a:r>
              <a:rPr lang="en-US" sz="2000" b="1" dirty="0" smtClean="0"/>
              <a:t>Write phase</a:t>
            </a:r>
            <a:r>
              <a:rPr lang="en-US" sz="2000" dirty="0" smtClean="0"/>
              <a:t>: (</a:t>
            </a:r>
            <a:r>
              <a:rPr lang="el-GR" sz="2000" dirty="0" smtClean="0"/>
              <a:t>ή </a:t>
            </a:r>
            <a:r>
              <a:rPr lang="en-US" sz="2000" dirty="0" smtClean="0"/>
              <a:t>update phase) </a:t>
            </a:r>
            <a:r>
              <a:rPr lang="el-GR" sz="2000" dirty="0" smtClean="0"/>
              <a:t>γράφει τα τοπικά αντίγραφα στο δίσκο</a:t>
            </a:r>
            <a:endParaRPr lang="el-G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301208"/>
            <a:ext cx="2943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δουλεύει;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Timestamp </a:t>
            </a:r>
            <a:r>
              <a:rPr lang="el-GR" sz="2400" dirty="0" smtClean="0"/>
              <a:t>δοσοληψίας: η στιγμή που ξεκινά η φάση επικύρωσής της</a:t>
            </a:r>
          </a:p>
          <a:p>
            <a:r>
              <a:rPr lang="el-GR" sz="2400" dirty="0" smtClean="0"/>
              <a:t>Έστω ότι έχουμε μια δοσοληψία </a:t>
            </a:r>
            <a:r>
              <a:rPr lang="el-GR" sz="2400" dirty="0" err="1" smtClean="0"/>
              <a:t>Tj</a:t>
            </a:r>
            <a:r>
              <a:rPr lang="el-GR" sz="2400" dirty="0" smtClean="0"/>
              <a:t> που θέλει να κάνει Επικύρωση</a:t>
            </a:r>
          </a:p>
          <a:p>
            <a:pPr lvl="1"/>
            <a:r>
              <a:rPr lang="el-GR" sz="2000" dirty="0" smtClean="0"/>
              <a:t>Θα την ελέγξουμε σε σχέση με όλες τις δοσοληψίες </a:t>
            </a:r>
            <a:r>
              <a:rPr lang="el-GR" sz="2000" dirty="0" err="1" smtClean="0"/>
              <a:t>Ti</a:t>
            </a:r>
            <a:r>
              <a:rPr lang="el-GR" sz="2000" dirty="0" smtClean="0"/>
              <a:t> με </a:t>
            </a:r>
            <a:r>
              <a:rPr lang="en-US" sz="2000" dirty="0" smtClean="0"/>
              <a:t>timestamp </a:t>
            </a:r>
            <a:r>
              <a:rPr lang="el-GR" sz="2000" dirty="0" smtClean="0"/>
              <a:t>μικρότερο της </a:t>
            </a:r>
            <a:r>
              <a:rPr lang="el-GR" sz="2000" dirty="0" err="1" smtClean="0"/>
              <a:t>Tj</a:t>
            </a:r>
            <a:r>
              <a:rPr lang="el-GR" sz="2000" dirty="0" smtClean="0"/>
              <a:t>.</a:t>
            </a:r>
          </a:p>
          <a:p>
            <a:pPr lvl="1"/>
            <a:r>
              <a:rPr lang="el-GR" sz="2000" dirty="0" smtClean="0"/>
              <a:t>Για όλες τις δοσοληψίες </a:t>
            </a:r>
            <a:r>
              <a:rPr lang="el-GR" sz="2000" dirty="0" err="1" smtClean="0"/>
              <a:t>Ti</a:t>
            </a:r>
            <a:r>
              <a:rPr lang="el-GR" sz="2000" dirty="0" smtClean="0"/>
              <a:t>, </a:t>
            </a:r>
            <a:r>
              <a:rPr lang="el-GR" sz="2000" dirty="0" err="1" smtClean="0"/>
              <a:t>τ.ω</a:t>
            </a:r>
            <a:r>
              <a:rPr lang="el-GR" sz="2000" dirty="0" smtClean="0"/>
              <a:t>. </a:t>
            </a:r>
            <a:r>
              <a:rPr lang="el-GR" sz="2000" dirty="0" err="1" smtClean="0"/>
              <a:t>Ti</a:t>
            </a:r>
            <a:r>
              <a:rPr lang="el-GR" sz="2000" dirty="0" smtClean="0"/>
              <a:t> &lt; </a:t>
            </a:r>
            <a:r>
              <a:rPr lang="el-GR" sz="2000" dirty="0" err="1" smtClean="0"/>
              <a:t>Tj</a:t>
            </a:r>
            <a:r>
              <a:rPr lang="el-GR" sz="2000" dirty="0" smtClean="0"/>
              <a:t>, αρκεί να ισχύει μία από τις </a:t>
            </a:r>
            <a:r>
              <a:rPr lang="en-US" sz="2000" dirty="0" smtClean="0"/>
              <a:t>3 </a:t>
            </a:r>
            <a:r>
              <a:rPr lang="el-GR" sz="2000" dirty="0" smtClean="0"/>
              <a:t>παρακάτω συνθήκες ελέγχου</a:t>
            </a:r>
          </a:p>
          <a:p>
            <a:pPr lvl="1"/>
            <a:r>
              <a:rPr lang="el-GR" sz="2000" dirty="0" smtClean="0"/>
              <a:t>Αν δεν ισχύει καμία εξ αυτών, η </a:t>
            </a:r>
            <a:r>
              <a:rPr lang="el-GR" sz="2000" dirty="0" err="1" smtClean="0"/>
              <a:t>Tj</a:t>
            </a:r>
            <a:r>
              <a:rPr lang="el-GR" sz="2000" dirty="0" smtClean="0"/>
              <a:t> πρέπει να κάνει</a:t>
            </a:r>
            <a:r>
              <a:rPr lang="en-US" sz="2000" dirty="0" smtClean="0"/>
              <a:t> </a:t>
            </a:r>
            <a:r>
              <a:rPr lang="el-GR" sz="2000" dirty="0" smtClean="0"/>
              <a:t>ABORT και να </a:t>
            </a:r>
            <a:r>
              <a:rPr lang="el-GR" sz="2000" dirty="0" err="1" smtClean="0"/>
              <a:t>επανεκκινηθεί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συνθήκη ελέγχου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Ti</a:t>
            </a:r>
            <a:r>
              <a:rPr lang="el-GR" dirty="0" smtClean="0"/>
              <a:t> τελειώνει πριν αρχίσει η </a:t>
            </a:r>
            <a:r>
              <a:rPr lang="el-GR" dirty="0" err="1" smtClean="0"/>
              <a:t>Tj</a:t>
            </a:r>
            <a:endParaRPr lang="el-GR" dirty="0" smtClean="0"/>
          </a:p>
          <a:p>
            <a:pPr lvl="1"/>
            <a:r>
              <a:rPr lang="el-GR" i="1" dirty="0" smtClean="0"/>
              <a:t>Σειριακή εκτέλεση των δοσοληψιών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84984"/>
            <a:ext cx="6334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συνθήκη ελέγχου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Τi</a:t>
            </a:r>
            <a:r>
              <a:rPr lang="el-GR" sz="2400" dirty="0" smtClean="0"/>
              <a:t> τελειώνει πριν αρχίσει η φάση εγγραφής της </a:t>
            </a:r>
            <a:r>
              <a:rPr lang="el-GR" sz="2400" dirty="0" err="1" smtClean="0"/>
              <a:t>Tj</a:t>
            </a:r>
            <a:endParaRPr lang="el-GR" sz="2400" dirty="0" smtClean="0"/>
          </a:p>
          <a:p>
            <a:r>
              <a:rPr lang="en-US" sz="2400" dirty="0" err="1" smtClean="0"/>
              <a:t>WriteSet</a:t>
            </a:r>
            <a:r>
              <a:rPr lang="en-US" sz="2400" dirty="0" smtClean="0"/>
              <a:t>(Ti) ∩ </a:t>
            </a:r>
            <a:r>
              <a:rPr lang="en-US" sz="2400" dirty="0" err="1" smtClean="0"/>
              <a:t>ReadSet</a:t>
            </a:r>
            <a:r>
              <a:rPr lang="en-US" sz="2400" dirty="0" smtClean="0"/>
              <a:t>(</a:t>
            </a:r>
            <a:r>
              <a:rPr lang="en-US" sz="2400" dirty="0" err="1" smtClean="0"/>
              <a:t>Tj</a:t>
            </a:r>
            <a:r>
              <a:rPr lang="en-US" sz="2400" dirty="0" smtClean="0"/>
              <a:t>) = ∅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i="1" dirty="0" smtClean="0"/>
              <a:t>Η </a:t>
            </a:r>
            <a:r>
              <a:rPr lang="el-GR" sz="2400" i="1" dirty="0" err="1" smtClean="0"/>
              <a:t>Τj</a:t>
            </a:r>
            <a:r>
              <a:rPr lang="el-GR" sz="2400" i="1" dirty="0" smtClean="0"/>
              <a:t> δεν διαβάζει κανένα αντικείμενο που τροποποιεί η </a:t>
            </a:r>
            <a:r>
              <a:rPr lang="el-GR" sz="2400" i="1" dirty="0" err="1" smtClean="0"/>
              <a:t>Τi</a:t>
            </a:r>
            <a:endParaRPr lang="el-GR" sz="2400" i="1" dirty="0" smtClean="0"/>
          </a:p>
          <a:p>
            <a:r>
              <a:rPr lang="el-GR" sz="2400" i="1" dirty="0" smtClean="0"/>
              <a:t>Όλες οι εγγραφές της </a:t>
            </a:r>
            <a:r>
              <a:rPr lang="el-GR" sz="2400" i="1" dirty="0" err="1" smtClean="0"/>
              <a:t>Ti</a:t>
            </a:r>
            <a:r>
              <a:rPr lang="el-GR" sz="2400" i="1" dirty="0" smtClean="0"/>
              <a:t> προηγούνται αυτών της </a:t>
            </a:r>
            <a:r>
              <a:rPr lang="el-GR" sz="2400" i="1" dirty="0" err="1" smtClean="0"/>
              <a:t>Tj</a:t>
            </a: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6992"/>
            <a:ext cx="54387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συνθήκη ελέγχου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Τi</a:t>
            </a:r>
            <a:r>
              <a:rPr lang="el-GR" sz="2400" dirty="0" smtClean="0"/>
              <a:t> τελειώνει τη φάση ανάγνωσης πριν τελειώσει η φάση</a:t>
            </a:r>
            <a:r>
              <a:rPr lang="en-US" sz="2400" dirty="0" smtClean="0"/>
              <a:t> </a:t>
            </a:r>
            <a:r>
              <a:rPr lang="el-GR" sz="2400" dirty="0" smtClean="0"/>
              <a:t>ανάγνωσης της Τ</a:t>
            </a:r>
            <a:r>
              <a:rPr lang="en-US" sz="2400" dirty="0" smtClean="0"/>
              <a:t>j</a:t>
            </a:r>
          </a:p>
          <a:p>
            <a:r>
              <a:rPr lang="en-US" sz="2400" dirty="0" err="1" smtClean="0"/>
              <a:t>WriteSet</a:t>
            </a:r>
            <a:r>
              <a:rPr lang="en-US" sz="2400" dirty="0" smtClean="0"/>
              <a:t>(Ti) ∩ </a:t>
            </a:r>
            <a:r>
              <a:rPr lang="en-US" sz="2400" dirty="0" err="1" smtClean="0"/>
              <a:t>ReadSet</a:t>
            </a:r>
            <a:r>
              <a:rPr lang="en-US" sz="2400" dirty="0" smtClean="0"/>
              <a:t>(</a:t>
            </a:r>
            <a:r>
              <a:rPr lang="en-US" sz="2400" dirty="0" err="1" smtClean="0"/>
              <a:t>Tj</a:t>
            </a:r>
            <a:r>
              <a:rPr lang="en-US" sz="2400" dirty="0" smtClean="0"/>
              <a:t>) = ∅</a:t>
            </a:r>
          </a:p>
          <a:p>
            <a:r>
              <a:rPr lang="en-US" sz="2400" dirty="0" err="1" smtClean="0"/>
              <a:t>WriteSet</a:t>
            </a:r>
            <a:r>
              <a:rPr lang="en-US" sz="2400" dirty="0" smtClean="0"/>
              <a:t>(Ti) ∩ </a:t>
            </a:r>
            <a:r>
              <a:rPr lang="en-US" sz="2400" dirty="0" err="1" smtClean="0"/>
              <a:t>WriteSet</a:t>
            </a:r>
            <a:r>
              <a:rPr lang="en-US" sz="2400" dirty="0" smtClean="0"/>
              <a:t>(</a:t>
            </a:r>
            <a:r>
              <a:rPr lang="en-US" sz="2400" dirty="0" err="1" smtClean="0"/>
              <a:t>Tj</a:t>
            </a:r>
            <a:r>
              <a:rPr lang="en-US" sz="2400" dirty="0" smtClean="0"/>
              <a:t>) = ∅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i="1" dirty="0" smtClean="0"/>
              <a:t>Η </a:t>
            </a:r>
            <a:r>
              <a:rPr lang="el-GR" sz="2400" i="1" dirty="0" err="1" smtClean="0"/>
              <a:t>Τj</a:t>
            </a:r>
            <a:r>
              <a:rPr lang="el-GR" sz="2400" i="1" dirty="0" smtClean="0"/>
              <a:t> και η </a:t>
            </a:r>
            <a:r>
              <a:rPr lang="el-GR" sz="2400" i="1" dirty="0" err="1" smtClean="0"/>
              <a:t>Τi</a:t>
            </a:r>
            <a:r>
              <a:rPr lang="el-GR" sz="2400" i="1" dirty="0" smtClean="0"/>
              <a:t> γράφουν αντικείμενα ταυτόχρονα, μεν, ...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l-GR" sz="2400" i="1" dirty="0" smtClean="0"/>
              <a:t>αλλά, οι εγγραφές τους ΔΕΝ επικαλύπτονται!</a:t>
            </a:r>
            <a:endParaRPr lang="el-G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49244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Προσέξτε ότι…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ΠΕΡΙΟΡΙΣΜΟΣ: Όταν μια δοσοληψία βρίσκεται σε φάση επικύρωσης, καμιά άλλη δοσοληψία δεν μπορεί να κάνει COMMIT!!!</a:t>
            </a:r>
          </a:p>
          <a:p>
            <a:r>
              <a:rPr lang="el-GR" sz="2400" dirty="0" smtClean="0"/>
              <a:t>Ο αισιόδοξος έλεγχος ταυτοχρονισμού, ουσιαστικά υλοποιεί το γράφο </a:t>
            </a:r>
            <a:r>
              <a:rPr lang="el-GR" sz="2400" dirty="0" err="1" smtClean="0"/>
              <a:t>σειριοποιησιμότητας</a:t>
            </a:r>
            <a:r>
              <a:rPr lang="el-GR" sz="2400" dirty="0" smtClean="0"/>
              <a:t> (πρακτικά ελέγχει αν οι συγκρούσεις γίνονται με την ίδια σειρά)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Σχόλια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Overhead </a:t>
            </a:r>
            <a:r>
              <a:rPr lang="el-GR" sz="2400" dirty="0" smtClean="0"/>
              <a:t>διατήρησης λίστας </a:t>
            </a:r>
            <a:r>
              <a:rPr lang="el-GR" sz="2400" dirty="0" err="1" smtClean="0"/>
              <a:t>προσπελασθέντων</a:t>
            </a:r>
            <a:r>
              <a:rPr lang="el-GR" sz="2400" dirty="0" smtClean="0"/>
              <a:t> αντικειμένων</a:t>
            </a:r>
          </a:p>
          <a:p>
            <a:r>
              <a:rPr lang="el-GR" sz="2400" dirty="0" smtClean="0"/>
              <a:t>Αν οι συγκρούσεις είναι σπάνιες έχουμε μεγαλύτερη απόδοση.</a:t>
            </a:r>
          </a:p>
          <a:p>
            <a:r>
              <a:rPr lang="el-GR" sz="2400" dirty="0" smtClean="0"/>
              <a:t>Αν οι συγκρούσεις είναι συχνές, το </a:t>
            </a:r>
            <a:r>
              <a:rPr lang="el-GR" sz="2400" dirty="0" err="1" smtClean="0"/>
              <a:t>overhead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abort</a:t>
            </a:r>
            <a:r>
              <a:rPr lang="el-GR" sz="2400" dirty="0" smtClean="0"/>
              <a:t> </a:t>
            </a:r>
            <a:r>
              <a:rPr lang="en-US" sz="2400" dirty="0" smtClean="0"/>
              <a:t>&amp; restart </a:t>
            </a:r>
            <a:r>
              <a:rPr lang="el-GR" sz="2400" dirty="0" smtClean="0"/>
              <a:t>είναι μεγαλύτερο.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Διάταξη </a:t>
            </a:r>
            <a:r>
              <a:rPr lang="el-GR" dirty="0" err="1" smtClean="0"/>
              <a:t>χρονοσφραγίδων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timestamp</a:t>
            </a:r>
            <a:r>
              <a:rPr lang="el-GR" sz="2000" dirty="0" smtClean="0"/>
              <a:t> δοσοληψίας TS(T): η χρονική στιγμή που ξεκινά η δοσοληψία Τ</a:t>
            </a:r>
          </a:p>
          <a:p>
            <a:r>
              <a:rPr lang="en-US" sz="2000" dirty="0" smtClean="0"/>
              <a:t>timestamp</a:t>
            </a:r>
            <a:r>
              <a:rPr lang="el-GR" sz="2000" dirty="0" smtClean="0"/>
              <a:t> ανάγνωσης αντικειμένου RTS(O): η</a:t>
            </a:r>
            <a:r>
              <a:rPr lang="en-US" sz="2000" dirty="0" smtClean="0"/>
              <a:t> </a:t>
            </a:r>
            <a:r>
              <a:rPr lang="el-GR" sz="2000" dirty="0" smtClean="0"/>
              <a:t>χρονική στιγμή της τελευταίας ανάγνωσης του</a:t>
            </a:r>
            <a:r>
              <a:rPr lang="en-US" sz="2000" dirty="0" smtClean="0"/>
              <a:t> </a:t>
            </a:r>
            <a:r>
              <a:rPr lang="el-GR" sz="2000" dirty="0" smtClean="0"/>
              <a:t>αντικειμένου Ο (ασχέτως δοσοληψίας)</a:t>
            </a:r>
          </a:p>
          <a:p>
            <a:r>
              <a:rPr lang="en-US" sz="2000" dirty="0" smtClean="0"/>
              <a:t>timestamp</a:t>
            </a:r>
            <a:r>
              <a:rPr lang="el-GR" sz="2000" dirty="0" smtClean="0"/>
              <a:t> εγγραφής αντικειμένου WTS(O): η</a:t>
            </a:r>
            <a:r>
              <a:rPr lang="en-US" sz="2000" dirty="0" smtClean="0"/>
              <a:t> </a:t>
            </a:r>
            <a:r>
              <a:rPr lang="el-GR" sz="2000" dirty="0" smtClean="0"/>
              <a:t>χρονική στιγμή της τελευταίας εγγραφής του</a:t>
            </a:r>
            <a:r>
              <a:rPr lang="en-US" sz="2000" dirty="0" smtClean="0"/>
              <a:t> </a:t>
            </a:r>
            <a:r>
              <a:rPr lang="el-GR" sz="2000" dirty="0" smtClean="0"/>
              <a:t>αντικειμένου Ο (ασχέτως δοσοληψίας)</a:t>
            </a:r>
          </a:p>
          <a:p>
            <a:r>
              <a:rPr lang="el-GR" sz="2000" dirty="0" smtClean="0"/>
              <a:t>Αντί να συγκρίνω δοσοληψίες, θεωρώ ότι η </a:t>
            </a:r>
            <a:r>
              <a:rPr lang="el-GR" sz="2000" dirty="0" err="1" smtClean="0"/>
              <a:t>Ti</a:t>
            </a:r>
            <a:r>
              <a:rPr lang="el-GR" sz="2000" dirty="0" smtClean="0"/>
              <a:t> διαβάζει/γράφει το αντικείμενο Ο </a:t>
            </a:r>
          </a:p>
          <a:p>
            <a:r>
              <a:rPr lang="el-GR" sz="2000" dirty="0" smtClean="0"/>
              <a:t>Κάθε φορά, μια δοσοληψία </a:t>
            </a:r>
            <a:r>
              <a:rPr lang="el-GR" sz="2000" dirty="0" err="1" smtClean="0"/>
              <a:t>Tj</a:t>
            </a:r>
            <a:r>
              <a:rPr lang="el-GR" sz="2000" dirty="0" smtClean="0"/>
              <a:t> συγκρίνει το TS(</a:t>
            </a:r>
            <a:r>
              <a:rPr lang="el-GR" sz="2000" dirty="0" err="1" smtClean="0"/>
              <a:t>Tj</a:t>
            </a:r>
            <a:r>
              <a:rPr lang="el-GR" sz="2000" dirty="0" smtClean="0"/>
              <a:t>) με τα </a:t>
            </a:r>
            <a:r>
              <a:rPr lang="en-US" sz="2000" dirty="0" smtClean="0"/>
              <a:t>timestamps </a:t>
            </a:r>
            <a:r>
              <a:rPr lang="el-GR" sz="2000" dirty="0" smtClean="0"/>
              <a:t>των αντικειμένων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Κανόνες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i="1" dirty="0" smtClean="0"/>
              <a:t>Σωστή διάταξη</a:t>
            </a:r>
            <a:r>
              <a:rPr lang="en-US" sz="2400" i="1" dirty="0" smtClean="0"/>
              <a:t>:</a:t>
            </a:r>
          </a:p>
          <a:p>
            <a:pPr lvl="1"/>
            <a:r>
              <a:rPr lang="el-GR" sz="2000" dirty="0" smtClean="0"/>
              <a:t>Τα </a:t>
            </a:r>
            <a:r>
              <a:rPr lang="en-US" sz="2000" i="1" dirty="0" smtClean="0"/>
              <a:t>read </a:t>
            </a:r>
            <a:r>
              <a:rPr lang="el-GR" sz="2000" i="1" dirty="0" smtClean="0"/>
              <a:t>και </a:t>
            </a:r>
            <a:r>
              <a:rPr lang="en-US" sz="2000" i="1" dirty="0" smtClean="0"/>
              <a:t>write timestamps </a:t>
            </a:r>
            <a:r>
              <a:rPr lang="el-GR" sz="2000" i="1" dirty="0" smtClean="0"/>
              <a:t>του αντικειμένου πρέπει να είναι παλιότερα του </a:t>
            </a:r>
            <a:r>
              <a:rPr lang="en-US" sz="2000" i="1" dirty="0" smtClean="0"/>
              <a:t>timestamp </a:t>
            </a:r>
            <a:r>
              <a:rPr lang="el-GR" sz="2000" i="1" dirty="0" smtClean="0"/>
              <a:t>του τρέχοντος </a:t>
            </a:r>
            <a:r>
              <a:rPr lang="en-US" sz="2000" i="1" dirty="0" smtClean="0"/>
              <a:t>transaction</a:t>
            </a:r>
            <a:r>
              <a:rPr lang="el-GR" sz="2000" i="1" dirty="0" smtClean="0"/>
              <a:t> α</a:t>
            </a:r>
            <a:r>
              <a:rPr lang="el-GR" sz="2000" dirty="0" smtClean="0"/>
              <a:t>ν αυτό</a:t>
            </a:r>
            <a:r>
              <a:rPr lang="en-US" sz="2000" dirty="0" smtClean="0"/>
              <a:t> </a:t>
            </a:r>
            <a:r>
              <a:rPr lang="el-GR" sz="2000" dirty="0" smtClean="0"/>
              <a:t>θέλει να γράψει</a:t>
            </a:r>
            <a:endParaRPr lang="en-US" sz="2000" dirty="0" smtClean="0"/>
          </a:p>
          <a:p>
            <a:pPr lvl="1"/>
            <a:r>
              <a:rPr lang="el-GR" sz="2000" dirty="0" smtClean="0"/>
              <a:t>Τα </a:t>
            </a:r>
            <a:r>
              <a:rPr lang="en-US" sz="2000" i="1" dirty="0" smtClean="0"/>
              <a:t>write timestamps </a:t>
            </a:r>
            <a:r>
              <a:rPr lang="el-GR" sz="2000" i="1" dirty="0" smtClean="0"/>
              <a:t>του αντικειμένου πρέπει να είναι παλιότερα του </a:t>
            </a:r>
            <a:r>
              <a:rPr lang="en-US" sz="2000" i="1" dirty="0" smtClean="0"/>
              <a:t>timestamp </a:t>
            </a:r>
            <a:r>
              <a:rPr lang="el-GR" sz="2000" i="1" dirty="0" smtClean="0"/>
              <a:t>του τρέχοντος </a:t>
            </a:r>
            <a:r>
              <a:rPr lang="en-US" sz="2000" i="1" dirty="0" smtClean="0"/>
              <a:t>transaction</a:t>
            </a:r>
            <a:r>
              <a:rPr lang="el-GR" sz="2000" i="1" dirty="0" smtClean="0"/>
              <a:t> α</a:t>
            </a:r>
            <a:r>
              <a:rPr lang="el-GR" sz="2000" dirty="0" smtClean="0"/>
              <a:t>ν αυτό θέλει να διαβάσει</a:t>
            </a:r>
            <a:endParaRPr lang="en-US" sz="2000" dirty="0" smtClean="0"/>
          </a:p>
          <a:p>
            <a:r>
              <a:rPr lang="en-US" sz="2400" dirty="0" smtClean="0"/>
              <a:t>Abort </a:t>
            </a:r>
            <a:r>
              <a:rPr lang="el-GR" sz="2400" dirty="0" smtClean="0"/>
              <a:t>και</a:t>
            </a:r>
            <a:r>
              <a:rPr lang="en-US" sz="2400" dirty="0" smtClean="0"/>
              <a:t> restart transaction </a:t>
            </a:r>
            <a:r>
              <a:rPr lang="el-GR" sz="2400" dirty="0" smtClean="0"/>
              <a:t>με μεγαλύτερο </a:t>
            </a:r>
            <a:r>
              <a:rPr lang="en-US" sz="2400" dirty="0" smtClean="0"/>
              <a:t>timestamp </a:t>
            </a:r>
            <a:r>
              <a:rPr lang="el-GR" sz="2400" dirty="0" smtClean="0"/>
              <a:t>αν η σειρά είναι λάθος</a:t>
            </a:r>
            <a:endParaRPr lang="en-US" sz="2400" dirty="0" smtClean="0"/>
          </a:p>
          <a:p>
            <a:endParaRPr lang="el-G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653136"/>
            <a:ext cx="62674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Πραγματικά Παραδείγματα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sz="2800" dirty="0" err="1" smtClean="0"/>
              <a:t>Dropbox</a:t>
            </a:r>
            <a:endParaRPr lang="en-US" sz="2800" dirty="0" smtClean="0"/>
          </a:p>
          <a:p>
            <a:pPr lvl="1"/>
            <a:r>
              <a:rPr lang="en-US" sz="2400" dirty="0" smtClean="0"/>
              <a:t>Optimistic concurrency control</a:t>
            </a:r>
          </a:p>
          <a:p>
            <a:pPr lvl="1"/>
            <a:r>
              <a:rPr lang="en-US" sz="2400" dirty="0" smtClean="0"/>
              <a:t>File granularity</a:t>
            </a:r>
          </a:p>
          <a:p>
            <a:pPr lvl="1"/>
            <a:r>
              <a:rPr lang="en-US" sz="2400" dirty="0" smtClean="0"/>
              <a:t>Version history </a:t>
            </a:r>
          </a:p>
          <a:p>
            <a:r>
              <a:rPr lang="en-US" sz="2800" dirty="0" smtClean="0"/>
              <a:t>Google Docs</a:t>
            </a:r>
          </a:p>
          <a:p>
            <a:pPr lvl="1"/>
            <a:r>
              <a:rPr lang="en-US" sz="2400" dirty="0" smtClean="0"/>
              <a:t>Character granularity</a:t>
            </a:r>
          </a:p>
          <a:p>
            <a:pPr lvl="1"/>
            <a:r>
              <a:rPr lang="en-US" sz="2400" dirty="0" smtClean="0"/>
              <a:t>Conflict resolution (rare)</a:t>
            </a:r>
            <a:endParaRPr lang="el-GR" sz="2400" dirty="0" smtClean="0"/>
          </a:p>
          <a:p>
            <a:r>
              <a:rPr lang="en-US" sz="2800" dirty="0" smtClean="0"/>
              <a:t>Wikipedia</a:t>
            </a:r>
          </a:p>
          <a:p>
            <a:pPr lvl="1"/>
            <a:r>
              <a:rPr lang="en-US" sz="2400" dirty="0" smtClean="0"/>
              <a:t>Optimistic concurrency control</a:t>
            </a:r>
          </a:p>
          <a:p>
            <a:pPr lvl="1"/>
            <a:endParaRPr lang="en-US" sz="2400" dirty="0" smtClean="0"/>
          </a:p>
          <a:p>
            <a:pPr lvl="1"/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Κάτι μου θυμίζει…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Τι μπορεί να πάει στραβά;</a:t>
            </a:r>
            <a:endParaRPr lang="en-US" sz="2400" dirty="0" smtClean="0"/>
          </a:p>
          <a:p>
            <a:pPr lvl="1"/>
            <a:r>
              <a:rPr lang="el-GR" sz="2000" dirty="0" smtClean="0"/>
              <a:t>Πολλοί </a:t>
            </a:r>
            <a:r>
              <a:rPr lang="en-US" sz="2000" dirty="0" smtClean="0"/>
              <a:t>clients</a:t>
            </a:r>
          </a:p>
          <a:p>
            <a:pPr lvl="1"/>
            <a:r>
              <a:rPr lang="el-GR" sz="2000" dirty="0" smtClean="0"/>
              <a:t>Πολλοί </a:t>
            </a:r>
            <a:r>
              <a:rPr lang="en-US" sz="2000" dirty="0" smtClean="0"/>
              <a:t>servers</a:t>
            </a:r>
          </a:p>
          <a:p>
            <a:r>
              <a:rPr lang="el-GR" sz="2400" dirty="0" smtClean="0"/>
              <a:t>Πώς το λύνεις;</a:t>
            </a:r>
            <a:endParaRPr lang="en-US" sz="2400" dirty="0" smtClean="0"/>
          </a:p>
          <a:p>
            <a:pPr lvl="1"/>
            <a:r>
              <a:rPr lang="el-GR" sz="2000" dirty="0" smtClean="0"/>
              <a:t>Ολόκληρη η συναλλαγή σε ένα βήμα</a:t>
            </a:r>
            <a:endParaRPr lang="en-US" sz="2000" dirty="0" smtClean="0"/>
          </a:p>
          <a:p>
            <a:r>
              <a:rPr lang="el-GR" sz="2400" dirty="0" smtClean="0"/>
              <a:t>Πού το έχω ξαναδεί;</a:t>
            </a:r>
            <a:endParaRPr lang="en-US" sz="2400" dirty="0" smtClean="0"/>
          </a:p>
          <a:p>
            <a:pPr lvl="1"/>
            <a:r>
              <a:rPr lang="en-US" sz="2000" dirty="0" smtClean="0"/>
              <a:t>Mutual exclusion</a:t>
            </a:r>
          </a:p>
          <a:p>
            <a:r>
              <a:rPr lang="el-GR" sz="2400" dirty="0" smtClean="0"/>
              <a:t>Άρα τελειώσαμε;</a:t>
            </a:r>
            <a:endParaRPr lang="en-US" sz="2400" dirty="0" smtClean="0"/>
          </a:p>
          <a:p>
            <a:pPr lvl="1">
              <a:buNone/>
            </a:pP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Ανακεφαλαίωση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l-GR" sz="2400" dirty="0" smtClean="0"/>
              <a:t>Απλές δοσοληψίες (</a:t>
            </a:r>
            <a:r>
              <a:rPr lang="en-US" sz="2400" dirty="0" smtClean="0"/>
              <a:t>transactions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l-GR" sz="2400" dirty="0" smtClean="0"/>
              <a:t>Ιδιότητες </a:t>
            </a:r>
            <a:r>
              <a:rPr lang="en-US" sz="2400" dirty="0" smtClean="0"/>
              <a:t>ACID </a:t>
            </a:r>
            <a:endParaRPr lang="el-GR" sz="2400" dirty="0" smtClean="0"/>
          </a:p>
          <a:p>
            <a:pPr lvl="1"/>
            <a:r>
              <a:rPr lang="el-GR" sz="2000" dirty="0" smtClean="0"/>
              <a:t>Και κυρίως </a:t>
            </a:r>
            <a:r>
              <a:rPr lang="en-US" sz="2000" dirty="0" smtClean="0"/>
              <a:t>atomicity</a:t>
            </a:r>
            <a:r>
              <a:rPr lang="el-GR" sz="2000" dirty="0" smtClean="0"/>
              <a:t> και </a:t>
            </a:r>
            <a:r>
              <a:rPr lang="en-US" sz="2000" dirty="0" smtClean="0"/>
              <a:t>durability</a:t>
            </a:r>
            <a:endParaRPr lang="el-GR" sz="2000" dirty="0" smtClean="0"/>
          </a:p>
          <a:p>
            <a:r>
              <a:rPr lang="el-GR" sz="2400" dirty="0" err="1" smtClean="0"/>
              <a:t>Σειριοποιησιμότητα</a:t>
            </a:r>
            <a:r>
              <a:rPr lang="el-GR" sz="2400" dirty="0" smtClean="0"/>
              <a:t> (</a:t>
            </a:r>
            <a:r>
              <a:rPr lang="en-US" sz="2400" dirty="0" err="1" smtClean="0"/>
              <a:t>serializability</a:t>
            </a:r>
            <a:r>
              <a:rPr lang="en-US" sz="2400" dirty="0" smtClean="0"/>
              <a:t>)</a:t>
            </a:r>
          </a:p>
          <a:p>
            <a:r>
              <a:rPr lang="el-GR" sz="2400" dirty="0" smtClean="0"/>
              <a:t>Έλεγχος ταυτοχρονισμού</a:t>
            </a:r>
            <a:endParaRPr lang="en-US" sz="2400" dirty="0" smtClean="0"/>
          </a:p>
          <a:p>
            <a:pPr lvl="1"/>
            <a:r>
              <a:rPr lang="el-GR" sz="2000" dirty="0" smtClean="0"/>
              <a:t>Κλειδώματα (</a:t>
            </a:r>
            <a:r>
              <a:rPr lang="en-US" sz="2000" dirty="0" smtClean="0"/>
              <a:t>Locking</a:t>
            </a:r>
            <a:r>
              <a:rPr lang="el-GR" sz="2000" dirty="0" smtClean="0"/>
              <a:t>)</a:t>
            </a:r>
          </a:p>
          <a:p>
            <a:pPr lvl="1"/>
            <a:r>
              <a:rPr lang="el-GR" sz="2000" dirty="0" smtClean="0"/>
              <a:t>Αισιόδοξος έλεγχος ταυτοχρονισμού (</a:t>
            </a:r>
            <a:r>
              <a:rPr lang="en-US" sz="2000" dirty="0" smtClean="0"/>
              <a:t>optimistic concurrency control)</a:t>
            </a:r>
          </a:p>
          <a:p>
            <a:pPr lvl="1"/>
            <a:r>
              <a:rPr lang="el-GR" sz="2000" dirty="0" smtClean="0"/>
              <a:t>Διάταξη </a:t>
            </a:r>
            <a:r>
              <a:rPr lang="el-GR" sz="2000" dirty="0" err="1" smtClean="0"/>
              <a:t>χρονοσφραγίδων</a:t>
            </a:r>
            <a:r>
              <a:rPr lang="el-GR" sz="2000" dirty="0" smtClean="0"/>
              <a:t> (</a:t>
            </a:r>
            <a:r>
              <a:rPr lang="en-US" sz="2000" dirty="0" smtClean="0"/>
              <a:t>Timestamp ordering)</a:t>
            </a:r>
          </a:p>
          <a:p>
            <a:r>
              <a:rPr lang="el-GR" sz="2400" dirty="0" smtClean="0"/>
              <a:t>Αδιέξοδα (</a:t>
            </a:r>
            <a:r>
              <a:rPr lang="en-US" sz="2400" dirty="0" smtClean="0"/>
              <a:t>deadlocks)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>
              <a:buNone/>
            </a:pPr>
            <a:r>
              <a:rPr lang="el-GR" sz="1800" dirty="0" smtClean="0"/>
              <a:t>*Χρησιμοποιήθηκε υλικό από τις διαφάνειες του Π. Βασιλειάδη 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Ταυτόχρονες συναλλαγές</a:t>
            </a:r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1600200"/>
            <a:ext cx="3765550" cy="403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lock(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mutex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l-GR" sz="2000" dirty="0" smtClean="0">
                <a:solidFill>
                  <a:schemeClr val="tx1"/>
                </a:solidFill>
              </a:rPr>
              <a:t>ταμιευτηρίου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el-GR" sz="2000" dirty="0" smtClean="0">
                <a:solidFill>
                  <a:schemeClr val="tx1"/>
                </a:solidFill>
              </a:rPr>
              <a:t>αφαίρεση</a:t>
            </a:r>
            <a:r>
              <a:rPr lang="en-US" sz="2000" dirty="0" smtClean="0">
                <a:solidFill>
                  <a:schemeClr val="tx1"/>
                </a:solidFill>
              </a:rPr>
              <a:t>(100)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l-GR" sz="2000" dirty="0" smtClean="0">
                <a:solidFill>
                  <a:schemeClr val="tx1"/>
                </a:solidFill>
              </a:rPr>
              <a:t>τρεχούμενο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el-GR" sz="2000" dirty="0" smtClean="0">
                <a:solidFill>
                  <a:schemeClr val="tx1"/>
                </a:solidFill>
              </a:rPr>
              <a:t>πρόσθεση</a:t>
            </a:r>
            <a:r>
              <a:rPr lang="en-US" sz="2000" dirty="0" smtClean="0">
                <a:solidFill>
                  <a:schemeClr val="tx1"/>
                </a:solidFill>
              </a:rPr>
              <a:t>(100)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l-GR" sz="2000" dirty="0" smtClean="0">
                <a:solidFill>
                  <a:schemeClr val="tx1"/>
                </a:solidFill>
              </a:rPr>
              <a:t>προθεσμιακό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el-GR" sz="2000" dirty="0" smtClean="0">
                <a:solidFill>
                  <a:schemeClr val="tx1"/>
                </a:solidFill>
              </a:rPr>
              <a:t>αφαίρεση</a:t>
            </a:r>
            <a:r>
              <a:rPr lang="en-US" sz="2000" dirty="0" smtClean="0">
                <a:solidFill>
                  <a:schemeClr val="tx1"/>
                </a:solidFill>
              </a:rPr>
              <a:t>(200)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l-GR" sz="2000" dirty="0" smtClean="0">
                <a:solidFill>
                  <a:schemeClr val="tx1"/>
                </a:solidFill>
              </a:rPr>
              <a:t>τρεχούμενο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el-GR" sz="2000" dirty="0" smtClean="0">
                <a:solidFill>
                  <a:schemeClr val="tx1"/>
                </a:solidFill>
              </a:rPr>
              <a:t>πρόσθεση</a:t>
            </a:r>
            <a:r>
              <a:rPr lang="en-US" sz="2000" dirty="0" smtClean="0">
                <a:solidFill>
                  <a:schemeClr val="tx1"/>
                </a:solidFill>
              </a:rPr>
              <a:t>(200)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l-GR" sz="2000" dirty="0" smtClean="0">
                <a:solidFill>
                  <a:schemeClr val="tx1"/>
                </a:solidFill>
              </a:rPr>
              <a:t>τρεχούμενο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el-GR" sz="2000" dirty="0" smtClean="0">
                <a:solidFill>
                  <a:schemeClr val="tx1"/>
                </a:solidFill>
              </a:rPr>
              <a:t>αφαίρεση</a:t>
            </a:r>
            <a:r>
              <a:rPr lang="en-US" sz="2000" dirty="0" smtClean="0">
                <a:solidFill>
                  <a:schemeClr val="tx1"/>
                </a:solidFill>
              </a:rPr>
              <a:t> (400)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l-GR" sz="2000" dirty="0" smtClean="0">
                <a:solidFill>
                  <a:schemeClr val="tx1"/>
                </a:solidFill>
              </a:rPr>
              <a:t>ανάληψη</a:t>
            </a:r>
            <a:r>
              <a:rPr lang="en-US" sz="2000" dirty="0" smtClean="0">
                <a:solidFill>
                  <a:schemeClr val="tx1"/>
                </a:solidFill>
              </a:rPr>
              <a:t>(400)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unlock(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mutex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4572000" y="1600200"/>
            <a:ext cx="3765550" cy="40386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lock(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mutex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defRPr/>
            </a:pPr>
            <a:r>
              <a:rPr lang="el-GR" sz="2000" dirty="0" smtClean="0">
                <a:solidFill>
                  <a:schemeClr val="tx1"/>
                </a:solidFill>
              </a:rPr>
              <a:t>ταμιευτηρίου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el-GR" sz="2000" dirty="0" smtClean="0">
                <a:solidFill>
                  <a:schemeClr val="tx1"/>
                </a:solidFill>
              </a:rPr>
              <a:t>αφαίρεση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(200);</a:t>
            </a:r>
          </a:p>
          <a:p>
            <a:pPr marL="342900" lvl="0" indent="-342900" defTabSz="914400">
              <a:spcBef>
                <a:spcPct val="20000"/>
              </a:spcBef>
              <a:buClrTx/>
              <a:buSzTx/>
              <a:defRPr/>
            </a:pPr>
            <a:r>
              <a:rPr lang="el-GR" sz="2000" dirty="0" smtClean="0">
                <a:solidFill>
                  <a:schemeClr val="tx1"/>
                </a:solidFill>
              </a:rPr>
              <a:t>τρεχούμενο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el-GR" sz="2000" dirty="0" smtClean="0">
                <a:solidFill>
                  <a:schemeClr val="tx1"/>
                </a:solidFill>
              </a:rPr>
              <a:t>πρόσθεση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(200);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unlock(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mutex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Θυμήσου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mutual exclusion = one big lock.</a:t>
            </a:r>
          </a:p>
          <a:p>
            <a:pPr lvl="1"/>
            <a:r>
              <a:rPr lang="el-GR" sz="2000" dirty="0" smtClean="0"/>
              <a:t>Όλοι οι υπόλοιποι πρέπει να περιμένουν</a:t>
            </a:r>
            <a:endParaRPr lang="en-US" sz="2000" dirty="0" smtClean="0"/>
          </a:p>
          <a:p>
            <a:pPr lvl="1"/>
            <a:r>
              <a:rPr lang="el-GR" sz="2000" dirty="0" smtClean="0"/>
              <a:t>Δεν αντιμετωπίζει τα σφάλματα του συστήματος</a:t>
            </a:r>
            <a:endParaRPr lang="en-US" sz="2000" dirty="0" smtClean="0"/>
          </a:p>
          <a:p>
            <a:r>
              <a:rPr lang="el-GR" sz="2400" dirty="0" smtClean="0"/>
              <a:t>Απόδοση</a:t>
            </a:r>
            <a:endParaRPr lang="en-US" sz="2400" dirty="0" smtClean="0"/>
          </a:p>
          <a:p>
            <a:pPr lvl="1"/>
            <a:r>
              <a:rPr lang="el-GR" sz="2000" dirty="0" smtClean="0"/>
              <a:t>Μπορούμε να συνδυάσουμε λειτουργίες από διαφορετικές διεργασίες</a:t>
            </a:r>
            <a:endParaRPr lang="en-US" sz="2000" dirty="0" smtClean="0"/>
          </a:p>
          <a:p>
            <a:r>
              <a:rPr lang="el-GR" sz="2400" dirty="0" smtClean="0"/>
              <a:t>Σφάλματα</a:t>
            </a:r>
            <a:endParaRPr lang="en-US" sz="2400" dirty="0" smtClean="0"/>
          </a:p>
          <a:p>
            <a:pPr lvl="1"/>
            <a:r>
              <a:rPr lang="el-GR" sz="2000" dirty="0" smtClean="0"/>
              <a:t>Τι γίνεται αν </a:t>
            </a:r>
            <a:r>
              <a:rPr lang="el-GR" sz="2000" dirty="0" err="1" smtClean="0"/>
              <a:t>κρασάρει</a:t>
            </a:r>
            <a:r>
              <a:rPr lang="el-GR" sz="2000" dirty="0" smtClean="0"/>
              <a:t> μια διεργασία που έχει το </a:t>
            </a:r>
            <a:r>
              <a:rPr lang="en-US" sz="2000" dirty="0" smtClean="0"/>
              <a:t>lock</a:t>
            </a:r>
            <a:r>
              <a:rPr lang="el-GR" sz="2000" dirty="0" smtClean="0"/>
              <a:t>;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25004</TotalTime>
  <Words>2730</Words>
  <Application>Microsoft Office PowerPoint</Application>
  <PresentationFormat>On-screen Show (4:3)</PresentationFormat>
  <Paragraphs>509</Paragraphs>
  <Slides>70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Θέμα του Office</vt:lpstr>
      <vt:lpstr>PowerPoint Presentation</vt:lpstr>
      <vt:lpstr>Στο προηγούμενο μάθημα…</vt:lpstr>
      <vt:lpstr>Σε αυτό το μάθημα</vt:lpstr>
      <vt:lpstr>Παράδειγμα 1</vt:lpstr>
      <vt:lpstr>Παράδειγμα 2</vt:lpstr>
      <vt:lpstr>Γιατί δε μας αρέσει</vt:lpstr>
      <vt:lpstr>Κάτι μου θυμίζει…</vt:lpstr>
      <vt:lpstr>Ταυτόχρονες συναλλαγές</vt:lpstr>
      <vt:lpstr>Θυμήσου</vt:lpstr>
      <vt:lpstr>Η έννοια του transaction</vt:lpstr>
      <vt:lpstr>Ιδιότητες ACID </vt:lpstr>
      <vt:lpstr>Παράδειγμα: Μεταφορά χρημάτων</vt:lpstr>
      <vt:lpstr>Συνέπεια</vt:lpstr>
      <vt:lpstr>Ατομικότητα</vt:lpstr>
      <vt:lpstr>Μονιμότητα (1)</vt:lpstr>
      <vt:lpstr>Μονιμότητα (2)</vt:lpstr>
      <vt:lpstr>Απομόνωση (1) </vt:lpstr>
      <vt:lpstr>Απομόνωση (2) </vt:lpstr>
      <vt:lpstr>Απομόνωση (3) </vt:lpstr>
      <vt:lpstr>Ταυτόχρονη Εκτέλεση</vt:lpstr>
      <vt:lpstr>Χρονοπρογράμματα - Schedules</vt:lpstr>
      <vt:lpstr>Παράδειγμα</vt:lpstr>
      <vt:lpstr>Παράδειγμα (2)</vt:lpstr>
      <vt:lpstr>Παράδειγμα (3)</vt:lpstr>
      <vt:lpstr>Προβλήματα σε χρονοπρογράμματα</vt:lpstr>
      <vt:lpstr>Ασυνεπής ανάγνωση (dirty read)</vt:lpstr>
      <vt:lpstr>Διαδοχικές αναιρέσεις (cascading aborts) </vt:lpstr>
      <vt:lpstr>Απώλεια ενημέρωσης (lost update)</vt:lpstr>
      <vt:lpstr>Γιατί συμβαίνει αυτό</vt:lpstr>
      <vt:lpstr>Σειριοποιησιμότητα</vt:lpstr>
      <vt:lpstr>Συγκρούσεις read and write</vt:lpstr>
      <vt:lpstr>Σειριοποιησιμότητα Συγκρούσεων</vt:lpstr>
      <vt:lpstr>Σειριοποιησιμότητα Συγκρούσεων (2)</vt:lpstr>
      <vt:lpstr>Τυπικός και Άτυπος Ορισμός</vt:lpstr>
      <vt:lpstr>Έλεγχος σειριοποιησιμότητας</vt:lpstr>
      <vt:lpstr>Παράδειγμα</vt:lpstr>
      <vt:lpstr>Παράδειγμα</vt:lpstr>
      <vt:lpstr>Σειριοποιησιμότητα όψεως</vt:lpstr>
      <vt:lpstr>Σειριοποιησιμότητα όψεως</vt:lpstr>
      <vt:lpstr>Στην πράξη </vt:lpstr>
      <vt:lpstr>Αυστηρή εκτέλεση Transactions</vt:lpstr>
      <vt:lpstr>Πρωτόκολλα κλειδώµατος</vt:lpstr>
      <vt:lpstr>2 phase locking (2PL)</vt:lpstr>
      <vt:lpstr>Παράδειγμα - χωρίς 2PL</vt:lpstr>
      <vt:lpstr>Παράδειγμα χωρίς 2PL</vt:lpstr>
      <vt:lpstr>Παράδειγμα 2PL</vt:lpstr>
      <vt:lpstr>Πρόβλημα με 2PL</vt:lpstr>
      <vt:lpstr>Μπορούμε να κάνουμε κάτι καλύτερο;</vt:lpstr>
      <vt:lpstr>Non-Exclusive Locks</vt:lpstr>
      <vt:lpstr>Αναβάθμιση κλειδώματος</vt:lpstr>
      <vt:lpstr>Κανόνες αναβάθμισης</vt:lpstr>
      <vt:lpstr>Αδιέξοδο (Deadlock)</vt:lpstr>
      <vt:lpstr>Deadlock</vt:lpstr>
      <vt:lpstr>Γράφος αναμονής (wait-for)</vt:lpstr>
      <vt:lpstr>Γράφος wait-for</vt:lpstr>
      <vt:lpstr>Ανίχνευση ή αποτροπή;</vt:lpstr>
      <vt:lpstr>Αυξάνοντας τον ταυτοχρονισμό</vt:lpstr>
      <vt:lpstr>2 version locking</vt:lpstr>
      <vt:lpstr>Προβλήματα με locks</vt:lpstr>
      <vt:lpstr>Αισιόδοξη εκτέλεση δοσοληψιών</vt:lpstr>
      <vt:lpstr>Πώς δουλεύει;</vt:lpstr>
      <vt:lpstr>1η συνθήκη ελέγχου</vt:lpstr>
      <vt:lpstr>2η συνθήκη ελέγχου</vt:lpstr>
      <vt:lpstr>3η συνθήκη ελέγχου</vt:lpstr>
      <vt:lpstr>Προσέξτε ότι…</vt:lpstr>
      <vt:lpstr>Σχόλια</vt:lpstr>
      <vt:lpstr>Διάταξη χρονοσφραγίδων</vt:lpstr>
      <vt:lpstr>Κανόνες</vt:lpstr>
      <vt:lpstr>Πραγματικά Παραδείγματα</vt:lpstr>
      <vt:lpstr>Ανακεφαλαίωση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Distributed Data Management for Analytical Processing Applications</dc:title>
  <dc:creator>Katerina Doka</dc:creator>
  <cp:lastModifiedBy>katerina.doka katerina.doka</cp:lastModifiedBy>
  <cp:revision>741</cp:revision>
  <cp:lastPrinted>1601-01-01T00:00:00Z</cp:lastPrinted>
  <dcterms:created xsi:type="dcterms:W3CDTF">2010-01-28T11:06:47Z</dcterms:created>
  <dcterms:modified xsi:type="dcterms:W3CDTF">2019-11-01T08:37:48Z</dcterms:modified>
</cp:coreProperties>
</file>