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61" r:id="rId1"/>
  </p:sldMasterIdLst>
  <p:notesMasterIdLst>
    <p:notesMasterId r:id="rId70"/>
  </p:notesMasterIdLst>
  <p:sldIdLst>
    <p:sldId id="256" r:id="rId2"/>
    <p:sldId id="379" r:id="rId3"/>
    <p:sldId id="380" r:id="rId4"/>
    <p:sldId id="381" r:id="rId5"/>
    <p:sldId id="382" r:id="rId6"/>
    <p:sldId id="383" r:id="rId7"/>
    <p:sldId id="384" r:id="rId8"/>
    <p:sldId id="385" r:id="rId9"/>
    <p:sldId id="386" r:id="rId10"/>
    <p:sldId id="452" r:id="rId11"/>
    <p:sldId id="387" r:id="rId12"/>
    <p:sldId id="388" r:id="rId13"/>
    <p:sldId id="390" r:id="rId14"/>
    <p:sldId id="391" r:id="rId15"/>
    <p:sldId id="392" r:id="rId16"/>
    <p:sldId id="393" r:id="rId17"/>
    <p:sldId id="406" r:id="rId18"/>
    <p:sldId id="394" r:id="rId19"/>
    <p:sldId id="395" r:id="rId20"/>
    <p:sldId id="397" r:id="rId21"/>
    <p:sldId id="398" r:id="rId22"/>
    <p:sldId id="399" r:id="rId23"/>
    <p:sldId id="400" r:id="rId24"/>
    <p:sldId id="402" r:id="rId25"/>
    <p:sldId id="405" r:id="rId26"/>
    <p:sldId id="407" r:id="rId27"/>
    <p:sldId id="409" r:id="rId28"/>
    <p:sldId id="422" r:id="rId29"/>
    <p:sldId id="410" r:id="rId30"/>
    <p:sldId id="408" r:id="rId31"/>
    <p:sldId id="411" r:id="rId32"/>
    <p:sldId id="412" r:id="rId33"/>
    <p:sldId id="413" r:id="rId34"/>
    <p:sldId id="414" r:id="rId35"/>
    <p:sldId id="415" r:id="rId36"/>
    <p:sldId id="416" r:id="rId37"/>
    <p:sldId id="453" r:id="rId38"/>
    <p:sldId id="454" r:id="rId39"/>
    <p:sldId id="417" r:id="rId40"/>
    <p:sldId id="418" r:id="rId41"/>
    <p:sldId id="419" r:id="rId42"/>
    <p:sldId id="420" r:id="rId43"/>
    <p:sldId id="423" r:id="rId44"/>
    <p:sldId id="424" r:id="rId45"/>
    <p:sldId id="425" r:id="rId46"/>
    <p:sldId id="426" r:id="rId47"/>
    <p:sldId id="427" r:id="rId48"/>
    <p:sldId id="430" r:id="rId49"/>
    <p:sldId id="428" r:id="rId50"/>
    <p:sldId id="429" r:id="rId51"/>
    <p:sldId id="431" r:id="rId52"/>
    <p:sldId id="432" r:id="rId53"/>
    <p:sldId id="433" r:id="rId54"/>
    <p:sldId id="434" r:id="rId55"/>
    <p:sldId id="436" r:id="rId56"/>
    <p:sldId id="437" r:id="rId57"/>
    <p:sldId id="438" r:id="rId58"/>
    <p:sldId id="441" r:id="rId59"/>
    <p:sldId id="442" r:id="rId60"/>
    <p:sldId id="443" r:id="rId61"/>
    <p:sldId id="439" r:id="rId62"/>
    <p:sldId id="440" r:id="rId63"/>
    <p:sldId id="445" r:id="rId64"/>
    <p:sldId id="447" r:id="rId65"/>
    <p:sldId id="451" r:id="rId66"/>
    <p:sldId id="449" r:id="rId67"/>
    <p:sldId id="448" r:id="rId68"/>
    <p:sldId id="421" r:id="rId69"/>
  </p:sldIdLst>
  <p:sldSz cx="9144000" cy="6858000" type="screen4x3"/>
  <p:notesSz cx="10234613" cy="70993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12" autoAdjust="0"/>
  </p:normalViewPr>
  <p:slideViewPr>
    <p:cSldViewPr>
      <p:cViewPr varScale="1">
        <p:scale>
          <a:sx n="67" d="100"/>
          <a:sy n="67" d="100"/>
        </p:scale>
        <p:origin x="-1256"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9" d="100"/>
          <a:sy n="89" d="100"/>
        </p:scale>
        <p:origin x="-19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10234613" cy="7099300"/>
          </a:xfrm>
          <a:prstGeom prst="roundRect">
            <a:avLst>
              <a:gd name="adj" fmla="val 19"/>
            </a:avLst>
          </a:prstGeom>
          <a:solidFill>
            <a:srgbClr val="FFFFFF"/>
          </a:solidFill>
          <a:ln w="9525">
            <a:noFill/>
            <a:round/>
            <a:headEnd/>
            <a:tailEnd/>
          </a:ln>
          <a:effectLst/>
        </p:spPr>
        <p:txBody>
          <a:bodyPr wrap="none" anchor="ctr"/>
          <a:lstStyle/>
          <a:p>
            <a:pPr>
              <a:buFont typeface="Times New Roman" pitchFamily="16" charset="0"/>
              <a:buNone/>
              <a:defRPr/>
            </a:pPr>
            <a:endParaRPr lang="el-GR" dirty="0"/>
          </a:p>
        </p:txBody>
      </p:sp>
      <p:sp>
        <p:nvSpPr>
          <p:cNvPr id="7170" name="Text Box 2"/>
          <p:cNvSpPr txBox="1">
            <a:spLocks noChangeArrowheads="1"/>
          </p:cNvSpPr>
          <p:nvPr/>
        </p:nvSpPr>
        <p:spPr bwMode="auto">
          <a:xfrm>
            <a:off x="0" y="0"/>
            <a:ext cx="4435475" cy="354013"/>
          </a:xfrm>
          <a:prstGeom prst="rect">
            <a:avLst/>
          </a:prstGeom>
          <a:noFill/>
          <a:ln w="9525">
            <a:noFill/>
            <a:round/>
            <a:headEnd/>
            <a:tailEnd/>
          </a:ln>
          <a:effectLst/>
        </p:spPr>
        <p:txBody>
          <a:bodyPr wrap="none" anchor="ctr"/>
          <a:lstStyle/>
          <a:p>
            <a:pPr>
              <a:buFont typeface="Times New Roman" pitchFamily="16" charset="0"/>
              <a:buNone/>
              <a:defRPr/>
            </a:pPr>
            <a:endParaRPr lang="el-GR" dirty="0"/>
          </a:p>
        </p:txBody>
      </p:sp>
      <p:sp>
        <p:nvSpPr>
          <p:cNvPr id="7171" name="Rectangle 3"/>
          <p:cNvSpPr>
            <a:spLocks noGrp="1" noChangeArrowheads="1"/>
          </p:cNvSpPr>
          <p:nvPr>
            <p:ph type="dt"/>
          </p:nvPr>
        </p:nvSpPr>
        <p:spPr bwMode="auto">
          <a:xfrm>
            <a:off x="5797550" y="0"/>
            <a:ext cx="4433888" cy="352425"/>
          </a:xfrm>
          <a:prstGeom prst="rect">
            <a:avLst/>
          </a:prstGeom>
          <a:noFill/>
          <a:ln w="9525">
            <a:noFill/>
            <a:round/>
            <a:headEnd/>
            <a:tailEnd/>
          </a:ln>
          <a:effectLst/>
        </p:spPr>
        <p:txBody>
          <a:bodyPr vert="horz" wrap="square" lIns="94320" tIns="47160" rIns="94320" bIns="4716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 pos="3619500" algn="l"/>
                <a:tab pos="4343400" algn="l"/>
              </a:tabLst>
              <a:defRPr sz="1300">
                <a:solidFill>
                  <a:srgbClr val="000000"/>
                </a:solidFill>
                <a:latin typeface="Times New Roman" pitchFamily="16" charset="0"/>
                <a:ea typeface="DejaVu Sans" charset="0"/>
                <a:cs typeface="DejaVu Sans" charset="0"/>
              </a:defRPr>
            </a:lvl1pPr>
          </a:lstStyle>
          <a:p>
            <a:pPr>
              <a:defRPr/>
            </a:pPr>
            <a:endParaRPr lang="el-GR" dirty="0"/>
          </a:p>
        </p:txBody>
      </p:sp>
      <p:sp>
        <p:nvSpPr>
          <p:cNvPr id="32773" name="Rectangle 4"/>
          <p:cNvSpPr>
            <a:spLocks noGrp="1" noRot="1" noChangeAspect="1" noChangeArrowheads="1"/>
          </p:cNvSpPr>
          <p:nvPr>
            <p:ph type="sldImg"/>
          </p:nvPr>
        </p:nvSpPr>
        <p:spPr bwMode="auto">
          <a:xfrm>
            <a:off x="3343275" y="533400"/>
            <a:ext cx="3546475" cy="2660650"/>
          </a:xfrm>
          <a:prstGeom prst="rect">
            <a:avLst/>
          </a:prstGeom>
          <a:noFill/>
          <a:ln w="12600">
            <a:solidFill>
              <a:srgbClr val="000000"/>
            </a:solidFill>
            <a:miter lim="800000"/>
            <a:headEnd/>
            <a:tailEnd/>
          </a:ln>
        </p:spPr>
      </p:sp>
      <p:sp>
        <p:nvSpPr>
          <p:cNvPr id="7173" name="Rectangle 5"/>
          <p:cNvSpPr>
            <a:spLocks noGrp="1" noChangeArrowheads="1"/>
          </p:cNvSpPr>
          <p:nvPr>
            <p:ph type="body"/>
          </p:nvPr>
        </p:nvSpPr>
        <p:spPr bwMode="auto">
          <a:xfrm>
            <a:off x="1023938" y="3373438"/>
            <a:ext cx="8185150" cy="3190875"/>
          </a:xfrm>
          <a:prstGeom prst="rect">
            <a:avLst/>
          </a:prstGeom>
          <a:noFill/>
          <a:ln w="9525">
            <a:noFill/>
            <a:round/>
            <a:headEnd/>
            <a:tailEnd/>
          </a:ln>
          <a:effectLst/>
        </p:spPr>
        <p:txBody>
          <a:bodyPr vert="horz" wrap="square" lIns="94320" tIns="47160" rIns="94320" bIns="47160" numCol="1" anchor="t" anchorCtr="0" compatLnSpc="1">
            <a:prstTxWarp prst="textNoShape">
              <a:avLst/>
            </a:prstTxWarp>
          </a:bodyPr>
          <a:lstStyle/>
          <a:p>
            <a:pPr lvl="0"/>
            <a:endParaRPr lang="el-GR" noProof="0" smtClean="0"/>
          </a:p>
        </p:txBody>
      </p:sp>
      <p:sp>
        <p:nvSpPr>
          <p:cNvPr id="7174" name="Text Box 6"/>
          <p:cNvSpPr txBox="1">
            <a:spLocks noChangeArrowheads="1"/>
          </p:cNvSpPr>
          <p:nvPr/>
        </p:nvSpPr>
        <p:spPr bwMode="auto">
          <a:xfrm>
            <a:off x="0" y="6743700"/>
            <a:ext cx="4435475" cy="354013"/>
          </a:xfrm>
          <a:prstGeom prst="rect">
            <a:avLst/>
          </a:prstGeom>
          <a:noFill/>
          <a:ln w="9525">
            <a:noFill/>
            <a:round/>
            <a:headEnd/>
            <a:tailEnd/>
          </a:ln>
          <a:effectLst/>
        </p:spPr>
        <p:txBody>
          <a:bodyPr wrap="none" anchor="ctr"/>
          <a:lstStyle/>
          <a:p>
            <a:pPr>
              <a:buFont typeface="Times New Roman" pitchFamily="16" charset="0"/>
              <a:buNone/>
              <a:defRPr/>
            </a:pPr>
            <a:endParaRPr lang="el-GR" dirty="0"/>
          </a:p>
        </p:txBody>
      </p:sp>
      <p:sp>
        <p:nvSpPr>
          <p:cNvPr id="7175" name="Rectangle 7"/>
          <p:cNvSpPr>
            <a:spLocks noGrp="1" noChangeArrowheads="1"/>
          </p:cNvSpPr>
          <p:nvPr>
            <p:ph type="sldNum"/>
          </p:nvPr>
        </p:nvSpPr>
        <p:spPr bwMode="auto">
          <a:xfrm>
            <a:off x="5797550" y="6743700"/>
            <a:ext cx="4433888" cy="352425"/>
          </a:xfrm>
          <a:prstGeom prst="rect">
            <a:avLst/>
          </a:prstGeom>
          <a:noFill/>
          <a:ln w="9525">
            <a:noFill/>
            <a:round/>
            <a:headEnd/>
            <a:tailEnd/>
          </a:ln>
          <a:effectLst/>
        </p:spPr>
        <p:txBody>
          <a:bodyPr vert="horz" wrap="square" lIns="94320" tIns="47160" rIns="94320" bIns="4716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 pos="3619500" algn="l"/>
                <a:tab pos="4343400" algn="l"/>
              </a:tabLst>
              <a:defRPr sz="1300">
                <a:solidFill>
                  <a:srgbClr val="000000"/>
                </a:solidFill>
                <a:latin typeface="Times New Roman" pitchFamily="16" charset="0"/>
                <a:ea typeface="DejaVu Sans" charset="0"/>
                <a:cs typeface="DejaVu Sans" charset="0"/>
              </a:defRPr>
            </a:lvl1pPr>
          </a:lstStyle>
          <a:p>
            <a:pPr>
              <a:defRPr/>
            </a:pPr>
            <a:fld id="{1ED60039-CB09-48AF-B49E-9760B370CF0E}" type="slidenum">
              <a:rPr lang="el-GR"/>
              <a:pPr>
                <a:defRPr/>
              </a:pPr>
              <a:t>‹#›</a:t>
            </a:fld>
            <a:endParaRPr lang="el-GR" dirty="0"/>
          </a:p>
        </p:txBody>
      </p:sp>
    </p:spTree>
    <p:extLst>
      <p:ext uri="{BB962C8B-B14F-4D97-AF65-F5344CB8AC3E}">
        <p14:creationId xmlns:p14="http://schemas.microsoft.com/office/powerpoint/2010/main" val="335161876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p>
            <a:pPr>
              <a:buFont typeface="Wingdings" pitchFamily="2" charset="2"/>
              <a:buNone/>
            </a:pPr>
            <a:fld id="{1ED15A1F-741E-4DF5-B0D0-975EB6BC7808}" type="slidenum">
              <a:rPr lang="el-GR" smtClean="0">
                <a:latin typeface="Times New Roman" pitchFamily="18" charset="0"/>
              </a:rPr>
              <a:pPr>
                <a:buFont typeface="Wingdings" pitchFamily="2" charset="2"/>
                <a:buNone/>
              </a:pPr>
              <a:t>1</a:t>
            </a:fld>
            <a:endParaRPr lang="el-GR" dirty="0" smtClean="0">
              <a:latin typeface="Times New Roman" pitchFamily="18" charset="0"/>
            </a:endParaRPr>
          </a:p>
        </p:txBody>
      </p:sp>
      <p:sp>
        <p:nvSpPr>
          <p:cNvPr id="33795" name="Rectangle 1"/>
          <p:cNvSpPr>
            <a:spLocks noGrp="1" noRot="1" noChangeAspect="1" noChangeArrowheads="1" noTextEdit="1"/>
          </p:cNvSpPr>
          <p:nvPr>
            <p:ph type="sldImg"/>
          </p:nvPr>
        </p:nvSpPr>
        <p:spPr>
          <a:xfrm>
            <a:off x="3343275" y="533400"/>
            <a:ext cx="3548063" cy="2662238"/>
          </a:xfrm>
          <a:solidFill>
            <a:srgbClr val="FFFFFF"/>
          </a:solidFill>
          <a:ln/>
        </p:spPr>
      </p:sp>
      <p:sp>
        <p:nvSpPr>
          <p:cNvPr id="33796" name="Rectangle 2"/>
          <p:cNvSpPr>
            <a:spLocks noGrp="1" noChangeArrowheads="1"/>
          </p:cNvSpPr>
          <p:nvPr>
            <p:ph type="body" idx="1"/>
          </p:nvPr>
        </p:nvSpPr>
        <p:spPr>
          <a:xfrm>
            <a:off x="1023938" y="3373438"/>
            <a:ext cx="8186737" cy="3192462"/>
          </a:xfrm>
          <a:noFill/>
          <a:ln/>
        </p:spPr>
        <p:txBody>
          <a:bodyPr wrap="none" anchor="ctr"/>
          <a:lstStyle/>
          <a:p>
            <a:endParaRPr lang="el-GR" dirty="0" smtClean="0">
              <a:latin typeface="Times New Roman" pitchFamily="18" charset="0"/>
            </a:endParaRPr>
          </a:p>
        </p:txBody>
      </p:sp>
      <p:sp>
        <p:nvSpPr>
          <p:cNvPr id="33797" name="Text Box 3"/>
          <p:cNvSpPr txBox="1">
            <a:spLocks noChangeArrowheads="1"/>
          </p:cNvSpPr>
          <p:nvPr/>
        </p:nvSpPr>
        <p:spPr bwMode="auto">
          <a:xfrm>
            <a:off x="5797550" y="6743700"/>
            <a:ext cx="4435475" cy="354013"/>
          </a:xfrm>
          <a:prstGeom prst="rect">
            <a:avLst/>
          </a:prstGeom>
          <a:noFill/>
          <a:ln w="9525">
            <a:noFill/>
            <a:round/>
            <a:headEnd/>
            <a:tailEnd/>
          </a:ln>
        </p:spPr>
        <p:txBody>
          <a:bodyPr lIns="94320" tIns="47160" rIns="94320" bIns="4716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1E622BF-EA08-44FF-BC0F-571CE05E246E}" type="slidenum">
              <a:rPr lang="el-GR" sz="1300">
                <a:solidFill>
                  <a:srgbClr val="000000"/>
                </a:solidFill>
                <a:ea typeface="WenQuanYi Micro Hei" charset="0"/>
                <a:cs typeface="WenQuanYi Micro Hei" charset="0"/>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300" dirty="0">
              <a:solidFill>
                <a:srgbClr val="000000"/>
              </a:solidFill>
              <a:ea typeface="WenQuanYi Micro Hei" charset="0"/>
              <a:cs typeface="WenQuanYi Micro He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82626C51-1577-4671-8D83-AD05C706E8D9}" type="slidenum">
              <a:rPr lang="el-GR" smtClean="0"/>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cxnSp>
        <p:nvCxnSpPr>
          <p:cNvPr id="4"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7F55D3C3-ECFB-45C5-BB86-A20C182DB34D}"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6F62D6F2-249E-4E74-AEF1-357BEB8023CF}"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pic>
        <p:nvPicPr>
          <p:cNvPr id="4" name="Picture 4" descr="pyrforos_transparent.png"/>
          <p:cNvPicPr>
            <a:picLocks noChangeAspect="1"/>
          </p:cNvPicPr>
          <p:nvPr/>
        </p:nvPicPr>
        <p:blipFill>
          <a:blip r:embed="rId2" cstate="print"/>
          <a:srcRect/>
          <a:stretch>
            <a:fillRect/>
          </a:stretch>
        </p:blipFill>
        <p:spPr bwMode="auto">
          <a:xfrm>
            <a:off x="7715250" y="6092825"/>
            <a:ext cx="715963" cy="714375"/>
          </a:xfrm>
          <a:prstGeom prst="rect">
            <a:avLst/>
          </a:prstGeom>
          <a:noFill/>
          <a:ln w="38100">
            <a:noFill/>
            <a:miter lim="800000"/>
            <a:headEnd/>
            <a:tailEnd/>
          </a:ln>
        </p:spPr>
      </p:pic>
      <p:cxnSp>
        <p:nvCxnSpPr>
          <p:cNvPr id="5" name="Straight Connector 12"/>
          <p:cNvCxnSpPr/>
          <p:nvPr/>
        </p:nvCxnSpPr>
        <p:spPr bwMode="auto">
          <a:xfrm>
            <a:off x="8501063" y="6524625"/>
            <a:ext cx="642937"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pic>
        <p:nvPicPr>
          <p:cNvPr id="6" name="Picture 19" descr="cslab_logo_transparent.png"/>
          <p:cNvPicPr>
            <a:picLocks noChangeAspect="1"/>
          </p:cNvPicPr>
          <p:nvPr/>
        </p:nvPicPr>
        <p:blipFill>
          <a:blip r:embed="rId3" cstate="print"/>
          <a:srcRect/>
          <a:stretch>
            <a:fillRect/>
          </a:stretch>
        </p:blipFill>
        <p:spPr bwMode="auto">
          <a:xfrm>
            <a:off x="5715000" y="6235700"/>
            <a:ext cx="1857375" cy="577850"/>
          </a:xfrm>
          <a:prstGeom prst="rect">
            <a:avLst/>
          </a:prstGeom>
          <a:noFill/>
          <a:ln w="38100">
            <a:noFill/>
            <a:miter lim="800000"/>
            <a:headEnd/>
            <a:tailEnd/>
          </a:ln>
        </p:spPr>
      </p:pic>
      <p:cxnSp>
        <p:nvCxnSpPr>
          <p:cNvPr id="7" name="Straight Connector 14"/>
          <p:cNvCxnSpPr/>
          <p:nvPr/>
        </p:nvCxnSpPr>
        <p:spPr bwMode="auto">
          <a:xfrm>
            <a:off x="0" y="6524625"/>
            <a:ext cx="5572125"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8" name="Date Placeholder 7"/>
          <p:cNvSpPr txBox="1">
            <a:spLocks/>
          </p:cNvSpPr>
          <p:nvPr/>
        </p:nvSpPr>
        <p:spPr>
          <a:xfrm>
            <a:off x="107950" y="6569075"/>
            <a:ext cx="1008063" cy="288925"/>
          </a:xfrm>
          <a:prstGeom prst="rect">
            <a:avLst/>
          </a:prstGeom>
        </p:spPr>
        <p:txBody>
          <a:bodyPr anchor="ctr"/>
          <a:lstStyle/>
          <a:p>
            <a:pPr>
              <a:defRPr/>
            </a:pPr>
            <a:endParaRPr lang="el-GR" sz="1000" b="1" dirty="0">
              <a:latin typeface="Calibri" pitchFamily="34" charset="0"/>
            </a:endParaRPr>
          </a:p>
        </p:txBody>
      </p:sp>
      <p:cxnSp>
        <p:nvCxnSpPr>
          <p:cNvPr id="9" name="Straight Connector 16"/>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Content Placeholder 2"/>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10" name="Footer Placeholder 4"/>
          <p:cNvSpPr>
            <a:spLocks noGrp="1"/>
          </p:cNvSpPr>
          <p:nvPr>
            <p:ph type="ftr" sz="quarter" idx="10"/>
          </p:nvPr>
        </p:nvSpPr>
        <p:spPr/>
        <p:txBody>
          <a:bodyPr/>
          <a:lstStyle>
            <a:lvl1pPr>
              <a:defRPr/>
            </a:lvl1pPr>
          </a:lstStyle>
          <a:p>
            <a:pPr>
              <a:defRPr/>
            </a:pPr>
            <a:endParaRPr lang="el-GR" dirty="0"/>
          </a:p>
        </p:txBody>
      </p:sp>
      <p:sp>
        <p:nvSpPr>
          <p:cNvPr id="11" name="Slide Number Placeholder 5"/>
          <p:cNvSpPr>
            <a:spLocks noGrp="1"/>
          </p:cNvSpPr>
          <p:nvPr>
            <p:ph type="sldNum" sz="quarter" idx="11"/>
          </p:nvPr>
        </p:nvSpPr>
        <p:spPr/>
        <p:txBody>
          <a:bodyPr/>
          <a:lstStyle>
            <a:lvl1pPr>
              <a:defRPr/>
            </a:lvl1pPr>
          </a:lstStyle>
          <a:p>
            <a:pPr>
              <a:defRPr/>
            </a:pPr>
            <a:fld id="{3E0A57A4-54FA-46F9-887B-22C630186E54}" type="slidenum">
              <a:rPr lang="el-GR" smtClean="0"/>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Footer Placeholder 4"/>
          <p:cNvSpPr>
            <a:spLocks noGrp="1"/>
          </p:cNvSpPr>
          <p:nvPr>
            <p:ph type="ftr" sz="quarter" idx="10"/>
          </p:nvPr>
        </p:nvSpPr>
        <p:spPr/>
        <p:txBody>
          <a:bodyPr/>
          <a:lstStyle>
            <a:lvl1pPr>
              <a:defRPr/>
            </a:lvl1pPr>
          </a:lstStyle>
          <a:p>
            <a:pPr>
              <a:defRPr/>
            </a:pPr>
            <a:endParaRPr lang="el-GR" dirty="0"/>
          </a:p>
        </p:txBody>
      </p:sp>
      <p:sp>
        <p:nvSpPr>
          <p:cNvPr id="5" name="Slide Number Placeholder 5"/>
          <p:cNvSpPr>
            <a:spLocks noGrp="1"/>
          </p:cNvSpPr>
          <p:nvPr>
            <p:ph type="sldNum" sz="quarter" idx="11"/>
          </p:nvPr>
        </p:nvSpPr>
        <p:spPr/>
        <p:txBody>
          <a:bodyPr/>
          <a:lstStyle>
            <a:lvl1pPr>
              <a:defRPr/>
            </a:lvl1pPr>
          </a:lstStyle>
          <a:p>
            <a:pPr>
              <a:defRPr/>
            </a:pPr>
            <a:fld id="{599C919F-1C81-41B9-83F9-9C5D39B42FC7}" type="slidenum">
              <a:rPr lang="el-GR" smtClean="0"/>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cxnSp>
        <p:nvCxnSpPr>
          <p:cNvPr id="5"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Footer Placeholder 4"/>
          <p:cNvSpPr>
            <a:spLocks noGrp="1"/>
          </p:cNvSpPr>
          <p:nvPr>
            <p:ph type="ftr" sz="quarter" idx="10"/>
          </p:nvPr>
        </p:nvSpPr>
        <p:spPr/>
        <p:txBody>
          <a:bodyPr/>
          <a:lstStyle>
            <a:lvl1pPr>
              <a:defRPr/>
            </a:lvl1pPr>
          </a:lstStyle>
          <a:p>
            <a:pPr>
              <a:defRPr/>
            </a:pPr>
            <a:endParaRPr lang="el-GR" dirty="0"/>
          </a:p>
        </p:txBody>
      </p:sp>
      <p:sp>
        <p:nvSpPr>
          <p:cNvPr id="7" name="Slide Number Placeholder 5"/>
          <p:cNvSpPr>
            <a:spLocks noGrp="1"/>
          </p:cNvSpPr>
          <p:nvPr>
            <p:ph type="sldNum" sz="quarter" idx="11"/>
          </p:nvPr>
        </p:nvSpPr>
        <p:spPr/>
        <p:txBody>
          <a:bodyPr/>
          <a:lstStyle>
            <a:lvl1pPr>
              <a:defRPr/>
            </a:lvl1pPr>
          </a:lstStyle>
          <a:p>
            <a:pPr>
              <a:defRPr/>
            </a:pPr>
            <a:fld id="{5B1D028B-EF3D-4644-816C-AB9DD45B6050}"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Straight Connector 11"/>
          <p:cNvCxnSpPr/>
          <p:nvPr/>
        </p:nvCxnSpPr>
        <p:spPr bwMode="auto">
          <a:xfrm>
            <a:off x="0" y="1143000"/>
            <a:ext cx="9144000"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8" name="Footer Placeholder 4"/>
          <p:cNvSpPr>
            <a:spLocks noGrp="1"/>
          </p:cNvSpPr>
          <p:nvPr>
            <p:ph type="ftr" sz="quarter" idx="10"/>
          </p:nvPr>
        </p:nvSpPr>
        <p:spPr/>
        <p:txBody>
          <a:bodyPr/>
          <a:lstStyle>
            <a:lvl1pPr>
              <a:defRPr/>
            </a:lvl1pPr>
          </a:lstStyle>
          <a:p>
            <a:pPr>
              <a:defRPr/>
            </a:pPr>
            <a:endParaRPr lang="el-GR" dirty="0"/>
          </a:p>
        </p:txBody>
      </p:sp>
      <p:sp>
        <p:nvSpPr>
          <p:cNvPr id="9" name="Slide Number Placeholder 5"/>
          <p:cNvSpPr>
            <a:spLocks noGrp="1"/>
          </p:cNvSpPr>
          <p:nvPr>
            <p:ph type="sldNum" sz="quarter" idx="11"/>
          </p:nvPr>
        </p:nvSpPr>
        <p:spPr/>
        <p:txBody>
          <a:bodyPr/>
          <a:lstStyle>
            <a:lvl1pPr>
              <a:defRPr/>
            </a:lvl1pPr>
          </a:lstStyle>
          <a:p>
            <a:pPr>
              <a:defRPr/>
            </a:pPr>
            <a:fld id="{BE23933B-25A2-4C99-85ED-A365C1510C9E}"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l-GR"/>
          </a:p>
        </p:txBody>
      </p:sp>
      <p:sp>
        <p:nvSpPr>
          <p:cNvPr id="3" name="Footer Placeholder 4"/>
          <p:cNvSpPr>
            <a:spLocks noGrp="1"/>
          </p:cNvSpPr>
          <p:nvPr>
            <p:ph type="ftr" sz="quarter" idx="10"/>
          </p:nvPr>
        </p:nvSpPr>
        <p:spPr/>
        <p:txBody>
          <a:bodyPr/>
          <a:lstStyle>
            <a:lvl1pPr>
              <a:defRPr/>
            </a:lvl1pPr>
          </a:lstStyle>
          <a:p>
            <a:pPr>
              <a:defRPr/>
            </a:pPr>
            <a:endParaRPr lang="el-GR" dirty="0"/>
          </a:p>
        </p:txBody>
      </p:sp>
      <p:sp>
        <p:nvSpPr>
          <p:cNvPr id="4" name="Slide Number Placeholder 5"/>
          <p:cNvSpPr>
            <a:spLocks noGrp="1"/>
          </p:cNvSpPr>
          <p:nvPr>
            <p:ph type="sldNum" sz="quarter" idx="11"/>
          </p:nvPr>
        </p:nvSpPr>
        <p:spPr/>
        <p:txBody>
          <a:bodyPr/>
          <a:lstStyle>
            <a:lvl1pPr>
              <a:defRPr/>
            </a:lvl1pPr>
          </a:lstStyle>
          <a:p>
            <a:pPr>
              <a:defRPr/>
            </a:pPr>
            <a:fld id="{644C141D-612C-4360-A4FA-F82F45D1DDCB}"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l-GR" dirty="0"/>
          </a:p>
        </p:txBody>
      </p:sp>
      <p:sp>
        <p:nvSpPr>
          <p:cNvPr id="3" name="Slide Number Placeholder 5"/>
          <p:cNvSpPr>
            <a:spLocks noGrp="1"/>
          </p:cNvSpPr>
          <p:nvPr>
            <p:ph type="sldNum" sz="quarter" idx="11"/>
          </p:nvPr>
        </p:nvSpPr>
        <p:spPr/>
        <p:txBody>
          <a:bodyPr/>
          <a:lstStyle>
            <a:lvl1pPr>
              <a:defRPr/>
            </a:lvl1pPr>
          </a:lstStyle>
          <a:p>
            <a:pPr>
              <a:defRPr/>
            </a:pPr>
            <a:fld id="{33F7A1E8-7EAD-4C1D-A739-C4AD93AE6396}"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E15F591C-6224-4CC5-8A15-AD631975713D}"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dirty="0" smtClean="0"/>
              <a:t>Κάντε κλικ στο εικονίδιο για να προσθέσετε μια εικόνα</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Footer Placeholder 4"/>
          <p:cNvSpPr>
            <a:spLocks noGrp="1"/>
          </p:cNvSpPr>
          <p:nvPr>
            <p:ph type="ftr" sz="quarter" idx="10"/>
          </p:nvPr>
        </p:nvSpPr>
        <p:spPr/>
        <p:txBody>
          <a:bodyPr/>
          <a:lstStyle>
            <a:lvl1pPr>
              <a:defRPr/>
            </a:lvl1pPr>
          </a:lstStyle>
          <a:p>
            <a:pPr>
              <a:defRPr/>
            </a:pPr>
            <a:endParaRPr lang="el-GR" dirty="0"/>
          </a:p>
        </p:txBody>
      </p:sp>
      <p:sp>
        <p:nvSpPr>
          <p:cNvPr id="6" name="Slide Number Placeholder 5"/>
          <p:cNvSpPr>
            <a:spLocks noGrp="1"/>
          </p:cNvSpPr>
          <p:nvPr>
            <p:ph type="sldNum" sz="quarter" idx="11"/>
          </p:nvPr>
        </p:nvSpPr>
        <p:spPr/>
        <p:txBody>
          <a:bodyPr/>
          <a:lstStyle>
            <a:lvl1pPr>
              <a:defRPr/>
            </a:lvl1pPr>
          </a:lstStyle>
          <a:p>
            <a:pPr>
              <a:defRPr/>
            </a:pPr>
            <a:fld id="{4FE422E7-D324-4BB8-BD32-28893D8A1CB2}" type="slidenum">
              <a:rPr lang="el-GR" smtClean="0"/>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9B093D2-082E-44F1-8B89-B2F25A23D616}" type="slidenum">
              <a:rPr lang="el-GR" smtClean="0"/>
              <a:pPr>
                <a:defRPr/>
              </a:pPr>
              <a:t>‹#›</a:t>
            </a:fld>
            <a:endParaRPr lang="el-GR" dirty="0"/>
          </a:p>
        </p:txBody>
      </p:sp>
      <p:pic>
        <p:nvPicPr>
          <p:cNvPr id="1030" name="Picture 4" descr="pyrforos_transparent.png"/>
          <p:cNvPicPr>
            <a:picLocks noChangeAspect="1"/>
          </p:cNvPicPr>
          <p:nvPr/>
        </p:nvPicPr>
        <p:blipFill>
          <a:blip r:embed="rId13" cstate="print"/>
          <a:srcRect/>
          <a:stretch>
            <a:fillRect/>
          </a:stretch>
        </p:blipFill>
        <p:spPr bwMode="auto">
          <a:xfrm>
            <a:off x="7715250" y="6092825"/>
            <a:ext cx="715963" cy="714375"/>
          </a:xfrm>
          <a:prstGeom prst="rect">
            <a:avLst/>
          </a:prstGeom>
          <a:noFill/>
          <a:ln w="38100">
            <a:noFill/>
            <a:miter lim="800000"/>
            <a:headEnd/>
            <a:tailEnd/>
          </a:ln>
        </p:spPr>
      </p:pic>
      <p:cxnSp>
        <p:nvCxnSpPr>
          <p:cNvPr id="8" name="Straight Connector 7"/>
          <p:cNvCxnSpPr/>
          <p:nvPr/>
        </p:nvCxnSpPr>
        <p:spPr bwMode="auto">
          <a:xfrm>
            <a:off x="8501063" y="6524625"/>
            <a:ext cx="642937"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pic>
        <p:nvPicPr>
          <p:cNvPr id="1032" name="Picture 19" descr="cslab_logo_transparent.png"/>
          <p:cNvPicPr>
            <a:picLocks noChangeAspect="1"/>
          </p:cNvPicPr>
          <p:nvPr/>
        </p:nvPicPr>
        <p:blipFill>
          <a:blip r:embed="rId14" cstate="print"/>
          <a:srcRect/>
          <a:stretch>
            <a:fillRect/>
          </a:stretch>
        </p:blipFill>
        <p:spPr bwMode="auto">
          <a:xfrm>
            <a:off x="5715000" y="6235700"/>
            <a:ext cx="1857375" cy="577850"/>
          </a:xfrm>
          <a:prstGeom prst="rect">
            <a:avLst/>
          </a:prstGeom>
          <a:noFill/>
          <a:ln w="38100">
            <a:noFill/>
            <a:miter lim="800000"/>
            <a:headEnd/>
            <a:tailEnd/>
          </a:ln>
        </p:spPr>
      </p:pic>
      <p:cxnSp>
        <p:nvCxnSpPr>
          <p:cNvPr id="10" name="Straight Connector 9"/>
          <p:cNvCxnSpPr/>
          <p:nvPr/>
        </p:nvCxnSpPr>
        <p:spPr bwMode="auto">
          <a:xfrm>
            <a:off x="0" y="6524625"/>
            <a:ext cx="5572125" cy="0"/>
          </a:xfrm>
          <a:prstGeom prst="line">
            <a:avLst/>
          </a:prstGeom>
          <a:ln w="38100" cmpd="sng">
            <a:solidFill>
              <a:srgbClr val="A50021"/>
            </a:solidFill>
          </a:ln>
        </p:spPr>
        <p:style>
          <a:lnRef idx="1">
            <a:schemeClr val="accent1"/>
          </a:lnRef>
          <a:fillRef idx="0">
            <a:schemeClr val="accent1"/>
          </a:fillRef>
          <a:effectRef idx="0">
            <a:schemeClr val="accent1"/>
          </a:effectRef>
          <a:fontRef idx="minor">
            <a:schemeClr val="tx1"/>
          </a:fontRef>
        </p:style>
      </p:cxnSp>
      <p:sp>
        <p:nvSpPr>
          <p:cNvPr id="11" name="Date Placeholder 7"/>
          <p:cNvSpPr txBox="1">
            <a:spLocks/>
          </p:cNvSpPr>
          <p:nvPr/>
        </p:nvSpPr>
        <p:spPr>
          <a:xfrm>
            <a:off x="107950" y="6569075"/>
            <a:ext cx="1008063" cy="288925"/>
          </a:xfrm>
          <a:prstGeom prst="rect">
            <a:avLst/>
          </a:prstGeom>
        </p:spPr>
        <p:txBody>
          <a:bodyPr/>
          <a:lstStyle/>
          <a:p>
            <a:pPr>
              <a:defRPr/>
            </a:pPr>
            <a:fld id="{9DF491CB-8FF0-4AD7-BD19-72FD185E7947}" type="datetime1">
              <a:rPr lang="el-GR" sz="1000" b="1">
                <a:latin typeface="Calibri" pitchFamily="34" charset="0"/>
              </a:rPr>
              <a:pPr>
                <a:defRPr/>
              </a:pPr>
              <a:t>13/12/2019</a:t>
            </a:fld>
            <a:endParaRPr lang="el-GR" sz="1000" b="1" dirty="0">
              <a:latin typeface="Calibri" pitchFamily="34" charset="0"/>
            </a:endParaRPr>
          </a:p>
        </p:txBody>
      </p:sp>
      <p:sp>
        <p:nvSpPr>
          <p:cNvPr id="12" name="11 - TextBox"/>
          <p:cNvSpPr txBox="1"/>
          <p:nvPr userDrawn="1"/>
        </p:nvSpPr>
        <p:spPr>
          <a:xfrm>
            <a:off x="466526" y="6556375"/>
            <a:ext cx="4681538" cy="277813"/>
          </a:xfrm>
          <a:prstGeom prst="rect">
            <a:avLst/>
          </a:prstGeom>
          <a:noFill/>
        </p:spPr>
        <p:txBody>
          <a:bodyPr>
            <a:spAutoFit/>
          </a:bodyPr>
          <a:lstStyle/>
          <a:p>
            <a:pPr>
              <a:defRPr/>
            </a:pPr>
            <a:r>
              <a:rPr lang="en-US" sz="1200" dirty="0">
                <a:solidFill>
                  <a:schemeClr val="bg2"/>
                </a:solidFill>
                <a:latin typeface="+mj-lt"/>
              </a:rPr>
              <a:t>Big Data related projects</a:t>
            </a:r>
            <a:endParaRPr lang="el-GR" sz="1200" dirty="0">
              <a:solidFill>
                <a:schemeClr val="bg2"/>
              </a:solidFill>
              <a:latin typeface="+mj-lt"/>
            </a:endParaRPr>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642938" y="1214438"/>
            <a:ext cx="7772400" cy="1681162"/>
          </a:xfrm>
          <a:prstGeom prst="rect">
            <a:avLst/>
          </a:prstGeom>
          <a:noFill/>
          <a:ln w="9525">
            <a:noFill/>
            <a:round/>
            <a:headEnd/>
            <a:tailEnd/>
          </a:ln>
        </p:spPr>
        <p:txBody>
          <a:bodyPr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4800" dirty="0" smtClean="0">
                <a:solidFill>
                  <a:srgbClr val="000000"/>
                </a:solidFill>
                <a:latin typeface="+mj-lt"/>
                <a:cs typeface="Times New Roman" pitchFamily="18" charset="0"/>
              </a:rPr>
              <a:t>Αντίγραφα </a:t>
            </a:r>
            <a:endParaRPr lang="en-US" sz="4800" dirty="0">
              <a:solidFill>
                <a:srgbClr val="000000"/>
              </a:solidFill>
              <a:latin typeface="+mj-lt"/>
              <a:cs typeface="Times New Roman" pitchFamily="18" charset="0"/>
            </a:endParaRPr>
          </a:p>
        </p:txBody>
      </p:sp>
      <p:sp>
        <p:nvSpPr>
          <p:cNvPr id="4099" name="Text Box 2"/>
          <p:cNvSpPr txBox="1">
            <a:spLocks noChangeArrowheads="1"/>
          </p:cNvSpPr>
          <p:nvPr/>
        </p:nvSpPr>
        <p:spPr bwMode="auto">
          <a:xfrm>
            <a:off x="457200" y="3260576"/>
            <a:ext cx="8001000" cy="2976736"/>
          </a:xfrm>
          <a:prstGeom prst="rect">
            <a:avLst/>
          </a:prstGeom>
          <a:noFill/>
          <a:ln w="9525">
            <a:noFill/>
            <a:round/>
            <a:headEnd/>
            <a:tailEnd/>
          </a:ln>
        </p:spPr>
        <p:txBody>
          <a:bodyPr/>
          <a:lstStyle/>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dirty="0" smtClean="0">
                <a:solidFill>
                  <a:srgbClr val="000000"/>
                </a:solidFill>
                <a:latin typeface="+mj-lt"/>
                <a:cs typeface="Times New Roman" pitchFamily="18" charset="0"/>
              </a:rPr>
              <a:t>Κατανεμημένα Συστήματα</a:t>
            </a: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800" dirty="0" smtClean="0">
                <a:solidFill>
                  <a:srgbClr val="000000"/>
                </a:solidFill>
                <a:latin typeface="+mj-lt"/>
                <a:cs typeface="Times New Roman" pitchFamily="18" charset="0"/>
              </a:rPr>
              <a:t>201</a:t>
            </a:r>
            <a:r>
              <a:rPr lang="en-US" sz="2800" dirty="0">
                <a:solidFill>
                  <a:srgbClr val="000000"/>
                </a:solidFill>
                <a:latin typeface="+mj-lt"/>
                <a:cs typeface="Times New Roman" pitchFamily="18" charset="0"/>
              </a:rPr>
              <a:t>9</a:t>
            </a:r>
            <a:r>
              <a:rPr lang="el-GR" sz="2800" dirty="0" smtClean="0">
                <a:solidFill>
                  <a:srgbClr val="000000"/>
                </a:solidFill>
                <a:latin typeface="+mj-lt"/>
                <a:cs typeface="Times New Roman" pitchFamily="18" charset="0"/>
              </a:rPr>
              <a:t>-20</a:t>
            </a:r>
            <a:r>
              <a:rPr lang="en-US" sz="2800" smtClean="0">
                <a:solidFill>
                  <a:srgbClr val="000000"/>
                </a:solidFill>
                <a:latin typeface="+mj-lt"/>
                <a:cs typeface="Times New Roman" pitchFamily="18" charset="0"/>
              </a:rPr>
              <a:t>20</a:t>
            </a:r>
            <a:endParaRPr lang="el-GR" sz="28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28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smtClean="0">
              <a:solidFill>
                <a:srgbClr val="000000"/>
              </a:solidFill>
              <a:latin typeface="+mj-lt"/>
              <a:cs typeface="Times New Roman" pitchFamily="18" charset="0"/>
            </a:endParaRPr>
          </a:p>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FF0000"/>
                </a:solidFill>
                <a:latin typeface="+mj-lt"/>
                <a:cs typeface="Times New Roman" pitchFamily="18" charset="0"/>
              </a:rPr>
              <a:t>http://www.cslab.ece.ntua.gr/courses/distrib</a:t>
            </a:r>
            <a:endParaRPr lang="en-US" sz="2800" dirty="0">
              <a:solidFill>
                <a:srgbClr val="FF0000"/>
              </a:solidFill>
              <a:latin typeface="+mj-lt"/>
              <a:cs typeface="Times New Roman" pitchFamily="18" charset="0"/>
            </a:endParaRPr>
          </a:p>
        </p:txBody>
      </p:sp>
      <p:pic>
        <p:nvPicPr>
          <p:cNvPr id="4100" name="Picture 3"/>
          <p:cNvPicPr>
            <a:picLocks noChangeAspect="1" noChangeArrowheads="1"/>
          </p:cNvPicPr>
          <p:nvPr/>
        </p:nvPicPr>
        <p:blipFill>
          <a:blip r:embed="rId3" cstate="print"/>
          <a:srcRect/>
          <a:stretch>
            <a:fillRect/>
          </a:stretch>
        </p:blipFill>
        <p:spPr bwMode="auto">
          <a:xfrm>
            <a:off x="7715250" y="6092825"/>
            <a:ext cx="715963" cy="714375"/>
          </a:xfrm>
          <a:prstGeom prst="rect">
            <a:avLst/>
          </a:prstGeom>
          <a:noFill/>
          <a:ln w="9525">
            <a:noFill/>
            <a:round/>
            <a:headEnd/>
            <a:tailEnd/>
          </a:ln>
        </p:spPr>
      </p:pic>
      <p:sp>
        <p:nvSpPr>
          <p:cNvPr id="4101" name="Line 4"/>
          <p:cNvSpPr>
            <a:spLocks noChangeShapeType="1"/>
          </p:cNvSpPr>
          <p:nvPr/>
        </p:nvSpPr>
        <p:spPr bwMode="auto">
          <a:xfrm>
            <a:off x="8501063" y="6524625"/>
            <a:ext cx="642937" cy="1588"/>
          </a:xfrm>
          <a:prstGeom prst="line">
            <a:avLst/>
          </a:prstGeom>
          <a:noFill/>
          <a:ln w="38160">
            <a:solidFill>
              <a:srgbClr val="A50021"/>
            </a:solidFill>
            <a:miter lim="800000"/>
            <a:headEnd/>
            <a:tailEnd/>
          </a:ln>
        </p:spPr>
        <p:txBody>
          <a:bodyPr/>
          <a:lstStyle/>
          <a:p>
            <a:endParaRPr lang="el-GR" dirty="0"/>
          </a:p>
        </p:txBody>
      </p:sp>
      <p:pic>
        <p:nvPicPr>
          <p:cNvPr id="4102" name="Picture 5"/>
          <p:cNvPicPr>
            <a:picLocks noChangeAspect="1" noChangeArrowheads="1"/>
          </p:cNvPicPr>
          <p:nvPr/>
        </p:nvPicPr>
        <p:blipFill>
          <a:blip r:embed="rId4" cstate="print"/>
          <a:srcRect/>
          <a:stretch>
            <a:fillRect/>
          </a:stretch>
        </p:blipFill>
        <p:spPr bwMode="auto">
          <a:xfrm>
            <a:off x="5715000" y="6235700"/>
            <a:ext cx="1857375" cy="577850"/>
          </a:xfrm>
          <a:prstGeom prst="rect">
            <a:avLst/>
          </a:prstGeom>
          <a:noFill/>
          <a:ln w="9525">
            <a:noFill/>
            <a:round/>
            <a:headEnd/>
            <a:tailEnd/>
          </a:ln>
        </p:spPr>
      </p:pic>
      <p:sp>
        <p:nvSpPr>
          <p:cNvPr id="4103" name="Line 6"/>
          <p:cNvSpPr>
            <a:spLocks noChangeShapeType="1"/>
          </p:cNvSpPr>
          <p:nvPr/>
        </p:nvSpPr>
        <p:spPr bwMode="auto">
          <a:xfrm>
            <a:off x="0" y="6524625"/>
            <a:ext cx="5572125" cy="1588"/>
          </a:xfrm>
          <a:prstGeom prst="line">
            <a:avLst/>
          </a:prstGeom>
          <a:noFill/>
          <a:ln w="38160">
            <a:solidFill>
              <a:srgbClr val="A50021"/>
            </a:solidFill>
            <a:miter lim="800000"/>
            <a:headEnd/>
            <a:tailEnd/>
          </a:ln>
        </p:spPr>
        <p:txBody>
          <a:bodyPr/>
          <a:lstStyle/>
          <a:p>
            <a:endParaRPr lang="el-GR" dirty="0"/>
          </a:p>
        </p:txBody>
      </p:sp>
      <p:sp>
        <p:nvSpPr>
          <p:cNvPr id="4104" name="Text Box 2"/>
          <p:cNvSpPr txBox="1">
            <a:spLocks noChangeArrowheads="1"/>
          </p:cNvSpPr>
          <p:nvPr/>
        </p:nvSpPr>
        <p:spPr bwMode="auto">
          <a:xfrm>
            <a:off x="52388" y="5257800"/>
            <a:ext cx="9039225" cy="979488"/>
          </a:xfrm>
          <a:prstGeom prst="rect">
            <a:avLst/>
          </a:prstGeom>
          <a:noFill/>
          <a:ln w="9525">
            <a:noFill/>
            <a:round/>
            <a:headEnd/>
            <a:tailEnd/>
          </a:ln>
        </p:spPr>
        <p:txBody>
          <a:bodyPr/>
          <a:lstStyle/>
          <a:p>
            <a:pPr algn="ct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600" dirty="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Flashback </a:t>
            </a:r>
            <a:r>
              <a:rPr lang="el-GR" dirty="0" smtClean="0"/>
              <a:t>Ολική διάταξη</a:t>
            </a:r>
            <a:endParaRPr lang="el-GR" dirty="0"/>
          </a:p>
        </p:txBody>
      </p:sp>
      <p:sp>
        <p:nvSpPr>
          <p:cNvPr id="3" name="2 - Θέση περιεχομένου"/>
          <p:cNvSpPr>
            <a:spLocks noGrp="1"/>
          </p:cNvSpPr>
          <p:nvPr>
            <p:ph idx="1"/>
          </p:nvPr>
        </p:nvSpPr>
        <p:spPr>
          <a:xfrm>
            <a:off x="457200" y="1340768"/>
            <a:ext cx="8229600" cy="4525963"/>
          </a:xfrm>
        </p:spPr>
        <p:txBody>
          <a:bodyPr/>
          <a:lstStyle/>
          <a:p>
            <a:r>
              <a:rPr lang="el-GR" sz="2000" dirty="0" smtClean="0"/>
              <a:t>Κάθε διεργασία παραδίδει όλα τα μηνύματα με την ίδια σειρά</a:t>
            </a:r>
            <a:r>
              <a:rPr lang="el-GR" sz="2000" dirty="0" smtClean="0">
                <a:solidFill>
                  <a:srgbClr val="FF0000"/>
                </a:solidFill>
              </a:rPr>
              <a:t> </a:t>
            </a:r>
          </a:p>
          <a:p>
            <a:endParaRPr lang="el-GR" sz="2000" dirty="0" smtClean="0">
              <a:solidFill>
                <a:srgbClr val="FF0000"/>
              </a:solidFill>
            </a:endParaRPr>
          </a:p>
          <a:p>
            <a:r>
              <a:rPr lang="el-GR" sz="2000" dirty="0" smtClean="0">
                <a:sym typeface="Wingdings" charset="0"/>
              </a:rPr>
              <a:t>Αν μια σωστή διεργασία παραδώσει το μήνυμα </a:t>
            </a:r>
            <a:r>
              <a:rPr lang="en-US" sz="2000" i="1" dirty="0" smtClean="0">
                <a:sym typeface="Wingdings" charset="0"/>
              </a:rPr>
              <a:t>m</a:t>
            </a:r>
            <a:r>
              <a:rPr lang="en-US" sz="2000" dirty="0" smtClean="0">
                <a:sym typeface="Wingdings" charset="0"/>
              </a:rPr>
              <a:t> </a:t>
            </a:r>
            <a:r>
              <a:rPr lang="el-GR" sz="2000" dirty="0" smtClean="0">
                <a:sym typeface="Wingdings" charset="0"/>
              </a:rPr>
              <a:t>πριν το</a:t>
            </a:r>
            <a:r>
              <a:rPr lang="en-US" sz="2000" dirty="0" smtClean="0">
                <a:sym typeface="Wingdings" charset="0"/>
              </a:rPr>
              <a:t> </a:t>
            </a:r>
            <a:r>
              <a:rPr lang="en-US" sz="2000" i="1" dirty="0" smtClean="0">
                <a:sym typeface="Wingdings" charset="0"/>
              </a:rPr>
              <a:t>m’ </a:t>
            </a:r>
            <a:r>
              <a:rPr lang="en-US" sz="2000" dirty="0" smtClean="0">
                <a:sym typeface="Wingdings" charset="0"/>
              </a:rPr>
              <a:t>(</a:t>
            </a:r>
            <a:r>
              <a:rPr lang="el-GR" sz="2000" dirty="0" smtClean="0">
                <a:sym typeface="Wingdings" charset="0"/>
              </a:rPr>
              <a:t>ανεξάρτητα από τους αποστολείς</a:t>
            </a:r>
            <a:r>
              <a:rPr lang="en-US" sz="2000" dirty="0" smtClean="0">
                <a:sym typeface="Wingdings" charset="0"/>
              </a:rPr>
              <a:t>), </a:t>
            </a:r>
            <a:r>
              <a:rPr lang="el-GR" sz="2000" dirty="0" smtClean="0">
                <a:sym typeface="Wingdings" charset="0"/>
              </a:rPr>
              <a:t>τότε οποιαδήποτε άλλη σωστή διεργασία </a:t>
            </a:r>
            <a:r>
              <a:rPr lang="el-GR" sz="2000" dirty="0" smtClean="0"/>
              <a:t>που παραδίδει το</a:t>
            </a:r>
            <a:r>
              <a:rPr lang="en-US" sz="2000" dirty="0" smtClean="0"/>
              <a:t> </a:t>
            </a:r>
            <a:r>
              <a:rPr lang="en-US" sz="2000" i="1" dirty="0" smtClean="0"/>
              <a:t>m’</a:t>
            </a:r>
            <a:r>
              <a:rPr lang="en-US" sz="2000" dirty="0" smtClean="0"/>
              <a:t> </a:t>
            </a:r>
            <a:r>
              <a:rPr lang="el-GR" sz="2000" dirty="0" smtClean="0"/>
              <a:t>θα έχει παραδώσει ήδη το </a:t>
            </a:r>
            <a:r>
              <a:rPr lang="en-US" sz="2000" dirty="0" smtClean="0"/>
              <a:t>m</a:t>
            </a:r>
            <a:endParaRPr lang="en-US" sz="2000" dirty="0" smtClean="0">
              <a:solidFill>
                <a:srgbClr val="FF0000"/>
              </a:solidFill>
            </a:endParaRPr>
          </a:p>
          <a:p>
            <a:endParaRPr lang="el-GR" sz="2000" dirty="0" smtClean="0"/>
          </a:p>
          <a:p>
            <a:r>
              <a:rPr lang="el-GR" sz="2000" dirty="0" smtClean="0"/>
              <a:t>Παράδειγμα</a:t>
            </a:r>
            <a:endParaRPr lang="en-US" sz="2000" dirty="0" smtClean="0"/>
          </a:p>
          <a:p>
            <a:pPr lvl="1"/>
            <a:r>
              <a:rPr lang="en-US" sz="1800" dirty="0" smtClean="0"/>
              <a:t>P1: m0, m1, m2</a:t>
            </a:r>
          </a:p>
          <a:p>
            <a:pPr lvl="1"/>
            <a:r>
              <a:rPr lang="en-US" sz="1800" dirty="0" smtClean="0"/>
              <a:t>P2: m3, m4, m5</a:t>
            </a:r>
          </a:p>
          <a:p>
            <a:pPr lvl="1"/>
            <a:r>
              <a:rPr lang="en-US" sz="1800" dirty="0" smtClean="0"/>
              <a:t>P3: m6, m7, m8</a:t>
            </a:r>
            <a:endParaRPr lang="el-GR" sz="1800" dirty="0" smtClean="0"/>
          </a:p>
          <a:p>
            <a:pPr lvl="1"/>
            <a:endParaRPr lang="el-GR" sz="2000" dirty="0" smtClean="0"/>
          </a:p>
          <a:p>
            <a:r>
              <a:rPr lang="el-GR" sz="2000" dirty="0" smtClean="0"/>
              <a:t>Ολική διάταξη</a:t>
            </a:r>
            <a:endParaRPr lang="en-US" sz="2000" dirty="0" smtClean="0"/>
          </a:p>
          <a:p>
            <a:pPr lvl="1"/>
            <a:r>
              <a:rPr lang="en-US" sz="1800" dirty="0" smtClean="0"/>
              <a:t>P1: m7, m1, m2, m4, m5, m3, m6, m0, m8</a:t>
            </a:r>
          </a:p>
          <a:p>
            <a:pPr lvl="1"/>
            <a:r>
              <a:rPr lang="en-US" sz="1800" dirty="0" smtClean="0"/>
              <a:t>P2: m7, m1, m2, m4, m5, m3, m6, m0, m8</a:t>
            </a:r>
          </a:p>
          <a:p>
            <a:pPr lvl="1"/>
            <a:r>
              <a:rPr lang="en-US" sz="1800" dirty="0" smtClean="0"/>
              <a:t>P3: m7, m1, m2, m4, m5, m3, m6, m0, m8</a:t>
            </a:r>
          </a:p>
          <a:p>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Όψεις</a:t>
            </a:r>
            <a:endParaRPr lang="el-GR" dirty="0"/>
          </a:p>
        </p:txBody>
      </p:sp>
      <p:sp>
        <p:nvSpPr>
          <p:cNvPr id="3" name="2 - Θέση περιεχομένου"/>
          <p:cNvSpPr>
            <a:spLocks noGrp="1"/>
          </p:cNvSpPr>
          <p:nvPr>
            <p:ph idx="1"/>
          </p:nvPr>
        </p:nvSpPr>
        <p:spPr>
          <a:xfrm>
            <a:off x="457200" y="1423317"/>
            <a:ext cx="8229600" cy="4525963"/>
          </a:xfrm>
        </p:spPr>
        <p:txBody>
          <a:bodyPr/>
          <a:lstStyle/>
          <a:p>
            <a:r>
              <a:rPr lang="el-GR" sz="2400" dirty="0" smtClean="0"/>
              <a:t>Ένα γεγονός συμβαίνει στο</a:t>
            </a:r>
            <a:r>
              <a:rPr lang="en-US" sz="2400" dirty="0" smtClean="0"/>
              <a:t> view </a:t>
            </a:r>
            <a:r>
              <a:rPr lang="en-US" sz="2400" dirty="0" err="1" smtClean="0"/>
              <a:t>v</a:t>
            </a:r>
            <a:r>
              <a:rPr lang="en-US" sz="2400" baseline="-25000" dirty="0" err="1" smtClean="0"/>
              <a:t>p,i</a:t>
            </a:r>
            <a:r>
              <a:rPr lang="en-US" sz="2400" dirty="0" smtClean="0"/>
              <a:t>(g) </a:t>
            </a:r>
            <a:r>
              <a:rPr lang="el-GR" sz="2400" dirty="0" smtClean="0"/>
              <a:t>αν η διεργασία </a:t>
            </a:r>
            <a:r>
              <a:rPr lang="en-US" sz="2400" dirty="0" smtClean="0"/>
              <a:t>p </a:t>
            </a:r>
            <a:r>
              <a:rPr lang="el-GR" sz="2400" dirty="0" smtClean="0"/>
              <a:t>έχει παραδώσει το</a:t>
            </a:r>
            <a:r>
              <a:rPr lang="en-US" sz="2400" dirty="0" smtClean="0"/>
              <a:t> </a:t>
            </a:r>
            <a:r>
              <a:rPr lang="en-US" sz="2400" dirty="0" err="1" smtClean="0"/>
              <a:t>v</a:t>
            </a:r>
            <a:r>
              <a:rPr lang="en-US" sz="2400" baseline="-25000" dirty="0" err="1" smtClean="0"/>
              <a:t>p,i</a:t>
            </a:r>
            <a:r>
              <a:rPr lang="en-US" sz="2400" dirty="0" smtClean="0"/>
              <a:t>(g) </a:t>
            </a:r>
            <a:r>
              <a:rPr lang="el-GR" sz="2400" dirty="0" smtClean="0"/>
              <a:t>αλλά όχι ακόμα το </a:t>
            </a:r>
            <a:r>
              <a:rPr lang="en-US" sz="2400" dirty="0" smtClean="0"/>
              <a:t>v</a:t>
            </a:r>
            <a:r>
              <a:rPr lang="en-US" sz="2400" baseline="-25000" dirty="0" smtClean="0"/>
              <a:t>p,i+1</a:t>
            </a:r>
            <a:r>
              <a:rPr lang="en-US" sz="2400" dirty="0" smtClean="0"/>
              <a:t>(g). </a:t>
            </a:r>
          </a:p>
          <a:p>
            <a:r>
              <a:rPr lang="el-GR" sz="2400" dirty="0" smtClean="0"/>
              <a:t>Τα μηνύματα που αποστέλλονται κατά το </a:t>
            </a:r>
            <a:r>
              <a:rPr lang="en-US" sz="2400" dirty="0" smtClean="0"/>
              <a:t>view </a:t>
            </a:r>
            <a:r>
              <a:rPr lang="en-US" sz="2400" dirty="0" err="1" smtClean="0"/>
              <a:t>i</a:t>
            </a:r>
            <a:r>
              <a:rPr lang="en-US" sz="2400" dirty="0" smtClean="0"/>
              <a:t> </a:t>
            </a:r>
            <a:r>
              <a:rPr lang="el-GR" sz="2400" i="1" dirty="0" smtClean="0">
                <a:solidFill>
                  <a:srgbClr val="FF0000"/>
                </a:solidFill>
              </a:rPr>
              <a:t>πρέπει να παραδίδονται στο ίδιο </a:t>
            </a:r>
            <a:r>
              <a:rPr lang="en-US" sz="2400" i="1" dirty="0" smtClean="0">
                <a:solidFill>
                  <a:srgbClr val="FF0000"/>
                </a:solidFill>
              </a:rPr>
              <a:t>view</a:t>
            </a:r>
            <a:r>
              <a:rPr lang="en-US" sz="2400" dirty="0" smtClean="0"/>
              <a:t> </a:t>
            </a:r>
            <a:r>
              <a:rPr lang="el-GR" sz="2400" dirty="0" smtClean="0"/>
              <a:t>σε όλα τα μέλη της ομάδας</a:t>
            </a:r>
            <a:endParaRPr lang="en-US" sz="2400" dirty="0" smtClean="0"/>
          </a:p>
          <a:p>
            <a:r>
              <a:rPr lang="el-GR" sz="2400" dirty="0" smtClean="0"/>
              <a:t>Απαιτήσεις για την παράδοση του </a:t>
            </a:r>
            <a:r>
              <a:rPr lang="en-US" sz="2400" dirty="0" smtClean="0"/>
              <a:t>view</a:t>
            </a:r>
          </a:p>
          <a:p>
            <a:pPr lvl="1"/>
            <a:r>
              <a:rPr lang="el-GR" sz="2000" dirty="0" smtClean="0"/>
              <a:t>Σειρά</a:t>
            </a:r>
            <a:r>
              <a:rPr lang="en-US" sz="2000" dirty="0" smtClean="0"/>
              <a:t>: </a:t>
            </a:r>
            <a:r>
              <a:rPr lang="el-GR" sz="2000" dirty="0" smtClean="0"/>
              <a:t>Αν η</a:t>
            </a:r>
            <a:r>
              <a:rPr lang="en-US" sz="2000" dirty="0" smtClean="0"/>
              <a:t> p </a:t>
            </a:r>
            <a:r>
              <a:rPr lang="el-GR" sz="2000" dirty="0" smtClean="0"/>
              <a:t>παραδώσει </a:t>
            </a:r>
            <a:r>
              <a:rPr lang="en-US" sz="2000" dirty="0" smtClean="0"/>
              <a:t>v</a:t>
            </a:r>
            <a:r>
              <a:rPr lang="en-US" sz="2000" baseline="-25000" dirty="0" smtClean="0"/>
              <a:t>i</a:t>
            </a:r>
            <a:r>
              <a:rPr lang="en-US" sz="2000" dirty="0" smtClean="0"/>
              <a:t>(g) </a:t>
            </a:r>
            <a:r>
              <a:rPr lang="el-GR" sz="2000" dirty="0" smtClean="0"/>
              <a:t>και μετά </a:t>
            </a:r>
            <a:r>
              <a:rPr lang="en-US" sz="2000" dirty="0" smtClean="0"/>
              <a:t>v</a:t>
            </a:r>
            <a:r>
              <a:rPr lang="en-US" sz="2000" baseline="-25000" dirty="0" smtClean="0"/>
              <a:t>i+1</a:t>
            </a:r>
            <a:r>
              <a:rPr lang="en-US" sz="2000" dirty="0" smtClean="0"/>
              <a:t>(g), </a:t>
            </a:r>
            <a:r>
              <a:rPr lang="el-GR" sz="2000" dirty="0" smtClean="0"/>
              <a:t>καμία άλλη διεργασία </a:t>
            </a:r>
            <a:r>
              <a:rPr lang="en-US" sz="2000" dirty="0" smtClean="0"/>
              <a:t>q </a:t>
            </a:r>
            <a:r>
              <a:rPr lang="el-GR" sz="2000" dirty="0" smtClean="0"/>
              <a:t>δεν παραδίδει </a:t>
            </a:r>
            <a:r>
              <a:rPr lang="en-US" sz="2000" dirty="0" smtClean="0"/>
              <a:t>v</a:t>
            </a:r>
            <a:r>
              <a:rPr lang="en-US" sz="2000" baseline="-25000" dirty="0" smtClean="0"/>
              <a:t>i+1</a:t>
            </a:r>
            <a:r>
              <a:rPr lang="en-US" sz="2000" dirty="0" smtClean="0"/>
              <a:t>(g) </a:t>
            </a:r>
            <a:r>
              <a:rPr lang="el-GR" sz="2000" dirty="0" smtClean="0"/>
              <a:t>πριν το </a:t>
            </a:r>
            <a:r>
              <a:rPr lang="en-US" sz="2000" dirty="0" smtClean="0"/>
              <a:t>v</a:t>
            </a:r>
            <a:r>
              <a:rPr lang="en-US" sz="2000" baseline="-25000" dirty="0" smtClean="0"/>
              <a:t>i</a:t>
            </a:r>
            <a:r>
              <a:rPr lang="en-US" sz="2000" dirty="0" smtClean="0"/>
              <a:t>(g).</a:t>
            </a:r>
          </a:p>
          <a:p>
            <a:pPr lvl="1"/>
            <a:r>
              <a:rPr lang="el-GR" sz="2000" dirty="0" smtClean="0"/>
              <a:t>ακεραιότητα</a:t>
            </a:r>
            <a:r>
              <a:rPr lang="en-US" sz="2000" dirty="0" smtClean="0"/>
              <a:t>: </a:t>
            </a:r>
            <a:r>
              <a:rPr lang="el-GR" sz="2000" dirty="0" smtClean="0"/>
              <a:t>Αν η</a:t>
            </a:r>
            <a:r>
              <a:rPr lang="en-US" sz="2000" dirty="0" smtClean="0"/>
              <a:t> p </a:t>
            </a:r>
            <a:r>
              <a:rPr lang="el-GR" sz="2000" dirty="0" smtClean="0"/>
              <a:t>παραδώσει </a:t>
            </a:r>
            <a:r>
              <a:rPr lang="en-US" sz="2000" dirty="0" smtClean="0"/>
              <a:t>v</a:t>
            </a:r>
            <a:r>
              <a:rPr lang="en-US" sz="2000" baseline="-25000" dirty="0" smtClean="0"/>
              <a:t>i</a:t>
            </a:r>
            <a:r>
              <a:rPr lang="en-US" sz="2000" dirty="0" smtClean="0"/>
              <a:t>(g), </a:t>
            </a:r>
            <a:r>
              <a:rPr lang="el-GR" sz="2000" dirty="0" smtClean="0"/>
              <a:t>τότε η </a:t>
            </a:r>
            <a:r>
              <a:rPr lang="en-US" sz="2000" dirty="0" smtClean="0"/>
              <a:t>p </a:t>
            </a:r>
            <a:r>
              <a:rPr lang="el-GR" sz="2000" dirty="0" smtClean="0"/>
              <a:t>ανήκει στο </a:t>
            </a:r>
            <a:r>
              <a:rPr lang="en-US" sz="2000" dirty="0" smtClean="0"/>
              <a:t>view </a:t>
            </a:r>
          </a:p>
          <a:p>
            <a:pPr lvl="1"/>
            <a:r>
              <a:rPr lang="en-US" sz="2000" dirty="0" smtClean="0"/>
              <a:t>Non-triviality: </a:t>
            </a:r>
            <a:r>
              <a:rPr lang="el-GR" sz="2000" dirty="0" smtClean="0"/>
              <a:t>Αν μια διεργασία </a:t>
            </a:r>
            <a:r>
              <a:rPr lang="en-US" sz="2000" dirty="0" smtClean="0"/>
              <a:t>q </a:t>
            </a:r>
            <a:r>
              <a:rPr lang="el-GR" sz="2000" dirty="0" smtClean="0"/>
              <a:t>γίνει μέλος ενός </a:t>
            </a:r>
            <a:r>
              <a:rPr lang="en-US" sz="2000" dirty="0" smtClean="0"/>
              <a:t>group </a:t>
            </a:r>
            <a:r>
              <a:rPr lang="el-GR" sz="2000" dirty="0" smtClean="0"/>
              <a:t>και είναι </a:t>
            </a:r>
            <a:r>
              <a:rPr lang="el-GR" sz="2000" dirty="0" err="1" smtClean="0"/>
              <a:t>προσβάσιμη</a:t>
            </a:r>
            <a:r>
              <a:rPr lang="el-GR" sz="2000" dirty="0" smtClean="0"/>
              <a:t> από την</a:t>
            </a:r>
            <a:r>
              <a:rPr lang="en-US" sz="2000" dirty="0" smtClean="0"/>
              <a:t> p, </a:t>
            </a:r>
            <a:r>
              <a:rPr lang="el-GR" sz="2000" dirty="0" smtClean="0"/>
              <a:t>τότε κάποια στιγμή (</a:t>
            </a:r>
            <a:r>
              <a:rPr lang="en-US" sz="2000" dirty="0" smtClean="0"/>
              <a:t>eventually</a:t>
            </a:r>
            <a:r>
              <a:rPr lang="el-GR" sz="2000" dirty="0" smtClean="0"/>
              <a:t>) η</a:t>
            </a:r>
            <a:r>
              <a:rPr lang="en-US" sz="2000" dirty="0" smtClean="0"/>
              <a:t> q </a:t>
            </a:r>
            <a:r>
              <a:rPr lang="el-GR" sz="2000" dirty="0" smtClean="0"/>
              <a:t>θα είναι πάντα παρούσα σε όλα τα </a:t>
            </a:r>
            <a:r>
              <a:rPr lang="en-US" sz="2000" dirty="0" smtClean="0"/>
              <a:t>views </a:t>
            </a:r>
            <a:r>
              <a:rPr lang="el-GR" sz="2000" dirty="0" smtClean="0"/>
              <a:t>που παραδίδονται στο </a:t>
            </a:r>
            <a:r>
              <a:rPr lang="en-US" sz="2000" dirty="0" smtClean="0"/>
              <a:t>p.</a:t>
            </a:r>
          </a:p>
          <a:p>
            <a:pPr lvl="2"/>
            <a:r>
              <a:rPr lang="el-GR" sz="1800" dirty="0" smtClean="0"/>
              <a:t>Εξαίρεση</a:t>
            </a:r>
            <a:r>
              <a:rPr lang="en-US" sz="1800" dirty="0" smtClean="0"/>
              <a:t>: partitioning </a:t>
            </a:r>
            <a:r>
              <a:rPr lang="el-GR" sz="1800" dirty="0" smtClean="0"/>
              <a:t>ενός</a:t>
            </a:r>
            <a:r>
              <a:rPr lang="en-US" sz="1800" dirty="0" smtClean="0"/>
              <a:t> group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View synchronous </a:t>
            </a:r>
            <a:r>
              <a:rPr lang="el-GR" dirty="0" smtClean="0"/>
              <a:t>επικοινωνία</a:t>
            </a:r>
            <a:endParaRPr lang="el-GR" dirty="0"/>
          </a:p>
        </p:txBody>
      </p:sp>
      <p:sp>
        <p:nvSpPr>
          <p:cNvPr id="3" name="2 - Θέση περιεχομένου"/>
          <p:cNvSpPr>
            <a:spLocks noGrp="1"/>
          </p:cNvSpPr>
          <p:nvPr>
            <p:ph idx="1"/>
          </p:nvPr>
        </p:nvSpPr>
        <p:spPr/>
        <p:txBody>
          <a:bodyPr/>
          <a:lstStyle/>
          <a:p>
            <a:r>
              <a:rPr lang="en-US" sz="2400" dirty="0" smtClean="0"/>
              <a:t>View Synchronous Communication = Group Membership Service  +  Reliable multicast</a:t>
            </a:r>
          </a:p>
          <a:p>
            <a:r>
              <a:rPr lang="en-US" altLang="ja-JP" sz="2400" dirty="0" smtClean="0"/>
              <a:t>"</a:t>
            </a:r>
            <a:r>
              <a:rPr lang="en-US" sz="2400" dirty="0" smtClean="0"/>
              <a:t>What happens in the view, stays in the view</a:t>
            </a:r>
            <a:r>
              <a:rPr lang="en-US" altLang="ja-JP" sz="2400" dirty="0" smtClean="0"/>
              <a:t>"</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Εγγυήσεις</a:t>
            </a:r>
            <a:endParaRPr lang="el-GR" dirty="0"/>
          </a:p>
        </p:txBody>
      </p:sp>
      <p:sp>
        <p:nvSpPr>
          <p:cNvPr id="3" name="2 - Θέση περιεχομένου"/>
          <p:cNvSpPr>
            <a:spLocks noGrp="1"/>
          </p:cNvSpPr>
          <p:nvPr>
            <p:ph idx="1"/>
          </p:nvPr>
        </p:nvSpPr>
        <p:spPr>
          <a:xfrm>
            <a:off x="457200" y="1340768"/>
            <a:ext cx="8229600" cy="4525963"/>
          </a:xfrm>
        </p:spPr>
        <p:txBody>
          <a:bodyPr/>
          <a:lstStyle/>
          <a:p>
            <a:r>
              <a:rPr lang="el-GR" sz="2000" dirty="0" smtClean="0"/>
              <a:t>Ακεραιότητα</a:t>
            </a:r>
            <a:r>
              <a:rPr lang="en-US" sz="2000" dirty="0" smtClean="0"/>
              <a:t>: </a:t>
            </a:r>
            <a:r>
              <a:rPr lang="el-GR" sz="2000" dirty="0" smtClean="0"/>
              <a:t>Αν η</a:t>
            </a:r>
            <a:r>
              <a:rPr lang="en-US" sz="2000" dirty="0" smtClean="0"/>
              <a:t> p </a:t>
            </a:r>
            <a:r>
              <a:rPr lang="el-GR" sz="2000" dirty="0" smtClean="0"/>
              <a:t>παρέδωσε το μήνυμα</a:t>
            </a:r>
            <a:r>
              <a:rPr lang="en-US" sz="2000" dirty="0" smtClean="0"/>
              <a:t> m</a:t>
            </a:r>
            <a:r>
              <a:rPr lang="el-GR" sz="2000" dirty="0" smtClean="0"/>
              <a:t> δεν θα το παραδώσει ξανά.</a:t>
            </a:r>
            <a:r>
              <a:rPr lang="en-US" sz="2000" dirty="0" smtClean="0"/>
              <a:t> </a:t>
            </a:r>
            <a:r>
              <a:rPr lang="el-GR" sz="2000" dirty="0" smtClean="0"/>
              <a:t>Επιπλέον η </a:t>
            </a:r>
            <a:r>
              <a:rPr lang="en-US" sz="2000" dirty="0" smtClean="0"/>
              <a:t>p </a:t>
            </a:r>
            <a:r>
              <a:rPr lang="el-GR" sz="2000" dirty="0" smtClean="0"/>
              <a:t>και η διεργασία αποστολέας του </a:t>
            </a:r>
            <a:r>
              <a:rPr lang="en-US" sz="2000" dirty="0" smtClean="0"/>
              <a:t>m </a:t>
            </a:r>
            <a:r>
              <a:rPr lang="el-GR" sz="2000" dirty="0" smtClean="0"/>
              <a:t>βρίσκονται στο ίδιο </a:t>
            </a:r>
            <a:r>
              <a:rPr lang="en-US" sz="2000" dirty="0" smtClean="0"/>
              <a:t>view </a:t>
            </a:r>
            <a:r>
              <a:rPr lang="el-GR" sz="2000" dirty="0" smtClean="0"/>
              <a:t>στο οποίο η </a:t>
            </a:r>
            <a:r>
              <a:rPr lang="en-US" sz="2000" dirty="0" smtClean="0"/>
              <a:t>p </a:t>
            </a:r>
            <a:r>
              <a:rPr lang="el-GR" sz="2000" dirty="0" smtClean="0"/>
              <a:t>παρέδωσε το </a:t>
            </a:r>
            <a:r>
              <a:rPr lang="en-US" sz="2000" dirty="0" smtClean="0"/>
              <a:t>m.</a:t>
            </a:r>
            <a:endParaRPr lang="el-GR" sz="2000" dirty="0" smtClean="0"/>
          </a:p>
          <a:p>
            <a:endParaRPr lang="en-US" sz="2000" dirty="0" smtClean="0"/>
          </a:p>
          <a:p>
            <a:r>
              <a:rPr lang="el-GR" sz="2000" dirty="0" smtClean="0"/>
              <a:t>Ισχύς</a:t>
            </a:r>
            <a:r>
              <a:rPr lang="en-US" sz="2000" dirty="0" smtClean="0"/>
              <a:t>: </a:t>
            </a:r>
            <a:r>
              <a:rPr lang="el-GR" sz="2000" dirty="0" smtClean="0"/>
              <a:t>Σωστές διεργασίες πάντα παραδίδουν όλα τα μηνύματα. Αν η </a:t>
            </a:r>
            <a:r>
              <a:rPr lang="en-US" sz="2000" dirty="0" smtClean="0"/>
              <a:t>p </a:t>
            </a:r>
            <a:r>
              <a:rPr lang="el-GR" sz="2000" dirty="0" smtClean="0"/>
              <a:t>παραδώσει το μήνυμα </a:t>
            </a:r>
            <a:r>
              <a:rPr lang="en-US" sz="2000" dirty="0" smtClean="0"/>
              <a:t>m </a:t>
            </a:r>
            <a:r>
              <a:rPr lang="el-GR" sz="2000" dirty="0" smtClean="0"/>
              <a:t>κατά το</a:t>
            </a:r>
            <a:r>
              <a:rPr lang="en-US" sz="2000" dirty="0" smtClean="0"/>
              <a:t> view v(g), </a:t>
            </a:r>
            <a:r>
              <a:rPr lang="el-GR" sz="2000" dirty="0" smtClean="0"/>
              <a:t>και κάποια διεργασία </a:t>
            </a:r>
            <a:r>
              <a:rPr lang="en-US" sz="2000" dirty="0" smtClean="0"/>
              <a:t>q </a:t>
            </a:r>
            <a:r>
              <a:rPr lang="en-US" sz="2000" dirty="0" smtClean="0">
                <a:sym typeface="Symbol" charset="0"/>
              </a:rPr>
              <a:t> v(g) </a:t>
            </a:r>
            <a:r>
              <a:rPr lang="el-GR" sz="2000" dirty="0" smtClean="0">
                <a:sym typeface="Symbol" charset="0"/>
              </a:rPr>
              <a:t>δεν παραδώσει το </a:t>
            </a:r>
            <a:r>
              <a:rPr lang="en-US" sz="2000" dirty="0" smtClean="0">
                <a:sym typeface="Symbol" charset="0"/>
              </a:rPr>
              <a:t>m </a:t>
            </a:r>
            <a:r>
              <a:rPr lang="el-GR" sz="2000" dirty="0" smtClean="0">
                <a:sym typeface="Symbol" charset="0"/>
              </a:rPr>
              <a:t>κατά το ίδιο </a:t>
            </a:r>
            <a:r>
              <a:rPr lang="en-US" sz="2000" dirty="0" smtClean="0">
                <a:sym typeface="Symbol" charset="0"/>
              </a:rPr>
              <a:t>v(g), </a:t>
            </a:r>
            <a:r>
              <a:rPr lang="el-GR" sz="2000" dirty="0" smtClean="0">
                <a:sym typeface="Symbol" charset="0"/>
              </a:rPr>
              <a:t>τότε το επόμενο </a:t>
            </a:r>
            <a:r>
              <a:rPr lang="en-US" sz="2000" dirty="0" smtClean="0">
                <a:sym typeface="Symbol" charset="0"/>
              </a:rPr>
              <a:t>view v</a:t>
            </a:r>
            <a:r>
              <a:rPr lang="fr-FR" altLang="ja-JP" sz="2000" dirty="0" smtClean="0">
                <a:sym typeface="Symbol" charset="0"/>
              </a:rPr>
              <a:t>'</a:t>
            </a:r>
            <a:r>
              <a:rPr lang="en-US" sz="2000" dirty="0" smtClean="0">
                <a:sym typeface="Symbol" charset="0"/>
              </a:rPr>
              <a:t>(g) </a:t>
            </a:r>
            <a:r>
              <a:rPr lang="el-GR" sz="2000" dirty="0" smtClean="0">
                <a:sym typeface="Symbol" charset="0"/>
              </a:rPr>
              <a:t>που θα παραδοθεί στο </a:t>
            </a:r>
            <a:r>
              <a:rPr lang="en-US" sz="2000" dirty="0" smtClean="0">
                <a:sym typeface="Symbol" charset="0"/>
              </a:rPr>
              <a:t>p </a:t>
            </a:r>
            <a:r>
              <a:rPr lang="el-GR" sz="2000" dirty="0" smtClean="0">
                <a:sym typeface="Symbol" charset="0"/>
              </a:rPr>
              <a:t>δεν θα περιλαμβάνει το</a:t>
            </a:r>
            <a:r>
              <a:rPr lang="en-US" sz="2000" dirty="0" smtClean="0">
                <a:sym typeface="Symbol" charset="0"/>
              </a:rPr>
              <a:t> q.</a:t>
            </a:r>
            <a:endParaRPr lang="el-GR" sz="2000" dirty="0" smtClean="0">
              <a:sym typeface="Symbol" charset="0"/>
            </a:endParaRPr>
          </a:p>
          <a:p>
            <a:endParaRPr lang="en-US" sz="2000" dirty="0" smtClean="0"/>
          </a:p>
          <a:p>
            <a:r>
              <a:rPr lang="el-GR" sz="2000" dirty="0" smtClean="0"/>
              <a:t>Συμφωνία</a:t>
            </a:r>
            <a:r>
              <a:rPr lang="en-US" sz="2000" dirty="0" smtClean="0"/>
              <a:t>: </a:t>
            </a:r>
            <a:r>
              <a:rPr lang="el-GR" sz="2000" dirty="0" smtClean="0"/>
              <a:t>Σωστές διεργασίες παραδίδουν την ίδια σειρά από</a:t>
            </a:r>
            <a:r>
              <a:rPr lang="en-US" sz="2000" dirty="0" smtClean="0"/>
              <a:t> views, </a:t>
            </a:r>
            <a:r>
              <a:rPr lang="el-GR" sz="2000" dirty="0" smtClean="0"/>
              <a:t>και το ίδιο σύνολο μηνυμάτων σε κάθε</a:t>
            </a:r>
            <a:r>
              <a:rPr lang="en-US" sz="2000" dirty="0" smtClean="0"/>
              <a:t> view.</a:t>
            </a:r>
          </a:p>
          <a:p>
            <a:pPr lvl="1"/>
            <a:r>
              <a:rPr lang="el-GR" sz="1800" dirty="0" smtClean="0"/>
              <a:t>Αν η</a:t>
            </a:r>
            <a:r>
              <a:rPr lang="en-US" sz="1800" dirty="0" smtClean="0"/>
              <a:t> p </a:t>
            </a:r>
            <a:r>
              <a:rPr lang="el-GR" sz="1800" dirty="0" smtClean="0"/>
              <a:t>παραδώσει το </a:t>
            </a:r>
            <a:r>
              <a:rPr lang="en-US" sz="1800" dirty="0" smtClean="0"/>
              <a:t>m </a:t>
            </a:r>
            <a:r>
              <a:rPr lang="el-GR" sz="1800" dirty="0" smtClean="0"/>
              <a:t>κατά το </a:t>
            </a:r>
            <a:r>
              <a:rPr lang="en-US" sz="1800" dirty="0" smtClean="0"/>
              <a:t>V</a:t>
            </a:r>
            <a:r>
              <a:rPr lang="el-GR" sz="1800" dirty="0" smtClean="0"/>
              <a:t> και μετά παραδώσει το </a:t>
            </a:r>
            <a:r>
              <a:rPr lang="en-US" sz="1800" dirty="0" smtClean="0"/>
              <a:t>V</a:t>
            </a:r>
            <a:r>
              <a:rPr lang="fr-FR" altLang="ja-JP" sz="1800" dirty="0" smtClean="0"/>
              <a:t>'</a:t>
            </a:r>
            <a:r>
              <a:rPr lang="en-US" sz="1800" dirty="0" smtClean="0"/>
              <a:t>, </a:t>
            </a:r>
            <a:r>
              <a:rPr lang="el-GR" sz="1800" dirty="0" smtClean="0"/>
              <a:t>τότε όλες οι διεργασίες στο </a:t>
            </a:r>
            <a:r>
              <a:rPr lang="en-US" sz="1800" dirty="0" smtClean="0"/>
              <a:t>V </a:t>
            </a:r>
            <a:r>
              <a:rPr lang="en-US" sz="1800" dirty="0" smtClean="0">
                <a:sym typeface="Symbol" charset="0"/>
              </a:rPr>
              <a:t> V</a:t>
            </a:r>
            <a:r>
              <a:rPr lang="fr-FR" altLang="ja-JP" sz="1800" dirty="0" smtClean="0">
                <a:sym typeface="Symbol" charset="0"/>
              </a:rPr>
              <a:t>'</a:t>
            </a:r>
            <a:r>
              <a:rPr lang="en-US" sz="1800" dirty="0" smtClean="0">
                <a:sym typeface="Symbol" charset="0"/>
              </a:rPr>
              <a:t> </a:t>
            </a:r>
            <a:r>
              <a:rPr lang="el-GR" sz="1800" dirty="0" smtClean="0">
                <a:sym typeface="Symbol" charset="0"/>
              </a:rPr>
              <a:t>θα παραδώσουν το </a:t>
            </a:r>
            <a:r>
              <a:rPr lang="en-US" sz="1800" dirty="0" smtClean="0">
                <a:sym typeface="Symbol" charset="0"/>
              </a:rPr>
              <a:t>m </a:t>
            </a:r>
            <a:r>
              <a:rPr lang="el-GR" sz="1800" dirty="0" smtClean="0">
                <a:sym typeface="Symbol" charset="0"/>
              </a:rPr>
              <a:t>κατά το</a:t>
            </a:r>
            <a:r>
              <a:rPr lang="en-US" sz="1800" dirty="0" smtClean="0">
                <a:sym typeface="Symbol" charset="0"/>
              </a:rPr>
              <a:t> view V</a:t>
            </a:r>
            <a:endParaRPr lang="el-GR" sz="1800" dirty="0" smtClean="0">
              <a:sym typeface="Symbol" charset="0"/>
            </a:endParaRPr>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Παραδείγματα</a:t>
            </a:r>
            <a:endParaRPr lang="el-GR" dirty="0"/>
          </a:p>
        </p:txBody>
      </p:sp>
      <p:grpSp>
        <p:nvGrpSpPr>
          <p:cNvPr id="4" name="Group 4"/>
          <p:cNvGrpSpPr>
            <a:grpSpLocks/>
          </p:cNvGrpSpPr>
          <p:nvPr/>
        </p:nvGrpSpPr>
        <p:grpSpPr bwMode="auto">
          <a:xfrm>
            <a:off x="758825" y="1239838"/>
            <a:ext cx="7912100" cy="4775200"/>
            <a:chOff x="0" y="0"/>
            <a:chExt cx="4984" cy="3008"/>
          </a:xfrm>
        </p:grpSpPr>
        <p:sp>
          <p:nvSpPr>
            <p:cNvPr id="5" name="Freeform 5"/>
            <p:cNvSpPr>
              <a:spLocks/>
            </p:cNvSpPr>
            <p:nvPr/>
          </p:nvSpPr>
          <p:spPr bwMode="auto">
            <a:xfrm>
              <a:off x="2241" y="373"/>
              <a:ext cx="56"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 name="Line 6"/>
            <p:cNvSpPr>
              <a:spLocks noChangeShapeType="1"/>
            </p:cNvSpPr>
            <p:nvPr/>
          </p:nvSpPr>
          <p:spPr bwMode="auto">
            <a:xfrm>
              <a:off x="595" y="401"/>
              <a:ext cx="1632" cy="1"/>
            </a:xfrm>
            <a:prstGeom prst="line">
              <a:avLst/>
            </a:prstGeom>
            <a:noFill/>
            <a:ln w="33338">
              <a:solidFill>
                <a:schemeClr val="tx1"/>
              </a:solidFill>
              <a:round/>
              <a:headEnd/>
              <a:tailEnd/>
            </a:ln>
          </p:spPr>
          <p:txBody>
            <a:bodyPr lIns="0" tIns="0" rIns="0" bIns="0"/>
            <a:lstStyle/>
            <a:p>
              <a:endParaRPr lang="el-GR"/>
            </a:p>
          </p:txBody>
        </p:sp>
        <p:sp>
          <p:nvSpPr>
            <p:cNvPr id="7" name="Freeform 7"/>
            <p:cNvSpPr>
              <a:spLocks/>
            </p:cNvSpPr>
            <p:nvPr/>
          </p:nvSpPr>
          <p:spPr bwMode="auto">
            <a:xfrm>
              <a:off x="2241" y="640"/>
              <a:ext cx="56"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8" name="Line 8"/>
            <p:cNvSpPr>
              <a:spLocks noChangeShapeType="1"/>
            </p:cNvSpPr>
            <p:nvPr/>
          </p:nvSpPr>
          <p:spPr bwMode="auto">
            <a:xfrm>
              <a:off x="595" y="668"/>
              <a:ext cx="1632" cy="1"/>
            </a:xfrm>
            <a:prstGeom prst="line">
              <a:avLst/>
            </a:prstGeom>
            <a:noFill/>
            <a:ln w="33338">
              <a:solidFill>
                <a:schemeClr val="tx1"/>
              </a:solidFill>
              <a:round/>
              <a:headEnd/>
              <a:tailEnd/>
            </a:ln>
          </p:spPr>
          <p:txBody>
            <a:bodyPr lIns="0" tIns="0" rIns="0" bIns="0"/>
            <a:lstStyle/>
            <a:p>
              <a:endParaRPr lang="el-GR"/>
            </a:p>
          </p:txBody>
        </p:sp>
        <p:sp>
          <p:nvSpPr>
            <p:cNvPr id="9" name="Freeform 9"/>
            <p:cNvSpPr>
              <a:spLocks/>
            </p:cNvSpPr>
            <p:nvPr/>
          </p:nvSpPr>
          <p:spPr bwMode="auto">
            <a:xfrm>
              <a:off x="2241" y="907"/>
              <a:ext cx="56" cy="71"/>
            </a:xfrm>
            <a:custGeom>
              <a:avLst/>
              <a:gdLst/>
              <a:ahLst/>
              <a:cxnLst>
                <a:cxn ang="0">
                  <a:pos x="0" y="13082"/>
                </a:cxn>
                <a:cxn ang="0">
                  <a:pos x="0" y="0"/>
                </a:cxn>
                <a:cxn ang="0">
                  <a:pos x="21600" y="13082"/>
                </a:cxn>
                <a:cxn ang="0">
                  <a:pos x="0" y="21600"/>
                </a:cxn>
                <a:cxn ang="0">
                  <a:pos x="0" y="13082"/>
                </a:cxn>
                <a:cxn ang="0">
                  <a:pos x="0" y="13082"/>
                </a:cxn>
              </a:cxnLst>
              <a:rect l="0" t="0" r="r" b="b"/>
              <a:pathLst>
                <a:path w="21600" h="21600">
                  <a:moveTo>
                    <a:pt x="0" y="13082"/>
                  </a:moveTo>
                  <a:lnTo>
                    <a:pt x="0" y="0"/>
                  </a:lnTo>
                  <a:lnTo>
                    <a:pt x="21600" y="13082"/>
                  </a:lnTo>
                  <a:lnTo>
                    <a:pt x="0" y="21600"/>
                  </a:lnTo>
                  <a:lnTo>
                    <a:pt x="0" y="13082"/>
                  </a:lnTo>
                  <a:close/>
                  <a:moveTo>
                    <a:pt x="0" y="13082"/>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0" name="Line 10"/>
            <p:cNvSpPr>
              <a:spLocks noChangeShapeType="1"/>
            </p:cNvSpPr>
            <p:nvPr/>
          </p:nvSpPr>
          <p:spPr bwMode="auto">
            <a:xfrm>
              <a:off x="595" y="950"/>
              <a:ext cx="1632" cy="1"/>
            </a:xfrm>
            <a:prstGeom prst="line">
              <a:avLst/>
            </a:prstGeom>
            <a:noFill/>
            <a:ln w="33338">
              <a:solidFill>
                <a:schemeClr val="tx1"/>
              </a:solidFill>
              <a:round/>
              <a:headEnd/>
              <a:tailEnd/>
            </a:ln>
          </p:spPr>
          <p:txBody>
            <a:bodyPr lIns="0" tIns="0" rIns="0" bIns="0"/>
            <a:lstStyle/>
            <a:p>
              <a:endParaRPr lang="el-GR"/>
            </a:p>
          </p:txBody>
        </p:sp>
        <p:sp>
          <p:nvSpPr>
            <p:cNvPr id="11" name="Rectangle 11"/>
            <p:cNvSpPr>
              <a:spLocks/>
            </p:cNvSpPr>
            <p:nvPr/>
          </p:nvSpPr>
          <p:spPr bwMode="auto">
            <a:xfrm>
              <a:off x="496" y="319"/>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12" name="Rectangle 12"/>
            <p:cNvSpPr>
              <a:spLocks/>
            </p:cNvSpPr>
            <p:nvPr/>
          </p:nvSpPr>
          <p:spPr bwMode="auto">
            <a:xfrm>
              <a:off x="496" y="58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13" name="Rectangle 13"/>
            <p:cNvSpPr>
              <a:spLocks/>
            </p:cNvSpPr>
            <p:nvPr/>
          </p:nvSpPr>
          <p:spPr bwMode="auto">
            <a:xfrm>
              <a:off x="507" y="900"/>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14" name="Line 14"/>
            <p:cNvSpPr>
              <a:spLocks noChangeShapeType="1"/>
            </p:cNvSpPr>
            <p:nvPr/>
          </p:nvSpPr>
          <p:spPr bwMode="auto">
            <a:xfrm>
              <a:off x="1045" y="331"/>
              <a:ext cx="141" cy="154"/>
            </a:xfrm>
            <a:prstGeom prst="line">
              <a:avLst/>
            </a:prstGeom>
            <a:noFill/>
            <a:ln w="33338">
              <a:solidFill>
                <a:schemeClr val="tx1"/>
              </a:solidFill>
              <a:round/>
              <a:headEnd/>
              <a:tailEnd/>
            </a:ln>
          </p:spPr>
          <p:txBody>
            <a:bodyPr lIns="0" tIns="0" rIns="0" bIns="0"/>
            <a:lstStyle/>
            <a:p>
              <a:endParaRPr lang="el-GR"/>
            </a:p>
          </p:txBody>
        </p:sp>
        <p:sp>
          <p:nvSpPr>
            <p:cNvPr id="15" name="Line 15"/>
            <p:cNvSpPr>
              <a:spLocks noChangeShapeType="1"/>
            </p:cNvSpPr>
            <p:nvPr/>
          </p:nvSpPr>
          <p:spPr bwMode="auto">
            <a:xfrm flipH="1">
              <a:off x="1045" y="331"/>
              <a:ext cx="141" cy="154"/>
            </a:xfrm>
            <a:prstGeom prst="line">
              <a:avLst/>
            </a:prstGeom>
            <a:noFill/>
            <a:ln w="33338">
              <a:solidFill>
                <a:schemeClr val="tx1"/>
              </a:solidFill>
              <a:round/>
              <a:headEnd/>
              <a:tailEnd/>
            </a:ln>
          </p:spPr>
          <p:txBody>
            <a:bodyPr lIns="0" tIns="0" rIns="0" bIns="0"/>
            <a:lstStyle/>
            <a:p>
              <a:endParaRPr lang="el-GR"/>
            </a:p>
          </p:txBody>
        </p:sp>
        <p:sp>
          <p:nvSpPr>
            <p:cNvPr id="16" name="Freeform 16"/>
            <p:cNvSpPr>
              <a:spLocks/>
            </p:cNvSpPr>
            <p:nvPr/>
          </p:nvSpPr>
          <p:spPr bwMode="auto">
            <a:xfrm>
              <a:off x="904" y="457"/>
              <a:ext cx="57" cy="57"/>
            </a:xfrm>
            <a:custGeom>
              <a:avLst/>
              <a:gdLst/>
              <a:ahLst/>
              <a:cxnLst>
                <a:cxn ang="0">
                  <a:pos x="5684" y="5305"/>
                </a:cxn>
                <a:cxn ang="0">
                  <a:pos x="10989" y="0"/>
                </a:cxn>
                <a:cxn ang="0">
                  <a:pos x="21600" y="21600"/>
                </a:cxn>
                <a:cxn ang="0">
                  <a:pos x="0" y="16295"/>
                </a:cxn>
                <a:cxn ang="0">
                  <a:pos x="5684" y="5305"/>
                </a:cxn>
                <a:cxn ang="0">
                  <a:pos x="5684" y="5305"/>
                </a:cxn>
              </a:cxnLst>
              <a:rect l="0" t="0" r="r" b="b"/>
              <a:pathLst>
                <a:path w="21600" h="21600">
                  <a:moveTo>
                    <a:pt x="5684" y="5305"/>
                  </a:moveTo>
                  <a:lnTo>
                    <a:pt x="10989" y="0"/>
                  </a:lnTo>
                  <a:lnTo>
                    <a:pt x="21600" y="21600"/>
                  </a:lnTo>
                  <a:lnTo>
                    <a:pt x="0" y="16295"/>
                  </a:lnTo>
                  <a:lnTo>
                    <a:pt x="5684" y="5305"/>
                  </a:lnTo>
                  <a:close/>
                  <a:moveTo>
                    <a:pt x="5684" y="530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7" name="Line 17"/>
            <p:cNvSpPr>
              <a:spLocks noChangeShapeType="1"/>
            </p:cNvSpPr>
            <p:nvPr/>
          </p:nvSpPr>
          <p:spPr bwMode="auto">
            <a:xfrm>
              <a:off x="834" y="401"/>
              <a:ext cx="85" cy="70"/>
            </a:xfrm>
            <a:prstGeom prst="line">
              <a:avLst/>
            </a:prstGeom>
            <a:noFill/>
            <a:ln w="33338">
              <a:solidFill>
                <a:schemeClr val="tx1"/>
              </a:solidFill>
              <a:round/>
              <a:headEnd/>
              <a:tailEnd/>
            </a:ln>
          </p:spPr>
          <p:txBody>
            <a:bodyPr lIns="0" tIns="0" rIns="0" bIns="0"/>
            <a:lstStyle/>
            <a:p>
              <a:endParaRPr lang="el-GR"/>
            </a:p>
          </p:txBody>
        </p:sp>
        <p:sp>
          <p:nvSpPr>
            <p:cNvPr id="18" name="Freeform 18"/>
            <p:cNvSpPr>
              <a:spLocks/>
            </p:cNvSpPr>
            <p:nvPr/>
          </p:nvSpPr>
          <p:spPr bwMode="auto">
            <a:xfrm>
              <a:off x="820" y="528"/>
              <a:ext cx="56" cy="56"/>
            </a:xfrm>
            <a:custGeom>
              <a:avLst/>
              <a:gdLst/>
              <a:ahLst/>
              <a:cxnLst>
                <a:cxn ang="0">
                  <a:pos x="10800" y="0"/>
                </a:cxn>
                <a:cxn ang="0">
                  <a:pos x="21600" y="0"/>
                </a:cxn>
                <a:cxn ang="0">
                  <a:pos x="16200" y="21600"/>
                </a:cxn>
                <a:cxn ang="0">
                  <a:pos x="0" y="0"/>
                </a:cxn>
                <a:cxn ang="0">
                  <a:pos x="10800" y="0"/>
                </a:cxn>
                <a:cxn ang="0">
                  <a:pos x="10800" y="0"/>
                </a:cxn>
              </a:cxnLst>
              <a:rect l="0" t="0" r="r" b="b"/>
              <a:pathLst>
                <a:path w="21600" h="21600">
                  <a:moveTo>
                    <a:pt x="10800" y="0"/>
                  </a:moveTo>
                  <a:lnTo>
                    <a:pt x="21600" y="0"/>
                  </a:lnTo>
                  <a:lnTo>
                    <a:pt x="16200" y="21600"/>
                  </a:lnTo>
                  <a:lnTo>
                    <a:pt x="0" y="0"/>
                  </a:lnTo>
                  <a:lnTo>
                    <a:pt x="10800" y="0"/>
                  </a:lnTo>
                  <a:close/>
                  <a:moveTo>
                    <a:pt x="10800" y="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9" name="Line 19"/>
            <p:cNvSpPr>
              <a:spLocks noChangeShapeType="1"/>
            </p:cNvSpPr>
            <p:nvPr/>
          </p:nvSpPr>
          <p:spPr bwMode="auto">
            <a:xfrm>
              <a:off x="834" y="401"/>
              <a:ext cx="14" cy="127"/>
            </a:xfrm>
            <a:prstGeom prst="line">
              <a:avLst/>
            </a:prstGeom>
            <a:noFill/>
            <a:ln w="33338">
              <a:solidFill>
                <a:schemeClr val="tx1"/>
              </a:solidFill>
              <a:round/>
              <a:headEnd/>
              <a:tailEnd/>
            </a:ln>
          </p:spPr>
          <p:txBody>
            <a:bodyPr lIns="0" tIns="0" rIns="0" bIns="0"/>
            <a:lstStyle/>
            <a:p>
              <a:endParaRPr lang="el-GR"/>
            </a:p>
          </p:txBody>
        </p:sp>
        <p:sp>
          <p:nvSpPr>
            <p:cNvPr id="20" name="Line 20"/>
            <p:cNvSpPr>
              <a:spLocks noChangeShapeType="1"/>
            </p:cNvSpPr>
            <p:nvPr/>
          </p:nvSpPr>
          <p:spPr bwMode="auto">
            <a:xfrm>
              <a:off x="989" y="528"/>
              <a:ext cx="70" cy="84"/>
            </a:xfrm>
            <a:prstGeom prst="line">
              <a:avLst/>
            </a:prstGeom>
            <a:noFill/>
            <a:ln w="33338">
              <a:solidFill>
                <a:schemeClr val="tx1"/>
              </a:solidFill>
              <a:round/>
              <a:headEnd/>
              <a:tailEnd/>
            </a:ln>
          </p:spPr>
          <p:txBody>
            <a:bodyPr lIns="0" tIns="0" rIns="0" bIns="0"/>
            <a:lstStyle/>
            <a:p>
              <a:endParaRPr lang="el-GR"/>
            </a:p>
          </p:txBody>
        </p:sp>
        <p:sp>
          <p:nvSpPr>
            <p:cNvPr id="21" name="Line 21"/>
            <p:cNvSpPr>
              <a:spLocks noChangeShapeType="1"/>
            </p:cNvSpPr>
            <p:nvPr/>
          </p:nvSpPr>
          <p:spPr bwMode="auto">
            <a:xfrm flipH="1">
              <a:off x="989" y="528"/>
              <a:ext cx="70" cy="84"/>
            </a:xfrm>
            <a:prstGeom prst="line">
              <a:avLst/>
            </a:prstGeom>
            <a:noFill/>
            <a:ln w="33338">
              <a:solidFill>
                <a:schemeClr val="tx1"/>
              </a:solidFill>
              <a:round/>
              <a:headEnd/>
              <a:tailEnd/>
            </a:ln>
          </p:spPr>
          <p:txBody>
            <a:bodyPr lIns="0" tIns="0" rIns="0" bIns="0"/>
            <a:lstStyle/>
            <a:p>
              <a:endParaRPr lang="el-GR"/>
            </a:p>
          </p:txBody>
        </p:sp>
        <p:sp>
          <p:nvSpPr>
            <p:cNvPr id="22" name="Line 22"/>
            <p:cNvSpPr>
              <a:spLocks noChangeShapeType="1"/>
            </p:cNvSpPr>
            <p:nvPr/>
          </p:nvSpPr>
          <p:spPr bwMode="auto">
            <a:xfrm>
              <a:off x="834" y="584"/>
              <a:ext cx="70" cy="70"/>
            </a:xfrm>
            <a:prstGeom prst="line">
              <a:avLst/>
            </a:prstGeom>
            <a:noFill/>
            <a:ln w="33338">
              <a:solidFill>
                <a:schemeClr val="tx1"/>
              </a:solidFill>
              <a:round/>
              <a:headEnd/>
              <a:tailEnd/>
            </a:ln>
          </p:spPr>
          <p:txBody>
            <a:bodyPr lIns="0" tIns="0" rIns="0" bIns="0"/>
            <a:lstStyle/>
            <a:p>
              <a:endParaRPr lang="el-GR"/>
            </a:p>
          </p:txBody>
        </p:sp>
        <p:sp>
          <p:nvSpPr>
            <p:cNvPr id="23" name="Line 23"/>
            <p:cNvSpPr>
              <a:spLocks noChangeShapeType="1"/>
            </p:cNvSpPr>
            <p:nvPr/>
          </p:nvSpPr>
          <p:spPr bwMode="auto">
            <a:xfrm flipH="1">
              <a:off x="834" y="584"/>
              <a:ext cx="70" cy="70"/>
            </a:xfrm>
            <a:prstGeom prst="line">
              <a:avLst/>
            </a:prstGeom>
            <a:noFill/>
            <a:ln w="33338">
              <a:solidFill>
                <a:schemeClr val="tx1"/>
              </a:solidFill>
              <a:round/>
              <a:headEnd/>
              <a:tailEnd/>
            </a:ln>
          </p:spPr>
          <p:txBody>
            <a:bodyPr lIns="0" tIns="0" rIns="0" bIns="0"/>
            <a:lstStyle/>
            <a:p>
              <a:endParaRPr lang="el-GR"/>
            </a:p>
          </p:txBody>
        </p:sp>
        <p:sp>
          <p:nvSpPr>
            <p:cNvPr id="24" name="Line 24"/>
            <p:cNvSpPr>
              <a:spLocks noChangeShapeType="1"/>
            </p:cNvSpPr>
            <p:nvPr/>
          </p:nvSpPr>
          <p:spPr bwMode="auto">
            <a:xfrm>
              <a:off x="778" y="190"/>
              <a:ext cx="1" cy="14"/>
            </a:xfrm>
            <a:prstGeom prst="line">
              <a:avLst/>
            </a:prstGeom>
            <a:noFill/>
            <a:ln w="33338">
              <a:solidFill>
                <a:schemeClr val="tx1"/>
              </a:solidFill>
              <a:round/>
              <a:headEnd/>
              <a:tailEnd/>
            </a:ln>
          </p:spPr>
          <p:txBody>
            <a:bodyPr lIns="0" tIns="0" rIns="0" bIns="0"/>
            <a:lstStyle/>
            <a:p>
              <a:endParaRPr lang="el-GR"/>
            </a:p>
          </p:txBody>
        </p:sp>
        <p:sp>
          <p:nvSpPr>
            <p:cNvPr id="25" name="Line 25"/>
            <p:cNvSpPr>
              <a:spLocks noChangeShapeType="1"/>
            </p:cNvSpPr>
            <p:nvPr/>
          </p:nvSpPr>
          <p:spPr bwMode="auto">
            <a:xfrm>
              <a:off x="764" y="260"/>
              <a:ext cx="1" cy="29"/>
            </a:xfrm>
            <a:prstGeom prst="line">
              <a:avLst/>
            </a:prstGeom>
            <a:noFill/>
            <a:ln w="33338">
              <a:solidFill>
                <a:schemeClr val="tx1"/>
              </a:solidFill>
              <a:round/>
              <a:headEnd/>
              <a:tailEnd/>
            </a:ln>
          </p:spPr>
          <p:txBody>
            <a:bodyPr lIns="0" tIns="0" rIns="0" bIns="0"/>
            <a:lstStyle/>
            <a:p>
              <a:endParaRPr lang="el-GR"/>
            </a:p>
          </p:txBody>
        </p:sp>
        <p:sp>
          <p:nvSpPr>
            <p:cNvPr id="26" name="Line 26"/>
            <p:cNvSpPr>
              <a:spLocks noChangeShapeType="1"/>
            </p:cNvSpPr>
            <p:nvPr/>
          </p:nvSpPr>
          <p:spPr bwMode="auto">
            <a:xfrm flipH="1">
              <a:off x="736" y="345"/>
              <a:ext cx="14" cy="28"/>
            </a:xfrm>
            <a:prstGeom prst="line">
              <a:avLst/>
            </a:prstGeom>
            <a:noFill/>
            <a:ln w="33338">
              <a:solidFill>
                <a:schemeClr val="tx1"/>
              </a:solidFill>
              <a:round/>
              <a:headEnd/>
              <a:tailEnd/>
            </a:ln>
          </p:spPr>
          <p:txBody>
            <a:bodyPr lIns="0" tIns="0" rIns="0" bIns="0"/>
            <a:lstStyle/>
            <a:p>
              <a:endParaRPr lang="el-GR"/>
            </a:p>
          </p:txBody>
        </p:sp>
        <p:sp>
          <p:nvSpPr>
            <p:cNvPr id="27" name="Line 27"/>
            <p:cNvSpPr>
              <a:spLocks noChangeShapeType="1"/>
            </p:cNvSpPr>
            <p:nvPr/>
          </p:nvSpPr>
          <p:spPr bwMode="auto">
            <a:xfrm flipH="1">
              <a:off x="722" y="415"/>
              <a:ext cx="14" cy="28"/>
            </a:xfrm>
            <a:prstGeom prst="line">
              <a:avLst/>
            </a:prstGeom>
            <a:noFill/>
            <a:ln w="33338">
              <a:solidFill>
                <a:schemeClr val="tx1"/>
              </a:solidFill>
              <a:round/>
              <a:headEnd/>
              <a:tailEnd/>
            </a:ln>
          </p:spPr>
          <p:txBody>
            <a:bodyPr lIns="0" tIns="0" rIns="0" bIns="0"/>
            <a:lstStyle/>
            <a:p>
              <a:endParaRPr lang="el-GR"/>
            </a:p>
          </p:txBody>
        </p:sp>
        <p:sp>
          <p:nvSpPr>
            <p:cNvPr id="28" name="Line 28"/>
            <p:cNvSpPr>
              <a:spLocks noChangeShapeType="1"/>
            </p:cNvSpPr>
            <p:nvPr/>
          </p:nvSpPr>
          <p:spPr bwMode="auto">
            <a:xfrm flipH="1">
              <a:off x="708" y="500"/>
              <a:ext cx="14" cy="28"/>
            </a:xfrm>
            <a:prstGeom prst="line">
              <a:avLst/>
            </a:prstGeom>
            <a:noFill/>
            <a:ln w="33338">
              <a:solidFill>
                <a:schemeClr val="tx1"/>
              </a:solidFill>
              <a:round/>
              <a:headEnd/>
              <a:tailEnd/>
            </a:ln>
          </p:spPr>
          <p:txBody>
            <a:bodyPr lIns="0" tIns="0" rIns="0" bIns="0"/>
            <a:lstStyle/>
            <a:p>
              <a:endParaRPr lang="el-GR"/>
            </a:p>
          </p:txBody>
        </p:sp>
        <p:sp>
          <p:nvSpPr>
            <p:cNvPr id="29" name="Line 29"/>
            <p:cNvSpPr>
              <a:spLocks noChangeShapeType="1"/>
            </p:cNvSpPr>
            <p:nvPr/>
          </p:nvSpPr>
          <p:spPr bwMode="auto">
            <a:xfrm flipH="1">
              <a:off x="693" y="584"/>
              <a:ext cx="15" cy="28"/>
            </a:xfrm>
            <a:prstGeom prst="line">
              <a:avLst/>
            </a:prstGeom>
            <a:noFill/>
            <a:ln w="33338">
              <a:solidFill>
                <a:schemeClr val="tx1"/>
              </a:solidFill>
              <a:round/>
              <a:headEnd/>
              <a:tailEnd/>
            </a:ln>
          </p:spPr>
          <p:txBody>
            <a:bodyPr lIns="0" tIns="0" rIns="0" bIns="0"/>
            <a:lstStyle/>
            <a:p>
              <a:endParaRPr lang="el-GR"/>
            </a:p>
          </p:txBody>
        </p:sp>
        <p:sp>
          <p:nvSpPr>
            <p:cNvPr id="30" name="Freeform 30"/>
            <p:cNvSpPr>
              <a:spLocks/>
            </p:cNvSpPr>
            <p:nvPr/>
          </p:nvSpPr>
          <p:spPr bwMode="auto">
            <a:xfrm>
              <a:off x="679" y="668"/>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31" name="Line 31"/>
            <p:cNvSpPr>
              <a:spLocks noChangeShapeType="1"/>
            </p:cNvSpPr>
            <p:nvPr/>
          </p:nvSpPr>
          <p:spPr bwMode="auto">
            <a:xfrm flipH="1">
              <a:off x="665" y="753"/>
              <a:ext cx="14" cy="28"/>
            </a:xfrm>
            <a:prstGeom prst="line">
              <a:avLst/>
            </a:prstGeom>
            <a:noFill/>
            <a:ln w="33338">
              <a:solidFill>
                <a:schemeClr val="tx1"/>
              </a:solidFill>
              <a:round/>
              <a:headEnd/>
              <a:tailEnd/>
            </a:ln>
          </p:spPr>
          <p:txBody>
            <a:bodyPr lIns="0" tIns="0" rIns="0" bIns="0"/>
            <a:lstStyle/>
            <a:p>
              <a:endParaRPr lang="el-GR"/>
            </a:p>
          </p:txBody>
        </p:sp>
        <p:sp>
          <p:nvSpPr>
            <p:cNvPr id="32" name="Line 32"/>
            <p:cNvSpPr>
              <a:spLocks noChangeShapeType="1"/>
            </p:cNvSpPr>
            <p:nvPr/>
          </p:nvSpPr>
          <p:spPr bwMode="auto">
            <a:xfrm>
              <a:off x="665" y="837"/>
              <a:ext cx="1" cy="28"/>
            </a:xfrm>
            <a:prstGeom prst="line">
              <a:avLst/>
            </a:prstGeom>
            <a:noFill/>
            <a:ln w="33338">
              <a:solidFill>
                <a:schemeClr val="tx1"/>
              </a:solidFill>
              <a:round/>
              <a:headEnd/>
              <a:tailEnd/>
            </a:ln>
          </p:spPr>
          <p:txBody>
            <a:bodyPr lIns="0" tIns="0" rIns="0" bIns="0"/>
            <a:lstStyle/>
            <a:p>
              <a:endParaRPr lang="el-GR"/>
            </a:p>
          </p:txBody>
        </p:sp>
        <p:sp>
          <p:nvSpPr>
            <p:cNvPr id="33" name="Freeform 33"/>
            <p:cNvSpPr>
              <a:spLocks/>
            </p:cNvSpPr>
            <p:nvPr/>
          </p:nvSpPr>
          <p:spPr bwMode="auto">
            <a:xfrm>
              <a:off x="651" y="907"/>
              <a:ext cx="0" cy="29"/>
            </a:xfrm>
            <a:custGeom>
              <a:avLst/>
              <a:gdLst/>
              <a:ahLst/>
              <a:cxnLst>
                <a:cxn ang="0">
                  <a:pos x="0" y="0"/>
                </a:cxn>
                <a:cxn ang="0">
                  <a:pos x="10428" y="10428"/>
                </a:cxn>
                <a:cxn ang="0">
                  <a:pos x="21600" y="21600"/>
                </a:cxn>
              </a:cxnLst>
              <a:rect l="0" t="0" r="r" b="b"/>
              <a:pathLst>
                <a:path w="21600" h="21600">
                  <a:moveTo>
                    <a:pt x="0" y="0"/>
                  </a:moveTo>
                  <a:lnTo>
                    <a:pt x="10428" y="10428"/>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34" name="Line 34"/>
            <p:cNvSpPr>
              <a:spLocks noChangeShapeType="1"/>
            </p:cNvSpPr>
            <p:nvPr/>
          </p:nvSpPr>
          <p:spPr bwMode="auto">
            <a:xfrm>
              <a:off x="651" y="992"/>
              <a:ext cx="14" cy="28"/>
            </a:xfrm>
            <a:prstGeom prst="line">
              <a:avLst/>
            </a:prstGeom>
            <a:noFill/>
            <a:ln w="33338">
              <a:solidFill>
                <a:schemeClr val="tx1"/>
              </a:solidFill>
              <a:round/>
              <a:headEnd/>
              <a:tailEnd/>
            </a:ln>
          </p:spPr>
          <p:txBody>
            <a:bodyPr lIns="0" tIns="0" rIns="0" bIns="0"/>
            <a:lstStyle/>
            <a:p>
              <a:endParaRPr lang="el-GR"/>
            </a:p>
          </p:txBody>
        </p:sp>
        <p:sp>
          <p:nvSpPr>
            <p:cNvPr id="35" name="Line 35"/>
            <p:cNvSpPr>
              <a:spLocks noChangeShapeType="1"/>
            </p:cNvSpPr>
            <p:nvPr/>
          </p:nvSpPr>
          <p:spPr bwMode="auto">
            <a:xfrm>
              <a:off x="665" y="1076"/>
              <a:ext cx="1" cy="28"/>
            </a:xfrm>
            <a:prstGeom prst="line">
              <a:avLst/>
            </a:prstGeom>
            <a:noFill/>
            <a:ln w="33338">
              <a:solidFill>
                <a:schemeClr val="tx1"/>
              </a:solidFill>
              <a:round/>
              <a:headEnd/>
              <a:tailEnd/>
            </a:ln>
          </p:spPr>
          <p:txBody>
            <a:bodyPr lIns="0" tIns="0" rIns="0" bIns="0"/>
            <a:lstStyle/>
            <a:p>
              <a:endParaRPr lang="el-GR"/>
            </a:p>
          </p:txBody>
        </p:sp>
        <p:sp>
          <p:nvSpPr>
            <p:cNvPr id="36" name="Line 36"/>
            <p:cNvSpPr>
              <a:spLocks noChangeShapeType="1"/>
            </p:cNvSpPr>
            <p:nvPr/>
          </p:nvSpPr>
          <p:spPr bwMode="auto">
            <a:xfrm>
              <a:off x="665" y="1161"/>
              <a:ext cx="1" cy="14"/>
            </a:xfrm>
            <a:prstGeom prst="line">
              <a:avLst/>
            </a:prstGeom>
            <a:noFill/>
            <a:ln w="33338">
              <a:solidFill>
                <a:schemeClr val="tx1"/>
              </a:solidFill>
              <a:round/>
              <a:headEnd/>
              <a:tailEnd/>
            </a:ln>
          </p:spPr>
          <p:txBody>
            <a:bodyPr lIns="0" tIns="0" rIns="0" bIns="0"/>
            <a:lstStyle/>
            <a:p>
              <a:endParaRPr lang="el-GR"/>
            </a:p>
          </p:txBody>
        </p:sp>
        <p:sp>
          <p:nvSpPr>
            <p:cNvPr id="37" name="Line 37"/>
            <p:cNvSpPr>
              <a:spLocks noChangeShapeType="1"/>
            </p:cNvSpPr>
            <p:nvPr/>
          </p:nvSpPr>
          <p:spPr bwMode="auto">
            <a:xfrm>
              <a:off x="1566" y="528"/>
              <a:ext cx="1" cy="14"/>
            </a:xfrm>
            <a:prstGeom prst="line">
              <a:avLst/>
            </a:prstGeom>
            <a:noFill/>
            <a:ln w="33338">
              <a:solidFill>
                <a:schemeClr val="tx1"/>
              </a:solidFill>
              <a:round/>
              <a:headEnd/>
              <a:tailEnd/>
            </a:ln>
          </p:spPr>
          <p:txBody>
            <a:bodyPr lIns="0" tIns="0" rIns="0" bIns="0"/>
            <a:lstStyle/>
            <a:p>
              <a:endParaRPr lang="el-GR"/>
            </a:p>
          </p:txBody>
        </p:sp>
        <p:sp>
          <p:nvSpPr>
            <p:cNvPr id="38" name="Line 38"/>
            <p:cNvSpPr>
              <a:spLocks noChangeShapeType="1"/>
            </p:cNvSpPr>
            <p:nvPr/>
          </p:nvSpPr>
          <p:spPr bwMode="auto">
            <a:xfrm>
              <a:off x="1537" y="598"/>
              <a:ext cx="1" cy="28"/>
            </a:xfrm>
            <a:prstGeom prst="line">
              <a:avLst/>
            </a:prstGeom>
            <a:noFill/>
            <a:ln w="33338">
              <a:solidFill>
                <a:schemeClr val="tx1"/>
              </a:solidFill>
              <a:round/>
              <a:headEnd/>
              <a:tailEnd/>
            </a:ln>
          </p:spPr>
          <p:txBody>
            <a:bodyPr lIns="0" tIns="0" rIns="0" bIns="0"/>
            <a:lstStyle/>
            <a:p>
              <a:endParaRPr lang="el-GR"/>
            </a:p>
          </p:txBody>
        </p:sp>
        <p:sp>
          <p:nvSpPr>
            <p:cNvPr id="39" name="Line 39"/>
            <p:cNvSpPr>
              <a:spLocks noChangeShapeType="1"/>
            </p:cNvSpPr>
            <p:nvPr/>
          </p:nvSpPr>
          <p:spPr bwMode="auto">
            <a:xfrm>
              <a:off x="1509" y="682"/>
              <a:ext cx="1" cy="29"/>
            </a:xfrm>
            <a:prstGeom prst="line">
              <a:avLst/>
            </a:prstGeom>
            <a:noFill/>
            <a:ln w="33338">
              <a:solidFill>
                <a:schemeClr val="tx1"/>
              </a:solidFill>
              <a:round/>
              <a:headEnd/>
              <a:tailEnd/>
            </a:ln>
          </p:spPr>
          <p:txBody>
            <a:bodyPr lIns="0" tIns="0" rIns="0" bIns="0"/>
            <a:lstStyle/>
            <a:p>
              <a:endParaRPr lang="el-GR"/>
            </a:p>
          </p:txBody>
        </p:sp>
        <p:sp>
          <p:nvSpPr>
            <p:cNvPr id="40" name="Line 40"/>
            <p:cNvSpPr>
              <a:spLocks noChangeShapeType="1"/>
            </p:cNvSpPr>
            <p:nvPr/>
          </p:nvSpPr>
          <p:spPr bwMode="auto">
            <a:xfrm>
              <a:off x="1509" y="767"/>
              <a:ext cx="1" cy="28"/>
            </a:xfrm>
            <a:prstGeom prst="line">
              <a:avLst/>
            </a:prstGeom>
            <a:noFill/>
            <a:ln w="33338">
              <a:solidFill>
                <a:schemeClr val="tx1"/>
              </a:solidFill>
              <a:round/>
              <a:headEnd/>
              <a:tailEnd/>
            </a:ln>
          </p:spPr>
          <p:txBody>
            <a:bodyPr lIns="0" tIns="0" rIns="0" bIns="0"/>
            <a:lstStyle/>
            <a:p>
              <a:endParaRPr lang="el-GR"/>
            </a:p>
          </p:txBody>
        </p:sp>
        <p:sp>
          <p:nvSpPr>
            <p:cNvPr id="41" name="Line 41"/>
            <p:cNvSpPr>
              <a:spLocks noChangeShapeType="1"/>
            </p:cNvSpPr>
            <p:nvPr/>
          </p:nvSpPr>
          <p:spPr bwMode="auto">
            <a:xfrm flipH="1">
              <a:off x="1495" y="851"/>
              <a:ext cx="14" cy="28"/>
            </a:xfrm>
            <a:prstGeom prst="line">
              <a:avLst/>
            </a:prstGeom>
            <a:noFill/>
            <a:ln w="33338">
              <a:solidFill>
                <a:schemeClr val="tx1"/>
              </a:solidFill>
              <a:round/>
              <a:headEnd/>
              <a:tailEnd/>
            </a:ln>
          </p:spPr>
          <p:txBody>
            <a:bodyPr lIns="0" tIns="0" rIns="0" bIns="0"/>
            <a:lstStyle/>
            <a:p>
              <a:endParaRPr lang="el-GR"/>
            </a:p>
          </p:txBody>
        </p:sp>
        <p:sp>
          <p:nvSpPr>
            <p:cNvPr id="42" name="Line 42"/>
            <p:cNvSpPr>
              <a:spLocks noChangeShapeType="1"/>
            </p:cNvSpPr>
            <p:nvPr/>
          </p:nvSpPr>
          <p:spPr bwMode="auto">
            <a:xfrm>
              <a:off x="1495" y="936"/>
              <a:ext cx="1" cy="28"/>
            </a:xfrm>
            <a:prstGeom prst="line">
              <a:avLst/>
            </a:prstGeom>
            <a:noFill/>
            <a:ln w="33338">
              <a:solidFill>
                <a:schemeClr val="tx1"/>
              </a:solidFill>
              <a:round/>
              <a:headEnd/>
              <a:tailEnd/>
            </a:ln>
          </p:spPr>
          <p:txBody>
            <a:bodyPr lIns="0" tIns="0" rIns="0" bIns="0"/>
            <a:lstStyle/>
            <a:p>
              <a:endParaRPr lang="el-GR"/>
            </a:p>
          </p:txBody>
        </p:sp>
        <p:sp>
          <p:nvSpPr>
            <p:cNvPr id="43" name="Line 43"/>
            <p:cNvSpPr>
              <a:spLocks noChangeShapeType="1"/>
            </p:cNvSpPr>
            <p:nvPr/>
          </p:nvSpPr>
          <p:spPr bwMode="auto">
            <a:xfrm>
              <a:off x="1481" y="1020"/>
              <a:ext cx="1" cy="28"/>
            </a:xfrm>
            <a:prstGeom prst="line">
              <a:avLst/>
            </a:prstGeom>
            <a:noFill/>
            <a:ln w="33338">
              <a:solidFill>
                <a:schemeClr val="tx1"/>
              </a:solidFill>
              <a:round/>
              <a:headEnd/>
              <a:tailEnd/>
            </a:ln>
          </p:spPr>
          <p:txBody>
            <a:bodyPr lIns="0" tIns="0" rIns="0" bIns="0"/>
            <a:lstStyle/>
            <a:p>
              <a:endParaRPr lang="el-GR"/>
            </a:p>
          </p:txBody>
        </p:sp>
        <p:sp>
          <p:nvSpPr>
            <p:cNvPr id="44" name="Line 44"/>
            <p:cNvSpPr>
              <a:spLocks noChangeShapeType="1"/>
            </p:cNvSpPr>
            <p:nvPr/>
          </p:nvSpPr>
          <p:spPr bwMode="auto">
            <a:xfrm>
              <a:off x="1453" y="1104"/>
              <a:ext cx="1" cy="14"/>
            </a:xfrm>
            <a:prstGeom prst="line">
              <a:avLst/>
            </a:prstGeom>
            <a:noFill/>
            <a:ln w="33338">
              <a:solidFill>
                <a:schemeClr val="tx1"/>
              </a:solidFill>
              <a:round/>
              <a:headEnd/>
              <a:tailEnd/>
            </a:ln>
          </p:spPr>
          <p:txBody>
            <a:bodyPr lIns="0" tIns="0" rIns="0" bIns="0"/>
            <a:lstStyle/>
            <a:p>
              <a:endParaRPr lang="el-GR"/>
            </a:p>
          </p:txBody>
        </p:sp>
        <p:sp>
          <p:nvSpPr>
            <p:cNvPr id="45" name="Rectangle 45"/>
            <p:cNvSpPr>
              <a:spLocks/>
            </p:cNvSpPr>
            <p:nvPr/>
          </p:nvSpPr>
          <p:spPr bwMode="auto">
            <a:xfrm>
              <a:off x="959" y="16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46" name="Rectangle 46"/>
            <p:cNvSpPr>
              <a:spLocks/>
            </p:cNvSpPr>
            <p:nvPr/>
          </p:nvSpPr>
          <p:spPr bwMode="auto">
            <a:xfrm>
              <a:off x="1293" y="1149"/>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47" name="Rectangle 47"/>
            <p:cNvSpPr>
              <a:spLocks/>
            </p:cNvSpPr>
            <p:nvPr/>
          </p:nvSpPr>
          <p:spPr bwMode="auto">
            <a:xfrm>
              <a:off x="421" y="1205"/>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48" name="Freeform 48"/>
            <p:cNvSpPr>
              <a:spLocks/>
            </p:cNvSpPr>
            <p:nvPr/>
          </p:nvSpPr>
          <p:spPr bwMode="auto">
            <a:xfrm>
              <a:off x="4913" y="373"/>
              <a:ext cx="57"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49" name="Line 49"/>
            <p:cNvSpPr>
              <a:spLocks noChangeShapeType="1"/>
            </p:cNvSpPr>
            <p:nvPr/>
          </p:nvSpPr>
          <p:spPr bwMode="auto">
            <a:xfrm>
              <a:off x="3268" y="401"/>
              <a:ext cx="1631" cy="1"/>
            </a:xfrm>
            <a:prstGeom prst="line">
              <a:avLst/>
            </a:prstGeom>
            <a:noFill/>
            <a:ln w="33338">
              <a:solidFill>
                <a:schemeClr val="tx1"/>
              </a:solidFill>
              <a:round/>
              <a:headEnd/>
              <a:tailEnd/>
            </a:ln>
          </p:spPr>
          <p:txBody>
            <a:bodyPr lIns="0" tIns="0" rIns="0" bIns="0"/>
            <a:lstStyle/>
            <a:p>
              <a:endParaRPr lang="el-GR"/>
            </a:p>
          </p:txBody>
        </p:sp>
        <p:sp>
          <p:nvSpPr>
            <p:cNvPr id="50" name="Freeform 50"/>
            <p:cNvSpPr>
              <a:spLocks/>
            </p:cNvSpPr>
            <p:nvPr/>
          </p:nvSpPr>
          <p:spPr bwMode="auto">
            <a:xfrm>
              <a:off x="4913" y="640"/>
              <a:ext cx="57"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51" name="Line 51"/>
            <p:cNvSpPr>
              <a:spLocks noChangeShapeType="1"/>
            </p:cNvSpPr>
            <p:nvPr/>
          </p:nvSpPr>
          <p:spPr bwMode="auto">
            <a:xfrm>
              <a:off x="3268" y="668"/>
              <a:ext cx="1631" cy="1"/>
            </a:xfrm>
            <a:prstGeom prst="line">
              <a:avLst/>
            </a:prstGeom>
            <a:noFill/>
            <a:ln w="33338">
              <a:solidFill>
                <a:schemeClr val="tx1"/>
              </a:solidFill>
              <a:round/>
              <a:headEnd/>
              <a:tailEnd/>
            </a:ln>
          </p:spPr>
          <p:txBody>
            <a:bodyPr lIns="0" tIns="0" rIns="0" bIns="0"/>
            <a:lstStyle/>
            <a:p>
              <a:endParaRPr lang="el-GR"/>
            </a:p>
          </p:txBody>
        </p:sp>
        <p:sp>
          <p:nvSpPr>
            <p:cNvPr id="52" name="Freeform 52"/>
            <p:cNvSpPr>
              <a:spLocks/>
            </p:cNvSpPr>
            <p:nvPr/>
          </p:nvSpPr>
          <p:spPr bwMode="auto">
            <a:xfrm>
              <a:off x="4913" y="907"/>
              <a:ext cx="57" cy="57"/>
            </a:xfrm>
            <a:custGeom>
              <a:avLst/>
              <a:gdLst/>
              <a:ahLst/>
              <a:cxnLst>
                <a:cxn ang="0">
                  <a:pos x="0" y="10989"/>
                </a:cxn>
                <a:cxn ang="0">
                  <a:pos x="0" y="0"/>
                </a:cxn>
                <a:cxn ang="0">
                  <a:pos x="21600" y="10989"/>
                </a:cxn>
                <a:cxn ang="0">
                  <a:pos x="0" y="21600"/>
                </a:cxn>
                <a:cxn ang="0">
                  <a:pos x="0" y="10989"/>
                </a:cxn>
                <a:cxn ang="0">
                  <a:pos x="0" y="10989"/>
                </a:cxn>
              </a:cxnLst>
              <a:rect l="0" t="0" r="r" b="b"/>
              <a:pathLst>
                <a:path w="21600" h="21600">
                  <a:moveTo>
                    <a:pt x="0" y="10989"/>
                  </a:moveTo>
                  <a:lnTo>
                    <a:pt x="0" y="0"/>
                  </a:lnTo>
                  <a:lnTo>
                    <a:pt x="21600" y="10989"/>
                  </a:lnTo>
                  <a:lnTo>
                    <a:pt x="0" y="21600"/>
                  </a:lnTo>
                  <a:lnTo>
                    <a:pt x="0" y="10989"/>
                  </a:lnTo>
                  <a:close/>
                  <a:moveTo>
                    <a:pt x="0"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53" name="Line 53"/>
            <p:cNvSpPr>
              <a:spLocks noChangeShapeType="1"/>
            </p:cNvSpPr>
            <p:nvPr/>
          </p:nvSpPr>
          <p:spPr bwMode="auto">
            <a:xfrm>
              <a:off x="3268" y="936"/>
              <a:ext cx="1631" cy="1"/>
            </a:xfrm>
            <a:prstGeom prst="line">
              <a:avLst/>
            </a:prstGeom>
            <a:noFill/>
            <a:ln w="33338">
              <a:solidFill>
                <a:schemeClr val="tx1"/>
              </a:solidFill>
              <a:round/>
              <a:headEnd/>
              <a:tailEnd/>
            </a:ln>
          </p:spPr>
          <p:txBody>
            <a:bodyPr lIns="0" tIns="0" rIns="0" bIns="0"/>
            <a:lstStyle/>
            <a:p>
              <a:endParaRPr lang="el-GR"/>
            </a:p>
          </p:txBody>
        </p:sp>
        <p:sp>
          <p:nvSpPr>
            <p:cNvPr id="54" name="Rectangle 54"/>
            <p:cNvSpPr>
              <a:spLocks/>
            </p:cNvSpPr>
            <p:nvPr/>
          </p:nvSpPr>
          <p:spPr bwMode="auto">
            <a:xfrm>
              <a:off x="3167" y="305"/>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55" name="Rectangle 55"/>
            <p:cNvSpPr>
              <a:spLocks/>
            </p:cNvSpPr>
            <p:nvPr/>
          </p:nvSpPr>
          <p:spPr bwMode="auto">
            <a:xfrm>
              <a:off x="3167" y="58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56" name="Rectangle 56"/>
            <p:cNvSpPr>
              <a:spLocks/>
            </p:cNvSpPr>
            <p:nvPr/>
          </p:nvSpPr>
          <p:spPr bwMode="auto">
            <a:xfrm>
              <a:off x="3177" y="867"/>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57" name="Line 57"/>
            <p:cNvSpPr>
              <a:spLocks noChangeShapeType="1"/>
            </p:cNvSpPr>
            <p:nvPr/>
          </p:nvSpPr>
          <p:spPr bwMode="auto">
            <a:xfrm>
              <a:off x="3718" y="331"/>
              <a:ext cx="126" cy="140"/>
            </a:xfrm>
            <a:prstGeom prst="line">
              <a:avLst/>
            </a:prstGeom>
            <a:noFill/>
            <a:ln w="33338">
              <a:solidFill>
                <a:schemeClr val="tx1"/>
              </a:solidFill>
              <a:round/>
              <a:headEnd/>
              <a:tailEnd/>
            </a:ln>
          </p:spPr>
          <p:txBody>
            <a:bodyPr lIns="0" tIns="0" rIns="0" bIns="0"/>
            <a:lstStyle/>
            <a:p>
              <a:endParaRPr lang="el-GR"/>
            </a:p>
          </p:txBody>
        </p:sp>
        <p:sp>
          <p:nvSpPr>
            <p:cNvPr id="58" name="Line 58"/>
            <p:cNvSpPr>
              <a:spLocks noChangeShapeType="1"/>
            </p:cNvSpPr>
            <p:nvPr/>
          </p:nvSpPr>
          <p:spPr bwMode="auto">
            <a:xfrm flipH="1">
              <a:off x="3718" y="331"/>
              <a:ext cx="126" cy="140"/>
            </a:xfrm>
            <a:prstGeom prst="line">
              <a:avLst/>
            </a:prstGeom>
            <a:noFill/>
            <a:ln w="33338">
              <a:solidFill>
                <a:schemeClr val="tx1"/>
              </a:solidFill>
              <a:round/>
              <a:headEnd/>
              <a:tailEnd/>
            </a:ln>
          </p:spPr>
          <p:txBody>
            <a:bodyPr lIns="0" tIns="0" rIns="0" bIns="0"/>
            <a:lstStyle/>
            <a:p>
              <a:endParaRPr lang="el-GR"/>
            </a:p>
          </p:txBody>
        </p:sp>
        <p:sp>
          <p:nvSpPr>
            <p:cNvPr id="59" name="Freeform 59"/>
            <p:cNvSpPr>
              <a:spLocks/>
            </p:cNvSpPr>
            <p:nvPr/>
          </p:nvSpPr>
          <p:spPr bwMode="auto">
            <a:xfrm>
              <a:off x="3830" y="612"/>
              <a:ext cx="56" cy="42"/>
            </a:xfrm>
            <a:custGeom>
              <a:avLst/>
              <a:gdLst/>
              <a:ahLst/>
              <a:cxnLst>
                <a:cxn ang="0">
                  <a:pos x="5400" y="7200"/>
                </a:cxn>
                <a:cxn ang="0">
                  <a:pos x="10800" y="0"/>
                </a:cxn>
                <a:cxn ang="0">
                  <a:pos x="21600" y="21600"/>
                </a:cxn>
                <a:cxn ang="0">
                  <a:pos x="0" y="21600"/>
                </a:cxn>
                <a:cxn ang="0">
                  <a:pos x="5400" y="7200"/>
                </a:cxn>
                <a:cxn ang="0">
                  <a:pos x="5400" y="7200"/>
                </a:cxn>
              </a:cxnLst>
              <a:rect l="0" t="0" r="r" b="b"/>
              <a:pathLst>
                <a:path w="21600" h="21600">
                  <a:moveTo>
                    <a:pt x="5400" y="7200"/>
                  </a:moveTo>
                  <a:lnTo>
                    <a:pt x="10800" y="0"/>
                  </a:lnTo>
                  <a:lnTo>
                    <a:pt x="21600" y="21600"/>
                  </a:lnTo>
                  <a:lnTo>
                    <a:pt x="0" y="21600"/>
                  </a:lnTo>
                  <a:lnTo>
                    <a:pt x="5400" y="7200"/>
                  </a:lnTo>
                  <a:close/>
                  <a:moveTo>
                    <a:pt x="540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0" name="Line 60"/>
            <p:cNvSpPr>
              <a:spLocks noChangeShapeType="1"/>
            </p:cNvSpPr>
            <p:nvPr/>
          </p:nvSpPr>
          <p:spPr bwMode="auto">
            <a:xfrm>
              <a:off x="3507" y="401"/>
              <a:ext cx="323" cy="225"/>
            </a:xfrm>
            <a:prstGeom prst="line">
              <a:avLst/>
            </a:prstGeom>
            <a:noFill/>
            <a:ln w="33338">
              <a:solidFill>
                <a:schemeClr val="tx1"/>
              </a:solidFill>
              <a:round/>
              <a:headEnd/>
              <a:tailEnd/>
            </a:ln>
          </p:spPr>
          <p:txBody>
            <a:bodyPr lIns="0" tIns="0" rIns="0" bIns="0"/>
            <a:lstStyle/>
            <a:p>
              <a:endParaRPr lang="el-GR"/>
            </a:p>
          </p:txBody>
        </p:sp>
        <p:sp>
          <p:nvSpPr>
            <p:cNvPr id="61" name="Freeform 61"/>
            <p:cNvSpPr>
              <a:spLocks/>
            </p:cNvSpPr>
            <p:nvPr/>
          </p:nvSpPr>
          <p:spPr bwMode="auto">
            <a:xfrm>
              <a:off x="3985" y="879"/>
              <a:ext cx="56" cy="57"/>
            </a:xfrm>
            <a:custGeom>
              <a:avLst/>
              <a:gdLst/>
              <a:ahLst/>
              <a:cxnLst>
                <a:cxn ang="0">
                  <a:pos x="10800" y="5305"/>
                </a:cxn>
                <a:cxn ang="0">
                  <a:pos x="16200" y="0"/>
                </a:cxn>
                <a:cxn ang="0">
                  <a:pos x="21600" y="21600"/>
                </a:cxn>
                <a:cxn ang="0">
                  <a:pos x="0" y="15916"/>
                </a:cxn>
                <a:cxn ang="0">
                  <a:pos x="10800" y="5305"/>
                </a:cxn>
                <a:cxn ang="0">
                  <a:pos x="10800" y="5305"/>
                </a:cxn>
              </a:cxnLst>
              <a:rect l="0" t="0" r="r" b="b"/>
              <a:pathLst>
                <a:path w="21600" h="21600">
                  <a:moveTo>
                    <a:pt x="10800" y="5305"/>
                  </a:moveTo>
                  <a:lnTo>
                    <a:pt x="16200" y="0"/>
                  </a:lnTo>
                  <a:lnTo>
                    <a:pt x="21600" y="21600"/>
                  </a:lnTo>
                  <a:lnTo>
                    <a:pt x="0" y="15916"/>
                  </a:lnTo>
                  <a:lnTo>
                    <a:pt x="10800" y="5305"/>
                  </a:lnTo>
                  <a:close/>
                  <a:moveTo>
                    <a:pt x="10800" y="530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62" name="Line 62"/>
            <p:cNvSpPr>
              <a:spLocks noChangeShapeType="1"/>
            </p:cNvSpPr>
            <p:nvPr/>
          </p:nvSpPr>
          <p:spPr bwMode="auto">
            <a:xfrm>
              <a:off x="3507" y="401"/>
              <a:ext cx="492" cy="492"/>
            </a:xfrm>
            <a:prstGeom prst="line">
              <a:avLst/>
            </a:prstGeom>
            <a:noFill/>
            <a:ln w="33338">
              <a:solidFill>
                <a:schemeClr val="tx1"/>
              </a:solidFill>
              <a:round/>
              <a:headEnd/>
              <a:tailEnd/>
            </a:ln>
          </p:spPr>
          <p:txBody>
            <a:bodyPr lIns="0" tIns="0" rIns="0" bIns="0"/>
            <a:lstStyle/>
            <a:p>
              <a:endParaRPr lang="el-GR"/>
            </a:p>
          </p:txBody>
        </p:sp>
        <p:sp>
          <p:nvSpPr>
            <p:cNvPr id="63" name="Line 63"/>
            <p:cNvSpPr>
              <a:spLocks noChangeShapeType="1"/>
            </p:cNvSpPr>
            <p:nvPr/>
          </p:nvSpPr>
          <p:spPr bwMode="auto">
            <a:xfrm>
              <a:off x="3450" y="190"/>
              <a:ext cx="1" cy="14"/>
            </a:xfrm>
            <a:prstGeom prst="line">
              <a:avLst/>
            </a:prstGeom>
            <a:noFill/>
            <a:ln w="33338">
              <a:solidFill>
                <a:schemeClr val="tx1"/>
              </a:solidFill>
              <a:round/>
              <a:headEnd/>
              <a:tailEnd/>
            </a:ln>
          </p:spPr>
          <p:txBody>
            <a:bodyPr lIns="0" tIns="0" rIns="0" bIns="0"/>
            <a:lstStyle/>
            <a:p>
              <a:endParaRPr lang="el-GR"/>
            </a:p>
          </p:txBody>
        </p:sp>
        <p:sp>
          <p:nvSpPr>
            <p:cNvPr id="64" name="Line 64"/>
            <p:cNvSpPr>
              <a:spLocks noChangeShapeType="1"/>
            </p:cNvSpPr>
            <p:nvPr/>
          </p:nvSpPr>
          <p:spPr bwMode="auto">
            <a:xfrm flipH="1">
              <a:off x="3422" y="260"/>
              <a:ext cx="14" cy="29"/>
            </a:xfrm>
            <a:prstGeom prst="line">
              <a:avLst/>
            </a:prstGeom>
            <a:noFill/>
            <a:ln w="33338">
              <a:solidFill>
                <a:schemeClr val="tx1"/>
              </a:solidFill>
              <a:round/>
              <a:headEnd/>
              <a:tailEnd/>
            </a:ln>
          </p:spPr>
          <p:txBody>
            <a:bodyPr lIns="0" tIns="0" rIns="0" bIns="0"/>
            <a:lstStyle/>
            <a:p>
              <a:endParaRPr lang="el-GR"/>
            </a:p>
          </p:txBody>
        </p:sp>
        <p:sp>
          <p:nvSpPr>
            <p:cNvPr id="65" name="Line 65"/>
            <p:cNvSpPr>
              <a:spLocks noChangeShapeType="1"/>
            </p:cNvSpPr>
            <p:nvPr/>
          </p:nvSpPr>
          <p:spPr bwMode="auto">
            <a:xfrm flipH="1">
              <a:off x="3408" y="331"/>
              <a:ext cx="14" cy="28"/>
            </a:xfrm>
            <a:prstGeom prst="line">
              <a:avLst/>
            </a:prstGeom>
            <a:noFill/>
            <a:ln w="33338">
              <a:solidFill>
                <a:schemeClr val="tx1"/>
              </a:solidFill>
              <a:round/>
              <a:headEnd/>
              <a:tailEnd/>
            </a:ln>
          </p:spPr>
          <p:txBody>
            <a:bodyPr lIns="0" tIns="0" rIns="0" bIns="0"/>
            <a:lstStyle/>
            <a:p>
              <a:endParaRPr lang="el-GR"/>
            </a:p>
          </p:txBody>
        </p:sp>
        <p:sp>
          <p:nvSpPr>
            <p:cNvPr id="66" name="Line 66"/>
            <p:cNvSpPr>
              <a:spLocks noChangeShapeType="1"/>
            </p:cNvSpPr>
            <p:nvPr/>
          </p:nvSpPr>
          <p:spPr bwMode="auto">
            <a:xfrm flipH="1">
              <a:off x="3394" y="415"/>
              <a:ext cx="14" cy="28"/>
            </a:xfrm>
            <a:prstGeom prst="line">
              <a:avLst/>
            </a:prstGeom>
            <a:noFill/>
            <a:ln w="33338">
              <a:solidFill>
                <a:schemeClr val="tx1"/>
              </a:solidFill>
              <a:round/>
              <a:headEnd/>
              <a:tailEnd/>
            </a:ln>
          </p:spPr>
          <p:txBody>
            <a:bodyPr lIns="0" tIns="0" rIns="0" bIns="0"/>
            <a:lstStyle/>
            <a:p>
              <a:endParaRPr lang="el-GR"/>
            </a:p>
          </p:txBody>
        </p:sp>
        <p:sp>
          <p:nvSpPr>
            <p:cNvPr id="67" name="Line 67"/>
            <p:cNvSpPr>
              <a:spLocks noChangeShapeType="1"/>
            </p:cNvSpPr>
            <p:nvPr/>
          </p:nvSpPr>
          <p:spPr bwMode="auto">
            <a:xfrm flipH="1">
              <a:off x="3380" y="500"/>
              <a:ext cx="14" cy="28"/>
            </a:xfrm>
            <a:prstGeom prst="line">
              <a:avLst/>
            </a:prstGeom>
            <a:noFill/>
            <a:ln w="33338">
              <a:solidFill>
                <a:schemeClr val="tx1"/>
              </a:solidFill>
              <a:round/>
              <a:headEnd/>
              <a:tailEnd/>
            </a:ln>
          </p:spPr>
          <p:txBody>
            <a:bodyPr lIns="0" tIns="0" rIns="0" bIns="0"/>
            <a:lstStyle/>
            <a:p>
              <a:endParaRPr lang="el-GR"/>
            </a:p>
          </p:txBody>
        </p:sp>
        <p:sp>
          <p:nvSpPr>
            <p:cNvPr id="68" name="Line 68"/>
            <p:cNvSpPr>
              <a:spLocks noChangeShapeType="1"/>
            </p:cNvSpPr>
            <p:nvPr/>
          </p:nvSpPr>
          <p:spPr bwMode="auto">
            <a:xfrm>
              <a:off x="3366" y="584"/>
              <a:ext cx="1" cy="28"/>
            </a:xfrm>
            <a:prstGeom prst="line">
              <a:avLst/>
            </a:prstGeom>
            <a:noFill/>
            <a:ln w="33338">
              <a:solidFill>
                <a:schemeClr val="tx1"/>
              </a:solidFill>
              <a:round/>
              <a:headEnd/>
              <a:tailEnd/>
            </a:ln>
          </p:spPr>
          <p:txBody>
            <a:bodyPr lIns="0" tIns="0" rIns="0" bIns="0"/>
            <a:lstStyle/>
            <a:p>
              <a:endParaRPr lang="el-GR"/>
            </a:p>
          </p:txBody>
        </p:sp>
        <p:sp>
          <p:nvSpPr>
            <p:cNvPr id="69" name="Freeform 69"/>
            <p:cNvSpPr>
              <a:spLocks/>
            </p:cNvSpPr>
            <p:nvPr/>
          </p:nvSpPr>
          <p:spPr bwMode="auto">
            <a:xfrm>
              <a:off x="3352" y="668"/>
              <a:ext cx="0" cy="28"/>
            </a:xfrm>
            <a:custGeom>
              <a:avLst/>
              <a:gdLst/>
              <a:ahLst/>
              <a:cxnLst>
                <a:cxn ang="0">
                  <a:pos x="0" y="0"/>
                </a:cxn>
                <a:cxn ang="0">
                  <a:pos x="0" y="0"/>
                </a:cxn>
                <a:cxn ang="0">
                  <a:pos x="21600" y="21600"/>
                </a:cxn>
              </a:cxnLst>
              <a:rect l="0" t="0" r="r" b="b"/>
              <a:pathLst>
                <a:path w="21600" h="21600">
                  <a:moveTo>
                    <a:pt x="0" y="0"/>
                  </a:moveTo>
                  <a:lnTo>
                    <a:pt x="0" y="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70" name="Line 70"/>
            <p:cNvSpPr>
              <a:spLocks noChangeShapeType="1"/>
            </p:cNvSpPr>
            <p:nvPr/>
          </p:nvSpPr>
          <p:spPr bwMode="auto">
            <a:xfrm>
              <a:off x="3338" y="739"/>
              <a:ext cx="1" cy="28"/>
            </a:xfrm>
            <a:prstGeom prst="line">
              <a:avLst/>
            </a:prstGeom>
            <a:noFill/>
            <a:ln w="33338">
              <a:solidFill>
                <a:schemeClr val="tx1"/>
              </a:solidFill>
              <a:round/>
              <a:headEnd/>
              <a:tailEnd/>
            </a:ln>
          </p:spPr>
          <p:txBody>
            <a:bodyPr lIns="0" tIns="0" rIns="0" bIns="0"/>
            <a:lstStyle/>
            <a:p>
              <a:endParaRPr lang="el-GR"/>
            </a:p>
          </p:txBody>
        </p:sp>
        <p:sp>
          <p:nvSpPr>
            <p:cNvPr id="71" name="Line 71"/>
            <p:cNvSpPr>
              <a:spLocks noChangeShapeType="1"/>
            </p:cNvSpPr>
            <p:nvPr/>
          </p:nvSpPr>
          <p:spPr bwMode="auto">
            <a:xfrm flipH="1">
              <a:off x="3324" y="823"/>
              <a:ext cx="14" cy="28"/>
            </a:xfrm>
            <a:prstGeom prst="line">
              <a:avLst/>
            </a:prstGeom>
            <a:noFill/>
            <a:ln w="33338">
              <a:solidFill>
                <a:schemeClr val="tx1"/>
              </a:solidFill>
              <a:round/>
              <a:headEnd/>
              <a:tailEnd/>
            </a:ln>
          </p:spPr>
          <p:txBody>
            <a:bodyPr lIns="0" tIns="0" rIns="0" bIns="0"/>
            <a:lstStyle/>
            <a:p>
              <a:endParaRPr lang="el-GR"/>
            </a:p>
          </p:txBody>
        </p:sp>
        <p:sp>
          <p:nvSpPr>
            <p:cNvPr id="72" name="Freeform 72"/>
            <p:cNvSpPr>
              <a:spLocks/>
            </p:cNvSpPr>
            <p:nvPr/>
          </p:nvSpPr>
          <p:spPr bwMode="auto">
            <a:xfrm>
              <a:off x="3324" y="907"/>
              <a:ext cx="0" cy="29"/>
            </a:xfrm>
            <a:custGeom>
              <a:avLst/>
              <a:gdLst/>
              <a:ahLst/>
              <a:cxnLst>
                <a:cxn ang="0">
                  <a:pos x="0" y="0"/>
                </a:cxn>
                <a:cxn ang="0">
                  <a:pos x="10428" y="10428"/>
                </a:cxn>
                <a:cxn ang="0">
                  <a:pos x="21600" y="21600"/>
                </a:cxn>
              </a:cxnLst>
              <a:rect l="0" t="0" r="r" b="b"/>
              <a:pathLst>
                <a:path w="21600" h="21600">
                  <a:moveTo>
                    <a:pt x="0" y="0"/>
                  </a:moveTo>
                  <a:lnTo>
                    <a:pt x="10428" y="10428"/>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73" name="Line 73"/>
            <p:cNvSpPr>
              <a:spLocks noChangeShapeType="1"/>
            </p:cNvSpPr>
            <p:nvPr/>
          </p:nvSpPr>
          <p:spPr bwMode="auto">
            <a:xfrm>
              <a:off x="3324" y="992"/>
              <a:ext cx="1" cy="28"/>
            </a:xfrm>
            <a:prstGeom prst="line">
              <a:avLst/>
            </a:prstGeom>
            <a:noFill/>
            <a:ln w="33338">
              <a:solidFill>
                <a:schemeClr val="tx1"/>
              </a:solidFill>
              <a:round/>
              <a:headEnd/>
              <a:tailEnd/>
            </a:ln>
          </p:spPr>
          <p:txBody>
            <a:bodyPr lIns="0" tIns="0" rIns="0" bIns="0"/>
            <a:lstStyle/>
            <a:p>
              <a:endParaRPr lang="el-GR"/>
            </a:p>
          </p:txBody>
        </p:sp>
        <p:sp>
          <p:nvSpPr>
            <p:cNvPr id="74" name="Line 74"/>
            <p:cNvSpPr>
              <a:spLocks noChangeShapeType="1"/>
            </p:cNvSpPr>
            <p:nvPr/>
          </p:nvSpPr>
          <p:spPr bwMode="auto">
            <a:xfrm>
              <a:off x="3338" y="1076"/>
              <a:ext cx="1" cy="28"/>
            </a:xfrm>
            <a:prstGeom prst="line">
              <a:avLst/>
            </a:prstGeom>
            <a:noFill/>
            <a:ln w="33338">
              <a:solidFill>
                <a:schemeClr val="tx1"/>
              </a:solidFill>
              <a:round/>
              <a:headEnd/>
              <a:tailEnd/>
            </a:ln>
          </p:spPr>
          <p:txBody>
            <a:bodyPr lIns="0" tIns="0" rIns="0" bIns="0"/>
            <a:lstStyle/>
            <a:p>
              <a:endParaRPr lang="el-GR"/>
            </a:p>
          </p:txBody>
        </p:sp>
        <p:sp>
          <p:nvSpPr>
            <p:cNvPr id="75" name="Line 75"/>
            <p:cNvSpPr>
              <a:spLocks noChangeShapeType="1"/>
            </p:cNvSpPr>
            <p:nvPr/>
          </p:nvSpPr>
          <p:spPr bwMode="auto">
            <a:xfrm>
              <a:off x="3338" y="1161"/>
              <a:ext cx="1" cy="14"/>
            </a:xfrm>
            <a:prstGeom prst="line">
              <a:avLst/>
            </a:prstGeom>
            <a:noFill/>
            <a:ln w="33338">
              <a:solidFill>
                <a:schemeClr val="tx1"/>
              </a:solidFill>
              <a:round/>
              <a:headEnd/>
              <a:tailEnd/>
            </a:ln>
          </p:spPr>
          <p:txBody>
            <a:bodyPr lIns="0" tIns="0" rIns="0" bIns="0"/>
            <a:lstStyle/>
            <a:p>
              <a:endParaRPr lang="el-GR"/>
            </a:p>
          </p:txBody>
        </p:sp>
        <p:sp>
          <p:nvSpPr>
            <p:cNvPr id="76" name="Line 76"/>
            <p:cNvSpPr>
              <a:spLocks noChangeShapeType="1"/>
            </p:cNvSpPr>
            <p:nvPr/>
          </p:nvSpPr>
          <p:spPr bwMode="auto">
            <a:xfrm>
              <a:off x="4238" y="528"/>
              <a:ext cx="1" cy="14"/>
            </a:xfrm>
            <a:prstGeom prst="line">
              <a:avLst/>
            </a:prstGeom>
            <a:noFill/>
            <a:ln w="33338">
              <a:solidFill>
                <a:schemeClr val="tx1"/>
              </a:solidFill>
              <a:round/>
              <a:headEnd/>
              <a:tailEnd/>
            </a:ln>
          </p:spPr>
          <p:txBody>
            <a:bodyPr lIns="0" tIns="0" rIns="0" bIns="0"/>
            <a:lstStyle/>
            <a:p>
              <a:endParaRPr lang="el-GR"/>
            </a:p>
          </p:txBody>
        </p:sp>
        <p:sp>
          <p:nvSpPr>
            <p:cNvPr id="77" name="Line 77"/>
            <p:cNvSpPr>
              <a:spLocks noChangeShapeType="1"/>
            </p:cNvSpPr>
            <p:nvPr/>
          </p:nvSpPr>
          <p:spPr bwMode="auto">
            <a:xfrm>
              <a:off x="4210" y="598"/>
              <a:ext cx="1" cy="28"/>
            </a:xfrm>
            <a:prstGeom prst="line">
              <a:avLst/>
            </a:prstGeom>
            <a:noFill/>
            <a:ln w="33338">
              <a:solidFill>
                <a:schemeClr val="tx1"/>
              </a:solidFill>
              <a:round/>
              <a:headEnd/>
              <a:tailEnd/>
            </a:ln>
          </p:spPr>
          <p:txBody>
            <a:bodyPr lIns="0" tIns="0" rIns="0" bIns="0"/>
            <a:lstStyle/>
            <a:p>
              <a:endParaRPr lang="el-GR"/>
            </a:p>
          </p:txBody>
        </p:sp>
        <p:sp>
          <p:nvSpPr>
            <p:cNvPr id="78" name="Line 78"/>
            <p:cNvSpPr>
              <a:spLocks noChangeShapeType="1"/>
            </p:cNvSpPr>
            <p:nvPr/>
          </p:nvSpPr>
          <p:spPr bwMode="auto">
            <a:xfrm>
              <a:off x="4182" y="682"/>
              <a:ext cx="1" cy="29"/>
            </a:xfrm>
            <a:prstGeom prst="line">
              <a:avLst/>
            </a:prstGeom>
            <a:noFill/>
            <a:ln w="33338">
              <a:solidFill>
                <a:schemeClr val="tx1"/>
              </a:solidFill>
              <a:round/>
              <a:headEnd/>
              <a:tailEnd/>
            </a:ln>
          </p:spPr>
          <p:txBody>
            <a:bodyPr lIns="0" tIns="0" rIns="0" bIns="0"/>
            <a:lstStyle/>
            <a:p>
              <a:endParaRPr lang="el-GR"/>
            </a:p>
          </p:txBody>
        </p:sp>
        <p:sp>
          <p:nvSpPr>
            <p:cNvPr id="79" name="Line 79"/>
            <p:cNvSpPr>
              <a:spLocks noChangeShapeType="1"/>
            </p:cNvSpPr>
            <p:nvPr/>
          </p:nvSpPr>
          <p:spPr bwMode="auto">
            <a:xfrm>
              <a:off x="4182" y="767"/>
              <a:ext cx="1" cy="28"/>
            </a:xfrm>
            <a:prstGeom prst="line">
              <a:avLst/>
            </a:prstGeom>
            <a:noFill/>
            <a:ln w="33338">
              <a:solidFill>
                <a:schemeClr val="tx1"/>
              </a:solidFill>
              <a:round/>
              <a:headEnd/>
              <a:tailEnd/>
            </a:ln>
          </p:spPr>
          <p:txBody>
            <a:bodyPr lIns="0" tIns="0" rIns="0" bIns="0"/>
            <a:lstStyle/>
            <a:p>
              <a:endParaRPr lang="el-GR"/>
            </a:p>
          </p:txBody>
        </p:sp>
        <p:sp>
          <p:nvSpPr>
            <p:cNvPr id="80" name="Line 80"/>
            <p:cNvSpPr>
              <a:spLocks noChangeShapeType="1"/>
            </p:cNvSpPr>
            <p:nvPr/>
          </p:nvSpPr>
          <p:spPr bwMode="auto">
            <a:xfrm>
              <a:off x="4168" y="851"/>
              <a:ext cx="1" cy="28"/>
            </a:xfrm>
            <a:prstGeom prst="line">
              <a:avLst/>
            </a:prstGeom>
            <a:noFill/>
            <a:ln w="33338">
              <a:solidFill>
                <a:schemeClr val="tx1"/>
              </a:solidFill>
              <a:round/>
              <a:headEnd/>
              <a:tailEnd/>
            </a:ln>
          </p:spPr>
          <p:txBody>
            <a:bodyPr lIns="0" tIns="0" rIns="0" bIns="0"/>
            <a:lstStyle/>
            <a:p>
              <a:endParaRPr lang="el-GR"/>
            </a:p>
          </p:txBody>
        </p:sp>
        <p:sp>
          <p:nvSpPr>
            <p:cNvPr id="81" name="Line 81"/>
            <p:cNvSpPr>
              <a:spLocks noChangeShapeType="1"/>
            </p:cNvSpPr>
            <p:nvPr/>
          </p:nvSpPr>
          <p:spPr bwMode="auto">
            <a:xfrm>
              <a:off x="4168" y="936"/>
              <a:ext cx="1" cy="28"/>
            </a:xfrm>
            <a:prstGeom prst="line">
              <a:avLst/>
            </a:prstGeom>
            <a:noFill/>
            <a:ln w="33338">
              <a:solidFill>
                <a:schemeClr val="tx1"/>
              </a:solidFill>
              <a:round/>
              <a:headEnd/>
              <a:tailEnd/>
            </a:ln>
          </p:spPr>
          <p:txBody>
            <a:bodyPr lIns="0" tIns="0" rIns="0" bIns="0"/>
            <a:lstStyle/>
            <a:p>
              <a:endParaRPr lang="el-GR"/>
            </a:p>
          </p:txBody>
        </p:sp>
        <p:sp>
          <p:nvSpPr>
            <p:cNvPr id="82" name="Line 82"/>
            <p:cNvSpPr>
              <a:spLocks noChangeShapeType="1"/>
            </p:cNvSpPr>
            <p:nvPr/>
          </p:nvSpPr>
          <p:spPr bwMode="auto">
            <a:xfrm flipH="1">
              <a:off x="4140" y="1020"/>
              <a:ext cx="14" cy="28"/>
            </a:xfrm>
            <a:prstGeom prst="line">
              <a:avLst/>
            </a:prstGeom>
            <a:noFill/>
            <a:ln w="33338">
              <a:solidFill>
                <a:schemeClr val="tx1"/>
              </a:solidFill>
              <a:round/>
              <a:headEnd/>
              <a:tailEnd/>
            </a:ln>
          </p:spPr>
          <p:txBody>
            <a:bodyPr lIns="0" tIns="0" rIns="0" bIns="0"/>
            <a:lstStyle/>
            <a:p>
              <a:endParaRPr lang="el-GR"/>
            </a:p>
          </p:txBody>
        </p:sp>
        <p:sp>
          <p:nvSpPr>
            <p:cNvPr id="83" name="Line 83"/>
            <p:cNvSpPr>
              <a:spLocks noChangeShapeType="1"/>
            </p:cNvSpPr>
            <p:nvPr/>
          </p:nvSpPr>
          <p:spPr bwMode="auto">
            <a:xfrm>
              <a:off x="4126" y="1104"/>
              <a:ext cx="1" cy="14"/>
            </a:xfrm>
            <a:prstGeom prst="line">
              <a:avLst/>
            </a:prstGeom>
            <a:noFill/>
            <a:ln w="33338">
              <a:solidFill>
                <a:schemeClr val="tx1"/>
              </a:solidFill>
              <a:round/>
              <a:headEnd/>
              <a:tailEnd/>
            </a:ln>
          </p:spPr>
          <p:txBody>
            <a:bodyPr lIns="0" tIns="0" rIns="0" bIns="0"/>
            <a:lstStyle/>
            <a:p>
              <a:endParaRPr lang="el-GR"/>
            </a:p>
          </p:txBody>
        </p:sp>
        <p:sp>
          <p:nvSpPr>
            <p:cNvPr id="84" name="Rectangle 84"/>
            <p:cNvSpPr>
              <a:spLocks/>
            </p:cNvSpPr>
            <p:nvPr/>
          </p:nvSpPr>
          <p:spPr bwMode="auto">
            <a:xfrm>
              <a:off x="3629" y="16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85" name="Rectangle 85"/>
            <p:cNvSpPr>
              <a:spLocks/>
            </p:cNvSpPr>
            <p:nvPr/>
          </p:nvSpPr>
          <p:spPr bwMode="auto">
            <a:xfrm>
              <a:off x="3963" y="1149"/>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86" name="Rectangle 86"/>
            <p:cNvSpPr>
              <a:spLocks/>
            </p:cNvSpPr>
            <p:nvPr/>
          </p:nvSpPr>
          <p:spPr bwMode="auto">
            <a:xfrm>
              <a:off x="3091" y="1205"/>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87" name="Rectangle 87"/>
            <p:cNvSpPr>
              <a:spLocks/>
            </p:cNvSpPr>
            <p:nvPr/>
          </p:nvSpPr>
          <p:spPr bwMode="auto">
            <a:xfrm>
              <a:off x="0" y="0"/>
              <a:ext cx="6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a (allowed).</a:t>
              </a:r>
            </a:p>
          </p:txBody>
        </p:sp>
        <p:sp>
          <p:nvSpPr>
            <p:cNvPr id="88" name="Rectangle 88"/>
            <p:cNvSpPr>
              <a:spLocks/>
            </p:cNvSpPr>
            <p:nvPr/>
          </p:nvSpPr>
          <p:spPr bwMode="auto">
            <a:xfrm>
              <a:off x="2738" y="0"/>
              <a:ext cx="6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b (allowed).</a:t>
              </a:r>
            </a:p>
          </p:txBody>
        </p:sp>
        <p:sp>
          <p:nvSpPr>
            <p:cNvPr id="89" name="Freeform 89"/>
            <p:cNvSpPr>
              <a:spLocks/>
            </p:cNvSpPr>
            <p:nvPr/>
          </p:nvSpPr>
          <p:spPr bwMode="auto">
            <a:xfrm>
              <a:off x="2269" y="2018"/>
              <a:ext cx="42" cy="71"/>
            </a:xfrm>
            <a:custGeom>
              <a:avLst/>
              <a:gdLst/>
              <a:ahLst/>
              <a:cxnLst>
                <a:cxn ang="0">
                  <a:pos x="0" y="8823"/>
                </a:cxn>
                <a:cxn ang="0">
                  <a:pos x="0" y="0"/>
                </a:cxn>
                <a:cxn ang="0">
                  <a:pos x="21600" y="8823"/>
                </a:cxn>
                <a:cxn ang="0">
                  <a:pos x="0" y="21600"/>
                </a:cxn>
                <a:cxn ang="0">
                  <a:pos x="0" y="8823"/>
                </a:cxn>
                <a:cxn ang="0">
                  <a:pos x="0" y="8823"/>
                </a:cxn>
              </a:cxnLst>
              <a:rect l="0" t="0" r="r" b="b"/>
              <a:pathLst>
                <a:path w="21600" h="21600">
                  <a:moveTo>
                    <a:pt x="0" y="8823"/>
                  </a:moveTo>
                  <a:lnTo>
                    <a:pt x="0" y="0"/>
                  </a:lnTo>
                  <a:lnTo>
                    <a:pt x="21600" y="8823"/>
                  </a:lnTo>
                  <a:lnTo>
                    <a:pt x="0" y="21600"/>
                  </a:lnTo>
                  <a:lnTo>
                    <a:pt x="0" y="8823"/>
                  </a:lnTo>
                  <a:close/>
                  <a:moveTo>
                    <a:pt x="0" y="8823"/>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0" name="Line 90"/>
            <p:cNvSpPr>
              <a:spLocks noChangeShapeType="1"/>
            </p:cNvSpPr>
            <p:nvPr/>
          </p:nvSpPr>
          <p:spPr bwMode="auto">
            <a:xfrm>
              <a:off x="623" y="2047"/>
              <a:ext cx="1632" cy="1"/>
            </a:xfrm>
            <a:prstGeom prst="line">
              <a:avLst/>
            </a:prstGeom>
            <a:noFill/>
            <a:ln w="33338">
              <a:solidFill>
                <a:schemeClr val="tx1"/>
              </a:solidFill>
              <a:round/>
              <a:headEnd/>
              <a:tailEnd/>
            </a:ln>
          </p:spPr>
          <p:txBody>
            <a:bodyPr lIns="0" tIns="0" rIns="0" bIns="0"/>
            <a:lstStyle/>
            <a:p>
              <a:endParaRPr lang="el-GR"/>
            </a:p>
          </p:txBody>
        </p:sp>
        <p:sp>
          <p:nvSpPr>
            <p:cNvPr id="91" name="Freeform 91"/>
            <p:cNvSpPr>
              <a:spLocks/>
            </p:cNvSpPr>
            <p:nvPr/>
          </p:nvSpPr>
          <p:spPr bwMode="auto">
            <a:xfrm>
              <a:off x="2269" y="2300"/>
              <a:ext cx="42"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2" name="Line 92"/>
            <p:cNvSpPr>
              <a:spLocks noChangeShapeType="1"/>
            </p:cNvSpPr>
            <p:nvPr/>
          </p:nvSpPr>
          <p:spPr bwMode="auto">
            <a:xfrm>
              <a:off x="623" y="2328"/>
              <a:ext cx="1632" cy="1"/>
            </a:xfrm>
            <a:prstGeom prst="line">
              <a:avLst/>
            </a:prstGeom>
            <a:noFill/>
            <a:ln w="33338">
              <a:solidFill>
                <a:schemeClr val="tx1"/>
              </a:solidFill>
              <a:round/>
              <a:headEnd/>
              <a:tailEnd/>
            </a:ln>
          </p:spPr>
          <p:txBody>
            <a:bodyPr lIns="0" tIns="0" rIns="0" bIns="0"/>
            <a:lstStyle/>
            <a:p>
              <a:endParaRPr lang="el-GR"/>
            </a:p>
          </p:txBody>
        </p:sp>
        <p:sp>
          <p:nvSpPr>
            <p:cNvPr id="93" name="Freeform 93"/>
            <p:cNvSpPr>
              <a:spLocks/>
            </p:cNvSpPr>
            <p:nvPr/>
          </p:nvSpPr>
          <p:spPr bwMode="auto">
            <a:xfrm>
              <a:off x="2269" y="2567"/>
              <a:ext cx="42"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94" name="Line 94"/>
            <p:cNvSpPr>
              <a:spLocks noChangeShapeType="1"/>
            </p:cNvSpPr>
            <p:nvPr/>
          </p:nvSpPr>
          <p:spPr bwMode="auto">
            <a:xfrm>
              <a:off x="623" y="2595"/>
              <a:ext cx="1632" cy="1"/>
            </a:xfrm>
            <a:prstGeom prst="line">
              <a:avLst/>
            </a:prstGeom>
            <a:noFill/>
            <a:ln w="33338">
              <a:solidFill>
                <a:schemeClr val="tx1"/>
              </a:solidFill>
              <a:round/>
              <a:headEnd/>
              <a:tailEnd/>
            </a:ln>
          </p:spPr>
          <p:txBody>
            <a:bodyPr lIns="0" tIns="0" rIns="0" bIns="0"/>
            <a:lstStyle/>
            <a:p>
              <a:endParaRPr lang="el-GR"/>
            </a:p>
          </p:txBody>
        </p:sp>
        <p:sp>
          <p:nvSpPr>
            <p:cNvPr id="95" name="Rectangle 95"/>
            <p:cNvSpPr>
              <a:spLocks/>
            </p:cNvSpPr>
            <p:nvPr/>
          </p:nvSpPr>
          <p:spPr bwMode="auto">
            <a:xfrm>
              <a:off x="521" y="1964"/>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96" name="Rectangle 96"/>
            <p:cNvSpPr>
              <a:spLocks/>
            </p:cNvSpPr>
            <p:nvPr/>
          </p:nvSpPr>
          <p:spPr bwMode="auto">
            <a:xfrm>
              <a:off x="521" y="2246"/>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97" name="Rectangle 97"/>
            <p:cNvSpPr>
              <a:spLocks/>
            </p:cNvSpPr>
            <p:nvPr/>
          </p:nvSpPr>
          <p:spPr bwMode="auto">
            <a:xfrm>
              <a:off x="531" y="2513"/>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98" name="Line 98"/>
            <p:cNvSpPr>
              <a:spLocks noChangeShapeType="1"/>
            </p:cNvSpPr>
            <p:nvPr/>
          </p:nvSpPr>
          <p:spPr bwMode="auto">
            <a:xfrm flipH="1">
              <a:off x="792" y="1836"/>
              <a:ext cx="14" cy="14"/>
            </a:xfrm>
            <a:prstGeom prst="line">
              <a:avLst/>
            </a:prstGeom>
            <a:noFill/>
            <a:ln w="33338">
              <a:solidFill>
                <a:schemeClr val="tx1"/>
              </a:solidFill>
              <a:round/>
              <a:headEnd/>
              <a:tailEnd/>
            </a:ln>
          </p:spPr>
          <p:txBody>
            <a:bodyPr lIns="0" tIns="0" rIns="0" bIns="0"/>
            <a:lstStyle/>
            <a:p>
              <a:endParaRPr lang="el-GR"/>
            </a:p>
          </p:txBody>
        </p:sp>
        <p:sp>
          <p:nvSpPr>
            <p:cNvPr id="99" name="Line 99"/>
            <p:cNvSpPr>
              <a:spLocks noChangeShapeType="1"/>
            </p:cNvSpPr>
            <p:nvPr/>
          </p:nvSpPr>
          <p:spPr bwMode="auto">
            <a:xfrm flipH="1">
              <a:off x="778" y="1906"/>
              <a:ext cx="14" cy="28"/>
            </a:xfrm>
            <a:prstGeom prst="line">
              <a:avLst/>
            </a:prstGeom>
            <a:noFill/>
            <a:ln w="33338">
              <a:solidFill>
                <a:schemeClr val="tx1"/>
              </a:solidFill>
              <a:round/>
              <a:headEnd/>
              <a:tailEnd/>
            </a:ln>
          </p:spPr>
          <p:txBody>
            <a:bodyPr lIns="0" tIns="0" rIns="0" bIns="0"/>
            <a:lstStyle/>
            <a:p>
              <a:endParaRPr lang="el-GR"/>
            </a:p>
          </p:txBody>
        </p:sp>
        <p:sp>
          <p:nvSpPr>
            <p:cNvPr id="100" name="Line 100"/>
            <p:cNvSpPr>
              <a:spLocks noChangeShapeType="1"/>
            </p:cNvSpPr>
            <p:nvPr/>
          </p:nvSpPr>
          <p:spPr bwMode="auto">
            <a:xfrm flipH="1">
              <a:off x="764" y="1990"/>
              <a:ext cx="14" cy="28"/>
            </a:xfrm>
            <a:prstGeom prst="line">
              <a:avLst/>
            </a:prstGeom>
            <a:noFill/>
            <a:ln w="33338">
              <a:solidFill>
                <a:schemeClr val="tx1"/>
              </a:solidFill>
              <a:round/>
              <a:headEnd/>
              <a:tailEnd/>
            </a:ln>
          </p:spPr>
          <p:txBody>
            <a:bodyPr lIns="0" tIns="0" rIns="0" bIns="0"/>
            <a:lstStyle/>
            <a:p>
              <a:endParaRPr lang="el-GR"/>
            </a:p>
          </p:txBody>
        </p:sp>
        <p:sp>
          <p:nvSpPr>
            <p:cNvPr id="101" name="Line 101"/>
            <p:cNvSpPr>
              <a:spLocks noChangeShapeType="1"/>
            </p:cNvSpPr>
            <p:nvPr/>
          </p:nvSpPr>
          <p:spPr bwMode="auto">
            <a:xfrm>
              <a:off x="750" y="2075"/>
              <a:ext cx="1" cy="28"/>
            </a:xfrm>
            <a:prstGeom prst="line">
              <a:avLst/>
            </a:prstGeom>
            <a:noFill/>
            <a:ln w="33338">
              <a:solidFill>
                <a:schemeClr val="tx1"/>
              </a:solidFill>
              <a:round/>
              <a:headEnd/>
              <a:tailEnd/>
            </a:ln>
          </p:spPr>
          <p:txBody>
            <a:bodyPr lIns="0" tIns="0" rIns="0" bIns="0"/>
            <a:lstStyle/>
            <a:p>
              <a:endParaRPr lang="el-GR"/>
            </a:p>
          </p:txBody>
        </p:sp>
        <p:sp>
          <p:nvSpPr>
            <p:cNvPr id="102" name="Line 102"/>
            <p:cNvSpPr>
              <a:spLocks noChangeShapeType="1"/>
            </p:cNvSpPr>
            <p:nvPr/>
          </p:nvSpPr>
          <p:spPr bwMode="auto">
            <a:xfrm>
              <a:off x="736" y="2159"/>
              <a:ext cx="1" cy="28"/>
            </a:xfrm>
            <a:prstGeom prst="line">
              <a:avLst/>
            </a:prstGeom>
            <a:noFill/>
            <a:ln w="33338">
              <a:solidFill>
                <a:schemeClr val="tx1"/>
              </a:solidFill>
              <a:round/>
              <a:headEnd/>
              <a:tailEnd/>
            </a:ln>
          </p:spPr>
          <p:txBody>
            <a:bodyPr lIns="0" tIns="0" rIns="0" bIns="0"/>
            <a:lstStyle/>
            <a:p>
              <a:endParaRPr lang="el-GR"/>
            </a:p>
          </p:txBody>
        </p:sp>
        <p:sp>
          <p:nvSpPr>
            <p:cNvPr id="103" name="Line 103"/>
            <p:cNvSpPr>
              <a:spLocks noChangeShapeType="1"/>
            </p:cNvSpPr>
            <p:nvPr/>
          </p:nvSpPr>
          <p:spPr bwMode="auto">
            <a:xfrm>
              <a:off x="722" y="2229"/>
              <a:ext cx="1" cy="29"/>
            </a:xfrm>
            <a:prstGeom prst="line">
              <a:avLst/>
            </a:prstGeom>
            <a:noFill/>
            <a:ln w="33338">
              <a:solidFill>
                <a:schemeClr val="tx1"/>
              </a:solidFill>
              <a:round/>
              <a:headEnd/>
              <a:tailEnd/>
            </a:ln>
          </p:spPr>
          <p:txBody>
            <a:bodyPr lIns="0" tIns="0" rIns="0" bIns="0"/>
            <a:lstStyle/>
            <a:p>
              <a:endParaRPr lang="el-GR"/>
            </a:p>
          </p:txBody>
        </p:sp>
        <p:sp>
          <p:nvSpPr>
            <p:cNvPr id="104" name="Freeform 104"/>
            <p:cNvSpPr>
              <a:spLocks/>
            </p:cNvSpPr>
            <p:nvPr/>
          </p:nvSpPr>
          <p:spPr bwMode="auto">
            <a:xfrm>
              <a:off x="708" y="2314"/>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05" name="Line 105"/>
            <p:cNvSpPr>
              <a:spLocks noChangeShapeType="1"/>
            </p:cNvSpPr>
            <p:nvPr/>
          </p:nvSpPr>
          <p:spPr bwMode="auto">
            <a:xfrm>
              <a:off x="693" y="2398"/>
              <a:ext cx="1" cy="28"/>
            </a:xfrm>
            <a:prstGeom prst="line">
              <a:avLst/>
            </a:prstGeom>
            <a:noFill/>
            <a:ln w="33338">
              <a:solidFill>
                <a:schemeClr val="tx1"/>
              </a:solidFill>
              <a:round/>
              <a:headEnd/>
              <a:tailEnd/>
            </a:ln>
          </p:spPr>
          <p:txBody>
            <a:bodyPr lIns="0" tIns="0" rIns="0" bIns="0"/>
            <a:lstStyle/>
            <a:p>
              <a:endParaRPr lang="el-GR"/>
            </a:p>
          </p:txBody>
        </p:sp>
        <p:sp>
          <p:nvSpPr>
            <p:cNvPr id="106" name="Line 106"/>
            <p:cNvSpPr>
              <a:spLocks noChangeShapeType="1"/>
            </p:cNvSpPr>
            <p:nvPr/>
          </p:nvSpPr>
          <p:spPr bwMode="auto">
            <a:xfrm flipH="1">
              <a:off x="679" y="2483"/>
              <a:ext cx="14" cy="28"/>
            </a:xfrm>
            <a:prstGeom prst="line">
              <a:avLst/>
            </a:prstGeom>
            <a:noFill/>
            <a:ln w="33338">
              <a:solidFill>
                <a:schemeClr val="tx1"/>
              </a:solidFill>
              <a:round/>
              <a:headEnd/>
              <a:tailEnd/>
            </a:ln>
          </p:spPr>
          <p:txBody>
            <a:bodyPr lIns="0" tIns="0" rIns="0" bIns="0"/>
            <a:lstStyle/>
            <a:p>
              <a:endParaRPr lang="el-GR"/>
            </a:p>
          </p:txBody>
        </p:sp>
        <p:sp>
          <p:nvSpPr>
            <p:cNvPr id="107" name="Freeform 107"/>
            <p:cNvSpPr>
              <a:spLocks/>
            </p:cNvSpPr>
            <p:nvPr/>
          </p:nvSpPr>
          <p:spPr bwMode="auto">
            <a:xfrm>
              <a:off x="679" y="2567"/>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08" name="Line 108"/>
            <p:cNvSpPr>
              <a:spLocks noChangeShapeType="1"/>
            </p:cNvSpPr>
            <p:nvPr/>
          </p:nvSpPr>
          <p:spPr bwMode="auto">
            <a:xfrm>
              <a:off x="679" y="2651"/>
              <a:ext cx="1" cy="28"/>
            </a:xfrm>
            <a:prstGeom prst="line">
              <a:avLst/>
            </a:prstGeom>
            <a:noFill/>
            <a:ln w="33338">
              <a:solidFill>
                <a:schemeClr val="tx1"/>
              </a:solidFill>
              <a:round/>
              <a:headEnd/>
              <a:tailEnd/>
            </a:ln>
          </p:spPr>
          <p:txBody>
            <a:bodyPr lIns="0" tIns="0" rIns="0" bIns="0"/>
            <a:lstStyle/>
            <a:p>
              <a:endParaRPr lang="el-GR"/>
            </a:p>
          </p:txBody>
        </p:sp>
        <p:sp>
          <p:nvSpPr>
            <p:cNvPr id="109" name="Line 109"/>
            <p:cNvSpPr>
              <a:spLocks noChangeShapeType="1"/>
            </p:cNvSpPr>
            <p:nvPr/>
          </p:nvSpPr>
          <p:spPr bwMode="auto">
            <a:xfrm>
              <a:off x="693" y="2736"/>
              <a:ext cx="1" cy="28"/>
            </a:xfrm>
            <a:prstGeom prst="line">
              <a:avLst/>
            </a:prstGeom>
            <a:noFill/>
            <a:ln w="33338">
              <a:solidFill>
                <a:schemeClr val="tx1"/>
              </a:solidFill>
              <a:round/>
              <a:headEnd/>
              <a:tailEnd/>
            </a:ln>
          </p:spPr>
          <p:txBody>
            <a:bodyPr lIns="0" tIns="0" rIns="0" bIns="0"/>
            <a:lstStyle/>
            <a:p>
              <a:endParaRPr lang="el-GR"/>
            </a:p>
          </p:txBody>
        </p:sp>
        <p:sp>
          <p:nvSpPr>
            <p:cNvPr id="110" name="Line 110"/>
            <p:cNvSpPr>
              <a:spLocks noChangeShapeType="1"/>
            </p:cNvSpPr>
            <p:nvPr/>
          </p:nvSpPr>
          <p:spPr bwMode="auto">
            <a:xfrm>
              <a:off x="693" y="2806"/>
              <a:ext cx="1" cy="14"/>
            </a:xfrm>
            <a:prstGeom prst="line">
              <a:avLst/>
            </a:prstGeom>
            <a:noFill/>
            <a:ln w="33338">
              <a:solidFill>
                <a:schemeClr val="tx1"/>
              </a:solidFill>
              <a:round/>
              <a:headEnd/>
              <a:tailEnd/>
            </a:ln>
          </p:spPr>
          <p:txBody>
            <a:bodyPr lIns="0" tIns="0" rIns="0" bIns="0"/>
            <a:lstStyle/>
            <a:p>
              <a:endParaRPr lang="el-GR"/>
            </a:p>
          </p:txBody>
        </p:sp>
        <p:sp>
          <p:nvSpPr>
            <p:cNvPr id="111" name="Rectangle 111"/>
            <p:cNvSpPr>
              <a:spLocks/>
            </p:cNvSpPr>
            <p:nvPr/>
          </p:nvSpPr>
          <p:spPr bwMode="auto">
            <a:xfrm>
              <a:off x="445" y="2864"/>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112" name="Freeform 112"/>
            <p:cNvSpPr>
              <a:spLocks/>
            </p:cNvSpPr>
            <p:nvPr/>
          </p:nvSpPr>
          <p:spPr bwMode="auto">
            <a:xfrm>
              <a:off x="4941" y="2018"/>
              <a:ext cx="43" cy="57"/>
            </a:xfrm>
            <a:custGeom>
              <a:avLst/>
              <a:gdLst/>
              <a:ahLst/>
              <a:cxnLst>
                <a:cxn ang="0">
                  <a:pos x="0" y="10989"/>
                </a:cxn>
                <a:cxn ang="0">
                  <a:pos x="0" y="0"/>
                </a:cxn>
                <a:cxn ang="0">
                  <a:pos x="21600" y="10989"/>
                </a:cxn>
                <a:cxn ang="0">
                  <a:pos x="0" y="21600"/>
                </a:cxn>
                <a:cxn ang="0">
                  <a:pos x="0" y="10989"/>
                </a:cxn>
                <a:cxn ang="0">
                  <a:pos x="0" y="10989"/>
                </a:cxn>
              </a:cxnLst>
              <a:rect l="0" t="0" r="r" b="b"/>
              <a:pathLst>
                <a:path w="21600" h="21600">
                  <a:moveTo>
                    <a:pt x="0" y="10989"/>
                  </a:moveTo>
                  <a:lnTo>
                    <a:pt x="0" y="0"/>
                  </a:lnTo>
                  <a:lnTo>
                    <a:pt x="21600" y="10989"/>
                  </a:lnTo>
                  <a:lnTo>
                    <a:pt x="0" y="21600"/>
                  </a:lnTo>
                  <a:lnTo>
                    <a:pt x="0" y="10989"/>
                  </a:lnTo>
                  <a:close/>
                  <a:moveTo>
                    <a:pt x="0"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3" name="Line 113"/>
            <p:cNvSpPr>
              <a:spLocks noChangeShapeType="1"/>
            </p:cNvSpPr>
            <p:nvPr/>
          </p:nvSpPr>
          <p:spPr bwMode="auto">
            <a:xfrm>
              <a:off x="3282" y="2047"/>
              <a:ext cx="1645" cy="1"/>
            </a:xfrm>
            <a:prstGeom prst="line">
              <a:avLst/>
            </a:prstGeom>
            <a:noFill/>
            <a:ln w="33338">
              <a:solidFill>
                <a:schemeClr val="tx1"/>
              </a:solidFill>
              <a:round/>
              <a:headEnd/>
              <a:tailEnd/>
            </a:ln>
          </p:spPr>
          <p:txBody>
            <a:bodyPr lIns="0" tIns="0" rIns="0" bIns="0"/>
            <a:lstStyle/>
            <a:p>
              <a:endParaRPr lang="el-GR"/>
            </a:p>
          </p:txBody>
        </p:sp>
        <p:sp>
          <p:nvSpPr>
            <p:cNvPr id="114" name="Freeform 114"/>
            <p:cNvSpPr>
              <a:spLocks/>
            </p:cNvSpPr>
            <p:nvPr/>
          </p:nvSpPr>
          <p:spPr bwMode="auto">
            <a:xfrm>
              <a:off x="4941" y="2286"/>
              <a:ext cx="43" cy="70"/>
            </a:xfrm>
            <a:custGeom>
              <a:avLst/>
              <a:gdLst/>
              <a:ahLst/>
              <a:cxnLst>
                <a:cxn ang="0">
                  <a:pos x="0" y="8640"/>
                </a:cxn>
                <a:cxn ang="0">
                  <a:pos x="0" y="0"/>
                </a:cxn>
                <a:cxn ang="0">
                  <a:pos x="21600" y="8640"/>
                </a:cxn>
                <a:cxn ang="0">
                  <a:pos x="0" y="21600"/>
                </a:cxn>
                <a:cxn ang="0">
                  <a:pos x="0" y="8640"/>
                </a:cxn>
                <a:cxn ang="0">
                  <a:pos x="0" y="8640"/>
                </a:cxn>
              </a:cxnLst>
              <a:rect l="0" t="0" r="r" b="b"/>
              <a:pathLst>
                <a:path w="21600" h="21600">
                  <a:moveTo>
                    <a:pt x="0" y="8640"/>
                  </a:moveTo>
                  <a:lnTo>
                    <a:pt x="0" y="0"/>
                  </a:lnTo>
                  <a:lnTo>
                    <a:pt x="21600" y="8640"/>
                  </a:lnTo>
                  <a:lnTo>
                    <a:pt x="0" y="21600"/>
                  </a:lnTo>
                  <a:lnTo>
                    <a:pt x="0" y="8640"/>
                  </a:lnTo>
                  <a:close/>
                  <a:moveTo>
                    <a:pt x="0" y="864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5" name="Line 115"/>
            <p:cNvSpPr>
              <a:spLocks noChangeShapeType="1"/>
            </p:cNvSpPr>
            <p:nvPr/>
          </p:nvSpPr>
          <p:spPr bwMode="auto">
            <a:xfrm>
              <a:off x="3282" y="2314"/>
              <a:ext cx="1645" cy="1"/>
            </a:xfrm>
            <a:prstGeom prst="line">
              <a:avLst/>
            </a:prstGeom>
            <a:noFill/>
            <a:ln w="33338">
              <a:solidFill>
                <a:schemeClr val="tx1"/>
              </a:solidFill>
              <a:round/>
              <a:headEnd/>
              <a:tailEnd/>
            </a:ln>
          </p:spPr>
          <p:txBody>
            <a:bodyPr lIns="0" tIns="0" rIns="0" bIns="0"/>
            <a:lstStyle/>
            <a:p>
              <a:endParaRPr lang="el-GR"/>
            </a:p>
          </p:txBody>
        </p:sp>
        <p:sp>
          <p:nvSpPr>
            <p:cNvPr id="116" name="Freeform 116"/>
            <p:cNvSpPr>
              <a:spLocks/>
            </p:cNvSpPr>
            <p:nvPr/>
          </p:nvSpPr>
          <p:spPr bwMode="auto">
            <a:xfrm>
              <a:off x="4941" y="2567"/>
              <a:ext cx="43" cy="56"/>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17" name="Line 117"/>
            <p:cNvSpPr>
              <a:spLocks noChangeShapeType="1"/>
            </p:cNvSpPr>
            <p:nvPr/>
          </p:nvSpPr>
          <p:spPr bwMode="auto">
            <a:xfrm>
              <a:off x="3282" y="2595"/>
              <a:ext cx="1645" cy="1"/>
            </a:xfrm>
            <a:prstGeom prst="line">
              <a:avLst/>
            </a:prstGeom>
            <a:noFill/>
            <a:ln w="33338">
              <a:solidFill>
                <a:schemeClr val="tx1"/>
              </a:solidFill>
              <a:round/>
              <a:headEnd/>
              <a:tailEnd/>
            </a:ln>
          </p:spPr>
          <p:txBody>
            <a:bodyPr lIns="0" tIns="0" rIns="0" bIns="0"/>
            <a:lstStyle/>
            <a:p>
              <a:endParaRPr lang="el-GR"/>
            </a:p>
          </p:txBody>
        </p:sp>
        <p:sp>
          <p:nvSpPr>
            <p:cNvPr id="118" name="Rectangle 118"/>
            <p:cNvSpPr>
              <a:spLocks/>
            </p:cNvSpPr>
            <p:nvPr/>
          </p:nvSpPr>
          <p:spPr bwMode="auto">
            <a:xfrm>
              <a:off x="3191" y="1964"/>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a:t>
              </a:r>
            </a:p>
          </p:txBody>
        </p:sp>
        <p:sp>
          <p:nvSpPr>
            <p:cNvPr id="119" name="Rectangle 119"/>
            <p:cNvSpPr>
              <a:spLocks/>
            </p:cNvSpPr>
            <p:nvPr/>
          </p:nvSpPr>
          <p:spPr bwMode="auto">
            <a:xfrm>
              <a:off x="3191" y="2232"/>
              <a:ext cx="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q</a:t>
              </a:r>
            </a:p>
          </p:txBody>
        </p:sp>
        <p:sp>
          <p:nvSpPr>
            <p:cNvPr id="120" name="Rectangle 120"/>
            <p:cNvSpPr>
              <a:spLocks/>
            </p:cNvSpPr>
            <p:nvPr/>
          </p:nvSpPr>
          <p:spPr bwMode="auto">
            <a:xfrm>
              <a:off x="3202" y="2513"/>
              <a:ext cx="4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r</a:t>
              </a:r>
            </a:p>
          </p:txBody>
        </p:sp>
        <p:sp>
          <p:nvSpPr>
            <p:cNvPr id="121" name="Line 121"/>
            <p:cNvSpPr>
              <a:spLocks noChangeShapeType="1"/>
            </p:cNvSpPr>
            <p:nvPr/>
          </p:nvSpPr>
          <p:spPr bwMode="auto">
            <a:xfrm>
              <a:off x="3746" y="1976"/>
              <a:ext cx="126" cy="155"/>
            </a:xfrm>
            <a:prstGeom prst="line">
              <a:avLst/>
            </a:prstGeom>
            <a:noFill/>
            <a:ln w="33338">
              <a:solidFill>
                <a:schemeClr val="tx1"/>
              </a:solidFill>
              <a:round/>
              <a:headEnd/>
              <a:tailEnd/>
            </a:ln>
          </p:spPr>
          <p:txBody>
            <a:bodyPr lIns="0" tIns="0" rIns="0" bIns="0"/>
            <a:lstStyle/>
            <a:p>
              <a:endParaRPr lang="el-GR"/>
            </a:p>
          </p:txBody>
        </p:sp>
        <p:sp>
          <p:nvSpPr>
            <p:cNvPr id="122" name="Line 122"/>
            <p:cNvSpPr>
              <a:spLocks noChangeShapeType="1"/>
            </p:cNvSpPr>
            <p:nvPr/>
          </p:nvSpPr>
          <p:spPr bwMode="auto">
            <a:xfrm flipH="1">
              <a:off x="3746" y="1976"/>
              <a:ext cx="126" cy="155"/>
            </a:xfrm>
            <a:prstGeom prst="line">
              <a:avLst/>
            </a:prstGeom>
            <a:noFill/>
            <a:ln w="33338">
              <a:solidFill>
                <a:schemeClr val="tx1"/>
              </a:solidFill>
              <a:round/>
              <a:headEnd/>
              <a:tailEnd/>
            </a:ln>
          </p:spPr>
          <p:txBody>
            <a:bodyPr lIns="0" tIns="0" rIns="0" bIns="0"/>
            <a:lstStyle/>
            <a:p>
              <a:endParaRPr lang="el-GR"/>
            </a:p>
          </p:txBody>
        </p:sp>
        <p:sp>
          <p:nvSpPr>
            <p:cNvPr id="123" name="Freeform 123"/>
            <p:cNvSpPr>
              <a:spLocks/>
            </p:cNvSpPr>
            <p:nvPr/>
          </p:nvSpPr>
          <p:spPr bwMode="auto">
            <a:xfrm>
              <a:off x="4407" y="2272"/>
              <a:ext cx="70" cy="56"/>
            </a:xfrm>
            <a:custGeom>
              <a:avLst/>
              <a:gdLst/>
              <a:ahLst/>
              <a:cxnLst>
                <a:cxn ang="0">
                  <a:pos x="4320" y="10800"/>
                </a:cxn>
                <a:cxn ang="0">
                  <a:pos x="8640" y="0"/>
                </a:cxn>
                <a:cxn ang="0">
                  <a:pos x="21600" y="16200"/>
                </a:cxn>
                <a:cxn ang="0">
                  <a:pos x="0" y="21600"/>
                </a:cxn>
                <a:cxn ang="0">
                  <a:pos x="4320" y="10800"/>
                </a:cxn>
                <a:cxn ang="0">
                  <a:pos x="4320" y="10800"/>
                </a:cxn>
              </a:cxnLst>
              <a:rect l="0" t="0" r="r" b="b"/>
              <a:pathLst>
                <a:path w="21600" h="21600">
                  <a:moveTo>
                    <a:pt x="4320" y="10800"/>
                  </a:moveTo>
                  <a:lnTo>
                    <a:pt x="8640" y="0"/>
                  </a:lnTo>
                  <a:lnTo>
                    <a:pt x="21600" y="16200"/>
                  </a:lnTo>
                  <a:lnTo>
                    <a:pt x="0" y="21600"/>
                  </a:lnTo>
                  <a:lnTo>
                    <a:pt x="4320" y="10800"/>
                  </a:lnTo>
                  <a:close/>
                  <a:moveTo>
                    <a:pt x="432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24" name="Line 124"/>
            <p:cNvSpPr>
              <a:spLocks noChangeShapeType="1"/>
            </p:cNvSpPr>
            <p:nvPr/>
          </p:nvSpPr>
          <p:spPr bwMode="auto">
            <a:xfrm>
              <a:off x="3521" y="2047"/>
              <a:ext cx="900" cy="253"/>
            </a:xfrm>
            <a:prstGeom prst="line">
              <a:avLst/>
            </a:prstGeom>
            <a:noFill/>
            <a:ln w="33338">
              <a:solidFill>
                <a:schemeClr val="tx1"/>
              </a:solidFill>
              <a:round/>
              <a:headEnd/>
              <a:tailEnd/>
            </a:ln>
          </p:spPr>
          <p:txBody>
            <a:bodyPr lIns="0" tIns="0" rIns="0" bIns="0"/>
            <a:lstStyle/>
            <a:p>
              <a:endParaRPr lang="el-GR"/>
            </a:p>
          </p:txBody>
        </p:sp>
        <p:sp>
          <p:nvSpPr>
            <p:cNvPr id="125" name="Freeform 125"/>
            <p:cNvSpPr>
              <a:spLocks/>
            </p:cNvSpPr>
            <p:nvPr/>
          </p:nvSpPr>
          <p:spPr bwMode="auto">
            <a:xfrm>
              <a:off x="4013" y="2525"/>
              <a:ext cx="56" cy="56"/>
            </a:xfrm>
            <a:custGeom>
              <a:avLst/>
              <a:gdLst/>
              <a:ahLst/>
              <a:cxnLst>
                <a:cxn ang="0">
                  <a:pos x="10800" y="10800"/>
                </a:cxn>
                <a:cxn ang="0">
                  <a:pos x="16200" y="0"/>
                </a:cxn>
                <a:cxn ang="0">
                  <a:pos x="21600" y="21600"/>
                </a:cxn>
                <a:cxn ang="0">
                  <a:pos x="0" y="16200"/>
                </a:cxn>
                <a:cxn ang="0">
                  <a:pos x="10800" y="10800"/>
                </a:cxn>
                <a:cxn ang="0">
                  <a:pos x="10800" y="10800"/>
                </a:cxn>
              </a:cxnLst>
              <a:rect l="0" t="0" r="r" b="b"/>
              <a:pathLst>
                <a:path w="21600" h="21600">
                  <a:moveTo>
                    <a:pt x="10800" y="10800"/>
                  </a:moveTo>
                  <a:lnTo>
                    <a:pt x="16200" y="0"/>
                  </a:lnTo>
                  <a:lnTo>
                    <a:pt x="21600" y="21600"/>
                  </a:lnTo>
                  <a:lnTo>
                    <a:pt x="0" y="16200"/>
                  </a:lnTo>
                  <a:lnTo>
                    <a:pt x="10800" y="10800"/>
                  </a:lnTo>
                  <a:close/>
                  <a:moveTo>
                    <a:pt x="1080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26" name="Line 126"/>
            <p:cNvSpPr>
              <a:spLocks noChangeShapeType="1"/>
            </p:cNvSpPr>
            <p:nvPr/>
          </p:nvSpPr>
          <p:spPr bwMode="auto">
            <a:xfrm>
              <a:off x="3549" y="2047"/>
              <a:ext cx="478" cy="492"/>
            </a:xfrm>
            <a:prstGeom prst="line">
              <a:avLst/>
            </a:prstGeom>
            <a:noFill/>
            <a:ln w="33338">
              <a:solidFill>
                <a:schemeClr val="tx1"/>
              </a:solidFill>
              <a:round/>
              <a:headEnd/>
              <a:tailEnd/>
            </a:ln>
          </p:spPr>
          <p:txBody>
            <a:bodyPr lIns="0" tIns="0" rIns="0" bIns="0"/>
            <a:lstStyle/>
            <a:p>
              <a:endParaRPr lang="el-GR"/>
            </a:p>
          </p:txBody>
        </p:sp>
        <p:sp>
          <p:nvSpPr>
            <p:cNvPr id="127" name="Line 127"/>
            <p:cNvSpPr>
              <a:spLocks noChangeShapeType="1"/>
            </p:cNvSpPr>
            <p:nvPr/>
          </p:nvSpPr>
          <p:spPr bwMode="auto">
            <a:xfrm flipH="1">
              <a:off x="3464" y="1836"/>
              <a:ext cx="15" cy="14"/>
            </a:xfrm>
            <a:prstGeom prst="line">
              <a:avLst/>
            </a:prstGeom>
            <a:noFill/>
            <a:ln w="33338">
              <a:solidFill>
                <a:schemeClr val="tx1"/>
              </a:solidFill>
              <a:round/>
              <a:headEnd/>
              <a:tailEnd/>
            </a:ln>
          </p:spPr>
          <p:txBody>
            <a:bodyPr lIns="0" tIns="0" rIns="0" bIns="0"/>
            <a:lstStyle/>
            <a:p>
              <a:endParaRPr lang="el-GR"/>
            </a:p>
          </p:txBody>
        </p:sp>
        <p:sp>
          <p:nvSpPr>
            <p:cNvPr id="128" name="Line 128"/>
            <p:cNvSpPr>
              <a:spLocks noChangeShapeType="1"/>
            </p:cNvSpPr>
            <p:nvPr/>
          </p:nvSpPr>
          <p:spPr bwMode="auto">
            <a:xfrm flipH="1">
              <a:off x="3450" y="1906"/>
              <a:ext cx="14" cy="28"/>
            </a:xfrm>
            <a:prstGeom prst="line">
              <a:avLst/>
            </a:prstGeom>
            <a:noFill/>
            <a:ln w="33338">
              <a:solidFill>
                <a:schemeClr val="tx1"/>
              </a:solidFill>
              <a:round/>
              <a:headEnd/>
              <a:tailEnd/>
            </a:ln>
          </p:spPr>
          <p:txBody>
            <a:bodyPr lIns="0" tIns="0" rIns="0" bIns="0"/>
            <a:lstStyle/>
            <a:p>
              <a:endParaRPr lang="el-GR"/>
            </a:p>
          </p:txBody>
        </p:sp>
        <p:sp>
          <p:nvSpPr>
            <p:cNvPr id="129" name="Line 129"/>
            <p:cNvSpPr>
              <a:spLocks noChangeShapeType="1"/>
            </p:cNvSpPr>
            <p:nvPr/>
          </p:nvSpPr>
          <p:spPr bwMode="auto">
            <a:xfrm>
              <a:off x="3436" y="1990"/>
              <a:ext cx="1" cy="28"/>
            </a:xfrm>
            <a:prstGeom prst="line">
              <a:avLst/>
            </a:prstGeom>
            <a:noFill/>
            <a:ln w="33338">
              <a:solidFill>
                <a:schemeClr val="tx1"/>
              </a:solidFill>
              <a:round/>
              <a:headEnd/>
              <a:tailEnd/>
            </a:ln>
          </p:spPr>
          <p:txBody>
            <a:bodyPr lIns="0" tIns="0" rIns="0" bIns="0"/>
            <a:lstStyle/>
            <a:p>
              <a:endParaRPr lang="el-GR"/>
            </a:p>
          </p:txBody>
        </p:sp>
        <p:sp>
          <p:nvSpPr>
            <p:cNvPr id="130" name="Line 130"/>
            <p:cNvSpPr>
              <a:spLocks noChangeShapeType="1"/>
            </p:cNvSpPr>
            <p:nvPr/>
          </p:nvSpPr>
          <p:spPr bwMode="auto">
            <a:xfrm>
              <a:off x="3422" y="2075"/>
              <a:ext cx="1" cy="28"/>
            </a:xfrm>
            <a:prstGeom prst="line">
              <a:avLst/>
            </a:prstGeom>
            <a:noFill/>
            <a:ln w="33338">
              <a:solidFill>
                <a:schemeClr val="tx1"/>
              </a:solidFill>
              <a:round/>
              <a:headEnd/>
              <a:tailEnd/>
            </a:ln>
          </p:spPr>
          <p:txBody>
            <a:bodyPr lIns="0" tIns="0" rIns="0" bIns="0"/>
            <a:lstStyle/>
            <a:p>
              <a:endParaRPr lang="el-GR"/>
            </a:p>
          </p:txBody>
        </p:sp>
        <p:sp>
          <p:nvSpPr>
            <p:cNvPr id="131" name="Line 131"/>
            <p:cNvSpPr>
              <a:spLocks noChangeShapeType="1"/>
            </p:cNvSpPr>
            <p:nvPr/>
          </p:nvSpPr>
          <p:spPr bwMode="auto">
            <a:xfrm>
              <a:off x="3408" y="2145"/>
              <a:ext cx="1" cy="28"/>
            </a:xfrm>
            <a:prstGeom prst="line">
              <a:avLst/>
            </a:prstGeom>
            <a:noFill/>
            <a:ln w="33338">
              <a:solidFill>
                <a:schemeClr val="tx1"/>
              </a:solidFill>
              <a:round/>
              <a:headEnd/>
              <a:tailEnd/>
            </a:ln>
          </p:spPr>
          <p:txBody>
            <a:bodyPr lIns="0" tIns="0" rIns="0" bIns="0"/>
            <a:lstStyle/>
            <a:p>
              <a:endParaRPr lang="el-GR"/>
            </a:p>
          </p:txBody>
        </p:sp>
        <p:sp>
          <p:nvSpPr>
            <p:cNvPr id="132" name="Line 132"/>
            <p:cNvSpPr>
              <a:spLocks noChangeShapeType="1"/>
            </p:cNvSpPr>
            <p:nvPr/>
          </p:nvSpPr>
          <p:spPr bwMode="auto">
            <a:xfrm>
              <a:off x="3394" y="2229"/>
              <a:ext cx="1" cy="29"/>
            </a:xfrm>
            <a:prstGeom prst="line">
              <a:avLst/>
            </a:prstGeom>
            <a:noFill/>
            <a:ln w="33338">
              <a:solidFill>
                <a:schemeClr val="tx1"/>
              </a:solidFill>
              <a:round/>
              <a:headEnd/>
              <a:tailEnd/>
            </a:ln>
          </p:spPr>
          <p:txBody>
            <a:bodyPr lIns="0" tIns="0" rIns="0" bIns="0"/>
            <a:lstStyle/>
            <a:p>
              <a:endParaRPr lang="el-GR"/>
            </a:p>
          </p:txBody>
        </p:sp>
        <p:sp>
          <p:nvSpPr>
            <p:cNvPr id="133" name="Freeform 133"/>
            <p:cNvSpPr>
              <a:spLocks/>
            </p:cNvSpPr>
            <p:nvPr/>
          </p:nvSpPr>
          <p:spPr bwMode="auto">
            <a:xfrm>
              <a:off x="3380" y="2314"/>
              <a:ext cx="0" cy="28"/>
            </a:xfrm>
            <a:custGeom>
              <a:avLst/>
              <a:gdLst/>
              <a:ahLst/>
              <a:cxnLst>
                <a:cxn ang="0">
                  <a:pos x="0" y="0"/>
                </a:cxn>
                <a:cxn ang="0">
                  <a:pos x="10800" y="10800"/>
                </a:cxn>
                <a:cxn ang="0">
                  <a:pos x="21600" y="21600"/>
                </a:cxn>
              </a:cxnLst>
              <a:rect l="0" t="0" r="r" b="b"/>
              <a:pathLst>
                <a:path w="21600" h="21600">
                  <a:moveTo>
                    <a:pt x="0" y="0"/>
                  </a:moveTo>
                  <a:lnTo>
                    <a:pt x="10800" y="1080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34" name="Line 134"/>
            <p:cNvSpPr>
              <a:spLocks noChangeShapeType="1"/>
            </p:cNvSpPr>
            <p:nvPr/>
          </p:nvSpPr>
          <p:spPr bwMode="auto">
            <a:xfrm>
              <a:off x="3366" y="2398"/>
              <a:ext cx="1" cy="28"/>
            </a:xfrm>
            <a:prstGeom prst="line">
              <a:avLst/>
            </a:prstGeom>
            <a:noFill/>
            <a:ln w="33338">
              <a:solidFill>
                <a:schemeClr val="tx1"/>
              </a:solidFill>
              <a:round/>
              <a:headEnd/>
              <a:tailEnd/>
            </a:ln>
          </p:spPr>
          <p:txBody>
            <a:bodyPr lIns="0" tIns="0" rIns="0" bIns="0"/>
            <a:lstStyle/>
            <a:p>
              <a:endParaRPr lang="el-GR"/>
            </a:p>
          </p:txBody>
        </p:sp>
        <p:sp>
          <p:nvSpPr>
            <p:cNvPr id="135" name="Line 135"/>
            <p:cNvSpPr>
              <a:spLocks noChangeShapeType="1"/>
            </p:cNvSpPr>
            <p:nvPr/>
          </p:nvSpPr>
          <p:spPr bwMode="auto">
            <a:xfrm>
              <a:off x="3352" y="2483"/>
              <a:ext cx="1" cy="28"/>
            </a:xfrm>
            <a:prstGeom prst="line">
              <a:avLst/>
            </a:prstGeom>
            <a:noFill/>
            <a:ln w="33338">
              <a:solidFill>
                <a:schemeClr val="tx1"/>
              </a:solidFill>
              <a:round/>
              <a:headEnd/>
              <a:tailEnd/>
            </a:ln>
          </p:spPr>
          <p:txBody>
            <a:bodyPr lIns="0" tIns="0" rIns="0" bIns="0"/>
            <a:lstStyle/>
            <a:p>
              <a:endParaRPr lang="el-GR"/>
            </a:p>
          </p:txBody>
        </p:sp>
        <p:sp>
          <p:nvSpPr>
            <p:cNvPr id="136" name="Freeform 136"/>
            <p:cNvSpPr>
              <a:spLocks/>
            </p:cNvSpPr>
            <p:nvPr/>
          </p:nvSpPr>
          <p:spPr bwMode="auto">
            <a:xfrm>
              <a:off x="3352" y="2567"/>
              <a:ext cx="0" cy="28"/>
            </a:xfrm>
            <a:custGeom>
              <a:avLst/>
              <a:gdLst/>
              <a:ahLst/>
              <a:cxnLst>
                <a:cxn ang="0">
                  <a:pos x="0" y="0"/>
                </a:cxn>
                <a:cxn ang="0">
                  <a:pos x="0" y="0"/>
                </a:cxn>
                <a:cxn ang="0">
                  <a:pos x="21600" y="21600"/>
                </a:cxn>
              </a:cxnLst>
              <a:rect l="0" t="0" r="r" b="b"/>
              <a:pathLst>
                <a:path w="21600" h="21600">
                  <a:moveTo>
                    <a:pt x="0" y="0"/>
                  </a:moveTo>
                  <a:lnTo>
                    <a:pt x="0" y="0"/>
                  </a:lnTo>
                  <a:lnTo>
                    <a:pt x="21600" y="21600"/>
                  </a:lnTo>
                </a:path>
              </a:pathLst>
            </a:custGeom>
            <a:noFill/>
            <a:ln w="33338" cap="flat">
              <a:solidFill>
                <a:schemeClr val="tx1"/>
              </a:solidFill>
              <a:prstDash val="solid"/>
              <a:round/>
              <a:headEnd type="none" w="med" len="med"/>
              <a:tailEnd type="none" w="med" len="med"/>
            </a:ln>
          </p:spPr>
          <p:txBody>
            <a:bodyPr lIns="0" tIns="0" rIns="0" bIns="0"/>
            <a:lstStyle/>
            <a:p>
              <a:endParaRPr lang="el-GR"/>
            </a:p>
          </p:txBody>
        </p:sp>
        <p:sp>
          <p:nvSpPr>
            <p:cNvPr id="137" name="Line 137"/>
            <p:cNvSpPr>
              <a:spLocks noChangeShapeType="1"/>
            </p:cNvSpPr>
            <p:nvPr/>
          </p:nvSpPr>
          <p:spPr bwMode="auto">
            <a:xfrm>
              <a:off x="3352" y="2637"/>
              <a:ext cx="1" cy="28"/>
            </a:xfrm>
            <a:prstGeom prst="line">
              <a:avLst/>
            </a:prstGeom>
            <a:noFill/>
            <a:ln w="33338">
              <a:solidFill>
                <a:schemeClr val="tx1"/>
              </a:solidFill>
              <a:round/>
              <a:headEnd/>
              <a:tailEnd/>
            </a:ln>
          </p:spPr>
          <p:txBody>
            <a:bodyPr lIns="0" tIns="0" rIns="0" bIns="0"/>
            <a:lstStyle/>
            <a:p>
              <a:endParaRPr lang="el-GR"/>
            </a:p>
          </p:txBody>
        </p:sp>
        <p:sp>
          <p:nvSpPr>
            <p:cNvPr id="138" name="Line 138"/>
            <p:cNvSpPr>
              <a:spLocks noChangeShapeType="1"/>
            </p:cNvSpPr>
            <p:nvPr/>
          </p:nvSpPr>
          <p:spPr bwMode="auto">
            <a:xfrm>
              <a:off x="3352" y="2722"/>
              <a:ext cx="14" cy="28"/>
            </a:xfrm>
            <a:prstGeom prst="line">
              <a:avLst/>
            </a:prstGeom>
            <a:noFill/>
            <a:ln w="33338">
              <a:solidFill>
                <a:schemeClr val="tx1"/>
              </a:solidFill>
              <a:round/>
              <a:headEnd/>
              <a:tailEnd/>
            </a:ln>
          </p:spPr>
          <p:txBody>
            <a:bodyPr lIns="0" tIns="0" rIns="0" bIns="0"/>
            <a:lstStyle/>
            <a:p>
              <a:endParaRPr lang="el-GR"/>
            </a:p>
          </p:txBody>
        </p:sp>
        <p:sp>
          <p:nvSpPr>
            <p:cNvPr id="139" name="Line 139"/>
            <p:cNvSpPr>
              <a:spLocks noChangeShapeType="1"/>
            </p:cNvSpPr>
            <p:nvPr/>
          </p:nvSpPr>
          <p:spPr bwMode="auto">
            <a:xfrm>
              <a:off x="3366" y="2806"/>
              <a:ext cx="1" cy="14"/>
            </a:xfrm>
            <a:prstGeom prst="line">
              <a:avLst/>
            </a:prstGeom>
            <a:noFill/>
            <a:ln w="33338">
              <a:solidFill>
                <a:schemeClr val="tx1"/>
              </a:solidFill>
              <a:round/>
              <a:headEnd/>
              <a:tailEnd/>
            </a:ln>
          </p:spPr>
          <p:txBody>
            <a:bodyPr lIns="0" tIns="0" rIns="0" bIns="0"/>
            <a:lstStyle/>
            <a:p>
              <a:endParaRPr lang="el-GR"/>
            </a:p>
          </p:txBody>
        </p:sp>
        <p:sp>
          <p:nvSpPr>
            <p:cNvPr id="140" name="Line 140"/>
            <p:cNvSpPr>
              <a:spLocks noChangeShapeType="1"/>
            </p:cNvSpPr>
            <p:nvPr/>
          </p:nvSpPr>
          <p:spPr bwMode="auto">
            <a:xfrm>
              <a:off x="4266" y="2187"/>
              <a:ext cx="1" cy="14"/>
            </a:xfrm>
            <a:prstGeom prst="line">
              <a:avLst/>
            </a:prstGeom>
            <a:noFill/>
            <a:ln w="33338">
              <a:solidFill>
                <a:schemeClr val="tx1"/>
              </a:solidFill>
              <a:round/>
              <a:headEnd/>
              <a:tailEnd/>
            </a:ln>
          </p:spPr>
          <p:txBody>
            <a:bodyPr lIns="0" tIns="0" rIns="0" bIns="0"/>
            <a:lstStyle/>
            <a:p>
              <a:endParaRPr lang="el-GR"/>
            </a:p>
          </p:txBody>
        </p:sp>
        <p:sp>
          <p:nvSpPr>
            <p:cNvPr id="141" name="Line 141"/>
            <p:cNvSpPr>
              <a:spLocks noChangeShapeType="1"/>
            </p:cNvSpPr>
            <p:nvPr/>
          </p:nvSpPr>
          <p:spPr bwMode="auto">
            <a:xfrm flipH="1">
              <a:off x="4224" y="2243"/>
              <a:ext cx="14" cy="29"/>
            </a:xfrm>
            <a:prstGeom prst="line">
              <a:avLst/>
            </a:prstGeom>
            <a:noFill/>
            <a:ln w="33338">
              <a:solidFill>
                <a:schemeClr val="tx1"/>
              </a:solidFill>
              <a:round/>
              <a:headEnd/>
              <a:tailEnd/>
            </a:ln>
          </p:spPr>
          <p:txBody>
            <a:bodyPr lIns="0" tIns="0" rIns="0" bIns="0"/>
            <a:lstStyle/>
            <a:p>
              <a:endParaRPr lang="el-GR"/>
            </a:p>
          </p:txBody>
        </p:sp>
        <p:sp>
          <p:nvSpPr>
            <p:cNvPr id="142" name="Line 142"/>
            <p:cNvSpPr>
              <a:spLocks noChangeShapeType="1"/>
            </p:cNvSpPr>
            <p:nvPr/>
          </p:nvSpPr>
          <p:spPr bwMode="auto">
            <a:xfrm>
              <a:off x="4210" y="2328"/>
              <a:ext cx="1" cy="28"/>
            </a:xfrm>
            <a:prstGeom prst="line">
              <a:avLst/>
            </a:prstGeom>
            <a:noFill/>
            <a:ln w="33338">
              <a:solidFill>
                <a:schemeClr val="tx1"/>
              </a:solidFill>
              <a:round/>
              <a:headEnd/>
              <a:tailEnd/>
            </a:ln>
          </p:spPr>
          <p:txBody>
            <a:bodyPr lIns="0" tIns="0" rIns="0" bIns="0"/>
            <a:lstStyle/>
            <a:p>
              <a:endParaRPr lang="el-GR"/>
            </a:p>
          </p:txBody>
        </p:sp>
        <p:sp>
          <p:nvSpPr>
            <p:cNvPr id="143" name="Line 143"/>
            <p:cNvSpPr>
              <a:spLocks noChangeShapeType="1"/>
            </p:cNvSpPr>
            <p:nvPr/>
          </p:nvSpPr>
          <p:spPr bwMode="auto">
            <a:xfrm flipH="1">
              <a:off x="4196" y="2412"/>
              <a:ext cx="14" cy="28"/>
            </a:xfrm>
            <a:prstGeom prst="line">
              <a:avLst/>
            </a:prstGeom>
            <a:noFill/>
            <a:ln w="33338">
              <a:solidFill>
                <a:schemeClr val="tx1"/>
              </a:solidFill>
              <a:round/>
              <a:headEnd/>
              <a:tailEnd/>
            </a:ln>
          </p:spPr>
          <p:txBody>
            <a:bodyPr lIns="0" tIns="0" rIns="0" bIns="0"/>
            <a:lstStyle/>
            <a:p>
              <a:endParaRPr lang="el-GR"/>
            </a:p>
          </p:txBody>
        </p:sp>
        <p:sp>
          <p:nvSpPr>
            <p:cNvPr id="144" name="Line 144"/>
            <p:cNvSpPr>
              <a:spLocks noChangeShapeType="1"/>
            </p:cNvSpPr>
            <p:nvPr/>
          </p:nvSpPr>
          <p:spPr bwMode="auto">
            <a:xfrm>
              <a:off x="4196" y="2497"/>
              <a:ext cx="1" cy="28"/>
            </a:xfrm>
            <a:prstGeom prst="line">
              <a:avLst/>
            </a:prstGeom>
            <a:noFill/>
            <a:ln w="33338">
              <a:solidFill>
                <a:schemeClr val="tx1"/>
              </a:solidFill>
              <a:round/>
              <a:headEnd/>
              <a:tailEnd/>
            </a:ln>
          </p:spPr>
          <p:txBody>
            <a:bodyPr lIns="0" tIns="0" rIns="0" bIns="0"/>
            <a:lstStyle/>
            <a:p>
              <a:endParaRPr lang="el-GR"/>
            </a:p>
          </p:txBody>
        </p:sp>
        <p:sp>
          <p:nvSpPr>
            <p:cNvPr id="145" name="Line 145"/>
            <p:cNvSpPr>
              <a:spLocks noChangeShapeType="1"/>
            </p:cNvSpPr>
            <p:nvPr/>
          </p:nvSpPr>
          <p:spPr bwMode="auto">
            <a:xfrm>
              <a:off x="4196" y="2581"/>
              <a:ext cx="1" cy="28"/>
            </a:xfrm>
            <a:prstGeom prst="line">
              <a:avLst/>
            </a:prstGeom>
            <a:noFill/>
            <a:ln w="33338">
              <a:solidFill>
                <a:schemeClr val="tx1"/>
              </a:solidFill>
              <a:round/>
              <a:headEnd/>
              <a:tailEnd/>
            </a:ln>
          </p:spPr>
          <p:txBody>
            <a:bodyPr lIns="0" tIns="0" rIns="0" bIns="0"/>
            <a:lstStyle/>
            <a:p>
              <a:endParaRPr lang="el-GR"/>
            </a:p>
          </p:txBody>
        </p:sp>
        <p:sp>
          <p:nvSpPr>
            <p:cNvPr id="146" name="Line 146"/>
            <p:cNvSpPr>
              <a:spLocks noChangeShapeType="1"/>
            </p:cNvSpPr>
            <p:nvPr/>
          </p:nvSpPr>
          <p:spPr bwMode="auto">
            <a:xfrm flipH="1">
              <a:off x="4168" y="2665"/>
              <a:ext cx="14" cy="29"/>
            </a:xfrm>
            <a:prstGeom prst="line">
              <a:avLst/>
            </a:prstGeom>
            <a:noFill/>
            <a:ln w="33338">
              <a:solidFill>
                <a:schemeClr val="tx1"/>
              </a:solidFill>
              <a:round/>
              <a:headEnd/>
              <a:tailEnd/>
            </a:ln>
          </p:spPr>
          <p:txBody>
            <a:bodyPr lIns="0" tIns="0" rIns="0" bIns="0"/>
            <a:lstStyle/>
            <a:p>
              <a:endParaRPr lang="el-GR"/>
            </a:p>
          </p:txBody>
        </p:sp>
        <p:sp>
          <p:nvSpPr>
            <p:cNvPr id="147" name="Line 147"/>
            <p:cNvSpPr>
              <a:spLocks noChangeShapeType="1"/>
            </p:cNvSpPr>
            <p:nvPr/>
          </p:nvSpPr>
          <p:spPr bwMode="auto">
            <a:xfrm>
              <a:off x="4154" y="2750"/>
              <a:ext cx="1" cy="14"/>
            </a:xfrm>
            <a:prstGeom prst="line">
              <a:avLst/>
            </a:prstGeom>
            <a:noFill/>
            <a:ln w="33338">
              <a:solidFill>
                <a:schemeClr val="tx1"/>
              </a:solidFill>
              <a:round/>
              <a:headEnd/>
              <a:tailEnd/>
            </a:ln>
          </p:spPr>
          <p:txBody>
            <a:bodyPr lIns="0" tIns="0" rIns="0" bIns="0"/>
            <a:lstStyle/>
            <a:p>
              <a:endParaRPr lang="el-GR"/>
            </a:p>
          </p:txBody>
        </p:sp>
        <p:sp>
          <p:nvSpPr>
            <p:cNvPr id="148" name="Rectangle 148"/>
            <p:cNvSpPr>
              <a:spLocks/>
            </p:cNvSpPr>
            <p:nvPr/>
          </p:nvSpPr>
          <p:spPr bwMode="auto">
            <a:xfrm>
              <a:off x="3654" y="1814"/>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149" name="Rectangle 149"/>
            <p:cNvSpPr>
              <a:spLocks/>
            </p:cNvSpPr>
            <p:nvPr/>
          </p:nvSpPr>
          <p:spPr bwMode="auto">
            <a:xfrm>
              <a:off x="3988" y="2794"/>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sp>
          <p:nvSpPr>
            <p:cNvPr id="150" name="Rectangle 150"/>
            <p:cNvSpPr>
              <a:spLocks/>
            </p:cNvSpPr>
            <p:nvPr/>
          </p:nvSpPr>
          <p:spPr bwMode="auto">
            <a:xfrm>
              <a:off x="3116" y="2850"/>
              <a:ext cx="66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(p, q, r)</a:t>
              </a:r>
            </a:p>
          </p:txBody>
        </p:sp>
        <p:sp>
          <p:nvSpPr>
            <p:cNvPr id="151" name="Rectangle 151"/>
            <p:cNvSpPr>
              <a:spLocks/>
            </p:cNvSpPr>
            <p:nvPr/>
          </p:nvSpPr>
          <p:spPr bwMode="auto">
            <a:xfrm>
              <a:off x="25" y="1660"/>
              <a:ext cx="76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c (disallowed).</a:t>
              </a:r>
            </a:p>
          </p:txBody>
        </p:sp>
        <p:sp>
          <p:nvSpPr>
            <p:cNvPr id="152" name="Rectangle 152"/>
            <p:cNvSpPr>
              <a:spLocks/>
            </p:cNvSpPr>
            <p:nvPr/>
          </p:nvSpPr>
          <p:spPr bwMode="auto">
            <a:xfrm>
              <a:off x="2763" y="1660"/>
              <a:ext cx="774"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d (disallowed).</a:t>
              </a:r>
            </a:p>
          </p:txBody>
        </p:sp>
        <p:sp>
          <p:nvSpPr>
            <p:cNvPr id="153" name="Line 153"/>
            <p:cNvSpPr>
              <a:spLocks noChangeShapeType="1"/>
            </p:cNvSpPr>
            <p:nvPr/>
          </p:nvSpPr>
          <p:spPr bwMode="auto">
            <a:xfrm>
              <a:off x="1087" y="1990"/>
              <a:ext cx="127" cy="141"/>
            </a:xfrm>
            <a:prstGeom prst="line">
              <a:avLst/>
            </a:prstGeom>
            <a:noFill/>
            <a:ln w="33338">
              <a:solidFill>
                <a:schemeClr val="tx1"/>
              </a:solidFill>
              <a:round/>
              <a:headEnd/>
              <a:tailEnd/>
            </a:ln>
          </p:spPr>
          <p:txBody>
            <a:bodyPr lIns="0" tIns="0" rIns="0" bIns="0"/>
            <a:lstStyle/>
            <a:p>
              <a:endParaRPr lang="el-GR"/>
            </a:p>
          </p:txBody>
        </p:sp>
        <p:sp>
          <p:nvSpPr>
            <p:cNvPr id="154" name="Line 154"/>
            <p:cNvSpPr>
              <a:spLocks noChangeShapeType="1"/>
            </p:cNvSpPr>
            <p:nvPr/>
          </p:nvSpPr>
          <p:spPr bwMode="auto">
            <a:xfrm flipH="1">
              <a:off x="1087" y="1990"/>
              <a:ext cx="127" cy="141"/>
            </a:xfrm>
            <a:prstGeom prst="line">
              <a:avLst/>
            </a:prstGeom>
            <a:noFill/>
            <a:ln w="33338">
              <a:solidFill>
                <a:schemeClr val="tx1"/>
              </a:solidFill>
              <a:round/>
              <a:headEnd/>
              <a:tailEnd/>
            </a:ln>
          </p:spPr>
          <p:txBody>
            <a:bodyPr lIns="0" tIns="0" rIns="0" bIns="0"/>
            <a:lstStyle/>
            <a:p>
              <a:endParaRPr lang="el-GR"/>
            </a:p>
          </p:txBody>
        </p:sp>
        <p:sp>
          <p:nvSpPr>
            <p:cNvPr id="155" name="Freeform 155"/>
            <p:cNvSpPr>
              <a:spLocks/>
            </p:cNvSpPr>
            <p:nvPr/>
          </p:nvSpPr>
          <p:spPr bwMode="auto">
            <a:xfrm>
              <a:off x="1678" y="2286"/>
              <a:ext cx="56" cy="56"/>
            </a:xfrm>
            <a:custGeom>
              <a:avLst/>
              <a:gdLst/>
              <a:ahLst/>
              <a:cxnLst>
                <a:cxn ang="0">
                  <a:pos x="0" y="10800"/>
                </a:cxn>
                <a:cxn ang="0">
                  <a:pos x="5400" y="0"/>
                </a:cxn>
                <a:cxn ang="0">
                  <a:pos x="21600" y="16200"/>
                </a:cxn>
                <a:cxn ang="0">
                  <a:pos x="0" y="21600"/>
                </a:cxn>
                <a:cxn ang="0">
                  <a:pos x="0" y="10800"/>
                </a:cxn>
                <a:cxn ang="0">
                  <a:pos x="0" y="10800"/>
                </a:cxn>
              </a:cxnLst>
              <a:rect l="0" t="0" r="r" b="b"/>
              <a:pathLst>
                <a:path w="21600" h="21600">
                  <a:moveTo>
                    <a:pt x="0" y="10800"/>
                  </a:moveTo>
                  <a:lnTo>
                    <a:pt x="5400" y="0"/>
                  </a:lnTo>
                  <a:lnTo>
                    <a:pt x="21600" y="162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56" name="Line 156"/>
            <p:cNvSpPr>
              <a:spLocks noChangeShapeType="1"/>
            </p:cNvSpPr>
            <p:nvPr/>
          </p:nvSpPr>
          <p:spPr bwMode="auto">
            <a:xfrm>
              <a:off x="876" y="2061"/>
              <a:ext cx="802" cy="239"/>
            </a:xfrm>
            <a:prstGeom prst="line">
              <a:avLst/>
            </a:prstGeom>
            <a:noFill/>
            <a:ln w="33338">
              <a:solidFill>
                <a:schemeClr val="tx1"/>
              </a:solidFill>
              <a:round/>
              <a:headEnd/>
              <a:tailEnd/>
            </a:ln>
          </p:spPr>
          <p:txBody>
            <a:bodyPr lIns="0" tIns="0" rIns="0" bIns="0"/>
            <a:lstStyle/>
            <a:p>
              <a:endParaRPr lang="el-GR"/>
            </a:p>
          </p:txBody>
        </p:sp>
        <p:sp>
          <p:nvSpPr>
            <p:cNvPr id="157" name="Freeform 157"/>
            <p:cNvSpPr>
              <a:spLocks/>
            </p:cNvSpPr>
            <p:nvPr/>
          </p:nvSpPr>
          <p:spPr bwMode="auto">
            <a:xfrm>
              <a:off x="1580" y="2525"/>
              <a:ext cx="56" cy="56"/>
            </a:xfrm>
            <a:custGeom>
              <a:avLst/>
              <a:gdLst/>
              <a:ahLst/>
              <a:cxnLst>
                <a:cxn ang="0">
                  <a:pos x="5400" y="10800"/>
                </a:cxn>
                <a:cxn ang="0">
                  <a:pos x="10800" y="0"/>
                </a:cxn>
                <a:cxn ang="0">
                  <a:pos x="21600" y="21600"/>
                </a:cxn>
                <a:cxn ang="0">
                  <a:pos x="0" y="21600"/>
                </a:cxn>
                <a:cxn ang="0">
                  <a:pos x="5400" y="10800"/>
                </a:cxn>
                <a:cxn ang="0">
                  <a:pos x="5400" y="10800"/>
                </a:cxn>
              </a:cxnLst>
              <a:rect l="0" t="0" r="r" b="b"/>
              <a:pathLst>
                <a:path w="21600" h="21600">
                  <a:moveTo>
                    <a:pt x="5400" y="10800"/>
                  </a:moveTo>
                  <a:lnTo>
                    <a:pt x="10800" y="0"/>
                  </a:lnTo>
                  <a:lnTo>
                    <a:pt x="21600" y="21600"/>
                  </a:lnTo>
                  <a:lnTo>
                    <a:pt x="0" y="21600"/>
                  </a:lnTo>
                  <a:lnTo>
                    <a:pt x="5400" y="10800"/>
                  </a:lnTo>
                  <a:close/>
                  <a:moveTo>
                    <a:pt x="540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l-GR"/>
            </a:p>
          </p:txBody>
        </p:sp>
        <p:sp>
          <p:nvSpPr>
            <p:cNvPr id="158" name="Line 158"/>
            <p:cNvSpPr>
              <a:spLocks noChangeShapeType="1"/>
            </p:cNvSpPr>
            <p:nvPr/>
          </p:nvSpPr>
          <p:spPr bwMode="auto">
            <a:xfrm>
              <a:off x="876" y="2061"/>
              <a:ext cx="704" cy="492"/>
            </a:xfrm>
            <a:prstGeom prst="line">
              <a:avLst/>
            </a:prstGeom>
            <a:noFill/>
            <a:ln w="33338">
              <a:solidFill>
                <a:schemeClr val="tx1"/>
              </a:solidFill>
              <a:round/>
              <a:headEnd/>
              <a:tailEnd/>
            </a:ln>
          </p:spPr>
          <p:txBody>
            <a:bodyPr lIns="0" tIns="0" rIns="0" bIns="0"/>
            <a:lstStyle/>
            <a:p>
              <a:endParaRPr lang="el-GR"/>
            </a:p>
          </p:txBody>
        </p:sp>
        <p:sp>
          <p:nvSpPr>
            <p:cNvPr id="159" name="Line 159"/>
            <p:cNvSpPr>
              <a:spLocks noChangeShapeType="1"/>
            </p:cNvSpPr>
            <p:nvPr/>
          </p:nvSpPr>
          <p:spPr bwMode="auto">
            <a:xfrm>
              <a:off x="1608" y="2187"/>
              <a:ext cx="1" cy="14"/>
            </a:xfrm>
            <a:prstGeom prst="line">
              <a:avLst/>
            </a:prstGeom>
            <a:noFill/>
            <a:ln w="33338">
              <a:solidFill>
                <a:schemeClr val="tx1"/>
              </a:solidFill>
              <a:round/>
              <a:headEnd/>
              <a:tailEnd/>
            </a:ln>
          </p:spPr>
          <p:txBody>
            <a:bodyPr lIns="0" tIns="0" rIns="0" bIns="0"/>
            <a:lstStyle/>
            <a:p>
              <a:endParaRPr lang="el-GR"/>
            </a:p>
          </p:txBody>
        </p:sp>
        <p:sp>
          <p:nvSpPr>
            <p:cNvPr id="160" name="Line 160"/>
            <p:cNvSpPr>
              <a:spLocks noChangeShapeType="1"/>
            </p:cNvSpPr>
            <p:nvPr/>
          </p:nvSpPr>
          <p:spPr bwMode="auto">
            <a:xfrm>
              <a:off x="1580" y="2258"/>
              <a:ext cx="1" cy="28"/>
            </a:xfrm>
            <a:prstGeom prst="line">
              <a:avLst/>
            </a:prstGeom>
            <a:noFill/>
            <a:ln w="33338">
              <a:solidFill>
                <a:schemeClr val="tx1"/>
              </a:solidFill>
              <a:round/>
              <a:headEnd/>
              <a:tailEnd/>
            </a:ln>
          </p:spPr>
          <p:txBody>
            <a:bodyPr lIns="0" tIns="0" rIns="0" bIns="0"/>
            <a:lstStyle/>
            <a:p>
              <a:endParaRPr lang="el-GR"/>
            </a:p>
          </p:txBody>
        </p:sp>
        <p:sp>
          <p:nvSpPr>
            <p:cNvPr id="161" name="Line 161"/>
            <p:cNvSpPr>
              <a:spLocks noChangeShapeType="1"/>
            </p:cNvSpPr>
            <p:nvPr/>
          </p:nvSpPr>
          <p:spPr bwMode="auto">
            <a:xfrm>
              <a:off x="1552" y="2342"/>
              <a:ext cx="1" cy="28"/>
            </a:xfrm>
            <a:prstGeom prst="line">
              <a:avLst/>
            </a:prstGeom>
            <a:noFill/>
            <a:ln w="33338">
              <a:solidFill>
                <a:schemeClr val="tx1"/>
              </a:solidFill>
              <a:round/>
              <a:headEnd/>
              <a:tailEnd/>
            </a:ln>
          </p:spPr>
          <p:txBody>
            <a:bodyPr lIns="0" tIns="0" rIns="0" bIns="0"/>
            <a:lstStyle/>
            <a:p>
              <a:endParaRPr lang="el-GR"/>
            </a:p>
          </p:txBody>
        </p:sp>
        <p:sp>
          <p:nvSpPr>
            <p:cNvPr id="162" name="Line 162"/>
            <p:cNvSpPr>
              <a:spLocks noChangeShapeType="1"/>
            </p:cNvSpPr>
            <p:nvPr/>
          </p:nvSpPr>
          <p:spPr bwMode="auto">
            <a:xfrm>
              <a:off x="1552" y="2426"/>
              <a:ext cx="1" cy="28"/>
            </a:xfrm>
            <a:prstGeom prst="line">
              <a:avLst/>
            </a:prstGeom>
            <a:noFill/>
            <a:ln w="33338">
              <a:solidFill>
                <a:schemeClr val="tx1"/>
              </a:solidFill>
              <a:round/>
              <a:headEnd/>
              <a:tailEnd/>
            </a:ln>
          </p:spPr>
          <p:txBody>
            <a:bodyPr lIns="0" tIns="0" rIns="0" bIns="0"/>
            <a:lstStyle/>
            <a:p>
              <a:endParaRPr lang="el-GR"/>
            </a:p>
          </p:txBody>
        </p:sp>
        <p:sp>
          <p:nvSpPr>
            <p:cNvPr id="163" name="Line 163"/>
            <p:cNvSpPr>
              <a:spLocks noChangeShapeType="1"/>
            </p:cNvSpPr>
            <p:nvPr/>
          </p:nvSpPr>
          <p:spPr bwMode="auto">
            <a:xfrm>
              <a:off x="1537" y="2511"/>
              <a:ext cx="1" cy="28"/>
            </a:xfrm>
            <a:prstGeom prst="line">
              <a:avLst/>
            </a:prstGeom>
            <a:noFill/>
            <a:ln w="33338">
              <a:solidFill>
                <a:schemeClr val="tx1"/>
              </a:solidFill>
              <a:round/>
              <a:headEnd/>
              <a:tailEnd/>
            </a:ln>
          </p:spPr>
          <p:txBody>
            <a:bodyPr lIns="0" tIns="0" rIns="0" bIns="0"/>
            <a:lstStyle/>
            <a:p>
              <a:endParaRPr lang="el-GR"/>
            </a:p>
          </p:txBody>
        </p:sp>
        <p:sp>
          <p:nvSpPr>
            <p:cNvPr id="164" name="Line 164"/>
            <p:cNvSpPr>
              <a:spLocks noChangeShapeType="1"/>
            </p:cNvSpPr>
            <p:nvPr/>
          </p:nvSpPr>
          <p:spPr bwMode="auto">
            <a:xfrm>
              <a:off x="1537" y="2595"/>
              <a:ext cx="1" cy="28"/>
            </a:xfrm>
            <a:prstGeom prst="line">
              <a:avLst/>
            </a:prstGeom>
            <a:noFill/>
            <a:ln w="33338">
              <a:solidFill>
                <a:schemeClr val="tx1"/>
              </a:solidFill>
              <a:round/>
              <a:headEnd/>
              <a:tailEnd/>
            </a:ln>
          </p:spPr>
          <p:txBody>
            <a:bodyPr lIns="0" tIns="0" rIns="0" bIns="0"/>
            <a:lstStyle/>
            <a:p>
              <a:endParaRPr lang="el-GR"/>
            </a:p>
          </p:txBody>
        </p:sp>
        <p:sp>
          <p:nvSpPr>
            <p:cNvPr id="165" name="Line 165"/>
            <p:cNvSpPr>
              <a:spLocks noChangeShapeType="1"/>
            </p:cNvSpPr>
            <p:nvPr/>
          </p:nvSpPr>
          <p:spPr bwMode="auto">
            <a:xfrm flipH="1">
              <a:off x="1509" y="2679"/>
              <a:ext cx="14" cy="29"/>
            </a:xfrm>
            <a:prstGeom prst="line">
              <a:avLst/>
            </a:prstGeom>
            <a:noFill/>
            <a:ln w="33338">
              <a:solidFill>
                <a:schemeClr val="tx1"/>
              </a:solidFill>
              <a:round/>
              <a:headEnd/>
              <a:tailEnd/>
            </a:ln>
          </p:spPr>
          <p:txBody>
            <a:bodyPr lIns="0" tIns="0" rIns="0" bIns="0"/>
            <a:lstStyle/>
            <a:p>
              <a:endParaRPr lang="el-GR"/>
            </a:p>
          </p:txBody>
        </p:sp>
        <p:sp>
          <p:nvSpPr>
            <p:cNvPr id="166" name="Line 166"/>
            <p:cNvSpPr>
              <a:spLocks noChangeShapeType="1"/>
            </p:cNvSpPr>
            <p:nvPr/>
          </p:nvSpPr>
          <p:spPr bwMode="auto">
            <a:xfrm>
              <a:off x="1495" y="2764"/>
              <a:ext cx="1" cy="14"/>
            </a:xfrm>
            <a:prstGeom prst="line">
              <a:avLst/>
            </a:prstGeom>
            <a:noFill/>
            <a:ln w="33338">
              <a:solidFill>
                <a:schemeClr val="tx1"/>
              </a:solidFill>
              <a:round/>
              <a:headEnd/>
              <a:tailEnd/>
            </a:ln>
          </p:spPr>
          <p:txBody>
            <a:bodyPr lIns="0" tIns="0" rIns="0" bIns="0"/>
            <a:lstStyle/>
            <a:p>
              <a:endParaRPr lang="el-GR"/>
            </a:p>
          </p:txBody>
        </p:sp>
        <p:sp>
          <p:nvSpPr>
            <p:cNvPr id="167" name="Rectangle 167"/>
            <p:cNvSpPr>
              <a:spLocks/>
            </p:cNvSpPr>
            <p:nvPr/>
          </p:nvSpPr>
          <p:spPr bwMode="auto">
            <a:xfrm>
              <a:off x="999" y="1829"/>
              <a:ext cx="520"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p crashes</a:t>
              </a:r>
            </a:p>
          </p:txBody>
        </p:sp>
        <p:sp>
          <p:nvSpPr>
            <p:cNvPr id="168" name="Rectangle 168"/>
            <p:cNvSpPr>
              <a:spLocks/>
            </p:cNvSpPr>
            <p:nvPr/>
          </p:nvSpPr>
          <p:spPr bwMode="auto">
            <a:xfrm>
              <a:off x="1333" y="2808"/>
              <a:ext cx="527" cy="144"/>
            </a:xfrm>
            <a:prstGeom prst="rect">
              <a:avLst/>
            </a:prstGeom>
            <a:noFill/>
            <a:ln w="12700">
              <a:noFill/>
              <a:miter lim="800000"/>
              <a:headEnd/>
              <a:tailEnd/>
            </a:ln>
          </p:spPr>
          <p:txBody>
            <a:bodyPr wrap="none" lIns="0" tIns="0" rIns="0" bIns="0">
              <a:spAutoFit/>
            </a:bodyPr>
            <a:lstStyle/>
            <a:p>
              <a:r>
                <a:rPr lang="en-US" sz="1500">
                  <a:solidFill>
                    <a:schemeClr val="tx1"/>
                  </a:solidFill>
                  <a:latin typeface="Arial" charset="0"/>
                  <a:cs typeface="Arial" charset="0"/>
                  <a:sym typeface="Arial" charset="0"/>
                </a:rPr>
                <a:t>view (q, r)</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Μεταφορά κατάστασης</a:t>
            </a:r>
            <a:endParaRPr lang="el-GR" dirty="0"/>
          </a:p>
        </p:txBody>
      </p:sp>
      <p:sp>
        <p:nvSpPr>
          <p:cNvPr id="3" name="2 - Θέση περιεχομένου"/>
          <p:cNvSpPr>
            <a:spLocks noGrp="1"/>
          </p:cNvSpPr>
          <p:nvPr>
            <p:ph idx="1"/>
          </p:nvPr>
        </p:nvSpPr>
        <p:spPr/>
        <p:txBody>
          <a:bodyPr/>
          <a:lstStyle/>
          <a:p>
            <a:r>
              <a:rPr lang="el-GR" sz="2400" dirty="0" smtClean="0"/>
              <a:t>Όταν μια νέα διεργασία γίνεται μέλος ενός </a:t>
            </a:r>
            <a:r>
              <a:rPr lang="en-US" sz="2400" dirty="0" smtClean="0"/>
              <a:t>group, </a:t>
            </a:r>
            <a:r>
              <a:rPr lang="el-GR" sz="2400" dirty="0" smtClean="0"/>
              <a:t>μπορεί να χρειαστεί μεταφορά κατάστασης για </a:t>
            </a:r>
            <a:r>
              <a:rPr lang="el-GR" sz="2400" dirty="0" err="1" smtClean="0"/>
              <a:t>επικαιροποίηση</a:t>
            </a:r>
            <a:endParaRPr lang="en-US" sz="2400" dirty="0" smtClean="0"/>
          </a:p>
          <a:p>
            <a:pPr lvl="1"/>
            <a:r>
              <a:rPr lang="el-GR" altLang="ja-JP" sz="2000" dirty="0" smtClean="0"/>
              <a:t>Η κατάσταση μπορεί να είναι η λίστα μηνυμάτων που έχουν παραδοθεί μέχρι τώρα ή η λίστα από τρέχουσες τιμές αντικειμένων (π.χ., μια βάση δεδομένων)</a:t>
            </a:r>
            <a:endParaRPr lang="el-GR"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Συνέπεια (</a:t>
            </a:r>
            <a:r>
              <a:rPr lang="en-US" dirty="0" smtClean="0"/>
              <a:t>consistency)</a:t>
            </a:r>
            <a:endParaRPr lang="el-GR" dirty="0"/>
          </a:p>
        </p:txBody>
      </p:sp>
      <p:sp>
        <p:nvSpPr>
          <p:cNvPr id="3" name="2 - Θέση περιεχομένου"/>
          <p:cNvSpPr>
            <a:spLocks noGrp="1"/>
          </p:cNvSpPr>
          <p:nvPr>
            <p:ph idx="1"/>
          </p:nvPr>
        </p:nvSpPr>
        <p:spPr/>
        <p:txBody>
          <a:bodyPr/>
          <a:lstStyle/>
          <a:p>
            <a:pPr marL="285750" indent="-285750" eaLnBrk="0" hangingPunct="0">
              <a:lnSpc>
                <a:spcPct val="90000"/>
              </a:lnSpc>
              <a:spcBef>
                <a:spcPct val="30000"/>
              </a:spcBef>
              <a:buSzPct val="100000"/>
              <a:defRPr/>
            </a:pPr>
            <a:r>
              <a:rPr lang="el-GR" sz="2400" kern="0" dirty="0" smtClean="0">
                <a:ea typeface="ＭＳ Ｐゴシック" charset="-128"/>
                <a:cs typeface="ＭＳ Ｐゴシック" charset="-128"/>
              </a:rPr>
              <a:t>Μια υπηρεσία αποθήκευσης εξυπηρετεί αιτήματα</a:t>
            </a:r>
            <a:r>
              <a:rPr lang="en-US" sz="2400" kern="0" dirty="0" smtClean="0">
                <a:ea typeface="ＭＳ Ｐゴシック" charset="-128"/>
                <a:cs typeface="ＭＳ Ｐゴシック" charset="-128"/>
              </a:rPr>
              <a:t> read/write</a:t>
            </a:r>
          </a:p>
          <a:p>
            <a:r>
              <a:rPr lang="el-GR" sz="2400" dirty="0" smtClean="0"/>
              <a:t>Πώς θα εξασφαλίσουμε συνέπεια σε όλα τα αντίγραφα ;</a:t>
            </a:r>
            <a:endParaRPr lang="en-US" sz="2400" dirty="0" smtClean="0"/>
          </a:p>
          <a:p>
            <a:r>
              <a:rPr lang="el-GR" sz="2400" dirty="0" smtClean="0"/>
              <a:t>Από την πλευρά του χρήστη, πότε ξέρουμε αν ένα αντικείμενο έχει νέα τιμή;</a:t>
            </a:r>
          </a:p>
          <a:p>
            <a:pPr lvl="1"/>
            <a:r>
              <a:rPr lang="el-GR" sz="2000" dirty="0" smtClean="0"/>
              <a:t>Εξαρτάται από το πότε τα </a:t>
            </a:r>
            <a:r>
              <a:rPr lang="en-US" sz="2000" dirty="0" smtClean="0"/>
              <a:t>writes</a:t>
            </a:r>
            <a:r>
              <a:rPr lang="el-GR" sz="2000" dirty="0" smtClean="0"/>
              <a:t> γίνονται ορατά από τα </a:t>
            </a:r>
            <a:r>
              <a:rPr lang="en-US" sz="2000" dirty="0" smtClean="0"/>
              <a:t>reads</a:t>
            </a:r>
          </a:p>
          <a:p>
            <a:r>
              <a:rPr lang="el-GR" sz="2400" dirty="0" smtClean="0"/>
              <a:t>Μπορούμε να παρέχουμε διάφορες εγγυήσεις:</a:t>
            </a:r>
            <a:endParaRPr lang="en-US" sz="2400" dirty="0" smtClean="0"/>
          </a:p>
          <a:p>
            <a:pPr lvl="1"/>
            <a:r>
              <a:rPr lang="el-GR" sz="2000" dirty="0" err="1" smtClean="0"/>
              <a:t>Σειριοποιησιμότητα</a:t>
            </a:r>
            <a:r>
              <a:rPr lang="el-GR" sz="2000" dirty="0" smtClean="0"/>
              <a:t> (</a:t>
            </a:r>
            <a:r>
              <a:rPr lang="en-US" sz="2000" dirty="0" err="1" smtClean="0"/>
              <a:t>Linearizability</a:t>
            </a:r>
            <a:r>
              <a:rPr lang="el-GR" sz="2000" dirty="0" smtClean="0"/>
              <a:t>)</a:t>
            </a:r>
            <a:endParaRPr lang="en-US" sz="2000" dirty="0" smtClean="0"/>
          </a:p>
          <a:p>
            <a:pPr lvl="1"/>
            <a:r>
              <a:rPr lang="el-GR" sz="2000" dirty="0" smtClean="0"/>
              <a:t>Ακολουθιακή συνέπεια (</a:t>
            </a:r>
            <a:r>
              <a:rPr lang="en-US" sz="2000" dirty="0" smtClean="0"/>
              <a:t>Sequential consistency</a:t>
            </a:r>
            <a:r>
              <a:rPr lang="el-GR" sz="2000" dirty="0" smtClean="0"/>
              <a:t>)</a:t>
            </a:r>
            <a:endParaRPr lang="en-US" sz="2000" dirty="0" smtClean="0"/>
          </a:p>
          <a:p>
            <a:pPr lvl="1"/>
            <a:r>
              <a:rPr lang="el-GR" sz="2000" dirty="0" smtClean="0"/>
              <a:t>Αιτιώδης συνέπεια (</a:t>
            </a:r>
            <a:r>
              <a:rPr lang="en-US" sz="2000" dirty="0" smtClean="0"/>
              <a:t>Causal consistency</a:t>
            </a:r>
            <a:r>
              <a:rPr lang="el-GR" sz="2000" dirty="0" smtClean="0"/>
              <a:t>)</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Client</a:t>
                      </a:r>
                      <a:r>
                        <a:rPr lang="en-US" baseline="0" dirty="0" smtClean="0"/>
                        <a:t> 1</a:t>
                      </a:r>
                      <a:endParaRPr lang="el-GR" dirty="0"/>
                    </a:p>
                  </a:txBody>
                  <a:tcPr/>
                </a:tc>
                <a:tc>
                  <a:txBody>
                    <a:bodyPr/>
                    <a:lstStyle/>
                    <a:p>
                      <a:r>
                        <a:rPr lang="en-US" dirty="0" smtClean="0"/>
                        <a:t>Client 2</a:t>
                      </a:r>
                      <a:endParaRPr lang="el-GR" dirty="0"/>
                    </a:p>
                  </a:txBody>
                  <a:tcPr/>
                </a:tc>
              </a:tr>
              <a:tr h="370840">
                <a:tc>
                  <a:txBody>
                    <a:bodyPr/>
                    <a:lstStyle/>
                    <a:p>
                      <a:r>
                        <a:rPr lang="en-US" dirty="0" err="1" smtClean="0"/>
                        <a:t>setBalance</a:t>
                      </a:r>
                      <a:r>
                        <a:rPr lang="en-US" baseline="-25000" dirty="0" err="1" smtClean="0"/>
                        <a:t>B</a:t>
                      </a:r>
                      <a:r>
                        <a:rPr lang="en-US" baseline="0" dirty="0" smtClean="0"/>
                        <a:t>(x, 1)</a:t>
                      </a:r>
                      <a:endParaRPr lang="el-GR" dirty="0"/>
                    </a:p>
                  </a:txBody>
                  <a:tcPr/>
                </a:tc>
                <a:tc>
                  <a:txBody>
                    <a:bodyPr/>
                    <a:lstStyle/>
                    <a:p>
                      <a:endParaRPr lang="el-GR" dirty="0"/>
                    </a:p>
                  </a:txBody>
                  <a:tcPr/>
                </a:tc>
              </a:tr>
              <a:tr h="370840">
                <a:tc>
                  <a:txBody>
                    <a:bodyPr/>
                    <a:lstStyle/>
                    <a:p>
                      <a:r>
                        <a:rPr lang="en-US" dirty="0" err="1" smtClean="0"/>
                        <a:t>setBalance</a:t>
                      </a:r>
                      <a:r>
                        <a:rPr lang="en-US" baseline="-25000" dirty="0" err="1" smtClean="0"/>
                        <a:t>A</a:t>
                      </a:r>
                      <a:r>
                        <a:rPr lang="en-US" baseline="0" dirty="0" smtClean="0"/>
                        <a:t>(y, 2)</a:t>
                      </a:r>
                      <a:endParaRPr lang="el-GR" dirty="0"/>
                    </a:p>
                  </a:txBody>
                  <a:tcPr/>
                </a:tc>
                <a:tc>
                  <a:txBody>
                    <a:bodyPr/>
                    <a:lstStyle/>
                    <a:p>
                      <a:endParaRPr lang="el-GR"/>
                    </a:p>
                  </a:txBody>
                  <a:tcPr/>
                </a:tc>
              </a:tr>
              <a:tr h="370840">
                <a:tc>
                  <a:txBody>
                    <a:bodyPr/>
                    <a:lstStyle/>
                    <a:p>
                      <a:endParaRPr lang="el-G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getBalance</a:t>
                      </a:r>
                      <a:r>
                        <a:rPr lang="en-US" baseline="-25000" dirty="0" err="1" smtClean="0"/>
                        <a:t>A</a:t>
                      </a:r>
                      <a:r>
                        <a:rPr lang="en-US" baseline="0" dirty="0" smtClean="0"/>
                        <a:t>(y) -&gt; 2</a:t>
                      </a:r>
                      <a:endParaRPr lang="el-GR" dirty="0" smtClean="0"/>
                    </a:p>
                  </a:txBody>
                  <a:tcPr/>
                </a:tc>
              </a:tr>
              <a:tr h="370840">
                <a:tc>
                  <a:txBody>
                    <a:bodyPr/>
                    <a:lstStyle/>
                    <a:p>
                      <a:endParaRPr lang="el-G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getBalance</a:t>
                      </a:r>
                      <a:r>
                        <a:rPr lang="en-US" baseline="-25000" dirty="0" err="1" smtClean="0"/>
                        <a:t>A</a:t>
                      </a:r>
                      <a:r>
                        <a:rPr lang="en-US" baseline="0" dirty="0" smtClean="0"/>
                        <a:t>(x) -&gt; 0</a:t>
                      </a:r>
                      <a:endParaRPr lang="el-GR" dirty="0" smtClean="0"/>
                    </a:p>
                  </a:txBody>
                  <a:tcPr/>
                </a:tc>
              </a:tr>
            </a:tbl>
          </a:graphicData>
        </a:graphic>
      </p:graphicFrame>
      <p:sp>
        <p:nvSpPr>
          <p:cNvPr id="5" name="4 - TextBox"/>
          <p:cNvSpPr txBox="1"/>
          <p:nvPr/>
        </p:nvSpPr>
        <p:spPr>
          <a:xfrm>
            <a:off x="971600" y="4509120"/>
            <a:ext cx="7344816" cy="646331"/>
          </a:xfrm>
          <a:prstGeom prst="rect">
            <a:avLst/>
          </a:prstGeom>
          <a:noFill/>
        </p:spPr>
        <p:txBody>
          <a:bodyPr wrap="square" rtlCol="0">
            <a:spAutoFit/>
          </a:bodyPr>
          <a:lstStyle/>
          <a:p>
            <a:r>
              <a:rPr lang="en-US" dirty="0" smtClean="0">
                <a:solidFill>
                  <a:schemeClr val="tx1"/>
                </a:solidFill>
              </a:rPr>
              <a:t>O Replica Manager B</a:t>
            </a:r>
            <a:r>
              <a:rPr lang="el-GR" dirty="0" smtClean="0">
                <a:solidFill>
                  <a:schemeClr val="tx1"/>
                </a:solidFill>
              </a:rPr>
              <a:t> πεθαίνει αμέσως μετά το</a:t>
            </a:r>
            <a:r>
              <a:rPr lang="en-US" dirty="0" smtClean="0">
                <a:solidFill>
                  <a:schemeClr val="tx1"/>
                </a:solidFill>
              </a:rPr>
              <a:t> </a:t>
            </a:r>
            <a:r>
              <a:rPr lang="en-US" dirty="0" err="1" smtClean="0">
                <a:solidFill>
                  <a:schemeClr val="tx1"/>
                </a:solidFill>
              </a:rPr>
              <a:t>setBalance</a:t>
            </a:r>
            <a:r>
              <a:rPr lang="en-US" baseline="-25000" dirty="0" err="1" smtClean="0">
                <a:solidFill>
                  <a:schemeClr val="tx1"/>
                </a:solidFill>
              </a:rPr>
              <a:t>B</a:t>
            </a:r>
            <a:r>
              <a:rPr lang="en-US" dirty="0" smtClean="0">
                <a:solidFill>
                  <a:schemeClr val="tx1"/>
                </a:solidFill>
              </a:rPr>
              <a:t>(x, 1)</a:t>
            </a:r>
            <a:endParaRPr lang="el-GR" dirty="0" smtClean="0">
              <a:solidFill>
                <a:schemeClr val="tx1"/>
              </a:solidFill>
            </a:endParaRPr>
          </a:p>
          <a:p>
            <a:r>
              <a:rPr lang="el-GR" dirty="0" smtClean="0">
                <a:solidFill>
                  <a:schemeClr val="tx1"/>
                </a:solidFill>
              </a:rPr>
              <a:t> </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Η πιο αυστηρή μορφή συνέπειας</a:t>
            </a:r>
            <a:endParaRPr lang="en-US" sz="2400" dirty="0" smtClean="0"/>
          </a:p>
          <a:p>
            <a:r>
              <a:rPr lang="en-US" sz="2400" dirty="0" err="1" smtClean="0"/>
              <a:t>Linearizability</a:t>
            </a:r>
            <a:endParaRPr lang="en-US" sz="2400" dirty="0" smtClean="0"/>
          </a:p>
          <a:p>
            <a:pPr lvl="1"/>
            <a:r>
              <a:rPr lang="el-GR" sz="2000" dirty="0" smtClean="0"/>
              <a:t>Ένα </a:t>
            </a:r>
            <a:r>
              <a:rPr lang="en-US" sz="2000" dirty="0" smtClean="0"/>
              <a:t>read </a:t>
            </a:r>
            <a:r>
              <a:rPr lang="el-GR" sz="2000" dirty="0" smtClean="0"/>
              <a:t>επιστρέφει την πιο πρόσφατη τιμή του </a:t>
            </a:r>
            <a:r>
              <a:rPr lang="en-US" sz="2000" dirty="0" smtClean="0"/>
              <a:t>write</a:t>
            </a:r>
          </a:p>
          <a:p>
            <a:r>
              <a:rPr lang="el-GR" sz="2400" dirty="0" smtClean="0"/>
              <a:t>Απλό για σύστημα με έναν εξυπηρετητή </a:t>
            </a:r>
            <a:r>
              <a:rPr lang="en-US" sz="2400" dirty="0" smtClean="0"/>
              <a:t>read/write.</a:t>
            </a:r>
            <a:endParaRPr lang="el-GR" sz="2400" dirty="0" smtClean="0"/>
          </a:p>
          <a:p>
            <a:pPr lvl="1"/>
            <a:r>
              <a:rPr lang="el-GR" sz="2000" dirty="0" smtClean="0"/>
              <a:t>Πώς;</a:t>
            </a:r>
            <a:endParaRPr lang="en-US" sz="2000" dirty="0" smtClean="0"/>
          </a:p>
          <a:p>
            <a:r>
              <a:rPr lang="el-GR" sz="2400" dirty="0" smtClean="0"/>
              <a:t>Τι συμβαίνει όταν έχουμε πολλούς </a:t>
            </a:r>
            <a:r>
              <a:rPr lang="en-US" sz="2400" dirty="0" smtClean="0"/>
              <a:t>servers;</a:t>
            </a:r>
          </a:p>
          <a:p>
            <a:pPr lvl="1"/>
            <a:r>
              <a:rPr lang="el-GR" sz="2000" dirty="0" smtClean="0"/>
              <a:t>Πολλοί χρήστες αλληλεπιδρούν με πολλούς </a:t>
            </a:r>
            <a:r>
              <a:rPr lang="en-US" sz="2000" dirty="0" smtClean="0"/>
              <a:t>servers, </a:t>
            </a:r>
            <a:r>
              <a:rPr lang="el-GR" sz="2000" dirty="0" smtClean="0"/>
              <a:t>οι οποίοι διατηρούν </a:t>
            </a:r>
            <a:r>
              <a:rPr lang="en-US" sz="2000" dirty="0" smtClean="0"/>
              <a:t>replicas</a:t>
            </a:r>
          </a:p>
          <a:p>
            <a:pPr lvl="1"/>
            <a:r>
              <a:rPr lang="el-GR" sz="2000" dirty="0" smtClean="0"/>
              <a:t>Ο χρήστης</a:t>
            </a:r>
            <a:r>
              <a:rPr lang="en-US" sz="2000" dirty="0" smtClean="0"/>
              <a:t> C1 </a:t>
            </a:r>
            <a:r>
              <a:rPr lang="el-GR" sz="2000" dirty="0" smtClean="0"/>
              <a:t>γράφει στον </a:t>
            </a:r>
            <a:r>
              <a:rPr lang="en-US" sz="2000" dirty="0" smtClean="0"/>
              <a:t>server S1 </a:t>
            </a:r>
            <a:r>
              <a:rPr lang="el-GR" sz="2000" dirty="0" smtClean="0"/>
              <a:t>τη στιγμή </a:t>
            </a:r>
            <a:r>
              <a:rPr lang="en-US" sz="2000" dirty="0" smtClean="0"/>
              <a:t>t, </a:t>
            </a:r>
            <a:r>
              <a:rPr lang="el-GR" sz="2000" dirty="0" smtClean="0"/>
              <a:t>ο χρήστης </a:t>
            </a:r>
            <a:r>
              <a:rPr lang="en-US" sz="2000" dirty="0" smtClean="0"/>
              <a:t>C2 </a:t>
            </a:r>
            <a:r>
              <a:rPr lang="el-GR" sz="2000" dirty="0" smtClean="0"/>
              <a:t>διαβάζει από τον </a:t>
            </a:r>
            <a:r>
              <a:rPr lang="en-US" sz="2000" dirty="0" smtClean="0"/>
              <a:t>server S2 </a:t>
            </a:r>
            <a:r>
              <a:rPr lang="el-GR" sz="2000" dirty="0" smtClean="0"/>
              <a:t>τη στιγμή </a:t>
            </a:r>
            <a:r>
              <a:rPr lang="en-US" sz="2000" dirty="0" smtClean="0"/>
              <a:t>t+1. </a:t>
            </a:r>
            <a:r>
              <a:rPr lang="el-GR" sz="2000" dirty="0" smtClean="0"/>
              <a:t>Ο </a:t>
            </a:r>
            <a:r>
              <a:rPr lang="en-US" sz="2000" dirty="0" smtClean="0"/>
              <a:t>S2 </a:t>
            </a:r>
            <a:r>
              <a:rPr lang="el-GR" sz="2000" dirty="0" smtClean="0"/>
              <a:t>θα πρέπει να επιστρέψει αυτό που έγραψε ο </a:t>
            </a:r>
            <a:r>
              <a:rPr lang="en-US" sz="2000" dirty="0" smtClean="0"/>
              <a:t>C1</a:t>
            </a:r>
          </a:p>
          <a:p>
            <a:endParaRPr lang="el-G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a:xfrm>
            <a:off x="457200" y="1412776"/>
            <a:ext cx="8229600" cy="4525963"/>
          </a:xfrm>
        </p:spPr>
        <p:txBody>
          <a:bodyPr/>
          <a:lstStyle/>
          <a:p>
            <a:r>
              <a:rPr lang="el-GR" sz="2400" dirty="0" smtClean="0"/>
              <a:t>Ποια είναι η πρώτη απαίτηση για τη διατήρηση</a:t>
            </a:r>
            <a:r>
              <a:rPr lang="en-US" sz="2400" dirty="0" smtClean="0"/>
              <a:t> replicas</a:t>
            </a:r>
            <a:r>
              <a:rPr lang="el-GR" sz="2400" dirty="0" smtClean="0"/>
              <a:t>;</a:t>
            </a:r>
            <a:endParaRPr lang="en-US" sz="2400" dirty="0" smtClean="0"/>
          </a:p>
          <a:p>
            <a:pPr lvl="1"/>
            <a:r>
              <a:rPr lang="el-GR" sz="2000" dirty="0" smtClean="0"/>
              <a:t>Θα πρέπει το σύστημα να λειτουργεί έτσι ώστε να φαίνεται στο χρήστη ότι υπάρχει μόνο ένα αντίγραφο κάθε δεδομένου</a:t>
            </a:r>
            <a:endParaRPr lang="en-US" sz="2000" dirty="0" smtClean="0"/>
          </a:p>
          <a:p>
            <a:r>
              <a:rPr lang="el-GR" sz="2400" dirty="0" smtClean="0"/>
              <a:t>Πώς;</a:t>
            </a:r>
            <a:endParaRPr lang="en-US" sz="2400" dirty="0" smtClean="0"/>
          </a:p>
          <a:p>
            <a:pPr lvl="1"/>
            <a:r>
              <a:rPr lang="el-GR" sz="2000" dirty="0" smtClean="0"/>
              <a:t>Αν έχουμε έναν χρήστη κι έναν </a:t>
            </a:r>
            <a:r>
              <a:rPr lang="en-US" sz="2000" dirty="0" smtClean="0"/>
              <a:t>server:</a:t>
            </a:r>
          </a:p>
          <a:p>
            <a:pPr lvl="1"/>
            <a:r>
              <a:rPr lang="el-GR" sz="2000" dirty="0" smtClean="0"/>
              <a:t>Δεδομένου ενός συνόλου από </a:t>
            </a:r>
            <a:r>
              <a:rPr lang="en-US" sz="2000" dirty="0" smtClean="0"/>
              <a:t>operations </a:t>
            </a:r>
            <a:r>
              <a:rPr lang="el-GR" sz="2000" dirty="0" smtClean="0"/>
              <a:t>από τον χρήστη υπάρχει μια διάταξή τους που να εξηγεί ποιες τιμές γράφτηκαν και ποιες τιμές διαβάστηκαν σε ένα μοναδικό αντίγραφο</a:t>
            </a:r>
            <a:endParaRPr lang="en-US" sz="2000" dirty="0" smtClean="0"/>
          </a:p>
          <a:p>
            <a:pPr lvl="1"/>
            <a:r>
              <a:rPr lang="el-GR" sz="2000" dirty="0" smtClean="0"/>
              <a:t>Πώς μεταφράζεται αυτό σε κατανεμημένο περιβάλλον;</a:t>
            </a:r>
            <a:endParaRPr lang="en-US" sz="2000" dirty="0" smtClean="0"/>
          </a:p>
          <a:p>
            <a:r>
              <a:rPr lang="en-US" sz="2400" dirty="0" smtClean="0"/>
              <a:t>Single copy semantics</a:t>
            </a:r>
          </a:p>
          <a:p>
            <a:pPr lvl="1"/>
            <a:r>
              <a:rPr lang="el-GR" sz="2000" dirty="0" smtClean="0"/>
              <a:t>Υπάρχει μια μοναδική ένθεση (</a:t>
            </a:r>
            <a:r>
              <a:rPr lang="en-US" sz="2000" dirty="0" smtClean="0"/>
              <a:t>interleaving)</a:t>
            </a:r>
            <a:r>
              <a:rPr lang="el-GR" sz="2000" dirty="0" smtClean="0"/>
              <a:t> από </a:t>
            </a:r>
            <a:r>
              <a:rPr lang="en-US" sz="2000" dirty="0" smtClean="0"/>
              <a:t>operations</a:t>
            </a:r>
            <a:r>
              <a:rPr lang="el-GR" sz="2000" dirty="0" smtClean="0"/>
              <a:t> που εξηγεί τα αποτελέσματα των </a:t>
            </a:r>
            <a:r>
              <a:rPr lang="en-US" sz="2000" dirty="0" smtClean="0"/>
              <a:t>read/write </a:t>
            </a:r>
            <a:r>
              <a:rPr lang="el-GR" sz="2000" dirty="0" smtClean="0"/>
              <a:t>λειτουργιών όλων των χρηστών σαν να έγιναν σε ένα αντίγραφο</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Replication</a:t>
            </a:r>
            <a:endParaRPr lang="el-GR" dirty="0"/>
          </a:p>
        </p:txBody>
      </p:sp>
      <p:sp>
        <p:nvSpPr>
          <p:cNvPr id="3" name="2 - Θέση περιεχομένου"/>
          <p:cNvSpPr>
            <a:spLocks noGrp="1"/>
          </p:cNvSpPr>
          <p:nvPr>
            <p:ph idx="1"/>
          </p:nvPr>
        </p:nvSpPr>
        <p:spPr>
          <a:xfrm>
            <a:off x="457200" y="1340768"/>
            <a:ext cx="8579296" cy="4525963"/>
          </a:xfrm>
        </p:spPr>
        <p:txBody>
          <a:bodyPr/>
          <a:lstStyle/>
          <a:p>
            <a:r>
              <a:rPr lang="el-GR" sz="2400" dirty="0" smtClean="0"/>
              <a:t>Διατήρηση αντιγράφων δεδομένων σε πολλαπλούς υπολογιστές</a:t>
            </a:r>
            <a:endParaRPr lang="en-US" sz="2400" dirty="0" smtClean="0"/>
          </a:p>
          <a:p>
            <a:r>
              <a:rPr lang="el-GR" sz="2400" dirty="0" smtClean="0"/>
              <a:t>Γιατί;</a:t>
            </a:r>
          </a:p>
          <a:p>
            <a:pPr lvl="1"/>
            <a:r>
              <a:rPr lang="el-GR" sz="2000" dirty="0" smtClean="0"/>
              <a:t>Αυξημένη διαθεσιμότητα (</a:t>
            </a:r>
            <a:r>
              <a:rPr lang="en-US" sz="2000" dirty="0" smtClean="0"/>
              <a:t>availability)</a:t>
            </a:r>
            <a:r>
              <a:rPr lang="el-GR" sz="2000" dirty="0" smtClean="0"/>
              <a:t> όταν οι </a:t>
            </a:r>
            <a:r>
              <a:rPr lang="en-US" sz="2000" dirty="0" smtClean="0"/>
              <a:t>servers </a:t>
            </a:r>
            <a:r>
              <a:rPr lang="el-GR" sz="2000" dirty="0" smtClean="0"/>
              <a:t>αποτυγχάνουν</a:t>
            </a:r>
          </a:p>
          <a:p>
            <a:pPr lvl="2"/>
            <a:r>
              <a:rPr lang="en-US" sz="1600" dirty="0" smtClean="0"/>
              <a:t>n servers</a:t>
            </a:r>
            <a:r>
              <a:rPr lang="el-GR" sz="1600" dirty="0" smtClean="0"/>
              <a:t> με πιθανότητα αποτυχίας </a:t>
            </a:r>
            <a:r>
              <a:rPr lang="en-US" sz="1600" dirty="0" smtClean="0"/>
              <a:t>p</a:t>
            </a:r>
          </a:p>
          <a:p>
            <a:pPr lvl="2">
              <a:buNone/>
            </a:pPr>
            <a:r>
              <a:rPr lang="en-US" sz="1600" dirty="0" smtClean="0"/>
              <a:t>	Availability = 1 – </a:t>
            </a:r>
            <a:r>
              <a:rPr lang="en-US" sz="1600" dirty="0" err="1" smtClean="0"/>
              <a:t>prob</a:t>
            </a:r>
            <a:r>
              <a:rPr lang="en-US" sz="1600" dirty="0" smtClean="0"/>
              <a:t> (all servers fail) = 1 – </a:t>
            </a:r>
            <a:r>
              <a:rPr lang="en-US" sz="1600" dirty="0" err="1" smtClean="0"/>
              <a:t>p</a:t>
            </a:r>
            <a:r>
              <a:rPr lang="en-US" sz="1600" baseline="30000" dirty="0" err="1" smtClean="0"/>
              <a:t>n</a:t>
            </a:r>
            <a:endParaRPr lang="en-US" sz="1600" baseline="30000" dirty="0" smtClean="0"/>
          </a:p>
          <a:p>
            <a:pPr lvl="2">
              <a:buNone/>
            </a:pPr>
            <a:r>
              <a:rPr lang="en-US" sz="1600" dirty="0" smtClean="0"/>
              <a:t>	</a:t>
            </a:r>
            <a:r>
              <a:rPr lang="el-GR" sz="1600" dirty="0" smtClean="0"/>
              <a:t>π.χ. αν </a:t>
            </a:r>
            <a:r>
              <a:rPr lang="en-US" sz="1600" dirty="0" smtClean="0"/>
              <a:t>p = 5% </a:t>
            </a:r>
            <a:r>
              <a:rPr lang="el-GR" sz="1600" dirty="0" smtClean="0"/>
              <a:t>τότε για έναν </a:t>
            </a:r>
            <a:r>
              <a:rPr lang="en-US" sz="1600" dirty="0" smtClean="0"/>
              <a:t>server: availability = 95%</a:t>
            </a:r>
          </a:p>
          <a:p>
            <a:pPr lvl="2">
              <a:buNone/>
            </a:pPr>
            <a:r>
              <a:rPr lang="en-US" sz="1600" dirty="0" smtClean="0"/>
              <a:t>				</a:t>
            </a:r>
            <a:r>
              <a:rPr lang="el-GR" sz="1600" dirty="0" smtClean="0"/>
              <a:t>για 3 </a:t>
            </a:r>
            <a:r>
              <a:rPr lang="en-US" sz="1600" dirty="0" smtClean="0"/>
              <a:t>servers: availability = 99.875%</a:t>
            </a:r>
          </a:p>
          <a:p>
            <a:pPr lvl="1"/>
            <a:r>
              <a:rPr lang="el-GR" sz="2000" dirty="0" smtClean="0"/>
              <a:t>Ανοχή σε σφάλματα (</a:t>
            </a:r>
            <a:r>
              <a:rPr lang="en-US" sz="2000" dirty="0" smtClean="0"/>
              <a:t>fault tolerance)</a:t>
            </a:r>
            <a:endParaRPr lang="el-GR" sz="2000" dirty="0" smtClean="0"/>
          </a:p>
          <a:p>
            <a:pPr lvl="2"/>
            <a:r>
              <a:rPr lang="el-GR" sz="1600" dirty="0" smtClean="0"/>
              <a:t>Σωστή συμπεριφορά ακόμα κι αν </a:t>
            </a:r>
            <a:r>
              <a:rPr lang="en-US" sz="1600" dirty="0" smtClean="0"/>
              <a:t>f </a:t>
            </a:r>
            <a:r>
              <a:rPr lang="el-GR" sz="1600" dirty="0" smtClean="0"/>
              <a:t>από τους </a:t>
            </a:r>
            <a:r>
              <a:rPr lang="en-US" sz="1600" dirty="0" smtClean="0"/>
              <a:t>f+1 servers </a:t>
            </a:r>
            <a:r>
              <a:rPr lang="el-GR" sz="1600" dirty="0" smtClean="0"/>
              <a:t>αποτύχουν</a:t>
            </a:r>
            <a:endParaRPr lang="en-US" sz="1600" dirty="0" smtClean="0"/>
          </a:p>
          <a:p>
            <a:pPr lvl="1"/>
            <a:r>
              <a:rPr lang="el-GR" sz="2000" dirty="0" smtClean="0"/>
              <a:t>Εξισορρόπηση φόρτου και επίδοση</a:t>
            </a:r>
          </a:p>
          <a:p>
            <a:pPr lvl="2"/>
            <a:r>
              <a:rPr lang="el-GR" sz="1600" dirty="0" smtClean="0"/>
              <a:t>Π.χ. πολλοί </a:t>
            </a:r>
            <a:r>
              <a:rPr lang="en-US" sz="1600" dirty="0" smtClean="0"/>
              <a:t>servers </a:t>
            </a:r>
            <a:r>
              <a:rPr lang="el-GR" sz="1600" dirty="0" smtClean="0"/>
              <a:t>ανατίθενται στο ίδιο </a:t>
            </a:r>
            <a:r>
              <a:rPr lang="en-US" sz="1600" dirty="0" smtClean="0"/>
              <a:t>DNS</a:t>
            </a:r>
            <a:r>
              <a:rPr lang="el-GR" sz="1600" dirty="0" smtClean="0"/>
              <a:t> </a:t>
            </a:r>
            <a:r>
              <a:rPr lang="en-US" sz="1600" dirty="0" smtClean="0"/>
              <a:t>name</a:t>
            </a:r>
            <a:r>
              <a:rPr lang="el-GR" sz="1600" dirty="0" smtClean="0"/>
              <a:t>, οπότε κάθε φορά το </a:t>
            </a:r>
            <a:r>
              <a:rPr lang="en-US" sz="1600" dirty="0" smtClean="0"/>
              <a:t>DNS</a:t>
            </a:r>
            <a:r>
              <a:rPr lang="el-GR" sz="1600" dirty="0" smtClean="0"/>
              <a:t> </a:t>
            </a:r>
            <a:r>
              <a:rPr lang="en-US" sz="1600" dirty="0" smtClean="0"/>
              <a:t>lookup </a:t>
            </a:r>
            <a:r>
              <a:rPr lang="el-GR" sz="1600" dirty="0" smtClean="0"/>
              <a:t>επιστρέφει διαφορετικό </a:t>
            </a:r>
            <a:r>
              <a:rPr lang="en-US" sz="1600" dirty="0" smtClean="0"/>
              <a:t>IP </a:t>
            </a:r>
            <a:r>
              <a:rPr lang="el-GR" sz="1600" dirty="0" smtClean="0"/>
              <a:t>με </a:t>
            </a:r>
            <a:r>
              <a:rPr lang="en-US" sz="1600" dirty="0" smtClean="0"/>
              <a:t>round-robin </a:t>
            </a:r>
            <a:r>
              <a:rPr lang="el-GR" sz="1600" dirty="0" smtClean="0"/>
              <a:t>τρόπο</a:t>
            </a:r>
            <a:endParaRPr lang="el-G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Linearizability</a:t>
            </a:r>
            <a:endParaRPr lang="el-GR" dirty="0"/>
          </a:p>
        </p:txBody>
      </p:sp>
      <p:sp>
        <p:nvSpPr>
          <p:cNvPr id="3" name="2 - Θέση περιεχομένου"/>
          <p:cNvSpPr>
            <a:spLocks noGrp="1"/>
          </p:cNvSpPr>
          <p:nvPr>
            <p:ph idx="1"/>
          </p:nvPr>
        </p:nvSpPr>
        <p:spPr/>
        <p:txBody>
          <a:bodyPr/>
          <a:lstStyle/>
          <a:p>
            <a:pPr marL="285750" lvl="1"/>
            <a:r>
              <a:rPr lang="en-US" sz="2400" dirty="0" err="1" smtClean="0"/>
              <a:t>Linearizability</a:t>
            </a:r>
            <a:endParaRPr lang="en-US" sz="2400" dirty="0" smtClean="0"/>
          </a:p>
          <a:p>
            <a:pPr marL="685800" lvl="2"/>
            <a:r>
              <a:rPr lang="en-US" sz="2000" dirty="0" smtClean="0"/>
              <a:t>Single-copy semantics</a:t>
            </a:r>
          </a:p>
          <a:p>
            <a:pPr marL="685800" lvl="2"/>
            <a:r>
              <a:rPr lang="el-GR" sz="2000" dirty="0" smtClean="0"/>
              <a:t>Ένα</a:t>
            </a:r>
            <a:r>
              <a:rPr lang="en-US" sz="2000" dirty="0" smtClean="0"/>
              <a:t> read </a:t>
            </a:r>
            <a:r>
              <a:rPr lang="el-GR" sz="2000" dirty="0" smtClean="0"/>
              <a:t>επιστρέφει το πιο πρόσφατο </a:t>
            </a:r>
            <a:r>
              <a:rPr lang="en-US" sz="2000" dirty="0" smtClean="0"/>
              <a:t>write</a:t>
            </a:r>
          </a:p>
          <a:p>
            <a:pPr marL="285750" lvl="1"/>
            <a:r>
              <a:rPr lang="en-US" sz="2400" dirty="0" smtClean="0"/>
              <a:t>Real-time</a:t>
            </a:r>
          </a:p>
          <a:p>
            <a:pPr marL="685800" lvl="2"/>
            <a:r>
              <a:rPr lang="el-GR" sz="2000" dirty="0" smtClean="0"/>
              <a:t>Πάντα διαβάζεις αυτό που γράφτηκε αμέσως πριν</a:t>
            </a:r>
            <a:endParaRPr lang="en-US" sz="2000" dirty="0" smtClean="0"/>
          </a:p>
          <a:p>
            <a:pPr marL="685800" lvl="2"/>
            <a:r>
              <a:rPr lang="el-GR" sz="2000" dirty="0" smtClean="0"/>
              <a:t>Ένα </a:t>
            </a:r>
            <a:r>
              <a:rPr lang="en-US" sz="2000" dirty="0" smtClean="0"/>
              <a:t>write </a:t>
            </a:r>
            <a:r>
              <a:rPr lang="el-GR" sz="2000" dirty="0" smtClean="0"/>
              <a:t>πρέπει να είναι ορατό στο επόμενο </a:t>
            </a:r>
            <a:r>
              <a:rPr lang="en-US" sz="2000" dirty="0" smtClean="0"/>
              <a:t>read</a:t>
            </a:r>
            <a:r>
              <a:rPr lang="el-GR" sz="2000" dirty="0" smtClean="0"/>
              <a:t> αμέσως</a:t>
            </a:r>
            <a:endParaRPr lang="en-US" sz="2000" dirty="0" smtClean="0"/>
          </a:p>
          <a:p>
            <a:pPr marL="285750" lvl="1"/>
            <a:r>
              <a:rPr lang="en-US" sz="2400" dirty="0" err="1" smtClean="0"/>
              <a:t>Πρόβλημα</a:t>
            </a:r>
            <a:r>
              <a:rPr lang="en-US" sz="2400" dirty="0" smtClean="0"/>
              <a:t>: </a:t>
            </a:r>
            <a:r>
              <a:rPr lang="en-US" sz="2400" dirty="0" err="1" smtClean="0"/>
              <a:t>οι</a:t>
            </a:r>
            <a:r>
              <a:rPr lang="en-US" sz="2400" dirty="0" smtClean="0"/>
              <a:t> </a:t>
            </a:r>
            <a:r>
              <a:rPr lang="en-US" sz="2400" dirty="0" err="1" smtClean="0"/>
              <a:t>λειτουργίες</a:t>
            </a:r>
            <a:r>
              <a:rPr lang="en-US" sz="2400" dirty="0" smtClean="0"/>
              <a:t> read </a:t>
            </a:r>
            <a:r>
              <a:rPr lang="en-US" sz="2400" dirty="0" err="1" smtClean="0"/>
              <a:t>και</a:t>
            </a:r>
            <a:r>
              <a:rPr lang="en-US" sz="2400" dirty="0" smtClean="0"/>
              <a:t> write </a:t>
            </a:r>
            <a:r>
              <a:rPr lang="en-US" sz="2400" dirty="0" err="1" smtClean="0"/>
              <a:t>παίρνουν</a:t>
            </a:r>
            <a:r>
              <a:rPr lang="en-US" sz="2400" dirty="0" smtClean="0"/>
              <a:t> </a:t>
            </a:r>
            <a:r>
              <a:rPr lang="en-US" sz="2400" dirty="0" err="1" smtClean="0"/>
              <a:t>χρόνο</a:t>
            </a: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n-US" sz="2400" dirty="0" smtClean="0"/>
              <a:t>Clear-cut (black---write &amp; </a:t>
            </a:r>
            <a:r>
              <a:rPr lang="en-US" sz="2400" dirty="0" smtClean="0">
                <a:solidFill>
                  <a:srgbClr val="FF0000"/>
                </a:solidFill>
              </a:rPr>
              <a:t>red---read</a:t>
            </a:r>
            <a:r>
              <a:rPr lang="en-US" sz="2400" dirty="0" smtClean="0"/>
              <a:t>)</a:t>
            </a:r>
          </a:p>
          <a:p>
            <a:endParaRPr lang="en-US" sz="2400" dirty="0" smtClean="0"/>
          </a:p>
          <a:p>
            <a:endParaRPr lang="en-US" sz="2400" dirty="0" smtClean="0"/>
          </a:p>
          <a:p>
            <a:r>
              <a:rPr lang="en-US" sz="2400" dirty="0" smtClean="0"/>
              <a:t>Not-so-clear-cut (parallel)</a:t>
            </a:r>
          </a:p>
          <a:p>
            <a:pPr lvl="1"/>
            <a:r>
              <a:rPr lang="en-US" sz="2000" dirty="0" smtClean="0"/>
              <a:t>Case 1:</a:t>
            </a:r>
          </a:p>
          <a:p>
            <a:pPr lvl="1"/>
            <a:endParaRPr lang="el-GR" sz="2000" dirty="0" smtClean="0"/>
          </a:p>
          <a:p>
            <a:pPr lvl="1"/>
            <a:endParaRPr lang="en-US" sz="2000" dirty="0" smtClean="0"/>
          </a:p>
          <a:p>
            <a:pPr lvl="1"/>
            <a:r>
              <a:rPr lang="en-US" sz="2000" dirty="0" smtClean="0"/>
              <a:t>Case 2:</a:t>
            </a:r>
          </a:p>
          <a:p>
            <a:pPr lvl="1"/>
            <a:endParaRPr lang="el-GR" sz="2000" dirty="0" smtClean="0"/>
          </a:p>
          <a:p>
            <a:pPr lvl="1"/>
            <a:endParaRPr lang="en-US" sz="2000" dirty="0" smtClean="0"/>
          </a:p>
          <a:p>
            <a:pPr lvl="1"/>
            <a:r>
              <a:rPr lang="en-US" sz="2000" dirty="0" smtClean="0"/>
              <a:t>Case 3:</a:t>
            </a:r>
          </a:p>
          <a:p>
            <a:endParaRPr lang="el-GR" sz="2400" dirty="0"/>
          </a:p>
        </p:txBody>
      </p:sp>
      <p:cxnSp>
        <p:nvCxnSpPr>
          <p:cNvPr id="4" name="Straight Connector 5"/>
          <p:cNvCxnSpPr/>
          <p:nvPr/>
        </p:nvCxnSpPr>
        <p:spPr bwMode="auto">
          <a:xfrm>
            <a:off x="1143000" y="217700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5" name="Straight Connector 6"/>
          <p:cNvCxnSpPr/>
          <p:nvPr/>
        </p:nvCxnSpPr>
        <p:spPr bwMode="auto">
          <a:xfrm>
            <a:off x="3594720" y="263420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6" name="Straight Connector 21"/>
          <p:cNvCxnSpPr/>
          <p:nvPr/>
        </p:nvCxnSpPr>
        <p:spPr bwMode="auto">
          <a:xfrm>
            <a:off x="3276600" y="354860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7" name="Straight Connector 22"/>
          <p:cNvCxnSpPr/>
          <p:nvPr/>
        </p:nvCxnSpPr>
        <p:spPr bwMode="auto">
          <a:xfrm>
            <a:off x="3657600" y="4881736"/>
            <a:ext cx="1295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8" name="Straight Connector 23"/>
          <p:cNvCxnSpPr/>
          <p:nvPr/>
        </p:nvCxnSpPr>
        <p:spPr bwMode="auto">
          <a:xfrm>
            <a:off x="3276600" y="4653136"/>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24"/>
          <p:cNvCxnSpPr/>
          <p:nvPr/>
        </p:nvCxnSpPr>
        <p:spPr bwMode="auto">
          <a:xfrm>
            <a:off x="4648200" y="377720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0" name="Straight Connector 25"/>
          <p:cNvCxnSpPr/>
          <p:nvPr/>
        </p:nvCxnSpPr>
        <p:spPr bwMode="auto">
          <a:xfrm>
            <a:off x="3276600" y="602128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1" name="Straight Connector 26"/>
          <p:cNvCxnSpPr/>
          <p:nvPr/>
        </p:nvCxnSpPr>
        <p:spPr bwMode="auto">
          <a:xfrm>
            <a:off x="3657600" y="5792688"/>
            <a:ext cx="1295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Μια λειτουργία παίρνει χρόνο για να ολοκληρωθεί</a:t>
            </a:r>
            <a:endParaRPr lang="en-US" sz="2400" dirty="0" smtClean="0"/>
          </a:p>
          <a:p>
            <a:pPr lvl="1"/>
            <a:r>
              <a:rPr lang="el-GR" sz="2000" dirty="0" err="1" smtClean="0"/>
              <a:t>Π.χ</a:t>
            </a:r>
            <a:r>
              <a:rPr lang="en-US" sz="2000" dirty="0" smtClean="0"/>
              <a:t>, </a:t>
            </a:r>
            <a:r>
              <a:rPr lang="el-GR" sz="2000" dirty="0" smtClean="0"/>
              <a:t>ένα </a:t>
            </a:r>
            <a:r>
              <a:rPr lang="en-US" sz="2000" dirty="0" smtClean="0"/>
              <a:t>read R </a:t>
            </a:r>
            <a:r>
              <a:rPr lang="el-GR" sz="2000" dirty="0" smtClean="0"/>
              <a:t>ξεκινάει τη χρονική στιγμή </a:t>
            </a:r>
            <a:r>
              <a:rPr lang="en-US" sz="2000" dirty="0" smtClean="0"/>
              <a:t>X </a:t>
            </a:r>
            <a:r>
              <a:rPr lang="el-GR" sz="2000" dirty="0" smtClean="0"/>
              <a:t>και τελειώνει την</a:t>
            </a:r>
            <a:r>
              <a:rPr lang="en-US" sz="2000" dirty="0" smtClean="0"/>
              <a:t> Y </a:t>
            </a:r>
          </a:p>
          <a:p>
            <a:r>
              <a:rPr lang="el-GR" sz="2400" dirty="0" smtClean="0"/>
              <a:t>Μια τιμή ενός</a:t>
            </a:r>
            <a:r>
              <a:rPr lang="en-US" sz="2400" dirty="0" smtClean="0"/>
              <a:t> write </a:t>
            </a:r>
            <a:r>
              <a:rPr lang="el-GR" sz="2400" dirty="0" smtClean="0"/>
              <a:t>γίνεται ορατό κάποια στιγμή κατά τη διάρκεια του </a:t>
            </a:r>
            <a:r>
              <a:rPr lang="en-US" sz="2400" dirty="0" smtClean="0"/>
              <a:t>operation.</a:t>
            </a:r>
          </a:p>
          <a:p>
            <a:pPr lvl="1"/>
            <a:r>
              <a:rPr lang="el-GR" sz="2000" dirty="0" err="1" smtClean="0"/>
              <a:t>Π.χ</a:t>
            </a:r>
            <a:r>
              <a:rPr lang="en-US" sz="2000" dirty="0" smtClean="0"/>
              <a:t>., </a:t>
            </a:r>
            <a:r>
              <a:rPr lang="el-GR" sz="2000" dirty="0" smtClean="0"/>
              <a:t>ένα</a:t>
            </a:r>
            <a:r>
              <a:rPr lang="en-US" sz="2000" dirty="0" smtClean="0"/>
              <a:t> write W </a:t>
            </a:r>
            <a:r>
              <a:rPr lang="el-GR" sz="2000" dirty="0" smtClean="0"/>
              <a:t>ξεκινά τη στιγμή</a:t>
            </a:r>
            <a:r>
              <a:rPr lang="en-US" sz="2000" dirty="0" smtClean="0"/>
              <a:t> X </a:t>
            </a:r>
            <a:r>
              <a:rPr lang="el-GR" sz="2000" dirty="0" smtClean="0"/>
              <a:t>και τελειώνει την </a:t>
            </a:r>
            <a:r>
              <a:rPr lang="en-US" sz="2000" dirty="0" smtClean="0"/>
              <a:t>Y ms. </a:t>
            </a:r>
            <a:r>
              <a:rPr lang="el-GR" sz="2000" dirty="0" smtClean="0"/>
              <a:t>Τη στιγμή </a:t>
            </a:r>
            <a:r>
              <a:rPr lang="en-US" sz="2000" dirty="0" smtClean="0"/>
              <a:t>Z (X &lt; Z &lt; Y), </a:t>
            </a:r>
            <a:r>
              <a:rPr lang="el-GR" sz="2000" dirty="0" smtClean="0"/>
              <a:t>η τιμή γράφεται στον δίσκο και γίνεται ορατή</a:t>
            </a:r>
            <a:endParaRPr lang="en-US" sz="2000" dirty="0" smtClean="0"/>
          </a:p>
          <a:p>
            <a:r>
              <a:rPr lang="el-GR" sz="2400" dirty="0" smtClean="0"/>
              <a:t>Τι θα κάναμε λογικά;</a:t>
            </a:r>
            <a:endParaRPr lang="en-US" sz="2400" dirty="0" smtClean="0"/>
          </a:p>
          <a:p>
            <a:pPr lvl="1"/>
            <a:r>
              <a:rPr lang="el-GR" sz="2000" dirty="0" smtClean="0"/>
              <a:t>Αν το</a:t>
            </a:r>
            <a:r>
              <a:rPr lang="en-US" sz="2000" dirty="0" smtClean="0"/>
              <a:t> W </a:t>
            </a:r>
            <a:r>
              <a:rPr lang="el-GR" sz="2000" dirty="0" smtClean="0"/>
              <a:t>τελειώσει τη στιγμή</a:t>
            </a:r>
            <a:r>
              <a:rPr lang="en-US" sz="2000" dirty="0" smtClean="0"/>
              <a:t> X, </a:t>
            </a:r>
            <a:r>
              <a:rPr lang="el-GR" sz="2000" dirty="0" smtClean="0"/>
              <a:t>το </a:t>
            </a:r>
            <a:r>
              <a:rPr lang="en-US" sz="2000" dirty="0" smtClean="0"/>
              <a:t>R </a:t>
            </a:r>
            <a:r>
              <a:rPr lang="el-GR" sz="2000" dirty="0" smtClean="0"/>
              <a:t>ξεκινήσει τη στιγμή </a:t>
            </a:r>
            <a:r>
              <a:rPr lang="en-US" sz="2000" dirty="0" smtClean="0"/>
              <a:t>Y</a:t>
            </a:r>
            <a:r>
              <a:rPr lang="el-GR" sz="2000" dirty="0" smtClean="0"/>
              <a:t> και </a:t>
            </a:r>
            <a:r>
              <a:rPr lang="en-US" sz="2000" dirty="0" smtClean="0"/>
              <a:t>X &lt; Y, </a:t>
            </a:r>
            <a:r>
              <a:rPr lang="el-GR" sz="2000" dirty="0" smtClean="0"/>
              <a:t>τότε το</a:t>
            </a:r>
            <a:r>
              <a:rPr lang="en-US" sz="2000" dirty="0" smtClean="0"/>
              <a:t> R </a:t>
            </a:r>
            <a:r>
              <a:rPr lang="el-GR" sz="2000" dirty="0" smtClean="0"/>
              <a:t>θα πρέπει να διαβάσει αυτό που έγραψε το</a:t>
            </a:r>
            <a:r>
              <a:rPr lang="en-US" sz="2000" dirty="0" smtClean="0"/>
              <a:t> W </a:t>
            </a:r>
          </a:p>
          <a:p>
            <a:pPr lvl="1"/>
            <a:r>
              <a:rPr lang="el-GR" sz="2000" dirty="0" smtClean="0"/>
              <a:t>Αν το</a:t>
            </a:r>
            <a:r>
              <a:rPr lang="en-US" sz="2000" dirty="0" smtClean="0"/>
              <a:t> R </a:t>
            </a:r>
            <a:r>
              <a:rPr lang="el-GR" sz="2000" dirty="0" smtClean="0"/>
              <a:t>συμπέσει με το </a:t>
            </a:r>
            <a:r>
              <a:rPr lang="en-US" sz="2000" dirty="0" smtClean="0"/>
              <a:t>W, </a:t>
            </a:r>
            <a:r>
              <a:rPr lang="el-GR" sz="2000" dirty="0" smtClean="0"/>
              <a:t>τότε μπορεί να διαβάσει ή την προηγούμενη τιμή ή την τιμή που γράφτηκε από το </a:t>
            </a:r>
            <a:r>
              <a:rPr lang="en-US" sz="2000" dirty="0" smtClean="0"/>
              <a:t>W</a:t>
            </a:r>
          </a:p>
          <a:p>
            <a:endParaRPr lang="el-G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Θέματα </a:t>
            </a:r>
            <a:r>
              <a:rPr lang="en-US" dirty="0" err="1" smtClean="0"/>
              <a:t>linearizability</a:t>
            </a:r>
            <a:endParaRPr lang="el-GR" dirty="0"/>
          </a:p>
        </p:txBody>
      </p:sp>
      <p:sp>
        <p:nvSpPr>
          <p:cNvPr id="3" name="2 - Θέση περιεχομένου"/>
          <p:cNvSpPr>
            <a:spLocks noGrp="1"/>
          </p:cNvSpPr>
          <p:nvPr>
            <p:ph idx="1"/>
          </p:nvPr>
        </p:nvSpPr>
        <p:spPr/>
        <p:txBody>
          <a:bodyPr/>
          <a:lstStyle/>
          <a:p>
            <a:r>
              <a:rPr lang="el-GR" sz="2400" dirty="0" smtClean="0"/>
              <a:t>Εγγύηση</a:t>
            </a:r>
            <a:endParaRPr lang="en-US" sz="2400" dirty="0" smtClean="0"/>
          </a:p>
          <a:p>
            <a:endParaRPr lang="en-US" sz="2400" dirty="0" smtClean="0"/>
          </a:p>
          <a:p>
            <a:endParaRPr lang="en-US" sz="2400" dirty="0" smtClean="0"/>
          </a:p>
          <a:p>
            <a:r>
              <a:rPr lang="el-GR" sz="2400" dirty="0" smtClean="0"/>
              <a:t>Χαλαρή εγγύηση σε αλληλοεπικάλυψη</a:t>
            </a:r>
            <a:endParaRPr lang="en-US" sz="2400" dirty="0" smtClean="0"/>
          </a:p>
          <a:p>
            <a:r>
              <a:rPr lang="en-US" sz="2400" dirty="0" smtClean="0"/>
              <a:t>Case 1</a:t>
            </a:r>
          </a:p>
          <a:p>
            <a:pPr marL="0" indent="0">
              <a:buNone/>
            </a:pPr>
            <a:endParaRPr lang="en-US" sz="2400" dirty="0" smtClean="0"/>
          </a:p>
          <a:p>
            <a:r>
              <a:rPr lang="en-US" sz="2400" dirty="0" smtClean="0"/>
              <a:t>Case 2</a:t>
            </a:r>
          </a:p>
          <a:p>
            <a:endParaRPr lang="en-US" sz="2400" dirty="0" smtClean="0"/>
          </a:p>
          <a:p>
            <a:r>
              <a:rPr lang="en-US" sz="2400" dirty="0" smtClean="0"/>
              <a:t>Case 3</a:t>
            </a:r>
          </a:p>
          <a:p>
            <a:endParaRPr lang="el-GR" sz="2400" dirty="0"/>
          </a:p>
        </p:txBody>
      </p:sp>
      <p:cxnSp>
        <p:nvCxnSpPr>
          <p:cNvPr id="4" name="Straight Connector 5"/>
          <p:cNvCxnSpPr/>
          <p:nvPr/>
        </p:nvCxnSpPr>
        <p:spPr bwMode="auto">
          <a:xfrm>
            <a:off x="1452736" y="20798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5" name="Straight Connector 6"/>
          <p:cNvCxnSpPr/>
          <p:nvPr/>
        </p:nvCxnSpPr>
        <p:spPr bwMode="auto">
          <a:xfrm>
            <a:off x="3738736" y="25370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6" name="Straight Connector 7"/>
          <p:cNvCxnSpPr/>
          <p:nvPr/>
        </p:nvCxnSpPr>
        <p:spPr bwMode="auto">
          <a:xfrm>
            <a:off x="2290936" y="36038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7" name="Straight Connector 8"/>
          <p:cNvCxnSpPr/>
          <p:nvPr/>
        </p:nvCxnSpPr>
        <p:spPr bwMode="auto">
          <a:xfrm>
            <a:off x="2671936" y="4823048"/>
            <a:ext cx="1295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8" name="Straight Connector 9"/>
          <p:cNvCxnSpPr/>
          <p:nvPr/>
        </p:nvCxnSpPr>
        <p:spPr bwMode="auto">
          <a:xfrm>
            <a:off x="2290936" y="4594448"/>
            <a:ext cx="2057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9" name="Straight Connector 12"/>
          <p:cNvCxnSpPr/>
          <p:nvPr/>
        </p:nvCxnSpPr>
        <p:spPr bwMode="auto">
          <a:xfrm>
            <a:off x="3662536" y="38324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0" name="Straight Connector 13"/>
          <p:cNvCxnSpPr/>
          <p:nvPr/>
        </p:nvCxnSpPr>
        <p:spPr bwMode="auto">
          <a:xfrm>
            <a:off x="2290936" y="5661248"/>
            <a:ext cx="2057400" cy="0"/>
          </a:xfrm>
          <a:prstGeom prst="line">
            <a:avLst/>
          </a:prstGeom>
          <a:solidFill>
            <a:schemeClr val="bg1"/>
          </a:solidFill>
          <a:ln w="12700" cap="flat" cmpd="sng" algn="ctr">
            <a:solidFill>
              <a:srgbClr val="FF0000"/>
            </a:solidFill>
            <a:prstDash val="solid"/>
            <a:round/>
            <a:headEnd type="none" w="med" len="med"/>
            <a:tailEnd type="none" w="med" len="med"/>
          </a:ln>
          <a:effectLst/>
        </p:spPr>
      </p:cxnSp>
      <p:cxnSp>
        <p:nvCxnSpPr>
          <p:cNvPr id="11" name="Straight Connector 14"/>
          <p:cNvCxnSpPr/>
          <p:nvPr/>
        </p:nvCxnSpPr>
        <p:spPr bwMode="auto">
          <a:xfrm>
            <a:off x="2671936" y="5432648"/>
            <a:ext cx="1295400" cy="0"/>
          </a:xfrm>
          <a:prstGeom prst="line">
            <a:avLst/>
          </a:prstGeom>
          <a:solidFill>
            <a:schemeClr val="bg1"/>
          </a:solidFill>
          <a:ln w="12700"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Τελικά</a:t>
            </a:r>
            <a:endParaRPr lang="el-GR" dirty="0"/>
          </a:p>
        </p:txBody>
      </p:sp>
      <p:sp>
        <p:nvSpPr>
          <p:cNvPr id="3" name="2 - Θέση περιεχομένου"/>
          <p:cNvSpPr>
            <a:spLocks noGrp="1"/>
          </p:cNvSpPr>
          <p:nvPr>
            <p:ph idx="1"/>
          </p:nvPr>
        </p:nvSpPr>
        <p:spPr/>
        <p:txBody>
          <a:bodyPr/>
          <a:lstStyle/>
          <a:p>
            <a:r>
              <a:rPr lang="en-US" sz="2400" dirty="0" smtClean="0"/>
              <a:t>(</a:t>
            </a:r>
            <a:r>
              <a:rPr lang="el-GR" sz="2400" dirty="0" smtClean="0"/>
              <a:t>Ορισμός από βιβλίο</a:t>
            </a:r>
            <a:r>
              <a:rPr lang="en-US" sz="2400" dirty="0" smtClean="0"/>
              <a:t>) </a:t>
            </a:r>
            <a:r>
              <a:rPr lang="el-GR" sz="2400" dirty="0" smtClean="0"/>
              <a:t>Μια υπηρεσία διαμοιραζόμενων αντιγράφων είναι </a:t>
            </a:r>
            <a:r>
              <a:rPr lang="el-GR" sz="2400" dirty="0" err="1" smtClean="0"/>
              <a:t>σειριοποιήσιμη</a:t>
            </a:r>
            <a:r>
              <a:rPr lang="el-GR" sz="2400" dirty="0" smtClean="0"/>
              <a:t> αν για κάθε εκτέλεση υπάρχει κάποιο </a:t>
            </a:r>
            <a:r>
              <a:rPr lang="en-US" sz="2400" dirty="0" smtClean="0"/>
              <a:t>interleaving</a:t>
            </a:r>
            <a:r>
              <a:rPr lang="el-GR" sz="2400" dirty="0" smtClean="0"/>
              <a:t> των </a:t>
            </a:r>
            <a:r>
              <a:rPr lang="en-US" sz="2400" dirty="0" smtClean="0"/>
              <a:t>operations </a:t>
            </a:r>
            <a:r>
              <a:rPr lang="el-GR" sz="2400" dirty="0" smtClean="0"/>
              <a:t>από όλους τους </a:t>
            </a:r>
            <a:r>
              <a:rPr lang="en-US" sz="2400" dirty="0" smtClean="0"/>
              <a:t>clients </a:t>
            </a:r>
            <a:r>
              <a:rPr lang="el-GR" sz="2400" dirty="0" smtClean="0"/>
              <a:t>έτσι ώστε</a:t>
            </a:r>
            <a:endParaRPr lang="en-US" sz="2400" dirty="0" smtClean="0"/>
          </a:p>
          <a:p>
            <a:pPr lvl="1"/>
            <a:r>
              <a:rPr lang="en-US" sz="2000" dirty="0" smtClean="0"/>
              <a:t> </a:t>
            </a:r>
            <a:r>
              <a:rPr lang="el-GR" sz="2000" dirty="0" smtClean="0"/>
              <a:t>καλύπτει τον ορισμό ενός μοναδικού σωστού αντιγράφου</a:t>
            </a:r>
            <a:endParaRPr lang="en-US" sz="2000" dirty="0" smtClean="0"/>
          </a:p>
          <a:p>
            <a:pPr lvl="1"/>
            <a:r>
              <a:rPr lang="en-US" sz="2000" dirty="0" smtClean="0"/>
              <a:t> </a:t>
            </a:r>
            <a:r>
              <a:rPr lang="el-GR" sz="2000" dirty="0" smtClean="0"/>
              <a:t>είναι συνεπές με τον πραγματικό χρόνο που έγινε κάθε </a:t>
            </a:r>
            <a:r>
              <a:rPr lang="en-US" sz="2000" dirty="0" smtClean="0"/>
              <a:t>operation</a:t>
            </a:r>
            <a:r>
              <a:rPr lang="el-GR" sz="2000" dirty="0" smtClean="0"/>
              <a:t> κατά τη διάρκεια της εκτέλεσης</a:t>
            </a:r>
            <a:endParaRPr lang="en-US" sz="2000" dirty="0" smtClean="0"/>
          </a:p>
          <a:p>
            <a:r>
              <a:rPr lang="el-GR" sz="2400" dirty="0" smtClean="0"/>
              <a:t>Στόχος</a:t>
            </a:r>
            <a:r>
              <a:rPr lang="en-US" sz="2400" dirty="0" smtClean="0"/>
              <a:t>: </a:t>
            </a:r>
            <a:r>
              <a:rPr lang="el-GR" sz="2400" dirty="0" smtClean="0"/>
              <a:t>Οποιοσδήποτε χρήστης οποιαδήποτε στιγμή βλέπει ένα αντίγραφο του αντικειμένου που είναι σωστό και συνεπές</a:t>
            </a:r>
            <a:endParaRPr lang="en-US" sz="2400" dirty="0" smtClean="0"/>
          </a:p>
          <a:p>
            <a:r>
              <a:rPr lang="el-GR" sz="2400" dirty="0" smtClean="0"/>
              <a:t>Η πιο ισχυρή μορφή συνέπειας</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Chain Replication</a:t>
            </a:r>
            <a:endParaRPr lang="el-GR" dirty="0"/>
          </a:p>
        </p:txBody>
      </p:sp>
      <p:sp>
        <p:nvSpPr>
          <p:cNvPr id="3" name="2 - Θέση περιεχομένου"/>
          <p:cNvSpPr>
            <a:spLocks noGrp="1"/>
          </p:cNvSpPr>
          <p:nvPr>
            <p:ph idx="1"/>
          </p:nvPr>
        </p:nvSpPr>
        <p:spPr/>
        <p:txBody>
          <a:bodyPr/>
          <a:lstStyle/>
          <a:p>
            <a:r>
              <a:rPr lang="en-US" sz="2400" dirty="0" smtClean="0"/>
              <a:t>One technique to provide </a:t>
            </a:r>
            <a:r>
              <a:rPr lang="en-US" sz="2400" dirty="0" err="1" smtClean="0"/>
              <a:t>linearizability</a:t>
            </a:r>
            <a:endParaRPr lang="en-US" sz="2400" dirty="0" smtClean="0"/>
          </a:p>
          <a:p>
            <a:endParaRPr lang="el-GR" sz="2400" dirty="0"/>
          </a:p>
        </p:txBody>
      </p:sp>
      <p:sp>
        <p:nvSpPr>
          <p:cNvPr id="4" name="Oval 4"/>
          <p:cNvSpPr/>
          <p:nvPr/>
        </p:nvSpPr>
        <p:spPr bwMode="auto">
          <a:xfrm>
            <a:off x="17526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N0</a:t>
            </a:r>
          </a:p>
        </p:txBody>
      </p:sp>
      <p:sp>
        <p:nvSpPr>
          <p:cNvPr id="5" name="Oval 5"/>
          <p:cNvSpPr/>
          <p:nvPr/>
        </p:nvSpPr>
        <p:spPr bwMode="auto">
          <a:xfrm>
            <a:off x="37338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N1</a:t>
            </a:r>
          </a:p>
        </p:txBody>
      </p:sp>
      <p:sp>
        <p:nvSpPr>
          <p:cNvPr id="6" name="Oval 6"/>
          <p:cNvSpPr/>
          <p:nvPr/>
        </p:nvSpPr>
        <p:spPr bwMode="auto">
          <a:xfrm>
            <a:off x="5715000" y="3103492"/>
            <a:ext cx="914400" cy="914400"/>
          </a:xfrm>
          <a:prstGeom prst="ellipse">
            <a:avLst/>
          </a:prstGeom>
          <a:solidFill>
            <a:schemeClr val="accent3"/>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chemeClr val="tx2"/>
                </a:solidFill>
                <a:effectLst/>
                <a:latin typeface="Arial" charset="0"/>
              </a:rPr>
              <a:t>N2</a:t>
            </a:r>
          </a:p>
        </p:txBody>
      </p:sp>
      <p:cxnSp>
        <p:nvCxnSpPr>
          <p:cNvPr id="7" name="Straight Arrow Connector 7"/>
          <p:cNvCxnSpPr>
            <a:stCxn id="4" idx="6"/>
            <a:endCxn id="5" idx="2"/>
          </p:cNvCxnSpPr>
          <p:nvPr/>
        </p:nvCxnSpPr>
        <p:spPr bwMode="auto">
          <a:xfrm>
            <a:off x="2667000" y="3560692"/>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8" name="Straight Arrow Connector 8"/>
          <p:cNvCxnSpPr>
            <a:stCxn id="5" idx="6"/>
            <a:endCxn id="6" idx="2"/>
          </p:cNvCxnSpPr>
          <p:nvPr/>
        </p:nvCxnSpPr>
        <p:spPr bwMode="auto">
          <a:xfrm>
            <a:off x="4648200" y="3560692"/>
            <a:ext cx="1066800" cy="0"/>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9" name="Straight Arrow Connector 9"/>
          <p:cNvCxnSpPr>
            <a:endCxn id="6" idx="1"/>
          </p:cNvCxnSpPr>
          <p:nvPr/>
        </p:nvCxnSpPr>
        <p:spPr bwMode="auto">
          <a:xfrm>
            <a:off x="5257800" y="257009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cxnSp>
        <p:nvCxnSpPr>
          <p:cNvPr id="10" name="Straight Arrow Connector 10"/>
          <p:cNvCxnSpPr>
            <a:stCxn id="6" idx="7"/>
          </p:cNvCxnSpPr>
          <p:nvPr/>
        </p:nvCxnSpPr>
        <p:spPr bwMode="auto">
          <a:xfrm flipV="1">
            <a:off x="6495489" y="257009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1" name="TextBox 11"/>
          <p:cNvSpPr txBox="1"/>
          <p:nvPr/>
        </p:nvSpPr>
        <p:spPr>
          <a:xfrm>
            <a:off x="4648200" y="2112892"/>
            <a:ext cx="1371600" cy="400110"/>
          </a:xfrm>
          <a:prstGeom prst="rect">
            <a:avLst/>
          </a:prstGeom>
          <a:noFill/>
        </p:spPr>
        <p:txBody>
          <a:bodyPr wrap="square" rtlCol="0">
            <a:spAutoFit/>
          </a:bodyPr>
          <a:lstStyle/>
          <a:p>
            <a:pPr algn="ctr"/>
            <a:r>
              <a:rPr lang="en-US" sz="2000" dirty="0" smtClean="0">
                <a:solidFill>
                  <a:srgbClr val="000000"/>
                </a:solidFill>
              </a:rPr>
              <a:t>Reads</a:t>
            </a:r>
          </a:p>
        </p:txBody>
      </p:sp>
      <p:sp>
        <p:nvSpPr>
          <p:cNvPr id="12" name="TextBox 12"/>
          <p:cNvSpPr txBox="1"/>
          <p:nvPr/>
        </p:nvSpPr>
        <p:spPr>
          <a:xfrm>
            <a:off x="6400800" y="2112892"/>
            <a:ext cx="1371600" cy="400110"/>
          </a:xfrm>
          <a:prstGeom prst="rect">
            <a:avLst/>
          </a:prstGeom>
          <a:noFill/>
        </p:spPr>
        <p:txBody>
          <a:bodyPr wrap="square" rtlCol="0">
            <a:spAutoFit/>
          </a:bodyPr>
          <a:lstStyle/>
          <a:p>
            <a:pPr algn="ctr"/>
            <a:r>
              <a:rPr lang="en-US" sz="2000" dirty="0" smtClean="0">
                <a:solidFill>
                  <a:srgbClr val="000000"/>
                </a:solidFill>
              </a:rPr>
              <a:t>Replies</a:t>
            </a:r>
          </a:p>
        </p:txBody>
      </p:sp>
      <p:cxnSp>
        <p:nvCxnSpPr>
          <p:cNvPr id="13" name="Straight Arrow Connector 13"/>
          <p:cNvCxnSpPr/>
          <p:nvPr/>
        </p:nvCxnSpPr>
        <p:spPr bwMode="auto">
          <a:xfrm>
            <a:off x="1295400" y="2589202"/>
            <a:ext cx="591111" cy="667311"/>
          </a:xfrm>
          <a:prstGeom prst="straightConnector1">
            <a:avLst/>
          </a:prstGeom>
          <a:solidFill>
            <a:schemeClr val="bg1"/>
          </a:solidFill>
          <a:ln w="38100" cap="flat" cmpd="sng" algn="ctr">
            <a:solidFill>
              <a:schemeClr val="tx1"/>
            </a:solidFill>
            <a:prstDash val="solid"/>
            <a:round/>
            <a:headEnd type="none" w="med" len="med"/>
            <a:tailEnd type="arrow"/>
          </a:ln>
          <a:effectLst/>
        </p:spPr>
      </p:cxnSp>
      <p:sp>
        <p:nvSpPr>
          <p:cNvPr id="14" name="TextBox 14"/>
          <p:cNvSpPr txBox="1"/>
          <p:nvPr/>
        </p:nvSpPr>
        <p:spPr>
          <a:xfrm>
            <a:off x="685800" y="2132002"/>
            <a:ext cx="1371600" cy="400110"/>
          </a:xfrm>
          <a:prstGeom prst="rect">
            <a:avLst/>
          </a:prstGeom>
          <a:noFill/>
        </p:spPr>
        <p:txBody>
          <a:bodyPr wrap="square" rtlCol="0">
            <a:spAutoFit/>
          </a:bodyPr>
          <a:lstStyle/>
          <a:p>
            <a:pPr algn="ctr"/>
            <a:r>
              <a:rPr lang="en-US" sz="2000" dirty="0" smtClean="0">
                <a:solidFill>
                  <a:srgbClr val="000000"/>
                </a:solidFill>
              </a:rPr>
              <a:t>Writes</a:t>
            </a:r>
          </a:p>
        </p:txBody>
      </p:sp>
      <p:sp>
        <p:nvSpPr>
          <p:cNvPr id="15" name="TextBox 15"/>
          <p:cNvSpPr txBox="1"/>
          <p:nvPr/>
        </p:nvSpPr>
        <p:spPr>
          <a:xfrm>
            <a:off x="1524000" y="4037002"/>
            <a:ext cx="1371600" cy="400110"/>
          </a:xfrm>
          <a:prstGeom prst="rect">
            <a:avLst/>
          </a:prstGeom>
          <a:noFill/>
        </p:spPr>
        <p:txBody>
          <a:bodyPr wrap="square" rtlCol="0">
            <a:spAutoFit/>
          </a:bodyPr>
          <a:lstStyle/>
          <a:p>
            <a:pPr algn="ctr"/>
            <a:r>
              <a:rPr lang="en-US" sz="2000" dirty="0" smtClean="0">
                <a:solidFill>
                  <a:srgbClr val="000000"/>
                </a:solidFill>
              </a:rPr>
              <a:t>Head</a:t>
            </a:r>
          </a:p>
        </p:txBody>
      </p:sp>
      <p:sp>
        <p:nvSpPr>
          <p:cNvPr id="16" name="TextBox 16"/>
          <p:cNvSpPr txBox="1"/>
          <p:nvPr/>
        </p:nvSpPr>
        <p:spPr>
          <a:xfrm>
            <a:off x="5486400" y="4037002"/>
            <a:ext cx="1371600" cy="400110"/>
          </a:xfrm>
          <a:prstGeom prst="rect">
            <a:avLst/>
          </a:prstGeom>
          <a:noFill/>
        </p:spPr>
        <p:txBody>
          <a:bodyPr wrap="square" rtlCol="0">
            <a:spAutoFit/>
          </a:bodyPr>
          <a:lstStyle/>
          <a:p>
            <a:pPr algn="ctr"/>
            <a:r>
              <a:rPr lang="en-US" sz="2000" dirty="0" smtClean="0">
                <a:solidFill>
                  <a:srgbClr val="000000"/>
                </a:solidFill>
              </a:rPr>
              <a:t>Tail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Sequentially consistency</a:t>
            </a:r>
            <a:endParaRPr lang="el-GR" dirty="0"/>
          </a:p>
        </p:txBody>
      </p:sp>
      <p:sp>
        <p:nvSpPr>
          <p:cNvPr id="3" name="2 - Θέση περιεχομένου"/>
          <p:cNvSpPr>
            <a:spLocks noGrp="1"/>
          </p:cNvSpPr>
          <p:nvPr>
            <p:ph idx="1"/>
          </p:nvPr>
        </p:nvSpPr>
        <p:spPr/>
        <p:txBody>
          <a:bodyPr/>
          <a:lstStyle/>
          <a:p>
            <a:r>
              <a:rPr lang="en-US" sz="2400" dirty="0" smtClean="0"/>
              <a:t>Sequential consistency</a:t>
            </a:r>
          </a:p>
          <a:p>
            <a:pPr lvl="1"/>
            <a:r>
              <a:rPr lang="el-GR" sz="2000" dirty="0" smtClean="0"/>
              <a:t>Παρέχει τη συμπεριφορά μοναδικού αντιγράφου</a:t>
            </a:r>
            <a:endParaRPr lang="en-US" sz="2000" dirty="0" smtClean="0"/>
          </a:p>
          <a:p>
            <a:pPr lvl="1"/>
            <a:r>
              <a:rPr lang="el-GR" sz="2000" dirty="0" smtClean="0"/>
              <a:t>Ένα </a:t>
            </a:r>
            <a:r>
              <a:rPr lang="en-US" sz="2000" dirty="0" smtClean="0"/>
              <a:t>read operation </a:t>
            </a:r>
            <a:r>
              <a:rPr lang="el-GR" sz="2000" dirty="0" smtClean="0"/>
              <a:t>επιστρέφει το πιο πρόσφατο </a:t>
            </a:r>
            <a:r>
              <a:rPr lang="en-US" sz="2000" dirty="0" smtClean="0"/>
              <a:t>write</a:t>
            </a:r>
          </a:p>
          <a:p>
            <a:r>
              <a:rPr lang="el-GR" sz="2400" dirty="0" smtClean="0"/>
              <a:t>Τι σημαίνει πιο πρόσφατο </a:t>
            </a:r>
            <a:endParaRPr lang="en-US" sz="2400" dirty="0" smtClean="0"/>
          </a:p>
          <a:p>
            <a:pPr lvl="1"/>
            <a:r>
              <a:rPr lang="en-US" sz="2000" dirty="0" smtClean="0"/>
              <a:t> </a:t>
            </a:r>
            <a:r>
              <a:rPr lang="el-GR" sz="2000" dirty="0" smtClean="0"/>
              <a:t>για λειτουργίες στον ίδιο </a:t>
            </a:r>
            <a:r>
              <a:rPr lang="en-US" sz="2000" dirty="0" smtClean="0"/>
              <a:t>client: </a:t>
            </a:r>
            <a:r>
              <a:rPr lang="el-GR" sz="2000" dirty="0" smtClean="0"/>
              <a:t>καθορίζεται από τον χρόνο </a:t>
            </a:r>
            <a:r>
              <a:rPr lang="en-US" sz="2000" dirty="0" smtClean="0"/>
              <a:t>(program order)</a:t>
            </a:r>
          </a:p>
          <a:p>
            <a:pPr lvl="1"/>
            <a:r>
              <a:rPr lang="el-GR" sz="2000" dirty="0" smtClean="0"/>
              <a:t>Για λειτουργίες σε πολλούς </a:t>
            </a:r>
            <a:r>
              <a:rPr lang="en-US" sz="2000" dirty="0" smtClean="0"/>
              <a:t>clients: </a:t>
            </a:r>
            <a:r>
              <a:rPr lang="el-GR" sz="2000" dirty="0" smtClean="0"/>
              <a:t>Δεν καθορίζεται από τον χρόνο (μπορούν να αναδιαταχθούν)</a:t>
            </a:r>
            <a:endParaRPr lang="en-US" sz="2000" dirty="0" smtClean="0"/>
          </a:p>
          <a:p>
            <a:pPr lvl="1"/>
            <a:r>
              <a:rPr lang="el-GR" sz="2000" dirty="0" smtClean="0"/>
              <a:t>Δηλαδή, πρέπει απλώς να διατηρήσουμε το </a:t>
            </a:r>
            <a:r>
              <a:rPr lang="en-US" sz="2000" dirty="0" smtClean="0"/>
              <a:t>program order </a:t>
            </a:r>
            <a:r>
              <a:rPr lang="el-GR" sz="2000" dirty="0" smtClean="0"/>
              <a:t>κάθε </a:t>
            </a:r>
            <a:r>
              <a:rPr lang="en-US" sz="2000" dirty="0" smtClean="0"/>
              <a:t>client</a:t>
            </a:r>
            <a:r>
              <a:rPr lang="el-GR" sz="2000" dirty="0" smtClean="0"/>
              <a:t> </a:t>
            </a: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Sequential consistency</a:t>
            </a:r>
            <a:endParaRPr lang="el-GR" dirty="0"/>
          </a:p>
        </p:txBody>
      </p:sp>
      <p:sp>
        <p:nvSpPr>
          <p:cNvPr id="3" name="2 - Θέση περιεχομένου"/>
          <p:cNvSpPr>
            <a:spLocks noGrp="1"/>
          </p:cNvSpPr>
          <p:nvPr>
            <p:ph idx="1"/>
          </p:nvPr>
        </p:nvSpPr>
        <p:spPr/>
        <p:txBody>
          <a:bodyPr/>
          <a:lstStyle/>
          <a:p>
            <a:r>
              <a:rPr lang="el-GR" sz="2400" dirty="0" smtClean="0"/>
              <a:t>Για τον εξωτερικό παρατηρητή, το σύστημα παρέχει μια διάταξη των </a:t>
            </a:r>
            <a:r>
              <a:rPr lang="en-US" sz="2400" dirty="0" smtClean="0"/>
              <a:t>operations </a:t>
            </a:r>
            <a:r>
              <a:rPr lang="el-GR" sz="2400" dirty="0" smtClean="0"/>
              <a:t>έτσι ώστε</a:t>
            </a:r>
            <a:endParaRPr lang="en-US" sz="2400" dirty="0" smtClean="0"/>
          </a:p>
          <a:p>
            <a:pPr lvl="1"/>
            <a:r>
              <a:rPr lang="el-GR" sz="2000" dirty="0" smtClean="0"/>
              <a:t>Να δουλεύει σαν να είχε ένα μοναδικό αντίγραφο</a:t>
            </a:r>
            <a:endParaRPr lang="en-US" sz="2000" dirty="0" smtClean="0"/>
          </a:p>
          <a:p>
            <a:pPr lvl="1"/>
            <a:r>
              <a:rPr lang="el-GR" sz="2000" dirty="0" smtClean="0"/>
              <a:t>Η διάταξη των </a:t>
            </a:r>
            <a:r>
              <a:rPr lang="en-US" sz="2000" dirty="0" smtClean="0"/>
              <a:t>operations</a:t>
            </a:r>
            <a:r>
              <a:rPr lang="el-GR" sz="2000" dirty="0" smtClean="0"/>
              <a:t> από τον ίδιο</a:t>
            </a:r>
            <a:r>
              <a:rPr lang="en-US" sz="2000" dirty="0" smtClean="0"/>
              <a:t> client </a:t>
            </a:r>
            <a:r>
              <a:rPr lang="el-GR" sz="2000" dirty="0" smtClean="0"/>
              <a:t>να διατηρείται</a:t>
            </a:r>
            <a:endParaRPr lang="en-US" sz="2000" dirty="0" smtClean="0"/>
          </a:p>
          <a:p>
            <a:r>
              <a:rPr lang="en-US" sz="2400" dirty="0" err="1" smtClean="0"/>
              <a:t>Linearizability</a:t>
            </a:r>
            <a:r>
              <a:rPr lang="en-US" sz="2400" dirty="0" smtClean="0"/>
              <a:t> vs. sequential consistency</a:t>
            </a:r>
          </a:p>
          <a:p>
            <a:pPr lvl="1"/>
            <a:r>
              <a:rPr lang="el-GR" sz="2000" dirty="0" smtClean="0"/>
              <a:t>Με </a:t>
            </a:r>
            <a:r>
              <a:rPr lang="en-US" sz="2000" dirty="0" smtClean="0"/>
              <a:t>sequential consistency</a:t>
            </a:r>
            <a:r>
              <a:rPr lang="el-GR" sz="2000" dirty="0" smtClean="0"/>
              <a:t> το σύστημα έχει την ελευθερία να κανονίσει πώς θα οργανώσει τα </a:t>
            </a:r>
            <a:r>
              <a:rPr lang="en-US" sz="2000" dirty="0" smtClean="0"/>
              <a:t>operations </a:t>
            </a:r>
            <a:r>
              <a:rPr lang="el-GR" sz="2000" dirty="0" smtClean="0"/>
              <a:t>που προέρχονται από διαφορετικούς πελάτες αρκεί να διατηρείται η διάταξη των </a:t>
            </a:r>
            <a:r>
              <a:rPr lang="en-US" sz="2000" dirty="0" smtClean="0"/>
              <a:t>operations</a:t>
            </a:r>
            <a:r>
              <a:rPr lang="el-GR" sz="2000" dirty="0" smtClean="0"/>
              <a:t> από τον ίδιο πελάτη</a:t>
            </a:r>
            <a:endParaRPr lang="en-US" sz="2000" dirty="0" smtClean="0"/>
          </a:p>
          <a:p>
            <a:pPr lvl="1"/>
            <a:r>
              <a:rPr lang="el-GR" sz="2000" dirty="0" smtClean="0"/>
              <a:t>Με</a:t>
            </a:r>
            <a:r>
              <a:rPr lang="en-US" sz="2000" dirty="0" smtClean="0"/>
              <a:t> </a:t>
            </a:r>
            <a:r>
              <a:rPr lang="en-US" sz="2000" dirty="0" err="1" smtClean="0"/>
              <a:t>linearizability</a:t>
            </a:r>
            <a:r>
              <a:rPr lang="el-GR" sz="2000" dirty="0" smtClean="0"/>
              <a:t> η ολική διάταξη για όλους τους πελάτες καθορίζεται από το χρόνο</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3600" dirty="0" err="1" smtClean="0"/>
              <a:t>Linearizability</a:t>
            </a:r>
            <a:r>
              <a:rPr lang="en-US" sz="3600" dirty="0" smtClean="0"/>
              <a:t> vs. Sequential Consistency</a:t>
            </a:r>
            <a:endParaRPr lang="el-GR" sz="3600" dirty="0"/>
          </a:p>
        </p:txBody>
      </p:sp>
      <p:sp>
        <p:nvSpPr>
          <p:cNvPr id="3" name="2 - Θέση περιεχομένου"/>
          <p:cNvSpPr>
            <a:spLocks noGrp="1"/>
          </p:cNvSpPr>
          <p:nvPr>
            <p:ph idx="1"/>
          </p:nvPr>
        </p:nvSpPr>
        <p:spPr/>
        <p:txBody>
          <a:bodyPr/>
          <a:lstStyle/>
          <a:p>
            <a:r>
              <a:rPr lang="el-GR" sz="2400" dirty="0" smtClean="0"/>
              <a:t>Και τα 2 δίνουν την ψευδαίσθηση του μοναδικού αντιγράφου</a:t>
            </a:r>
            <a:endParaRPr lang="en-US" sz="2400" dirty="0" smtClean="0"/>
          </a:p>
          <a:p>
            <a:pPr lvl="1"/>
            <a:r>
              <a:rPr lang="el-GR" sz="2000" dirty="0" smtClean="0"/>
              <a:t>Για έναν εξωτερικό παρατηρητή, το σύστημα συμπεριφέρεται (</a:t>
            </a:r>
            <a:r>
              <a:rPr lang="el-GR" sz="2000" dirty="0" err="1" smtClean="0"/>
              <a:t>σχεδον</a:t>
            </a:r>
            <a:r>
              <a:rPr lang="el-GR" sz="2000" dirty="0" smtClean="0"/>
              <a:t>) σαν να είχε ένα μόνο αντίγραφο</a:t>
            </a:r>
            <a:endParaRPr lang="en-US" sz="2000" dirty="0" smtClean="0"/>
          </a:p>
          <a:p>
            <a:r>
              <a:rPr lang="el-GR" sz="2400" dirty="0" smtClean="0"/>
              <a:t>Το </a:t>
            </a:r>
            <a:r>
              <a:rPr lang="en-US" sz="2400" dirty="0" err="1" smtClean="0"/>
              <a:t>linearizability</a:t>
            </a:r>
            <a:r>
              <a:rPr lang="en-US" sz="2400" dirty="0" smtClean="0"/>
              <a:t> </a:t>
            </a:r>
            <a:r>
              <a:rPr lang="el-GR" sz="2400" dirty="0" smtClean="0"/>
              <a:t>ενδιαφέρεται για χρόνο</a:t>
            </a:r>
            <a:endParaRPr lang="en-US" sz="2400" dirty="0" smtClean="0"/>
          </a:p>
          <a:p>
            <a:pPr lvl="1"/>
            <a:r>
              <a:rPr lang="el-GR" sz="2000" dirty="0" smtClean="0"/>
              <a:t>Η Κατερίνα γράφει στο </a:t>
            </a:r>
            <a:r>
              <a:rPr lang="en-US" sz="2000" dirty="0" err="1" smtClean="0"/>
              <a:t>facebook</a:t>
            </a:r>
            <a:r>
              <a:rPr lang="en-US" sz="2000" dirty="0" smtClean="0"/>
              <a:t> wall </a:t>
            </a:r>
            <a:r>
              <a:rPr lang="el-GR" sz="2000" dirty="0" smtClean="0"/>
              <a:t>στις</a:t>
            </a:r>
            <a:r>
              <a:rPr lang="en-US" sz="2000" dirty="0" smtClean="0"/>
              <a:t> 11am.</a:t>
            </a:r>
          </a:p>
          <a:p>
            <a:pPr lvl="1"/>
            <a:r>
              <a:rPr lang="el-GR" sz="2000" dirty="0" smtClean="0"/>
              <a:t>Ο Γιάννης γράφει στο </a:t>
            </a:r>
            <a:r>
              <a:rPr lang="en-US" sz="2000" dirty="0" err="1" smtClean="0"/>
              <a:t>facebook</a:t>
            </a:r>
            <a:r>
              <a:rPr lang="en-US" sz="2000" dirty="0" smtClean="0"/>
              <a:t> wall </a:t>
            </a:r>
            <a:r>
              <a:rPr lang="el-GR" sz="2000" dirty="0" smtClean="0"/>
              <a:t>στις</a:t>
            </a:r>
            <a:r>
              <a:rPr lang="en-US" sz="2000" dirty="0" smtClean="0"/>
              <a:t> 11:05am.</a:t>
            </a:r>
            <a:endParaRPr lang="el-GR" sz="2000" dirty="0" smtClean="0"/>
          </a:p>
          <a:p>
            <a:pPr lvl="1"/>
            <a:r>
              <a:rPr lang="en-US" sz="2000" dirty="0" smtClean="0"/>
              <a:t> </a:t>
            </a:r>
            <a:r>
              <a:rPr lang="el-GR" sz="2000" dirty="0" smtClean="0"/>
              <a:t>Όλοι θα δουν τις δημοσιεύσεις με αυτήν τη σειρά</a:t>
            </a:r>
            <a:endParaRPr lang="en-US" sz="2000" dirty="0" smtClean="0"/>
          </a:p>
          <a:p>
            <a:r>
              <a:rPr lang="el-GR" sz="2400" dirty="0" smtClean="0"/>
              <a:t>Η ακολουθιακή συνέπεια (</a:t>
            </a:r>
            <a:r>
              <a:rPr lang="en-US" sz="2400" dirty="0" smtClean="0"/>
              <a:t>sequential consistency) </a:t>
            </a:r>
            <a:r>
              <a:rPr lang="el-GR" sz="2400" dirty="0" smtClean="0"/>
              <a:t>ενδιαφέρεται για τη διάταξη</a:t>
            </a:r>
            <a:endParaRPr lang="en-US" sz="2400" dirty="0" smtClean="0"/>
          </a:p>
          <a:p>
            <a:pPr lvl="1"/>
            <a:r>
              <a:rPr lang="el-GR" sz="2000" dirty="0" smtClean="0"/>
              <a:t>Στο παραπάνω παράδειγμα δεν είναι απαραίτητο οι δημοσιεύσεις να εμφανιστούν με αυτήν τη σειρά</a:t>
            </a:r>
            <a:r>
              <a:rPr lang="en-US" sz="2000" dirty="0" smtClean="0"/>
              <a:t> (</a:t>
            </a:r>
            <a:r>
              <a:rPr lang="el-GR" sz="2000" dirty="0" smtClean="0"/>
              <a:t>αλλά με την ίδια σειρά σε όλους τους </a:t>
            </a:r>
            <a:r>
              <a:rPr lang="en-US" sz="2000" dirty="0" smtClean="0"/>
              <a:t>clients)</a:t>
            </a:r>
          </a:p>
          <a:p>
            <a:endParaRPr lang="el-G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Παραδείγματα</a:t>
            </a:r>
            <a:endParaRPr lang="el-GR" sz="4000" dirty="0"/>
          </a:p>
        </p:txBody>
      </p:sp>
      <p:sp>
        <p:nvSpPr>
          <p:cNvPr id="3" name="2 - Θέση περιεχομένου"/>
          <p:cNvSpPr>
            <a:spLocks noGrp="1"/>
          </p:cNvSpPr>
          <p:nvPr>
            <p:ph idx="1"/>
          </p:nvPr>
        </p:nvSpPr>
        <p:spPr>
          <a:xfrm>
            <a:off x="467544" y="1412776"/>
            <a:ext cx="8229600" cy="4525963"/>
          </a:xfrm>
        </p:spPr>
        <p:txBody>
          <a:bodyPr/>
          <a:lstStyle/>
          <a:p>
            <a:r>
              <a:rPr lang="en-US" sz="2000" dirty="0" smtClean="0"/>
              <a:t>Example 1</a:t>
            </a:r>
            <a:r>
              <a:rPr lang="el-GR" sz="2000" dirty="0" smtClean="0"/>
              <a:t> </a:t>
            </a:r>
            <a:r>
              <a:rPr lang="en-US" sz="2000" dirty="0" smtClean="0"/>
              <a:t>Legit</a:t>
            </a:r>
          </a:p>
          <a:p>
            <a:pPr lvl="1"/>
            <a:r>
              <a:rPr lang="en-US" sz="1800" dirty="0" smtClean="0"/>
              <a:t>P1: </a:t>
            </a:r>
            <a:r>
              <a:rPr lang="en-US" sz="1800" dirty="0" err="1" smtClean="0"/>
              <a:t>a.write</a:t>
            </a:r>
            <a:r>
              <a:rPr lang="en-US" sz="1800" dirty="0" smtClean="0"/>
              <a:t>(A)</a:t>
            </a:r>
          </a:p>
          <a:p>
            <a:pPr lvl="1"/>
            <a:r>
              <a:rPr lang="en-US" sz="1800" dirty="0" smtClean="0"/>
              <a:t>P2:                 </a:t>
            </a:r>
            <a:r>
              <a:rPr lang="en-US" sz="1800" dirty="0" err="1" smtClean="0"/>
              <a:t>a.write</a:t>
            </a:r>
            <a:r>
              <a:rPr lang="en-US" sz="1800" dirty="0" smtClean="0"/>
              <a:t>(B)</a:t>
            </a:r>
          </a:p>
          <a:p>
            <a:pPr lvl="1"/>
            <a:r>
              <a:rPr lang="en-US" sz="1800" dirty="0" smtClean="0"/>
              <a:t>P3:                                 </a:t>
            </a:r>
            <a:r>
              <a:rPr lang="en-US" sz="1800" dirty="0" err="1" smtClean="0"/>
              <a:t>a.read</a:t>
            </a:r>
            <a:r>
              <a:rPr lang="en-US" sz="1800" dirty="0" smtClean="0"/>
              <a:t>()-&gt;B        </a:t>
            </a:r>
            <a:r>
              <a:rPr lang="en-US" sz="1800" dirty="0" err="1" smtClean="0"/>
              <a:t>a.read</a:t>
            </a:r>
            <a:r>
              <a:rPr lang="en-US" sz="1800" dirty="0" smtClean="0"/>
              <a:t>()-&gt;A</a:t>
            </a:r>
          </a:p>
          <a:p>
            <a:pPr lvl="1"/>
            <a:r>
              <a:rPr lang="en-US" sz="1800" dirty="0" smtClean="0"/>
              <a:t>P4:                                               </a:t>
            </a:r>
            <a:r>
              <a:rPr lang="en-US" sz="1800" dirty="0" err="1" smtClean="0"/>
              <a:t>a.read</a:t>
            </a:r>
            <a:r>
              <a:rPr lang="en-US" sz="1800" dirty="0" smtClean="0"/>
              <a:t>()-&gt;B       </a:t>
            </a:r>
            <a:r>
              <a:rPr lang="en-US" sz="1800" dirty="0" err="1" smtClean="0"/>
              <a:t>a.read</a:t>
            </a:r>
            <a:r>
              <a:rPr lang="en-US" sz="1800" dirty="0" smtClean="0"/>
              <a:t>()-&gt;A</a:t>
            </a:r>
            <a:endParaRPr lang="el-GR" sz="1800" dirty="0" smtClean="0"/>
          </a:p>
          <a:p>
            <a:pPr lvl="1"/>
            <a:endParaRPr lang="el-GR" sz="1800" dirty="0" smtClean="0"/>
          </a:p>
          <a:p>
            <a:pPr lvl="1" algn="ctr">
              <a:buNone/>
            </a:pPr>
            <a:r>
              <a:rPr lang="pt-BR" sz="1800" dirty="0" smtClean="0"/>
              <a:t>W2(x)b R3(x)b R4(x)b W1(x)a R3(x)a R4(x)a</a:t>
            </a:r>
            <a:endParaRPr lang="el-GR" sz="2000" dirty="0" smtClean="0"/>
          </a:p>
          <a:p>
            <a:r>
              <a:rPr lang="en-US" sz="2000" dirty="0" smtClean="0"/>
              <a:t>Example 2 not legit</a:t>
            </a:r>
          </a:p>
          <a:p>
            <a:pPr lvl="1"/>
            <a:r>
              <a:rPr lang="en-US" sz="1800" dirty="0" smtClean="0"/>
              <a:t>P1: </a:t>
            </a:r>
            <a:r>
              <a:rPr lang="en-US" sz="1800" dirty="0" err="1" smtClean="0"/>
              <a:t>a.write</a:t>
            </a:r>
            <a:r>
              <a:rPr lang="en-US" sz="1800" dirty="0" smtClean="0"/>
              <a:t>(A)</a:t>
            </a:r>
          </a:p>
          <a:p>
            <a:pPr lvl="1"/>
            <a:r>
              <a:rPr lang="en-US" sz="1800" dirty="0" smtClean="0"/>
              <a:t>P2:                 </a:t>
            </a:r>
            <a:r>
              <a:rPr lang="en-US" sz="1800" dirty="0" err="1" smtClean="0"/>
              <a:t>a.write</a:t>
            </a:r>
            <a:r>
              <a:rPr lang="en-US" sz="1800" dirty="0" smtClean="0"/>
              <a:t>(B)</a:t>
            </a:r>
          </a:p>
          <a:p>
            <a:pPr lvl="1"/>
            <a:r>
              <a:rPr lang="en-US" sz="1800" dirty="0" smtClean="0"/>
              <a:t>P3:                                 </a:t>
            </a:r>
            <a:r>
              <a:rPr lang="en-US" sz="1800" dirty="0" err="1" smtClean="0"/>
              <a:t>a.read</a:t>
            </a:r>
            <a:r>
              <a:rPr lang="en-US" sz="1800" dirty="0" smtClean="0"/>
              <a:t>()-&gt;B        </a:t>
            </a:r>
            <a:r>
              <a:rPr lang="en-US" sz="1800" dirty="0" err="1" smtClean="0"/>
              <a:t>a.read</a:t>
            </a:r>
            <a:r>
              <a:rPr lang="en-US" sz="1800" dirty="0" smtClean="0"/>
              <a:t>()-&gt;A</a:t>
            </a:r>
          </a:p>
          <a:p>
            <a:pPr lvl="1"/>
            <a:r>
              <a:rPr lang="en-US" sz="1800" dirty="0" smtClean="0"/>
              <a:t>P4:                                               </a:t>
            </a:r>
            <a:r>
              <a:rPr lang="en-US" sz="1800" dirty="0" err="1" smtClean="0"/>
              <a:t>a.read</a:t>
            </a:r>
            <a:r>
              <a:rPr lang="en-US" sz="1800" dirty="0" smtClean="0"/>
              <a:t>()-&gt;A       </a:t>
            </a:r>
            <a:r>
              <a:rPr lang="en-US" sz="1800" dirty="0" err="1" smtClean="0"/>
              <a:t>a.read</a:t>
            </a:r>
            <a:r>
              <a:rPr lang="en-US" sz="1800" dirty="0" smtClean="0"/>
              <a:t>()-&gt;B</a:t>
            </a:r>
            <a:endParaRPr lang="el-GR" sz="1800" dirty="0" smtClean="0"/>
          </a:p>
          <a:p>
            <a:pPr lvl="1">
              <a:buNone/>
            </a:pPr>
            <a:endParaRPr lang="el-GR" sz="1800" dirty="0" smtClean="0"/>
          </a:p>
          <a:p>
            <a:pPr lvl="1" algn="ctr">
              <a:buNone/>
            </a:pPr>
            <a:r>
              <a:rPr lang="el-GR" sz="1800" dirty="0" smtClean="0"/>
              <a:t>	</a:t>
            </a:r>
            <a:r>
              <a:rPr lang="pt-BR" sz="1800" dirty="0" smtClean="0"/>
              <a:t>W1(x)a W2(x)b R3(x)b R4(x)a R3(x)a R4(x)b</a:t>
            </a:r>
            <a:endParaRPr lang="en-US" sz="1600" dirty="0" smtClean="0"/>
          </a:p>
          <a:p>
            <a:endParaRPr lang="el-GR"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a:t>
            </a:r>
            <a:endParaRPr lang="el-GR" dirty="0"/>
          </a:p>
        </p:txBody>
      </p:sp>
      <p:sp>
        <p:nvSpPr>
          <p:cNvPr id="3" name="2 - Θέση περιεχομένου"/>
          <p:cNvSpPr>
            <a:spLocks noGrp="1"/>
          </p:cNvSpPr>
          <p:nvPr>
            <p:ph idx="1"/>
          </p:nvPr>
        </p:nvSpPr>
        <p:spPr>
          <a:xfrm>
            <a:off x="457200" y="4365104"/>
            <a:ext cx="8229600" cy="1761059"/>
          </a:xfrm>
        </p:spPr>
        <p:txBody>
          <a:bodyPr/>
          <a:lstStyle/>
          <a:p>
            <a:r>
              <a:rPr lang="el-GR" sz="2400" dirty="0" smtClean="0"/>
              <a:t>Διαφάνεια</a:t>
            </a:r>
          </a:p>
          <a:p>
            <a:pPr lvl="1"/>
            <a:r>
              <a:rPr lang="el-GR" sz="2000" dirty="0" smtClean="0"/>
              <a:t>Ο χρήστης δεν ξέρει ότι υπάρχουν πολλά αντίγραφα</a:t>
            </a:r>
          </a:p>
          <a:p>
            <a:r>
              <a:rPr lang="el-GR" sz="2400" dirty="0" smtClean="0"/>
              <a:t>Συνέπεια</a:t>
            </a:r>
          </a:p>
          <a:p>
            <a:pPr lvl="1"/>
            <a:r>
              <a:rPr lang="el-GR" sz="2000" dirty="0" smtClean="0"/>
              <a:t>Τα δεδομένα είναι τα ίδια σε όλα τα αντίγραφα (ή τείνουν στο να γίνουν τα ίδια)</a:t>
            </a:r>
            <a:endParaRPr lang="el-GR" sz="2000" dirty="0"/>
          </a:p>
        </p:txBody>
      </p:sp>
      <p:grpSp>
        <p:nvGrpSpPr>
          <p:cNvPr id="4" name="Group 4"/>
          <p:cNvGrpSpPr>
            <a:grpSpLocks/>
          </p:cNvGrpSpPr>
          <p:nvPr/>
        </p:nvGrpSpPr>
        <p:grpSpPr bwMode="auto">
          <a:xfrm>
            <a:off x="539552" y="1412776"/>
            <a:ext cx="7583636" cy="2877294"/>
            <a:chOff x="0" y="0"/>
            <a:chExt cx="5368" cy="2157"/>
          </a:xfrm>
        </p:grpSpPr>
        <p:sp>
          <p:nvSpPr>
            <p:cNvPr id="5" name="Rectangle 5"/>
            <p:cNvSpPr>
              <a:spLocks/>
            </p:cNvSpPr>
            <p:nvPr/>
          </p:nvSpPr>
          <p:spPr bwMode="auto">
            <a:xfrm>
              <a:off x="3075" y="262"/>
              <a:ext cx="2293" cy="1895"/>
            </a:xfrm>
            <a:prstGeom prst="rect">
              <a:avLst/>
            </a:prstGeom>
            <a:solidFill>
              <a:srgbClr val="FFDC99"/>
            </a:solidFill>
            <a:ln w="25400">
              <a:noFill/>
              <a:miter lim="800000"/>
              <a:headEnd/>
              <a:tailEnd/>
            </a:ln>
          </p:spPr>
          <p:txBody>
            <a:bodyPr lIns="0" tIns="0" rIns="0" bIns="0"/>
            <a:lstStyle/>
            <a:p>
              <a:endParaRPr lang="el-GR"/>
            </a:p>
          </p:txBody>
        </p:sp>
        <p:sp>
          <p:nvSpPr>
            <p:cNvPr id="6" name="Rectangle 6"/>
            <p:cNvSpPr>
              <a:spLocks/>
            </p:cNvSpPr>
            <p:nvPr/>
          </p:nvSpPr>
          <p:spPr bwMode="auto">
            <a:xfrm>
              <a:off x="1805" y="528"/>
              <a:ext cx="436" cy="416"/>
            </a:xfrm>
            <a:prstGeom prst="rect">
              <a:avLst/>
            </a:prstGeom>
            <a:solidFill>
              <a:srgbClr val="FFFFFF"/>
            </a:solidFill>
            <a:ln w="25400">
              <a:noFill/>
              <a:miter lim="800000"/>
              <a:headEnd/>
              <a:tailEnd/>
            </a:ln>
          </p:spPr>
          <p:txBody>
            <a:bodyPr lIns="0" tIns="0" rIns="0" bIns="0"/>
            <a:lstStyle/>
            <a:p>
              <a:endParaRPr lang="el-GR"/>
            </a:p>
          </p:txBody>
        </p:sp>
        <p:sp>
          <p:nvSpPr>
            <p:cNvPr id="7" name="Rectangle 7"/>
            <p:cNvSpPr>
              <a:spLocks/>
            </p:cNvSpPr>
            <p:nvPr/>
          </p:nvSpPr>
          <p:spPr bwMode="auto">
            <a:xfrm>
              <a:off x="1805" y="528"/>
              <a:ext cx="455" cy="435"/>
            </a:xfrm>
            <a:prstGeom prst="rect">
              <a:avLst/>
            </a:prstGeom>
            <a:noFill/>
            <a:ln w="25400">
              <a:solidFill>
                <a:schemeClr val="tx1"/>
              </a:solidFill>
              <a:miter lim="800000"/>
              <a:headEnd/>
              <a:tailEnd/>
            </a:ln>
          </p:spPr>
          <p:txBody>
            <a:bodyPr lIns="0" tIns="0" rIns="0" bIns="0"/>
            <a:lstStyle/>
            <a:p>
              <a:endParaRPr lang="el-GR"/>
            </a:p>
          </p:txBody>
        </p:sp>
        <p:sp>
          <p:nvSpPr>
            <p:cNvPr id="8" name="Rectangle 8"/>
            <p:cNvSpPr>
              <a:spLocks/>
            </p:cNvSpPr>
            <p:nvPr/>
          </p:nvSpPr>
          <p:spPr bwMode="auto">
            <a:xfrm>
              <a:off x="1957" y="644"/>
              <a:ext cx="194"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FE</a:t>
              </a:r>
            </a:p>
          </p:txBody>
        </p:sp>
        <p:sp>
          <p:nvSpPr>
            <p:cNvPr id="10" name="Rectangle 10"/>
            <p:cNvSpPr>
              <a:spLocks/>
            </p:cNvSpPr>
            <p:nvPr/>
          </p:nvSpPr>
          <p:spPr bwMode="auto">
            <a:xfrm>
              <a:off x="1099" y="0"/>
              <a:ext cx="938"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Requests and</a:t>
              </a:r>
            </a:p>
          </p:txBody>
        </p:sp>
        <p:sp>
          <p:nvSpPr>
            <p:cNvPr id="11" name="Rectangle 11"/>
            <p:cNvSpPr>
              <a:spLocks/>
            </p:cNvSpPr>
            <p:nvPr/>
          </p:nvSpPr>
          <p:spPr bwMode="auto">
            <a:xfrm>
              <a:off x="1345" y="208"/>
              <a:ext cx="448"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replies</a:t>
              </a:r>
            </a:p>
          </p:txBody>
        </p:sp>
        <p:sp>
          <p:nvSpPr>
            <p:cNvPr id="12" name="Rectangle 12"/>
            <p:cNvSpPr>
              <a:spLocks/>
            </p:cNvSpPr>
            <p:nvPr/>
          </p:nvSpPr>
          <p:spPr bwMode="auto">
            <a:xfrm>
              <a:off x="872" y="644"/>
              <a:ext cx="110"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a:t>
              </a:r>
            </a:p>
          </p:txBody>
        </p:sp>
        <p:sp>
          <p:nvSpPr>
            <p:cNvPr id="13" name="Oval 13"/>
            <p:cNvSpPr>
              <a:spLocks/>
            </p:cNvSpPr>
            <p:nvPr/>
          </p:nvSpPr>
          <p:spPr bwMode="auto">
            <a:xfrm>
              <a:off x="592" y="414"/>
              <a:ext cx="645" cy="644"/>
            </a:xfrm>
            <a:prstGeom prst="ellipse">
              <a:avLst/>
            </a:prstGeom>
            <a:noFill/>
            <a:ln w="25400">
              <a:solidFill>
                <a:schemeClr val="tx1"/>
              </a:solidFill>
              <a:round/>
              <a:headEnd/>
              <a:tailEnd/>
            </a:ln>
          </p:spPr>
          <p:txBody>
            <a:bodyPr lIns="0" tIns="0" rIns="0" bIns="0"/>
            <a:lstStyle/>
            <a:p>
              <a:endParaRPr lang="el-GR"/>
            </a:p>
          </p:txBody>
        </p:sp>
        <p:sp>
          <p:nvSpPr>
            <p:cNvPr id="14" name="Rectangle 14"/>
            <p:cNvSpPr>
              <a:spLocks/>
            </p:cNvSpPr>
            <p:nvPr/>
          </p:nvSpPr>
          <p:spPr bwMode="auto">
            <a:xfrm>
              <a:off x="4794" y="1597"/>
              <a:ext cx="50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Replica</a:t>
              </a:r>
            </a:p>
          </p:txBody>
        </p:sp>
        <p:sp>
          <p:nvSpPr>
            <p:cNvPr id="15" name="Rectangle 15"/>
            <p:cNvSpPr>
              <a:spLocks/>
            </p:cNvSpPr>
            <p:nvPr/>
          </p:nvSpPr>
          <p:spPr bwMode="auto">
            <a:xfrm>
              <a:off x="853" y="1648"/>
              <a:ext cx="110"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a:t>
              </a:r>
            </a:p>
          </p:txBody>
        </p:sp>
        <p:sp>
          <p:nvSpPr>
            <p:cNvPr id="16" name="Oval 16"/>
            <p:cNvSpPr>
              <a:spLocks/>
            </p:cNvSpPr>
            <p:nvPr/>
          </p:nvSpPr>
          <p:spPr bwMode="auto">
            <a:xfrm>
              <a:off x="573" y="1418"/>
              <a:ext cx="645" cy="644"/>
            </a:xfrm>
            <a:prstGeom prst="ellipse">
              <a:avLst/>
            </a:prstGeom>
            <a:noFill/>
            <a:ln w="25400">
              <a:solidFill>
                <a:schemeClr val="tx1"/>
              </a:solidFill>
              <a:round/>
              <a:headEnd/>
              <a:tailEnd/>
            </a:ln>
          </p:spPr>
          <p:txBody>
            <a:bodyPr lIns="0" tIns="0" rIns="0" bIns="0"/>
            <a:lstStyle/>
            <a:p>
              <a:endParaRPr lang="el-GR"/>
            </a:p>
          </p:txBody>
        </p:sp>
        <p:sp>
          <p:nvSpPr>
            <p:cNvPr id="17" name="Line 17"/>
            <p:cNvSpPr>
              <a:spLocks noChangeShapeType="1"/>
            </p:cNvSpPr>
            <p:nvPr/>
          </p:nvSpPr>
          <p:spPr bwMode="auto">
            <a:xfrm rot="10800000" flipH="1">
              <a:off x="4686" y="888"/>
              <a:ext cx="227" cy="682"/>
            </a:xfrm>
            <a:prstGeom prst="line">
              <a:avLst/>
            </a:prstGeom>
            <a:noFill/>
            <a:ln w="25400">
              <a:solidFill>
                <a:schemeClr val="tx1"/>
              </a:solidFill>
              <a:round/>
              <a:headEnd/>
              <a:tailEnd/>
            </a:ln>
          </p:spPr>
          <p:txBody>
            <a:bodyPr lIns="0" tIns="0" rIns="0" bIns="0"/>
            <a:lstStyle/>
            <a:p>
              <a:endParaRPr lang="el-GR"/>
            </a:p>
          </p:txBody>
        </p:sp>
        <p:sp>
          <p:nvSpPr>
            <p:cNvPr id="18" name="Line 18"/>
            <p:cNvSpPr>
              <a:spLocks noChangeShapeType="1"/>
            </p:cNvSpPr>
            <p:nvPr/>
          </p:nvSpPr>
          <p:spPr bwMode="auto">
            <a:xfrm rot="10800000">
              <a:off x="3776" y="925"/>
              <a:ext cx="910" cy="645"/>
            </a:xfrm>
            <a:prstGeom prst="line">
              <a:avLst/>
            </a:prstGeom>
            <a:noFill/>
            <a:ln w="25400">
              <a:solidFill>
                <a:schemeClr val="tx1"/>
              </a:solidFill>
              <a:round/>
              <a:headEnd/>
              <a:tailEnd/>
            </a:ln>
          </p:spPr>
          <p:txBody>
            <a:bodyPr lIns="0" tIns="0" rIns="0" bIns="0"/>
            <a:lstStyle/>
            <a:p>
              <a:endParaRPr lang="el-GR"/>
            </a:p>
          </p:txBody>
        </p:sp>
        <p:sp>
          <p:nvSpPr>
            <p:cNvPr id="19" name="Line 19"/>
            <p:cNvSpPr>
              <a:spLocks noChangeShapeType="1"/>
            </p:cNvSpPr>
            <p:nvPr/>
          </p:nvSpPr>
          <p:spPr bwMode="auto">
            <a:xfrm flipH="1">
              <a:off x="4231" y="1570"/>
              <a:ext cx="455" cy="132"/>
            </a:xfrm>
            <a:prstGeom prst="line">
              <a:avLst/>
            </a:prstGeom>
            <a:noFill/>
            <a:ln w="25400">
              <a:solidFill>
                <a:schemeClr val="tx1"/>
              </a:solidFill>
              <a:round/>
              <a:headEnd/>
              <a:tailEnd/>
            </a:ln>
          </p:spPr>
          <p:txBody>
            <a:bodyPr lIns="0" tIns="0" rIns="0" bIns="0"/>
            <a:lstStyle/>
            <a:p>
              <a:endParaRPr lang="el-GR"/>
            </a:p>
          </p:txBody>
        </p:sp>
        <p:sp>
          <p:nvSpPr>
            <p:cNvPr id="20" name="Rectangle 20"/>
            <p:cNvSpPr>
              <a:spLocks/>
            </p:cNvSpPr>
            <p:nvPr/>
          </p:nvSpPr>
          <p:spPr bwMode="auto">
            <a:xfrm>
              <a:off x="3155" y="1199"/>
              <a:ext cx="50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Service</a:t>
              </a:r>
            </a:p>
          </p:txBody>
        </p:sp>
        <p:sp>
          <p:nvSpPr>
            <p:cNvPr id="21" name="Rectangle 21"/>
            <p:cNvSpPr>
              <a:spLocks/>
            </p:cNvSpPr>
            <p:nvPr/>
          </p:nvSpPr>
          <p:spPr bwMode="auto">
            <a:xfrm>
              <a:off x="0" y="1117"/>
              <a:ext cx="465"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Clients</a:t>
              </a:r>
            </a:p>
          </p:txBody>
        </p:sp>
        <p:sp>
          <p:nvSpPr>
            <p:cNvPr id="22" name="Line 22"/>
            <p:cNvSpPr>
              <a:spLocks noChangeShapeType="1"/>
            </p:cNvSpPr>
            <p:nvPr/>
          </p:nvSpPr>
          <p:spPr bwMode="auto">
            <a:xfrm rot="10800000" flipH="1">
              <a:off x="498" y="944"/>
              <a:ext cx="265" cy="304"/>
            </a:xfrm>
            <a:prstGeom prst="line">
              <a:avLst/>
            </a:prstGeom>
            <a:noFill/>
            <a:ln w="25400">
              <a:solidFill>
                <a:schemeClr val="tx1"/>
              </a:solidFill>
              <a:round/>
              <a:headEnd/>
              <a:tailEnd/>
            </a:ln>
          </p:spPr>
          <p:txBody>
            <a:bodyPr lIns="0" tIns="0" rIns="0" bIns="0"/>
            <a:lstStyle/>
            <a:p>
              <a:endParaRPr lang="el-GR"/>
            </a:p>
          </p:txBody>
        </p:sp>
        <p:sp>
          <p:nvSpPr>
            <p:cNvPr id="23" name="Line 23"/>
            <p:cNvSpPr>
              <a:spLocks noChangeShapeType="1"/>
            </p:cNvSpPr>
            <p:nvPr/>
          </p:nvSpPr>
          <p:spPr bwMode="auto">
            <a:xfrm rot="10800000">
              <a:off x="498" y="1248"/>
              <a:ext cx="265" cy="265"/>
            </a:xfrm>
            <a:prstGeom prst="line">
              <a:avLst/>
            </a:prstGeom>
            <a:noFill/>
            <a:ln w="25400">
              <a:solidFill>
                <a:schemeClr val="tx1"/>
              </a:solidFill>
              <a:round/>
              <a:headEnd/>
              <a:tailEnd/>
            </a:ln>
          </p:spPr>
          <p:txBody>
            <a:bodyPr lIns="0" tIns="0" rIns="0" bIns="0"/>
            <a:lstStyle/>
            <a:p>
              <a:endParaRPr lang="el-GR"/>
            </a:p>
          </p:txBody>
        </p:sp>
        <p:sp>
          <p:nvSpPr>
            <p:cNvPr id="24" name="Rectangle 24"/>
            <p:cNvSpPr>
              <a:spLocks/>
            </p:cNvSpPr>
            <p:nvPr/>
          </p:nvSpPr>
          <p:spPr bwMode="auto">
            <a:xfrm>
              <a:off x="1670" y="1180"/>
              <a:ext cx="727"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Front ends</a:t>
              </a:r>
            </a:p>
          </p:txBody>
        </p:sp>
        <p:sp>
          <p:nvSpPr>
            <p:cNvPr id="25" name="Freeform 25"/>
            <p:cNvSpPr>
              <a:spLocks/>
            </p:cNvSpPr>
            <p:nvPr/>
          </p:nvSpPr>
          <p:spPr bwMode="auto">
            <a:xfrm>
              <a:off x="2279" y="698"/>
              <a:ext cx="95" cy="57"/>
            </a:xfrm>
            <a:custGeom>
              <a:avLst/>
              <a:gdLst/>
              <a:ahLst/>
              <a:cxnLst>
                <a:cxn ang="0">
                  <a:pos x="21600" y="7200"/>
                </a:cxn>
                <a:cxn ang="0">
                  <a:pos x="21600" y="21600"/>
                </a:cxn>
                <a:cxn ang="0">
                  <a:pos x="0" y="7200"/>
                </a:cxn>
                <a:cxn ang="0">
                  <a:pos x="21600" y="0"/>
                </a:cxn>
                <a:cxn ang="0">
                  <a:pos x="21600" y="7200"/>
                </a:cxn>
                <a:cxn ang="0">
                  <a:pos x="21600" y="7200"/>
                </a:cxn>
              </a:cxnLst>
              <a:rect l="0" t="0" r="r" b="b"/>
              <a:pathLst>
                <a:path w="21600" h="21600">
                  <a:moveTo>
                    <a:pt x="21600" y="7200"/>
                  </a:moveTo>
                  <a:lnTo>
                    <a:pt x="21600" y="21600"/>
                  </a:lnTo>
                  <a:lnTo>
                    <a:pt x="0" y="7200"/>
                  </a:lnTo>
                  <a:lnTo>
                    <a:pt x="21600" y="0"/>
                  </a:lnTo>
                  <a:lnTo>
                    <a:pt x="21600" y="7200"/>
                  </a:lnTo>
                  <a:close/>
                  <a:moveTo>
                    <a:pt x="2160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6" name="Freeform 26"/>
            <p:cNvSpPr>
              <a:spLocks/>
            </p:cNvSpPr>
            <p:nvPr/>
          </p:nvSpPr>
          <p:spPr bwMode="auto">
            <a:xfrm>
              <a:off x="2942" y="698"/>
              <a:ext cx="95" cy="57"/>
            </a:xfrm>
            <a:custGeom>
              <a:avLst/>
              <a:gdLst/>
              <a:ahLst/>
              <a:cxnLst>
                <a:cxn ang="0">
                  <a:pos x="0" y="7200"/>
                </a:cxn>
                <a:cxn ang="0">
                  <a:pos x="0" y="0"/>
                </a:cxn>
                <a:cxn ang="0">
                  <a:pos x="21600" y="7200"/>
                </a:cxn>
                <a:cxn ang="0">
                  <a:pos x="0" y="21600"/>
                </a:cxn>
                <a:cxn ang="0">
                  <a:pos x="0" y="7200"/>
                </a:cxn>
                <a:cxn ang="0">
                  <a:pos x="0" y="7200"/>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7" name="Line 27"/>
            <p:cNvSpPr>
              <a:spLocks noChangeShapeType="1"/>
            </p:cNvSpPr>
            <p:nvPr/>
          </p:nvSpPr>
          <p:spPr bwMode="auto">
            <a:xfrm>
              <a:off x="2393" y="717"/>
              <a:ext cx="549" cy="1"/>
            </a:xfrm>
            <a:prstGeom prst="line">
              <a:avLst/>
            </a:prstGeom>
            <a:noFill/>
            <a:ln w="25400">
              <a:solidFill>
                <a:schemeClr val="tx1"/>
              </a:solidFill>
              <a:round/>
              <a:headEnd/>
              <a:tailEnd/>
            </a:ln>
          </p:spPr>
          <p:txBody>
            <a:bodyPr lIns="0" tIns="0" rIns="0" bIns="0"/>
            <a:lstStyle/>
            <a:p>
              <a:endParaRPr lang="el-GR"/>
            </a:p>
          </p:txBody>
        </p:sp>
        <p:sp>
          <p:nvSpPr>
            <p:cNvPr id="28" name="Freeform 28"/>
            <p:cNvSpPr>
              <a:spLocks/>
            </p:cNvSpPr>
            <p:nvPr/>
          </p:nvSpPr>
          <p:spPr bwMode="auto">
            <a:xfrm>
              <a:off x="2260" y="1721"/>
              <a:ext cx="95" cy="38"/>
            </a:xfrm>
            <a:custGeom>
              <a:avLst/>
              <a:gdLst/>
              <a:ahLst/>
              <a:cxnLst>
                <a:cxn ang="0">
                  <a:pos x="21600" y="10800"/>
                </a:cxn>
                <a:cxn ang="0">
                  <a:pos x="21600" y="21600"/>
                </a:cxn>
                <a:cxn ang="0">
                  <a:pos x="0" y="10800"/>
                </a:cxn>
                <a:cxn ang="0">
                  <a:pos x="21600" y="0"/>
                </a:cxn>
                <a:cxn ang="0">
                  <a:pos x="21600" y="10800"/>
                </a:cxn>
                <a:cxn ang="0">
                  <a:pos x="21600" y="10800"/>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29" name="Freeform 29"/>
            <p:cNvSpPr>
              <a:spLocks/>
            </p:cNvSpPr>
            <p:nvPr/>
          </p:nvSpPr>
          <p:spPr bwMode="auto">
            <a:xfrm>
              <a:off x="2942" y="1702"/>
              <a:ext cx="95" cy="57"/>
            </a:xfrm>
            <a:custGeom>
              <a:avLst/>
              <a:gdLst/>
              <a:ahLst/>
              <a:cxnLst>
                <a:cxn ang="0">
                  <a:pos x="0" y="7200"/>
                </a:cxn>
                <a:cxn ang="0">
                  <a:pos x="0" y="0"/>
                </a:cxn>
                <a:cxn ang="0">
                  <a:pos x="21600" y="7200"/>
                </a:cxn>
                <a:cxn ang="0">
                  <a:pos x="0" y="21600"/>
                </a:cxn>
                <a:cxn ang="0">
                  <a:pos x="0" y="7200"/>
                </a:cxn>
                <a:cxn ang="0">
                  <a:pos x="0" y="7200"/>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0" name="Line 30"/>
            <p:cNvSpPr>
              <a:spLocks noChangeShapeType="1"/>
            </p:cNvSpPr>
            <p:nvPr/>
          </p:nvSpPr>
          <p:spPr bwMode="auto">
            <a:xfrm rot="10800000" flipH="1">
              <a:off x="2355" y="1721"/>
              <a:ext cx="587" cy="19"/>
            </a:xfrm>
            <a:prstGeom prst="line">
              <a:avLst/>
            </a:prstGeom>
            <a:noFill/>
            <a:ln w="25400">
              <a:solidFill>
                <a:schemeClr val="tx1"/>
              </a:solidFill>
              <a:round/>
              <a:headEnd/>
              <a:tailEnd/>
            </a:ln>
          </p:spPr>
          <p:txBody>
            <a:bodyPr lIns="0" tIns="0" rIns="0" bIns="0"/>
            <a:lstStyle/>
            <a:p>
              <a:endParaRPr lang="el-GR"/>
            </a:p>
          </p:txBody>
        </p:sp>
        <p:sp>
          <p:nvSpPr>
            <p:cNvPr id="31" name="Freeform 31"/>
            <p:cNvSpPr>
              <a:spLocks/>
            </p:cNvSpPr>
            <p:nvPr/>
          </p:nvSpPr>
          <p:spPr bwMode="auto">
            <a:xfrm>
              <a:off x="1275" y="717"/>
              <a:ext cx="94" cy="38"/>
            </a:xfrm>
            <a:custGeom>
              <a:avLst/>
              <a:gdLst/>
              <a:ahLst/>
              <a:cxnLst>
                <a:cxn ang="0">
                  <a:pos x="21600" y="10800"/>
                </a:cxn>
                <a:cxn ang="0">
                  <a:pos x="21600" y="21600"/>
                </a:cxn>
                <a:cxn ang="0">
                  <a:pos x="0" y="10800"/>
                </a:cxn>
                <a:cxn ang="0">
                  <a:pos x="21600" y="0"/>
                </a:cxn>
                <a:cxn ang="0">
                  <a:pos x="21600" y="10800"/>
                </a:cxn>
                <a:cxn ang="0">
                  <a:pos x="21600" y="10800"/>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2" name="Freeform 32"/>
            <p:cNvSpPr>
              <a:spLocks/>
            </p:cNvSpPr>
            <p:nvPr/>
          </p:nvSpPr>
          <p:spPr bwMode="auto">
            <a:xfrm>
              <a:off x="1673" y="717"/>
              <a:ext cx="94" cy="38"/>
            </a:xfrm>
            <a:custGeom>
              <a:avLst/>
              <a:gdLst/>
              <a:ahLst/>
              <a:cxnLst>
                <a:cxn ang="0">
                  <a:pos x="0" y="10800"/>
                </a:cxn>
                <a:cxn ang="0">
                  <a:pos x="0" y="0"/>
                </a:cxn>
                <a:cxn ang="0">
                  <a:pos x="21600" y="10800"/>
                </a:cxn>
                <a:cxn ang="0">
                  <a:pos x="0" y="21600"/>
                </a:cxn>
                <a:cxn ang="0">
                  <a:pos x="0" y="10800"/>
                </a:cxn>
                <a:cxn ang="0">
                  <a:pos x="0" y="10800"/>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3" name="Line 33"/>
            <p:cNvSpPr>
              <a:spLocks noChangeShapeType="1"/>
            </p:cNvSpPr>
            <p:nvPr/>
          </p:nvSpPr>
          <p:spPr bwMode="auto">
            <a:xfrm>
              <a:off x="1388" y="736"/>
              <a:ext cx="285" cy="1"/>
            </a:xfrm>
            <a:prstGeom prst="line">
              <a:avLst/>
            </a:prstGeom>
            <a:noFill/>
            <a:ln w="25400">
              <a:solidFill>
                <a:schemeClr val="tx1"/>
              </a:solidFill>
              <a:round/>
              <a:headEnd/>
              <a:tailEnd/>
            </a:ln>
          </p:spPr>
          <p:txBody>
            <a:bodyPr lIns="0" tIns="0" rIns="0" bIns="0"/>
            <a:lstStyle/>
            <a:p>
              <a:endParaRPr lang="el-GR"/>
            </a:p>
          </p:txBody>
        </p:sp>
        <p:sp>
          <p:nvSpPr>
            <p:cNvPr id="34" name="Freeform 34"/>
            <p:cNvSpPr>
              <a:spLocks/>
            </p:cNvSpPr>
            <p:nvPr/>
          </p:nvSpPr>
          <p:spPr bwMode="auto">
            <a:xfrm>
              <a:off x="1256" y="1721"/>
              <a:ext cx="94" cy="57"/>
            </a:xfrm>
            <a:custGeom>
              <a:avLst/>
              <a:gdLst/>
              <a:ahLst/>
              <a:cxnLst>
                <a:cxn ang="0">
                  <a:pos x="21600" y="14400"/>
                </a:cxn>
                <a:cxn ang="0">
                  <a:pos x="21600" y="21600"/>
                </a:cxn>
                <a:cxn ang="0">
                  <a:pos x="0" y="14400"/>
                </a:cxn>
                <a:cxn ang="0">
                  <a:pos x="21600" y="0"/>
                </a:cxn>
                <a:cxn ang="0">
                  <a:pos x="21600" y="14400"/>
                </a:cxn>
                <a:cxn ang="0">
                  <a:pos x="21600" y="14400"/>
                </a:cxn>
              </a:cxnLst>
              <a:rect l="0" t="0" r="r" b="b"/>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5" name="Freeform 35"/>
            <p:cNvSpPr>
              <a:spLocks/>
            </p:cNvSpPr>
            <p:nvPr/>
          </p:nvSpPr>
          <p:spPr bwMode="auto">
            <a:xfrm>
              <a:off x="1673" y="1721"/>
              <a:ext cx="75" cy="57"/>
            </a:xfrm>
            <a:custGeom>
              <a:avLst/>
              <a:gdLst/>
              <a:ahLst/>
              <a:cxnLst>
                <a:cxn ang="0">
                  <a:pos x="0" y="14400"/>
                </a:cxn>
                <a:cxn ang="0">
                  <a:pos x="0" y="0"/>
                </a:cxn>
                <a:cxn ang="0">
                  <a:pos x="21600" y="14400"/>
                </a:cxn>
                <a:cxn ang="0">
                  <a:pos x="0" y="21600"/>
                </a:cxn>
                <a:cxn ang="0">
                  <a:pos x="0" y="14400"/>
                </a:cxn>
                <a:cxn ang="0">
                  <a:pos x="0" y="14400"/>
                </a:cxn>
              </a:cxnLst>
              <a:rect l="0" t="0" r="r" b="b"/>
              <a:pathLst>
                <a:path w="21600" h="21600">
                  <a:moveTo>
                    <a:pt x="0" y="14400"/>
                  </a:moveTo>
                  <a:lnTo>
                    <a:pt x="0" y="0"/>
                  </a:lnTo>
                  <a:lnTo>
                    <a:pt x="21600" y="14400"/>
                  </a:lnTo>
                  <a:lnTo>
                    <a:pt x="0" y="21600"/>
                  </a:lnTo>
                  <a:lnTo>
                    <a:pt x="0" y="14400"/>
                  </a:lnTo>
                  <a:close/>
                  <a:moveTo>
                    <a:pt x="0" y="14400"/>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l-GR"/>
            </a:p>
          </p:txBody>
        </p:sp>
        <p:sp>
          <p:nvSpPr>
            <p:cNvPr id="36" name="Line 36"/>
            <p:cNvSpPr>
              <a:spLocks noChangeShapeType="1"/>
            </p:cNvSpPr>
            <p:nvPr/>
          </p:nvSpPr>
          <p:spPr bwMode="auto">
            <a:xfrm>
              <a:off x="1350" y="1759"/>
              <a:ext cx="304" cy="1"/>
            </a:xfrm>
            <a:prstGeom prst="line">
              <a:avLst/>
            </a:prstGeom>
            <a:noFill/>
            <a:ln w="25400">
              <a:solidFill>
                <a:schemeClr val="tx1"/>
              </a:solidFill>
              <a:round/>
              <a:headEnd/>
              <a:tailEnd/>
            </a:ln>
          </p:spPr>
          <p:txBody>
            <a:bodyPr lIns="0" tIns="0" rIns="0" bIns="0"/>
            <a:lstStyle/>
            <a:p>
              <a:endParaRPr lang="el-GR"/>
            </a:p>
          </p:txBody>
        </p:sp>
        <p:sp>
          <p:nvSpPr>
            <p:cNvPr id="37" name="Rectangle 37"/>
            <p:cNvSpPr>
              <a:spLocks/>
            </p:cNvSpPr>
            <p:nvPr/>
          </p:nvSpPr>
          <p:spPr bwMode="auto">
            <a:xfrm>
              <a:off x="4629" y="1787"/>
              <a:ext cx="67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managers</a:t>
              </a:r>
            </a:p>
          </p:txBody>
        </p:sp>
        <p:sp>
          <p:nvSpPr>
            <p:cNvPr id="38" name="Oval 38"/>
            <p:cNvSpPr>
              <a:spLocks/>
            </p:cNvSpPr>
            <p:nvPr/>
          </p:nvSpPr>
          <p:spPr bwMode="auto">
            <a:xfrm>
              <a:off x="3265" y="395"/>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39" name="Rectangle 39"/>
            <p:cNvSpPr>
              <a:spLocks/>
            </p:cNvSpPr>
            <p:nvPr/>
          </p:nvSpPr>
          <p:spPr bwMode="auto">
            <a:xfrm>
              <a:off x="3468" y="625"/>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sp>
          <p:nvSpPr>
            <p:cNvPr id="40" name="Oval 40"/>
            <p:cNvSpPr>
              <a:spLocks/>
            </p:cNvSpPr>
            <p:nvPr/>
          </p:nvSpPr>
          <p:spPr bwMode="auto">
            <a:xfrm>
              <a:off x="3606" y="1494"/>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41" name="Rectangle 41"/>
            <p:cNvSpPr>
              <a:spLocks/>
            </p:cNvSpPr>
            <p:nvPr/>
          </p:nvSpPr>
          <p:spPr bwMode="auto">
            <a:xfrm>
              <a:off x="3821" y="1724"/>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sp>
          <p:nvSpPr>
            <p:cNvPr id="42" name="Rectangle 42"/>
            <p:cNvSpPr>
              <a:spLocks/>
            </p:cNvSpPr>
            <p:nvPr/>
          </p:nvSpPr>
          <p:spPr bwMode="auto">
            <a:xfrm>
              <a:off x="1805" y="1532"/>
              <a:ext cx="436" cy="417"/>
            </a:xfrm>
            <a:prstGeom prst="rect">
              <a:avLst/>
            </a:prstGeom>
            <a:solidFill>
              <a:srgbClr val="FFFFFF"/>
            </a:solidFill>
            <a:ln w="25400">
              <a:noFill/>
              <a:miter lim="800000"/>
              <a:headEnd/>
              <a:tailEnd/>
            </a:ln>
          </p:spPr>
          <p:txBody>
            <a:bodyPr lIns="0" tIns="0" rIns="0" bIns="0"/>
            <a:lstStyle/>
            <a:p>
              <a:endParaRPr lang="el-GR"/>
            </a:p>
          </p:txBody>
        </p:sp>
        <p:sp>
          <p:nvSpPr>
            <p:cNvPr id="43" name="Rectangle 43"/>
            <p:cNvSpPr>
              <a:spLocks/>
            </p:cNvSpPr>
            <p:nvPr/>
          </p:nvSpPr>
          <p:spPr bwMode="auto">
            <a:xfrm>
              <a:off x="1805" y="1532"/>
              <a:ext cx="455" cy="436"/>
            </a:xfrm>
            <a:prstGeom prst="rect">
              <a:avLst/>
            </a:prstGeom>
            <a:noFill/>
            <a:ln w="25400">
              <a:solidFill>
                <a:schemeClr val="tx1"/>
              </a:solidFill>
              <a:miter lim="800000"/>
              <a:headEnd/>
              <a:tailEnd/>
            </a:ln>
          </p:spPr>
          <p:txBody>
            <a:bodyPr lIns="0" tIns="0" rIns="0" bIns="0"/>
            <a:lstStyle/>
            <a:p>
              <a:endParaRPr lang="el-GR"/>
            </a:p>
          </p:txBody>
        </p:sp>
        <p:sp>
          <p:nvSpPr>
            <p:cNvPr id="44" name="Rectangle 44"/>
            <p:cNvSpPr>
              <a:spLocks/>
            </p:cNvSpPr>
            <p:nvPr/>
          </p:nvSpPr>
          <p:spPr bwMode="auto">
            <a:xfrm>
              <a:off x="1942" y="1648"/>
              <a:ext cx="194"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FE</a:t>
              </a:r>
            </a:p>
          </p:txBody>
        </p:sp>
        <p:sp>
          <p:nvSpPr>
            <p:cNvPr id="45" name="Oval 45"/>
            <p:cNvSpPr>
              <a:spLocks/>
            </p:cNvSpPr>
            <p:nvPr/>
          </p:nvSpPr>
          <p:spPr bwMode="auto">
            <a:xfrm>
              <a:off x="4591" y="319"/>
              <a:ext cx="644" cy="625"/>
            </a:xfrm>
            <a:prstGeom prst="ellipse">
              <a:avLst/>
            </a:prstGeom>
            <a:solidFill>
              <a:srgbClr val="FFFFFF"/>
            </a:solidFill>
            <a:ln w="25400">
              <a:solidFill>
                <a:schemeClr val="tx1"/>
              </a:solidFill>
              <a:round/>
              <a:headEnd/>
              <a:tailEnd/>
            </a:ln>
          </p:spPr>
          <p:txBody>
            <a:bodyPr lIns="0" tIns="0" rIns="0" bIns="0"/>
            <a:lstStyle/>
            <a:p>
              <a:endParaRPr lang="el-GR"/>
            </a:p>
          </p:txBody>
        </p:sp>
        <p:sp>
          <p:nvSpPr>
            <p:cNvPr id="46" name="Rectangle 46"/>
            <p:cNvSpPr>
              <a:spLocks/>
            </p:cNvSpPr>
            <p:nvPr/>
          </p:nvSpPr>
          <p:spPr bwMode="auto">
            <a:xfrm>
              <a:off x="4809" y="549"/>
              <a:ext cx="236" cy="182"/>
            </a:xfrm>
            <a:prstGeom prst="rect">
              <a:avLst/>
            </a:prstGeom>
            <a:noFill/>
            <a:ln w="25400">
              <a:noFill/>
              <a:miter lim="800000"/>
              <a:headEnd/>
              <a:tailEnd/>
            </a:ln>
          </p:spPr>
          <p:txBody>
            <a:bodyPr wrap="none" lIns="0" tIns="0" rIns="0" bIns="0">
              <a:spAutoFit/>
            </a:bodyPr>
            <a:lstStyle/>
            <a:p>
              <a:r>
                <a:rPr lang="en-US" sz="1900">
                  <a:solidFill>
                    <a:schemeClr val="tx1"/>
                  </a:solidFill>
                  <a:latin typeface="Arial" charset="0"/>
                  <a:cs typeface="Arial" charset="0"/>
                  <a:sym typeface="Arial" charset="0"/>
                </a:rPr>
                <a:t>RM</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Passive Replication</a:t>
            </a:r>
            <a:endParaRPr lang="el-GR" dirty="0"/>
          </a:p>
        </p:txBody>
      </p:sp>
      <p:sp>
        <p:nvSpPr>
          <p:cNvPr id="4" name="Content Placeholder 2"/>
          <p:cNvSpPr txBox="1">
            <a:spLocks/>
          </p:cNvSpPr>
          <p:nvPr/>
        </p:nvSpPr>
        <p:spPr bwMode="auto">
          <a:xfrm>
            <a:off x="698500" y="1290643"/>
            <a:ext cx="7683500" cy="53067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solidFill>
                <a:srgbClr val="6BB76D"/>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Request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Το αίτημα γίνεται</a:t>
            </a:r>
            <a:r>
              <a:rPr kumimoji="0" lang="el-GR" sz="1900" b="0" i="0" u="none" strike="noStrike" kern="1200" cap="none" spc="0" normalizeH="0" noProof="0" dirty="0" smtClean="0">
                <a:ln>
                  <a:noFill/>
                </a:ln>
                <a:solidFill>
                  <a:schemeClr val="tx1"/>
                </a:solidFill>
                <a:effectLst/>
                <a:uLnTx/>
                <a:uFillTx/>
                <a:latin typeface="+mn-lt"/>
                <a:ea typeface="+mn-ea"/>
                <a:cs typeface="+mn-cs"/>
              </a:rPr>
              <a:t> στον πρωτεύοντα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RM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και φέρει μοναδικό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id</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Coordination</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Ο πρωτεύων</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kumimoji="0" lang="en-US" sz="1900" b="0" i="0" u="none" strike="noStrike" kern="1200" cap="none" spc="0" normalizeH="0" noProof="0" dirty="0" smtClean="0">
                <a:ln>
                  <a:noFill/>
                </a:ln>
                <a:solidFill>
                  <a:schemeClr val="tx1"/>
                </a:solidFill>
                <a:effectLst/>
                <a:uLnTx/>
                <a:uFillTx/>
                <a:latin typeface="+mn-lt"/>
                <a:ea typeface="+mn-ea"/>
                <a:cs typeface="+mn-cs"/>
              </a:rPr>
              <a:t>RM</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lang="el-GR" sz="1900" dirty="0" smtClean="0">
                <a:solidFill>
                  <a:schemeClr val="tx1"/>
                </a:solidFill>
                <a:latin typeface="+mn-lt"/>
              </a:rPr>
              <a:t>επεξεργάζεται </a:t>
            </a:r>
            <a:r>
              <a:rPr kumimoji="0" lang="el-GR" sz="1900" b="0" i="0" u="none" strike="noStrike" kern="1200" cap="none" spc="0" normalizeH="0" noProof="0" dirty="0" smtClean="0">
                <a:ln>
                  <a:noFill/>
                </a:ln>
                <a:solidFill>
                  <a:schemeClr val="tx1"/>
                </a:solidFill>
                <a:effectLst/>
                <a:uLnTx/>
                <a:uFillTx/>
                <a:latin typeface="+mn-lt"/>
                <a:ea typeface="+mn-ea"/>
                <a:cs typeface="+mn-cs"/>
              </a:rPr>
              <a:t>τα αιτήματα ατομικά, με τη σειρά που τα λαμβάνει και ελέγχει το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id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για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duplicates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Execution</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O </a:t>
            </a:r>
            <a:r>
              <a:rPr lang="el-GR" sz="1900" dirty="0" smtClean="0">
                <a:solidFill>
                  <a:schemeClr val="tx1"/>
                </a:solidFill>
                <a:latin typeface="+mn-lt"/>
              </a:rPr>
              <a:t>πρωτεύων εκτελεί το αίτημα και αποθηκεύει την απάντηση</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Agreement</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lang="el-GR" sz="1900" dirty="0" smtClean="0">
                <a:solidFill>
                  <a:schemeClr val="tx1"/>
                </a:solidFill>
                <a:latin typeface="+mn-lt"/>
              </a:rPr>
              <a:t>Αν πρόκειται για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update,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στέλνει την ενημερωμένη κατάσταση,</a:t>
            </a:r>
            <a:r>
              <a:rPr kumimoji="0" lang="el-GR" sz="1900" b="0" i="0" u="none" strike="noStrike" kern="1200" cap="none" spc="0" normalizeH="0" noProof="0" dirty="0" smtClean="0">
                <a:ln>
                  <a:noFill/>
                </a:ln>
                <a:solidFill>
                  <a:schemeClr val="tx1"/>
                </a:solidFill>
                <a:effectLst/>
                <a:uLnTx/>
                <a:uFillTx/>
                <a:latin typeface="+mn-lt"/>
                <a:ea typeface="+mn-ea"/>
                <a:cs typeface="+mn-cs"/>
              </a:rPr>
              <a:t> την απάντηση και το </a:t>
            </a:r>
            <a:r>
              <a:rPr kumimoji="0" lang="en-US" sz="1900" b="0" i="0" u="none" strike="noStrike" kern="1200" cap="none" spc="0" normalizeH="0" noProof="0" dirty="0" smtClean="0">
                <a:ln>
                  <a:noFill/>
                </a:ln>
                <a:solidFill>
                  <a:schemeClr val="tx1"/>
                </a:solidFill>
                <a:effectLst/>
                <a:uLnTx/>
                <a:uFillTx/>
                <a:latin typeface="+mn-lt"/>
                <a:ea typeface="+mn-ea"/>
                <a:cs typeface="+mn-cs"/>
              </a:rPr>
              <a:t>id </a:t>
            </a:r>
            <a:r>
              <a:rPr kumimoji="0" lang="el-GR" sz="1900" b="0" i="0" u="none" strike="noStrike" kern="1200" cap="none" spc="0" normalizeH="0" noProof="0" dirty="0" smtClean="0">
                <a:ln>
                  <a:noFill/>
                </a:ln>
                <a:solidFill>
                  <a:schemeClr val="tx1"/>
                </a:solidFill>
                <a:effectLst/>
                <a:uLnTx/>
                <a:uFillTx/>
                <a:latin typeface="+mn-lt"/>
                <a:ea typeface="+mn-ea"/>
                <a:cs typeface="+mn-cs"/>
              </a:rPr>
              <a:t>σε όλους τους </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backup RMs</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1900" b="0" i="0" u="none" strike="noStrike" kern="1200" cap="none" spc="0" normalizeH="0" baseline="0" noProof="0" dirty="0" smtClean="0">
                <a:ln>
                  <a:noFill/>
                </a:ln>
                <a:solidFill>
                  <a:srgbClr val="0000FF"/>
                </a:solidFill>
                <a:effectLst/>
                <a:uLnTx/>
                <a:uFillTx/>
                <a:latin typeface="+mn-lt"/>
                <a:ea typeface="+mn-ea"/>
                <a:cs typeface="+mn-cs"/>
              </a:rPr>
              <a:t>Response</a:t>
            </a:r>
            <a:r>
              <a:rPr kumimoji="0" lang="en-US" sz="1900" b="0" i="0" u="none" strike="noStrike" kern="1200" cap="none" spc="0" normalizeH="0" baseline="0" noProof="0" dirty="0" smtClean="0">
                <a:ln>
                  <a:noFill/>
                </a:ln>
                <a:solidFill>
                  <a:schemeClr val="tx1"/>
                </a:solidFill>
                <a:effectLst/>
                <a:uLnTx/>
                <a:uFillTx/>
                <a:latin typeface="+mn-lt"/>
                <a:ea typeface="+mn-ea"/>
                <a:cs typeface="+mn-cs"/>
              </a:rPr>
              <a:t>: </a:t>
            </a:r>
            <a:r>
              <a:rPr kumimoji="0" lang="el-GR" sz="1900" b="0" i="0" u="none" strike="noStrike" kern="1200" cap="none" spc="0" normalizeH="0" baseline="0" noProof="0" dirty="0" smtClean="0">
                <a:ln>
                  <a:noFill/>
                </a:ln>
                <a:solidFill>
                  <a:schemeClr val="tx1"/>
                </a:solidFill>
                <a:effectLst/>
                <a:uLnTx/>
                <a:uFillTx/>
                <a:latin typeface="+mn-lt"/>
                <a:ea typeface="+mn-ea"/>
                <a:cs typeface="+mn-cs"/>
              </a:rPr>
              <a:t>Ο πρωτεύων στέλνει το αποτέλεσμα στον</a:t>
            </a:r>
            <a:r>
              <a:rPr kumimoji="0" lang="el-GR" sz="1900" b="0" i="0" u="none" strike="noStrike" kern="1200" cap="none" spc="0" normalizeH="0" noProof="0" dirty="0" smtClean="0">
                <a:ln>
                  <a:noFill/>
                </a:ln>
                <a:solidFill>
                  <a:schemeClr val="tx1"/>
                </a:solidFill>
                <a:effectLst/>
                <a:uLnTx/>
                <a:uFillTx/>
                <a:latin typeface="+mn-lt"/>
                <a:ea typeface="+mn-ea"/>
                <a:cs typeface="+mn-cs"/>
              </a:rPr>
              <a:t> </a:t>
            </a:r>
            <a:r>
              <a:rPr kumimoji="0" lang="en-US" sz="1900" b="0" i="0" u="none" strike="noStrike" kern="1200" cap="none" spc="0" normalizeH="0" noProof="0" dirty="0" smtClean="0">
                <a:ln>
                  <a:noFill/>
                </a:ln>
                <a:solidFill>
                  <a:schemeClr val="tx1"/>
                </a:solidFill>
                <a:effectLst/>
                <a:uLnTx/>
                <a:uFillTx/>
                <a:latin typeface="+mn-lt"/>
                <a:ea typeface="+mn-ea"/>
                <a:cs typeface="+mn-cs"/>
              </a:rPr>
              <a:t>client</a:t>
            </a:r>
            <a:endParaRPr kumimoji="0" lang="en-US" sz="1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Rectangle 2"/>
          <p:cNvSpPr>
            <a:spLocks noChangeArrowheads="1"/>
          </p:cNvSpPr>
          <p:nvPr/>
        </p:nvSpPr>
        <p:spPr bwMode="auto">
          <a:xfrm>
            <a:off x="5765800" y="1239843"/>
            <a:ext cx="2451100" cy="2082800"/>
          </a:xfrm>
          <a:prstGeom prst="rect">
            <a:avLst/>
          </a:prstGeom>
          <a:solidFill>
            <a:schemeClr val="bg1">
              <a:lumMod val="85000"/>
            </a:schemeClr>
          </a:solidFill>
          <a:ln w="12700">
            <a:solidFill>
              <a:srgbClr val="000000"/>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1079500" y="1303343"/>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7" name="Oval 6"/>
          <p:cNvSpPr>
            <a:spLocks noChangeArrowheads="1"/>
          </p:cNvSpPr>
          <p:nvPr/>
        </p:nvSpPr>
        <p:spPr bwMode="auto">
          <a:xfrm>
            <a:off x="1371600" y="1455743"/>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Text Box 7"/>
          <p:cNvSpPr txBox="1">
            <a:spLocks noChangeArrowheads="1"/>
          </p:cNvSpPr>
          <p:nvPr/>
        </p:nvSpPr>
        <p:spPr bwMode="auto">
          <a:xfrm>
            <a:off x="1384300" y="1506543"/>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9" name="Text Box 8"/>
          <p:cNvSpPr txBox="1">
            <a:spLocks noChangeArrowheads="1"/>
          </p:cNvSpPr>
          <p:nvPr/>
        </p:nvSpPr>
        <p:spPr bwMode="auto">
          <a:xfrm>
            <a:off x="3378200" y="1493843"/>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chemeClr val="tx1"/>
                </a:solidFill>
              </a:rPr>
              <a:t>Front End</a:t>
            </a:r>
          </a:p>
        </p:txBody>
      </p:sp>
      <p:sp>
        <p:nvSpPr>
          <p:cNvPr id="10" name="Oval 9"/>
          <p:cNvSpPr>
            <a:spLocks noChangeArrowheads="1"/>
          </p:cNvSpPr>
          <p:nvPr/>
        </p:nvSpPr>
        <p:spPr bwMode="auto">
          <a:xfrm>
            <a:off x="5994400" y="17097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7302500" y="22431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Oval 11"/>
          <p:cNvSpPr>
            <a:spLocks noChangeArrowheads="1"/>
          </p:cNvSpPr>
          <p:nvPr/>
        </p:nvSpPr>
        <p:spPr bwMode="auto">
          <a:xfrm>
            <a:off x="7289800" y="13414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3" name="Text Box 12"/>
          <p:cNvSpPr txBox="1">
            <a:spLocks noChangeArrowheads="1"/>
          </p:cNvSpPr>
          <p:nvPr/>
        </p:nvSpPr>
        <p:spPr bwMode="auto">
          <a:xfrm>
            <a:off x="5956300" y="18113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Text Box 13"/>
          <p:cNvSpPr txBox="1">
            <a:spLocks noChangeArrowheads="1"/>
          </p:cNvSpPr>
          <p:nvPr/>
        </p:nvSpPr>
        <p:spPr bwMode="auto">
          <a:xfrm>
            <a:off x="7251700" y="15065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5" name="Text Box 14"/>
          <p:cNvSpPr txBox="1">
            <a:spLocks noChangeArrowheads="1"/>
          </p:cNvSpPr>
          <p:nvPr/>
        </p:nvSpPr>
        <p:spPr bwMode="auto">
          <a:xfrm>
            <a:off x="7277100" y="23701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6" name="Rectangle 15"/>
          <p:cNvSpPr>
            <a:spLocks noChangeArrowheads="1"/>
          </p:cNvSpPr>
          <p:nvPr/>
        </p:nvSpPr>
        <p:spPr bwMode="auto">
          <a:xfrm>
            <a:off x="1079500" y="2560643"/>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7" name="Oval 16"/>
          <p:cNvSpPr>
            <a:spLocks noChangeArrowheads="1"/>
          </p:cNvSpPr>
          <p:nvPr/>
        </p:nvSpPr>
        <p:spPr bwMode="auto">
          <a:xfrm>
            <a:off x="1371600" y="2713043"/>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8" name="Text Box 17"/>
          <p:cNvSpPr txBox="1">
            <a:spLocks noChangeArrowheads="1"/>
          </p:cNvSpPr>
          <p:nvPr/>
        </p:nvSpPr>
        <p:spPr bwMode="auto">
          <a:xfrm>
            <a:off x="1384300" y="2763843"/>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9" name="Text Box 18"/>
          <p:cNvSpPr txBox="1">
            <a:spLocks noChangeArrowheads="1"/>
          </p:cNvSpPr>
          <p:nvPr/>
        </p:nvSpPr>
        <p:spPr bwMode="auto">
          <a:xfrm>
            <a:off x="3378200" y="2738443"/>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20" name="Line 19"/>
          <p:cNvSpPr>
            <a:spLocks noChangeShapeType="1"/>
          </p:cNvSpPr>
          <p:nvPr/>
        </p:nvSpPr>
        <p:spPr bwMode="auto">
          <a:xfrm>
            <a:off x="2247900" y="1671643"/>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20"/>
          <p:cNvSpPr>
            <a:spLocks noChangeShapeType="1"/>
          </p:cNvSpPr>
          <p:nvPr/>
        </p:nvSpPr>
        <p:spPr bwMode="auto">
          <a:xfrm>
            <a:off x="2273300" y="2916243"/>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1"/>
          <p:cNvSpPr>
            <a:spLocks noChangeShapeType="1"/>
          </p:cNvSpPr>
          <p:nvPr/>
        </p:nvSpPr>
        <p:spPr bwMode="auto">
          <a:xfrm>
            <a:off x="4584700" y="1684343"/>
            <a:ext cx="1397000" cy="2794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2"/>
          <p:cNvSpPr>
            <a:spLocks noChangeShapeType="1"/>
          </p:cNvSpPr>
          <p:nvPr/>
        </p:nvSpPr>
        <p:spPr bwMode="auto">
          <a:xfrm flipV="1">
            <a:off x="4572000" y="2166943"/>
            <a:ext cx="1549400" cy="7239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 name="Oval 23"/>
          <p:cNvSpPr>
            <a:spLocks noChangeArrowheads="1"/>
          </p:cNvSpPr>
          <p:nvPr/>
        </p:nvSpPr>
        <p:spPr bwMode="auto">
          <a:xfrm>
            <a:off x="6375400" y="2560643"/>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5" name="Text Box 24"/>
          <p:cNvSpPr txBox="1">
            <a:spLocks noChangeArrowheads="1"/>
          </p:cNvSpPr>
          <p:nvPr/>
        </p:nvSpPr>
        <p:spPr bwMode="auto">
          <a:xfrm>
            <a:off x="6337300" y="2725743"/>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6" name="Line 25"/>
          <p:cNvSpPr>
            <a:spLocks noChangeShapeType="1"/>
          </p:cNvSpPr>
          <p:nvPr/>
        </p:nvSpPr>
        <p:spPr bwMode="auto">
          <a:xfrm flipV="1">
            <a:off x="6565900" y="1620843"/>
            <a:ext cx="7366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a:off x="6540500" y="2128843"/>
            <a:ext cx="787400" cy="3302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a:off x="6375400" y="2293943"/>
            <a:ext cx="177800" cy="31750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28"/>
          <p:cNvSpPr txBox="1">
            <a:spLocks noChangeArrowheads="1"/>
          </p:cNvSpPr>
          <p:nvPr/>
        </p:nvSpPr>
        <p:spPr bwMode="auto">
          <a:xfrm>
            <a:off x="5854700" y="14557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primary</a:t>
            </a:r>
          </a:p>
        </p:txBody>
      </p:sp>
      <p:sp>
        <p:nvSpPr>
          <p:cNvPr id="30" name="Text Box 29"/>
          <p:cNvSpPr txBox="1">
            <a:spLocks noChangeArrowheads="1"/>
          </p:cNvSpPr>
          <p:nvPr/>
        </p:nvSpPr>
        <p:spPr bwMode="auto">
          <a:xfrm>
            <a:off x="7188200" y="18875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1" name="Text Box 30"/>
          <p:cNvSpPr txBox="1">
            <a:spLocks noChangeArrowheads="1"/>
          </p:cNvSpPr>
          <p:nvPr/>
        </p:nvSpPr>
        <p:spPr bwMode="auto">
          <a:xfrm>
            <a:off x="7188200" y="27638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2" name="Text Box 31"/>
          <p:cNvSpPr txBox="1">
            <a:spLocks noChangeArrowheads="1"/>
          </p:cNvSpPr>
          <p:nvPr/>
        </p:nvSpPr>
        <p:spPr bwMode="auto">
          <a:xfrm>
            <a:off x="6223000" y="3043243"/>
            <a:ext cx="850900"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Backup</a:t>
            </a:r>
          </a:p>
        </p:txBody>
      </p:sp>
      <p:sp>
        <p:nvSpPr>
          <p:cNvPr id="33" name="Text Box 32"/>
          <p:cNvSpPr txBox="1">
            <a:spLocks noChangeArrowheads="1"/>
          </p:cNvSpPr>
          <p:nvPr/>
        </p:nvSpPr>
        <p:spPr bwMode="auto">
          <a:xfrm>
            <a:off x="2374900" y="2065343"/>
            <a:ext cx="132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chemeClr val="tx1"/>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Active Replication</a:t>
            </a:r>
            <a:endParaRPr lang="el-GR" dirty="0"/>
          </a:p>
        </p:txBody>
      </p:sp>
      <p:sp>
        <p:nvSpPr>
          <p:cNvPr id="4" name="Rectangle 5"/>
          <p:cNvSpPr txBox="1">
            <a:spLocks noChangeArrowheads="1"/>
          </p:cNvSpPr>
          <p:nvPr/>
        </p:nvSpPr>
        <p:spPr bwMode="auto">
          <a:xfrm>
            <a:off x="457200" y="3396951"/>
            <a:ext cx="8229600" cy="32004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Request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Το αίτημα φέρει μοναδικό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id</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και στέλνεται με</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αξιόπιστο,</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ολικά διατεταγμένο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multicast</a:t>
            </a:r>
            <a:r>
              <a:rPr lang="el-GR" kern="0" dirty="0" smtClean="0">
                <a:solidFill>
                  <a:schemeClr val="tx1"/>
                </a:solidFill>
                <a:latin typeface="+mn-lt"/>
                <a:ea typeface="ＭＳ Ｐゴシック" charset="-128"/>
                <a:cs typeface="ＭＳ Ｐゴシック" charset="-128"/>
              </a:rPr>
              <a:t> σε όλους.</a:t>
            </a:r>
            <a:endPar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Coordination</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Το πρωτόκολλο</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multicast</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διασφαλίζει ότι τα αιτήματα παραδίδονται σε όλους με την ίδια σειρά</a:t>
            </a:r>
            <a:endPar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Execution</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Κάθε αντίγραφο εκτελεί το αίτημα</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lang="el-GR" kern="0" dirty="0" smtClean="0">
                <a:solidFill>
                  <a:schemeClr val="tx1"/>
                </a:solidFill>
                <a:latin typeface="+mn-lt"/>
                <a:ea typeface="ＭＳ Ｐゴシック" charset="-128"/>
                <a:cs typeface="ＭＳ Ｐゴシック" charset="-128"/>
              </a:rPr>
              <a:t>Όλοι οι </a:t>
            </a:r>
            <a:r>
              <a:rPr lang="en-US" kern="0" dirty="0" smtClean="0">
                <a:solidFill>
                  <a:schemeClr val="tx1"/>
                </a:solidFill>
                <a:latin typeface="+mn-lt"/>
                <a:ea typeface="ＭＳ Ｐゴシック" charset="-128"/>
                <a:cs typeface="ＭＳ Ｐゴシック" charset="-128"/>
              </a:rPr>
              <a:t>RMs </a:t>
            </a:r>
            <a:r>
              <a:rPr lang="el-GR" kern="0" dirty="0" smtClean="0">
                <a:solidFill>
                  <a:schemeClr val="tx1"/>
                </a:solidFill>
                <a:latin typeface="+mn-lt"/>
                <a:ea typeface="ＭＳ Ｐゴシック" charset="-128"/>
                <a:cs typeface="ＭＳ Ｐゴシック" charset="-128"/>
              </a:rPr>
              <a:t>πρέπει να επιστρέψουν το ίδιο αποτέλεσμα</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a:t>
            </a: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Agreement</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Δε χρειάζεται κάποια συμφωνία</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χάρη στο</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multicast</a:t>
            </a:r>
          </a:p>
          <a:p>
            <a:pPr marL="285750" marR="0" lvl="0" indent="-285750" algn="l" defTabSz="914400" rtl="0" eaLnBrk="0" fontAlgn="base" latinLnBrk="0" hangingPunct="0">
              <a:lnSpc>
                <a:spcPct val="90000"/>
              </a:lnSpc>
              <a:spcBef>
                <a:spcPct val="30000"/>
              </a:spcBef>
              <a:spcAft>
                <a:spcPct val="0"/>
              </a:spcAft>
              <a:buClrTx/>
              <a:buSzPct val="100000"/>
              <a:buFontTx/>
              <a:buChar char="•"/>
              <a:tabLst/>
              <a:defRPr/>
            </a:pPr>
            <a:r>
              <a:rPr kumimoji="0" lang="en-US" b="0" i="0" u="none" strike="noStrike" kern="0" cap="none" spc="0" normalizeH="0" baseline="0" noProof="0" dirty="0" smtClean="0">
                <a:ln>
                  <a:noFill/>
                </a:ln>
                <a:solidFill>
                  <a:srgbClr val="0000FF"/>
                </a:solidFill>
                <a:effectLst/>
                <a:uLnTx/>
                <a:uFillTx/>
                <a:latin typeface="+mn-lt"/>
                <a:ea typeface="ＭＳ Ｐゴシック" charset="-128"/>
                <a:cs typeface="ＭＳ Ｐゴシック" charset="-128"/>
              </a:rPr>
              <a:t>Response</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Κάθε </a:t>
            </a:r>
            <a:r>
              <a:rPr kumimoji="0" lang="en-US"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RM</a:t>
            </a:r>
            <a:r>
              <a:rPr kumimoji="0" lang="el-GR" b="0"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 στέλνει απάντηση απευθείας στον</a:t>
            </a:r>
            <a:r>
              <a:rPr kumimoji="0" lang="el-GR" b="0"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πελάτη</a:t>
            </a:r>
            <a:endParaRPr kumimoji="0" lang="en-US" b="0"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5" name="Rectangle 2"/>
          <p:cNvSpPr>
            <a:spLocks noChangeArrowheads="1"/>
          </p:cNvSpPr>
          <p:nvPr/>
        </p:nvSpPr>
        <p:spPr bwMode="auto">
          <a:xfrm>
            <a:off x="5765800" y="1263352"/>
            <a:ext cx="2451100" cy="2082800"/>
          </a:xfrm>
          <a:prstGeom prst="rect">
            <a:avLst/>
          </a:prstGeom>
          <a:solidFill>
            <a:schemeClr val="bg1">
              <a:lumMod val="85000"/>
            </a:schemeClr>
          </a:solidFill>
          <a:ln w="12700">
            <a:solidFill>
              <a:schemeClr val="accent1"/>
            </a:solidFill>
            <a:miter lim="800000"/>
            <a:headEnd type="none" w="sm" len="sm"/>
            <a:tailEnd type="none" w="med" len="lg"/>
          </a:ln>
        </p:spPr>
        <p:txBody>
          <a:bodyPr wrap="none" anchor="ctr"/>
          <a:lstStyle/>
          <a:p>
            <a:endParaRPr lang="en-US"/>
          </a:p>
        </p:txBody>
      </p:sp>
      <p:sp>
        <p:nvSpPr>
          <p:cNvPr id="6" name="Rectangle 3"/>
          <p:cNvSpPr>
            <a:spLocks noChangeArrowheads="1"/>
          </p:cNvSpPr>
          <p:nvPr/>
        </p:nvSpPr>
        <p:spPr bwMode="auto">
          <a:xfrm>
            <a:off x="1079500" y="1326852"/>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7" name="Oval 6"/>
          <p:cNvSpPr>
            <a:spLocks noChangeArrowheads="1"/>
          </p:cNvSpPr>
          <p:nvPr/>
        </p:nvSpPr>
        <p:spPr bwMode="auto">
          <a:xfrm>
            <a:off x="1371600" y="1479252"/>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Text Box 7"/>
          <p:cNvSpPr txBox="1">
            <a:spLocks noChangeArrowheads="1"/>
          </p:cNvSpPr>
          <p:nvPr/>
        </p:nvSpPr>
        <p:spPr bwMode="auto">
          <a:xfrm>
            <a:off x="1384300" y="1530052"/>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9" name="Text Box 8"/>
          <p:cNvSpPr txBox="1">
            <a:spLocks noChangeArrowheads="1"/>
          </p:cNvSpPr>
          <p:nvPr/>
        </p:nvSpPr>
        <p:spPr bwMode="auto">
          <a:xfrm>
            <a:off x="3378200" y="1517352"/>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0" name="Oval 9"/>
          <p:cNvSpPr>
            <a:spLocks noChangeArrowheads="1"/>
          </p:cNvSpPr>
          <p:nvPr/>
        </p:nvSpPr>
        <p:spPr bwMode="auto">
          <a:xfrm>
            <a:off x="7112000" y="20507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1" name="Oval 10"/>
          <p:cNvSpPr>
            <a:spLocks noChangeArrowheads="1"/>
          </p:cNvSpPr>
          <p:nvPr/>
        </p:nvSpPr>
        <p:spPr bwMode="auto">
          <a:xfrm>
            <a:off x="6350000" y="13776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Text Box 11"/>
          <p:cNvSpPr txBox="1">
            <a:spLocks noChangeArrowheads="1"/>
          </p:cNvSpPr>
          <p:nvPr/>
        </p:nvSpPr>
        <p:spPr bwMode="auto">
          <a:xfrm>
            <a:off x="6311900" y="15427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3" name="Text Box 12"/>
          <p:cNvSpPr txBox="1">
            <a:spLocks noChangeArrowheads="1"/>
          </p:cNvSpPr>
          <p:nvPr/>
        </p:nvSpPr>
        <p:spPr bwMode="auto">
          <a:xfrm>
            <a:off x="7086600" y="21777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14" name="Rectangle 13"/>
          <p:cNvSpPr>
            <a:spLocks noChangeArrowheads="1"/>
          </p:cNvSpPr>
          <p:nvPr/>
        </p:nvSpPr>
        <p:spPr bwMode="auto">
          <a:xfrm>
            <a:off x="1079500" y="2584152"/>
            <a:ext cx="3886200" cy="685800"/>
          </a:xfrm>
          <a:prstGeom prst="rect">
            <a:avLst/>
          </a:prstGeom>
          <a:noFill/>
          <a:ln w="12700">
            <a:solidFill>
              <a:srgbClr val="000000"/>
            </a:solidFill>
            <a:miter lim="800000"/>
            <a:headEnd type="none" w="sm" len="sm"/>
            <a:tailEnd type="none" w="med" len="lg"/>
          </a:ln>
          <a:effectLst/>
        </p:spPr>
        <p:txBody>
          <a:bodyPr wrap="none" anchor="ctr"/>
          <a:lstStyle/>
          <a:p>
            <a:pPr>
              <a:defRPr/>
            </a:pPr>
            <a:endParaRPr lang="en-US">
              <a:latin typeface="Helvetica" pitchFamily="-107" charset="0"/>
              <a:ea typeface="ＭＳ Ｐゴシック" pitchFamily="-107" charset="-128"/>
              <a:cs typeface="ＭＳ Ｐゴシック" pitchFamily="-107" charset="-128"/>
            </a:endParaRPr>
          </a:p>
        </p:txBody>
      </p:sp>
      <p:sp>
        <p:nvSpPr>
          <p:cNvPr id="15" name="Oval 14"/>
          <p:cNvSpPr>
            <a:spLocks noChangeArrowheads="1"/>
          </p:cNvSpPr>
          <p:nvPr/>
        </p:nvSpPr>
        <p:spPr bwMode="auto">
          <a:xfrm>
            <a:off x="1371600" y="2736552"/>
            <a:ext cx="876300" cy="406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6" name="Text Box 15"/>
          <p:cNvSpPr txBox="1">
            <a:spLocks noChangeArrowheads="1"/>
          </p:cNvSpPr>
          <p:nvPr/>
        </p:nvSpPr>
        <p:spPr bwMode="auto">
          <a:xfrm>
            <a:off x="1384300" y="2787352"/>
            <a:ext cx="8763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600" b="1" dirty="0">
                <a:solidFill>
                  <a:srgbClr val="000000"/>
                </a:solidFill>
              </a:rPr>
              <a:t>Client</a:t>
            </a:r>
          </a:p>
        </p:txBody>
      </p:sp>
      <p:sp>
        <p:nvSpPr>
          <p:cNvPr id="17" name="Text Box 16"/>
          <p:cNvSpPr txBox="1">
            <a:spLocks noChangeArrowheads="1"/>
          </p:cNvSpPr>
          <p:nvPr/>
        </p:nvSpPr>
        <p:spPr bwMode="auto">
          <a:xfrm>
            <a:off x="3378200" y="2761952"/>
            <a:ext cx="1193800" cy="338554"/>
          </a:xfrm>
          <a:prstGeom prst="rect">
            <a:avLst/>
          </a:prstGeom>
          <a:solidFill>
            <a:schemeClr val="accent1"/>
          </a:solidFill>
          <a:ln w="12700">
            <a:solidFill>
              <a:schemeClr val="tx1"/>
            </a:solidFill>
            <a:miter lim="800000"/>
            <a:headEnd type="none" w="sm" len="sm"/>
            <a:tailEnd type="none" w="med" len="lg"/>
          </a:ln>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spcBef>
                <a:spcPct val="50000"/>
              </a:spcBef>
            </a:pPr>
            <a:r>
              <a:rPr lang="en-US" sz="1600" b="1" dirty="0">
                <a:solidFill>
                  <a:srgbClr val="000000"/>
                </a:solidFill>
              </a:rPr>
              <a:t>Front End</a:t>
            </a:r>
          </a:p>
        </p:txBody>
      </p:sp>
      <p:sp>
        <p:nvSpPr>
          <p:cNvPr id="18" name="Line 17"/>
          <p:cNvSpPr>
            <a:spLocks noChangeShapeType="1"/>
          </p:cNvSpPr>
          <p:nvPr/>
        </p:nvSpPr>
        <p:spPr bwMode="auto">
          <a:xfrm>
            <a:off x="2247900" y="1695152"/>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8"/>
          <p:cNvSpPr>
            <a:spLocks noChangeShapeType="1"/>
          </p:cNvSpPr>
          <p:nvPr/>
        </p:nvSpPr>
        <p:spPr bwMode="auto">
          <a:xfrm>
            <a:off x="2273300" y="2939752"/>
            <a:ext cx="1143000" cy="0"/>
          </a:xfrm>
          <a:prstGeom prst="line">
            <a:avLst/>
          </a:prstGeom>
          <a:noFill/>
          <a:ln w="127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 name="Oval 19"/>
          <p:cNvSpPr>
            <a:spLocks noChangeArrowheads="1"/>
          </p:cNvSpPr>
          <p:nvPr/>
        </p:nvSpPr>
        <p:spPr bwMode="auto">
          <a:xfrm>
            <a:off x="6375400" y="2685752"/>
            <a:ext cx="571500" cy="5715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21" name="Text Box 20"/>
          <p:cNvSpPr txBox="1">
            <a:spLocks noChangeArrowheads="1"/>
          </p:cNvSpPr>
          <p:nvPr/>
        </p:nvSpPr>
        <p:spPr bwMode="auto">
          <a:xfrm>
            <a:off x="6337300" y="2850852"/>
            <a:ext cx="673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1800">
                <a:solidFill>
                  <a:schemeClr val="tx1"/>
                </a:solidFill>
              </a:rPr>
              <a:t>RM</a:t>
            </a:r>
          </a:p>
        </p:txBody>
      </p:sp>
      <p:sp>
        <p:nvSpPr>
          <p:cNvPr id="22" name="Text Box 21"/>
          <p:cNvSpPr txBox="1">
            <a:spLocks noChangeArrowheads="1"/>
          </p:cNvSpPr>
          <p:nvPr/>
        </p:nvSpPr>
        <p:spPr bwMode="auto">
          <a:xfrm>
            <a:off x="2374900" y="2088852"/>
            <a:ext cx="132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sz="2000" b="1" dirty="0">
                <a:solidFill>
                  <a:srgbClr val="000000"/>
                </a:solidFill>
              </a:rPr>
              <a:t>….</a:t>
            </a:r>
          </a:p>
        </p:txBody>
      </p:sp>
      <p:sp>
        <p:nvSpPr>
          <p:cNvPr id="23" name="Line 22"/>
          <p:cNvSpPr>
            <a:spLocks noChangeShapeType="1"/>
          </p:cNvSpPr>
          <p:nvPr/>
        </p:nvSpPr>
        <p:spPr bwMode="auto">
          <a:xfrm>
            <a:off x="4584700" y="1695152"/>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3"/>
          <p:cNvSpPr>
            <a:spLocks noChangeShapeType="1"/>
          </p:cNvSpPr>
          <p:nvPr/>
        </p:nvSpPr>
        <p:spPr bwMode="auto">
          <a:xfrm flipV="1">
            <a:off x="5232400" y="1491952"/>
            <a:ext cx="1181100" cy="215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4"/>
          <p:cNvSpPr>
            <a:spLocks noChangeShapeType="1"/>
          </p:cNvSpPr>
          <p:nvPr/>
        </p:nvSpPr>
        <p:spPr bwMode="auto">
          <a:xfrm>
            <a:off x="5245100" y="1720552"/>
            <a:ext cx="18796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5"/>
          <p:cNvSpPr>
            <a:spLocks noChangeShapeType="1"/>
          </p:cNvSpPr>
          <p:nvPr/>
        </p:nvSpPr>
        <p:spPr bwMode="auto">
          <a:xfrm>
            <a:off x="5257800" y="1745952"/>
            <a:ext cx="1181100" cy="10668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6"/>
          <p:cNvSpPr>
            <a:spLocks noChangeShapeType="1"/>
          </p:cNvSpPr>
          <p:nvPr/>
        </p:nvSpPr>
        <p:spPr bwMode="auto">
          <a:xfrm>
            <a:off x="4584700" y="2927052"/>
            <a:ext cx="647700" cy="0"/>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7"/>
          <p:cNvSpPr>
            <a:spLocks noChangeShapeType="1"/>
          </p:cNvSpPr>
          <p:nvPr/>
        </p:nvSpPr>
        <p:spPr bwMode="auto">
          <a:xfrm flipV="1">
            <a:off x="5207000" y="1796752"/>
            <a:ext cx="1193800" cy="11303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8"/>
          <p:cNvSpPr>
            <a:spLocks noChangeShapeType="1"/>
          </p:cNvSpPr>
          <p:nvPr/>
        </p:nvSpPr>
        <p:spPr bwMode="auto">
          <a:xfrm>
            <a:off x="5232400" y="2914352"/>
            <a:ext cx="1206500" cy="2032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9"/>
          <p:cNvSpPr>
            <a:spLocks noChangeShapeType="1"/>
          </p:cNvSpPr>
          <p:nvPr/>
        </p:nvSpPr>
        <p:spPr bwMode="auto">
          <a:xfrm flipV="1">
            <a:off x="5245100" y="2342852"/>
            <a:ext cx="1854200" cy="571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1" name="Line 30"/>
          <p:cNvSpPr>
            <a:spLocks noChangeShapeType="1"/>
          </p:cNvSpPr>
          <p:nvPr/>
        </p:nvSpPr>
        <p:spPr bwMode="auto">
          <a:xfrm flipH="1" flipV="1">
            <a:off x="5588000" y="1339552"/>
            <a:ext cx="762000" cy="3302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1"/>
          <p:cNvSpPr>
            <a:spLocks noChangeShapeType="1"/>
          </p:cNvSpPr>
          <p:nvPr/>
        </p:nvSpPr>
        <p:spPr bwMode="auto">
          <a:xfrm flipH="1">
            <a:off x="4572000" y="1352252"/>
            <a:ext cx="1041400" cy="2286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2"/>
          <p:cNvSpPr>
            <a:spLocks noChangeShapeType="1"/>
          </p:cNvSpPr>
          <p:nvPr/>
        </p:nvSpPr>
        <p:spPr bwMode="auto">
          <a:xfrm flipH="1" flipV="1">
            <a:off x="4572000" y="1796752"/>
            <a:ext cx="1816100" cy="11557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3"/>
          <p:cNvSpPr>
            <a:spLocks noChangeShapeType="1"/>
          </p:cNvSpPr>
          <p:nvPr/>
        </p:nvSpPr>
        <p:spPr bwMode="auto">
          <a:xfrm flipH="1">
            <a:off x="5384800" y="3181052"/>
            <a:ext cx="1041400" cy="177800"/>
          </a:xfrm>
          <a:prstGeom prst="line">
            <a:avLst/>
          </a:prstGeom>
          <a:noFill/>
          <a:ln w="12700">
            <a:solidFill>
              <a:schemeClr val="hlink"/>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4"/>
          <p:cNvSpPr>
            <a:spLocks noChangeShapeType="1"/>
          </p:cNvSpPr>
          <p:nvPr/>
        </p:nvSpPr>
        <p:spPr bwMode="auto">
          <a:xfrm flipH="1" flipV="1">
            <a:off x="4572000" y="3041352"/>
            <a:ext cx="825500" cy="304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5"/>
          <p:cNvSpPr>
            <a:spLocks noChangeShapeType="1"/>
          </p:cNvSpPr>
          <p:nvPr/>
        </p:nvSpPr>
        <p:spPr bwMode="auto">
          <a:xfrm flipH="1">
            <a:off x="4572000" y="1923752"/>
            <a:ext cx="1968500" cy="939800"/>
          </a:xfrm>
          <a:prstGeom prst="line">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cxnSp>
        <p:nvCxnSpPr>
          <p:cNvPr id="37" name="AutoShape 36"/>
          <p:cNvCxnSpPr>
            <a:cxnSpLocks noChangeShapeType="1"/>
            <a:stCxn id="10" idx="7"/>
            <a:endCxn id="9" idx="0"/>
          </p:cNvCxnSpPr>
          <p:nvPr/>
        </p:nvCxnSpPr>
        <p:spPr bwMode="auto">
          <a:xfrm rot="16200000" flipV="1">
            <a:off x="5478906" y="13546"/>
            <a:ext cx="617094" cy="3624706"/>
          </a:xfrm>
          <a:prstGeom prst="curvedConnector3">
            <a:avLst>
              <a:gd name="adj1" fmla="val 137045"/>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cxnSp>
        <p:nvCxnSpPr>
          <p:cNvPr id="38" name="AutoShape 37"/>
          <p:cNvCxnSpPr>
            <a:cxnSpLocks noChangeShapeType="1"/>
            <a:stCxn id="21" idx="2"/>
            <a:endCxn id="17" idx="2"/>
          </p:cNvCxnSpPr>
          <p:nvPr/>
        </p:nvCxnSpPr>
        <p:spPr bwMode="auto">
          <a:xfrm rot="5400000" flipH="1">
            <a:off x="5279439" y="1796167"/>
            <a:ext cx="90071" cy="2698750"/>
          </a:xfrm>
          <a:prstGeom prst="curvedConnector3">
            <a:avLst>
              <a:gd name="adj1" fmla="val -253800"/>
            </a:avLst>
          </a:prstGeom>
          <a:noFill/>
          <a:ln w="12700">
            <a:solidFill>
              <a:schemeClr val="hlink"/>
            </a:solidFill>
            <a:round/>
            <a:headEnd type="none" w="sm" len="sm"/>
            <a:tailEnd type="stealth" w="med" len="lg"/>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3</a:t>
            </a:r>
            <a:r>
              <a:rPr lang="el-GR" dirty="0" smtClean="0"/>
              <a:t> ακόμα μορφές συνέπειας</a:t>
            </a:r>
            <a:endParaRPr lang="el-GR" dirty="0"/>
          </a:p>
        </p:txBody>
      </p:sp>
      <p:sp>
        <p:nvSpPr>
          <p:cNvPr id="3" name="2 - Θέση περιεχομένου"/>
          <p:cNvSpPr>
            <a:spLocks noGrp="1"/>
          </p:cNvSpPr>
          <p:nvPr>
            <p:ph idx="1"/>
          </p:nvPr>
        </p:nvSpPr>
        <p:spPr/>
        <p:txBody>
          <a:bodyPr/>
          <a:lstStyle/>
          <a:p>
            <a:r>
              <a:rPr lang="el-GR" sz="2400" dirty="0" smtClean="0"/>
              <a:t>Πιο χαλαρές από τις προηγούμενες</a:t>
            </a:r>
            <a:endParaRPr lang="en-US" sz="2400" dirty="0" smtClean="0"/>
          </a:p>
          <a:p>
            <a:pPr lvl="1"/>
            <a:r>
              <a:rPr lang="el-GR" sz="2000" dirty="0" smtClean="0"/>
              <a:t>Δε μας νοιάζει καν να δίνεται η ψευδαίσθηση μοναδικού αντιγράφου</a:t>
            </a:r>
            <a:endParaRPr lang="en-US" sz="2000" dirty="0" smtClean="0"/>
          </a:p>
          <a:p>
            <a:r>
              <a:rPr lang="en-US" sz="2400" dirty="0" smtClean="0"/>
              <a:t>Causal consistency</a:t>
            </a:r>
          </a:p>
          <a:p>
            <a:pPr lvl="1"/>
            <a:r>
              <a:rPr lang="el-GR" sz="2000" dirty="0" smtClean="0"/>
              <a:t>Μας ενδιαφέρει η διάταξη των </a:t>
            </a:r>
            <a:r>
              <a:rPr lang="en-US" sz="2000" dirty="0" smtClean="0"/>
              <a:t>writes</a:t>
            </a:r>
            <a:r>
              <a:rPr lang="el-GR" sz="2000" dirty="0" smtClean="0"/>
              <a:t> που συνδέονται με αιτιώδη</a:t>
            </a:r>
            <a:r>
              <a:rPr lang="en-US" sz="2000" dirty="0" smtClean="0"/>
              <a:t> </a:t>
            </a:r>
            <a:r>
              <a:rPr lang="el-GR" sz="2000" dirty="0" smtClean="0"/>
              <a:t>σχέση</a:t>
            </a:r>
            <a:endParaRPr lang="en-US" sz="2000" dirty="0" smtClean="0"/>
          </a:p>
          <a:p>
            <a:r>
              <a:rPr lang="en-US" sz="2400" dirty="0" smtClean="0"/>
              <a:t>FIFO consistency</a:t>
            </a:r>
          </a:p>
          <a:p>
            <a:pPr lvl="1"/>
            <a:r>
              <a:rPr lang="el-GR" sz="2000" dirty="0" smtClean="0"/>
              <a:t>Μας ενδιαφέρει η διάταξη των </a:t>
            </a:r>
            <a:r>
              <a:rPr lang="en-US" sz="2000" dirty="0" smtClean="0"/>
              <a:t>writes</a:t>
            </a:r>
            <a:r>
              <a:rPr lang="el-GR" sz="2000" dirty="0" smtClean="0"/>
              <a:t> που γίνονται στην ίδια διεργασία</a:t>
            </a:r>
            <a:endParaRPr lang="en-US" sz="2000" dirty="0" smtClean="0"/>
          </a:p>
          <a:p>
            <a:r>
              <a:rPr lang="en-US" sz="2400" dirty="0" smtClean="0"/>
              <a:t>Eventual consistency</a:t>
            </a:r>
          </a:p>
          <a:p>
            <a:pPr lvl="1"/>
            <a:r>
              <a:rPr lang="el-GR" sz="2000" dirty="0" smtClean="0"/>
              <a:t>Αρκεί όλα τα αντίγραφα κάποια στιγμή να αποκτήσουν όλα την ίδια τιμή</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Causal Consistency</a:t>
            </a:r>
            <a:endParaRPr lang="el-GR" dirty="0"/>
          </a:p>
        </p:txBody>
      </p:sp>
      <p:sp>
        <p:nvSpPr>
          <p:cNvPr id="3" name="2 - Θέση περιεχομένου"/>
          <p:cNvSpPr>
            <a:spLocks noGrp="1"/>
          </p:cNvSpPr>
          <p:nvPr>
            <p:ph idx="1"/>
          </p:nvPr>
        </p:nvSpPr>
        <p:spPr/>
        <p:txBody>
          <a:bodyPr/>
          <a:lstStyle/>
          <a:p>
            <a:r>
              <a:rPr lang="el-GR" sz="2000" dirty="0" smtClean="0">
                <a:latin typeface="Arial" charset="0"/>
                <a:ea typeface="ＭＳ Ｐゴシック" charset="0"/>
                <a:cs typeface="ＭＳ Ｐゴシック" charset="0"/>
              </a:rPr>
              <a:t>Όλες οι διεργασίες πρέπει να βλέπουν με την ίδια σειρά τα </a:t>
            </a:r>
            <a:r>
              <a:rPr lang="en-US" sz="2000" dirty="0" smtClean="0">
                <a:latin typeface="Arial" charset="0"/>
                <a:ea typeface="ＭＳ Ｐゴシック" charset="0"/>
                <a:cs typeface="ＭＳ Ｐゴシック" charset="0"/>
              </a:rPr>
              <a:t>writes </a:t>
            </a:r>
            <a:r>
              <a:rPr lang="el-GR" sz="2000" dirty="0" smtClean="0">
                <a:latin typeface="Arial" charset="0"/>
                <a:ea typeface="ＭＳ Ｐゴシック" charset="0"/>
                <a:cs typeface="ＭＳ Ｐゴシック" charset="0"/>
              </a:rPr>
              <a:t>που συνδέονται με αιτιώδη σχέση</a:t>
            </a:r>
            <a:r>
              <a:rPr lang="en-US" sz="2000" dirty="0" smtClean="0">
                <a:latin typeface="Arial" charset="0"/>
                <a:ea typeface="ＭＳ Ｐゴシック" charset="0"/>
                <a:cs typeface="ＭＳ Ｐゴシック" charset="0"/>
              </a:rPr>
              <a:t>. </a:t>
            </a:r>
            <a:r>
              <a:rPr lang="el-GR" sz="2000" dirty="0" smtClean="0">
                <a:latin typeface="Arial" charset="0"/>
                <a:ea typeface="ＭＳ Ｐゴシック" charset="0"/>
                <a:cs typeface="ＭＳ Ｐゴシック" charset="0"/>
              </a:rPr>
              <a:t>Διαφορετικές διεργασίες  μπορούν να βλέπουν ταυτόχρονα </a:t>
            </a:r>
            <a:r>
              <a:rPr lang="en-US" sz="2000" dirty="0" smtClean="0">
                <a:latin typeface="Arial" charset="0"/>
                <a:ea typeface="ＭＳ Ｐゴシック" charset="0"/>
                <a:cs typeface="ＭＳ Ｐゴシック" charset="0"/>
              </a:rPr>
              <a:t>writes </a:t>
            </a:r>
            <a:r>
              <a:rPr lang="el-GR" sz="2000" dirty="0" smtClean="0">
                <a:latin typeface="Arial" charset="0"/>
                <a:ea typeface="ＭＳ Ｐゴシック" charset="0"/>
                <a:cs typeface="ＭＳ Ｐゴシック" charset="0"/>
              </a:rPr>
              <a:t>με διαφορετική σειρά</a:t>
            </a:r>
            <a:r>
              <a:rPr lang="en-US" sz="2000" dirty="0" smtClean="0">
                <a:latin typeface="Arial" charset="0"/>
                <a:ea typeface="ＭＳ Ｐゴシック" charset="0"/>
                <a:cs typeface="ＭＳ Ｐゴシック" charset="0"/>
              </a:rPr>
              <a:t>.</a:t>
            </a:r>
          </a:p>
          <a:p>
            <a:pPr lvl="1"/>
            <a:r>
              <a:rPr lang="el-GR" sz="1800" dirty="0" smtClean="0">
                <a:latin typeface="Arial" charset="0"/>
                <a:ea typeface="ＭＳ Ｐゴシック" charset="0"/>
                <a:cs typeface="ＭＳ Ｐゴシック" charset="0"/>
              </a:rPr>
              <a:t>Πιο χαλαρό από</a:t>
            </a:r>
            <a:r>
              <a:rPr lang="en-US" sz="1800" dirty="0" smtClean="0">
                <a:latin typeface="Arial" charset="0"/>
                <a:ea typeface="ＭＳ Ｐゴシック" charset="0"/>
                <a:cs typeface="ＭＳ Ｐゴシック" charset="0"/>
              </a:rPr>
              <a:t> sequential consistency</a:t>
            </a:r>
            <a:endParaRPr lang="el-GR" sz="1800" dirty="0" smtClean="0">
              <a:latin typeface="Arial" charset="0"/>
              <a:ea typeface="ＭＳ Ｐゴシック" charset="0"/>
              <a:cs typeface="ＭＳ Ｐゴシック" charset="0"/>
            </a:endParaRPr>
          </a:p>
          <a:p>
            <a:pPr lvl="1"/>
            <a:endParaRPr lang="en-US" sz="1800" dirty="0" smtClean="0">
              <a:latin typeface="Arial" charset="0"/>
              <a:ea typeface="ＭＳ Ｐゴシック" charset="0"/>
              <a:cs typeface="ＭＳ Ｐゴシック" charset="0"/>
            </a:endParaRPr>
          </a:p>
          <a:p>
            <a:r>
              <a:rPr lang="el-GR" sz="2000" dirty="0" smtClean="0">
                <a:latin typeface="Arial" charset="0"/>
                <a:ea typeface="ＭＳ Ｐゴシック" charset="0"/>
                <a:cs typeface="ＭＳ Ｐゴシック" charset="0"/>
              </a:rPr>
              <a:t>Πώς εννοούμε την </a:t>
            </a:r>
            <a:r>
              <a:rPr lang="en-US" sz="2000" dirty="0" smtClean="0">
                <a:latin typeface="Arial" charset="0"/>
                <a:ea typeface="ＭＳ Ｐゴシック" charset="0"/>
                <a:cs typeface="ＭＳ Ｐゴシック" charset="0"/>
              </a:rPr>
              <a:t>“</a:t>
            </a:r>
            <a:r>
              <a:rPr lang="el-GR" sz="2000" dirty="0" smtClean="0">
                <a:latin typeface="Arial" charset="0"/>
                <a:ea typeface="ＭＳ Ｐゴシック" charset="0"/>
                <a:cs typeface="ＭＳ Ｐゴシック" charset="0"/>
              </a:rPr>
              <a:t>αιτιώδη σχέση</a:t>
            </a:r>
            <a:r>
              <a:rPr lang="en-US" sz="2000" dirty="0" smtClean="0">
                <a:latin typeface="Arial" charset="0"/>
                <a:ea typeface="ＭＳ Ｐゴシック" charset="0"/>
                <a:cs typeface="ＭＳ Ｐゴシック" charset="0"/>
              </a:rPr>
              <a:t>” </a:t>
            </a:r>
            <a:r>
              <a:rPr lang="el-GR" sz="2000" dirty="0" smtClean="0">
                <a:latin typeface="Arial" charset="0"/>
                <a:ea typeface="ＭＳ Ｐゴシック" charset="0"/>
                <a:cs typeface="ＭＳ Ｐゴシック" charset="0"/>
              </a:rPr>
              <a:t>ανάμεσα σε δύο </a:t>
            </a:r>
            <a:r>
              <a:rPr lang="en-US" sz="2000" dirty="0" smtClean="0">
                <a:latin typeface="Arial" charset="0"/>
                <a:ea typeface="ＭＳ Ｐゴシック" charset="0"/>
                <a:cs typeface="ＭＳ Ｐゴシック" charset="0"/>
              </a:rPr>
              <a:t>writes?</a:t>
            </a:r>
          </a:p>
          <a:p>
            <a:pPr lvl="1"/>
            <a:r>
              <a:rPr lang="el-GR" sz="1800" dirty="0" smtClean="0">
                <a:latin typeface="Arial" charset="0"/>
                <a:ea typeface="ＭＳ Ｐゴシック" charset="0"/>
                <a:cs typeface="ＭＳ Ｐゴシック" charset="0"/>
              </a:rPr>
              <a:t>Ένας</a:t>
            </a:r>
            <a:r>
              <a:rPr lang="en-US" sz="1800" dirty="0" smtClean="0">
                <a:latin typeface="Arial" charset="0"/>
                <a:ea typeface="ＭＳ Ｐゴシック" charset="0"/>
                <a:cs typeface="ＭＳ Ｐゴシック" charset="0"/>
              </a:rPr>
              <a:t> client </a:t>
            </a:r>
            <a:r>
              <a:rPr lang="el-GR" sz="1800" dirty="0" smtClean="0">
                <a:latin typeface="Arial" charset="0"/>
                <a:ea typeface="ＭＳ Ｐゴシック" charset="0"/>
                <a:cs typeface="ＭＳ Ｐゴシック" charset="0"/>
              </a:rPr>
              <a:t>διαβάζει κάτι που έγραψε ένας άλλος </a:t>
            </a:r>
            <a:r>
              <a:rPr lang="en-US" sz="1800" dirty="0" smtClean="0">
                <a:latin typeface="Arial" charset="0"/>
                <a:ea typeface="ＭＳ Ｐゴシック" charset="0"/>
                <a:cs typeface="ＭＳ Ｐゴシック" charset="0"/>
              </a:rPr>
              <a:t>client</a:t>
            </a:r>
            <a:r>
              <a:rPr lang="el-GR" sz="1800" dirty="0" smtClean="0">
                <a:latin typeface="Arial" charset="0"/>
                <a:ea typeface="ＭＳ Ｐゴシック" charset="0"/>
                <a:cs typeface="ＭＳ Ｐゴシック" charset="0"/>
              </a:rPr>
              <a:t> και μετά γράφει κάτι</a:t>
            </a:r>
            <a:endParaRPr lang="el-GR"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1</a:t>
            </a:r>
            <a:endParaRPr lang="el-GR" dirty="0"/>
          </a:p>
        </p:txBody>
      </p:sp>
      <p:sp>
        <p:nvSpPr>
          <p:cNvPr id="4" name="Line 4"/>
          <p:cNvSpPr>
            <a:spLocks noChangeShapeType="1"/>
          </p:cNvSpPr>
          <p:nvPr/>
        </p:nvSpPr>
        <p:spPr bwMode="auto">
          <a:xfrm flipV="1">
            <a:off x="1866900" y="29972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5" name="Line 5"/>
          <p:cNvSpPr>
            <a:spLocks noChangeShapeType="1"/>
          </p:cNvSpPr>
          <p:nvPr/>
        </p:nvSpPr>
        <p:spPr bwMode="auto">
          <a:xfrm flipV="1">
            <a:off x="1885950" y="34353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6"/>
          <p:cNvSpPr>
            <a:spLocks noChangeShapeType="1"/>
          </p:cNvSpPr>
          <p:nvPr/>
        </p:nvSpPr>
        <p:spPr bwMode="auto">
          <a:xfrm flipV="1">
            <a:off x="1895475" y="381635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Text Box 7"/>
          <p:cNvSpPr txBox="1">
            <a:spLocks noChangeArrowheads="1"/>
          </p:cNvSpPr>
          <p:nvPr/>
        </p:nvSpPr>
        <p:spPr bwMode="auto">
          <a:xfrm>
            <a:off x="1164570" y="263842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8" name="Text Box 8"/>
          <p:cNvSpPr txBox="1">
            <a:spLocks noChangeArrowheads="1"/>
          </p:cNvSpPr>
          <p:nvPr/>
        </p:nvSpPr>
        <p:spPr bwMode="auto">
          <a:xfrm>
            <a:off x="1155045" y="303847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9" name="Text Box 9"/>
          <p:cNvSpPr txBox="1">
            <a:spLocks noChangeArrowheads="1"/>
          </p:cNvSpPr>
          <p:nvPr/>
        </p:nvSpPr>
        <p:spPr bwMode="auto">
          <a:xfrm>
            <a:off x="1145520" y="34257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0" name="Text Box 10"/>
          <p:cNvSpPr txBox="1">
            <a:spLocks noChangeArrowheads="1"/>
          </p:cNvSpPr>
          <p:nvPr/>
        </p:nvSpPr>
        <p:spPr bwMode="auto">
          <a:xfrm>
            <a:off x="1143000" y="382587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1" name="Text Box 11"/>
          <p:cNvSpPr txBox="1">
            <a:spLocks noChangeArrowheads="1"/>
          </p:cNvSpPr>
          <p:nvPr/>
        </p:nvSpPr>
        <p:spPr bwMode="auto">
          <a:xfrm>
            <a:off x="1798553" y="260667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W(x)1</a:t>
            </a:r>
          </a:p>
        </p:txBody>
      </p:sp>
      <p:sp>
        <p:nvSpPr>
          <p:cNvPr id="12" name="Text Box 12"/>
          <p:cNvSpPr txBox="1">
            <a:spLocks noChangeArrowheads="1"/>
          </p:cNvSpPr>
          <p:nvPr/>
        </p:nvSpPr>
        <p:spPr bwMode="auto">
          <a:xfrm>
            <a:off x="4486323" y="2600325"/>
            <a:ext cx="9397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 3</a:t>
            </a:r>
          </a:p>
        </p:txBody>
      </p:sp>
      <p:sp>
        <p:nvSpPr>
          <p:cNvPr id="13" name="Text Box 13"/>
          <p:cNvSpPr txBox="1">
            <a:spLocks noChangeArrowheads="1"/>
          </p:cNvSpPr>
          <p:nvPr/>
        </p:nvSpPr>
        <p:spPr bwMode="auto">
          <a:xfrm>
            <a:off x="2398219" y="3038475"/>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4" name="Text Box 14"/>
          <p:cNvSpPr txBox="1">
            <a:spLocks noChangeArrowheads="1"/>
          </p:cNvSpPr>
          <p:nvPr/>
        </p:nvSpPr>
        <p:spPr bwMode="auto">
          <a:xfrm>
            <a:off x="2501712" y="340995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5" name="Text Box 15"/>
          <p:cNvSpPr txBox="1">
            <a:spLocks noChangeArrowheads="1"/>
          </p:cNvSpPr>
          <p:nvPr/>
        </p:nvSpPr>
        <p:spPr bwMode="auto">
          <a:xfrm>
            <a:off x="2501712" y="3848100"/>
            <a:ext cx="8115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a:t>
            </a:r>
          </a:p>
        </p:txBody>
      </p:sp>
      <p:sp>
        <p:nvSpPr>
          <p:cNvPr id="16" name="Text Box 16"/>
          <p:cNvSpPr txBox="1">
            <a:spLocks noChangeArrowheads="1"/>
          </p:cNvSpPr>
          <p:nvPr/>
        </p:nvSpPr>
        <p:spPr bwMode="auto">
          <a:xfrm>
            <a:off x="5604795" y="3419475"/>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R(x)3  R(x)2</a:t>
            </a:r>
          </a:p>
        </p:txBody>
      </p:sp>
      <p:sp>
        <p:nvSpPr>
          <p:cNvPr id="17" name="Text Box 17"/>
          <p:cNvSpPr txBox="1">
            <a:spLocks noChangeArrowheads="1"/>
          </p:cNvSpPr>
          <p:nvPr/>
        </p:nvSpPr>
        <p:spPr bwMode="auto">
          <a:xfrm>
            <a:off x="5605521" y="3781425"/>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 3</a:t>
            </a:r>
          </a:p>
        </p:txBody>
      </p:sp>
      <p:sp>
        <p:nvSpPr>
          <p:cNvPr id="18" name="Text Box 18"/>
          <p:cNvSpPr txBox="1">
            <a:spLocks noChangeArrowheads="1"/>
          </p:cNvSpPr>
          <p:nvPr/>
        </p:nvSpPr>
        <p:spPr bwMode="auto">
          <a:xfrm>
            <a:off x="2154488" y="4457700"/>
            <a:ext cx="483978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This sequence obeys causal consistency</a:t>
            </a:r>
          </a:p>
        </p:txBody>
      </p:sp>
      <p:sp>
        <p:nvSpPr>
          <p:cNvPr id="19" name="Line 19"/>
          <p:cNvSpPr>
            <a:spLocks noChangeShapeType="1"/>
          </p:cNvSpPr>
          <p:nvPr/>
        </p:nvSpPr>
        <p:spPr bwMode="auto">
          <a:xfrm flipH="1">
            <a:off x="3752850" y="2273300"/>
            <a:ext cx="1066800" cy="75247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0" name="Line 20"/>
          <p:cNvSpPr>
            <a:spLocks noChangeShapeType="1"/>
          </p:cNvSpPr>
          <p:nvPr/>
        </p:nvSpPr>
        <p:spPr bwMode="auto">
          <a:xfrm>
            <a:off x="4810125" y="2273300"/>
            <a:ext cx="123825" cy="32385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1" name="Text Box 21"/>
          <p:cNvSpPr txBox="1">
            <a:spLocks noChangeArrowheads="1"/>
          </p:cNvSpPr>
          <p:nvPr/>
        </p:nvSpPr>
        <p:spPr bwMode="auto">
          <a:xfrm>
            <a:off x="3632525" y="1905000"/>
            <a:ext cx="21980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Concurrent writes</a:t>
            </a:r>
          </a:p>
        </p:txBody>
      </p:sp>
      <p:sp>
        <p:nvSpPr>
          <p:cNvPr id="22" name="Line 19"/>
          <p:cNvSpPr>
            <a:spLocks noChangeShapeType="1"/>
          </p:cNvSpPr>
          <p:nvPr/>
        </p:nvSpPr>
        <p:spPr bwMode="auto">
          <a:xfrm>
            <a:off x="2025324" y="2273301"/>
            <a:ext cx="32075" cy="317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3" name="Line 20"/>
          <p:cNvSpPr>
            <a:spLocks noChangeShapeType="1"/>
          </p:cNvSpPr>
          <p:nvPr/>
        </p:nvSpPr>
        <p:spPr bwMode="auto">
          <a:xfrm>
            <a:off x="2015800" y="2273300"/>
            <a:ext cx="1489400" cy="850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24" name="Text Box 21"/>
          <p:cNvSpPr txBox="1">
            <a:spLocks noChangeArrowheads="1"/>
          </p:cNvSpPr>
          <p:nvPr/>
        </p:nvSpPr>
        <p:spPr bwMode="auto">
          <a:xfrm>
            <a:off x="925353" y="1905000"/>
            <a:ext cx="2023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smtClean="0">
                <a:solidFill>
                  <a:srgbClr val="000000"/>
                </a:solidFill>
              </a:rPr>
              <a:t>Causally related</a:t>
            </a:r>
            <a:endParaRPr lang="en-US" sz="20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1" grpId="0"/>
      <p:bldP spid="22" grpId="0" animBg="1"/>
      <p:bldP spid="23" grpId="0" animBg="1"/>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2</a:t>
            </a:r>
            <a:endParaRPr lang="el-GR" dirty="0"/>
          </a:p>
        </p:txBody>
      </p:sp>
      <p:sp>
        <p:nvSpPr>
          <p:cNvPr id="4" name="Content Placeholder 2"/>
          <p:cNvSpPr>
            <a:spLocks noGrp="1"/>
          </p:cNvSpPr>
          <p:nvPr>
            <p:ph idx="1"/>
          </p:nvPr>
        </p:nvSpPr>
        <p:spPr>
          <a:xfrm>
            <a:off x="698500" y="1193800"/>
            <a:ext cx="7683500" cy="4927600"/>
          </a:xfrm>
        </p:spPr>
        <p:txBody>
          <a:bodyPr/>
          <a:lstStyle/>
          <a:p>
            <a:r>
              <a:rPr lang="en-US" sz="2400" dirty="0" smtClean="0"/>
              <a:t>Causally consistent?</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No!</a:t>
            </a:r>
            <a:endParaRPr lang="en-US" dirty="0"/>
          </a:p>
        </p:txBody>
      </p:sp>
      <p:sp>
        <p:nvSpPr>
          <p:cNvPr id="5" name="Line 3"/>
          <p:cNvSpPr>
            <a:spLocks noChangeShapeType="1"/>
          </p:cNvSpPr>
          <p:nvPr/>
        </p:nvSpPr>
        <p:spPr bwMode="auto">
          <a:xfrm flipV="1">
            <a:off x="1762125" y="2657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4"/>
          <p:cNvSpPr>
            <a:spLocks noChangeShapeType="1"/>
          </p:cNvSpPr>
          <p:nvPr/>
        </p:nvSpPr>
        <p:spPr bwMode="auto">
          <a:xfrm flipV="1">
            <a:off x="1781175" y="3038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5"/>
          <p:cNvSpPr>
            <a:spLocks noChangeShapeType="1"/>
          </p:cNvSpPr>
          <p:nvPr/>
        </p:nvSpPr>
        <p:spPr bwMode="auto">
          <a:xfrm flipV="1">
            <a:off x="1790700" y="34194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6"/>
          <p:cNvSpPr txBox="1">
            <a:spLocks noChangeArrowheads="1"/>
          </p:cNvSpPr>
          <p:nvPr/>
        </p:nvSpPr>
        <p:spPr bwMode="auto">
          <a:xfrm>
            <a:off x="1059795" y="2266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P1:</a:t>
            </a:r>
          </a:p>
        </p:txBody>
      </p:sp>
      <p:sp>
        <p:nvSpPr>
          <p:cNvPr id="9" name="Text Box 7"/>
          <p:cNvSpPr txBox="1">
            <a:spLocks noChangeArrowheads="1"/>
          </p:cNvSpPr>
          <p:nvPr/>
        </p:nvSpPr>
        <p:spPr bwMode="auto">
          <a:xfrm>
            <a:off x="1050270" y="266700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P2:</a:t>
            </a:r>
          </a:p>
        </p:txBody>
      </p:sp>
      <p:sp>
        <p:nvSpPr>
          <p:cNvPr id="10" name="Text Box 8"/>
          <p:cNvSpPr txBox="1">
            <a:spLocks noChangeArrowheads="1"/>
          </p:cNvSpPr>
          <p:nvPr/>
        </p:nvSpPr>
        <p:spPr bwMode="auto">
          <a:xfrm>
            <a:off x="1040745" y="3028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9"/>
          <p:cNvSpPr txBox="1">
            <a:spLocks noChangeArrowheads="1"/>
          </p:cNvSpPr>
          <p:nvPr/>
        </p:nvSpPr>
        <p:spPr bwMode="auto">
          <a:xfrm>
            <a:off x="1030563" y="34098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10"/>
          <p:cNvSpPr txBox="1">
            <a:spLocks noChangeArrowheads="1"/>
          </p:cNvSpPr>
          <p:nvPr/>
        </p:nvSpPr>
        <p:spPr bwMode="auto">
          <a:xfrm>
            <a:off x="1616827" y="227012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12"/>
          <p:cNvSpPr txBox="1">
            <a:spLocks noChangeArrowheads="1"/>
          </p:cNvSpPr>
          <p:nvPr/>
        </p:nvSpPr>
        <p:spPr bwMode="auto">
          <a:xfrm>
            <a:off x="2293444" y="2641600"/>
            <a:ext cx="171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W(x)2</a:t>
            </a:r>
          </a:p>
        </p:txBody>
      </p:sp>
      <p:sp>
        <p:nvSpPr>
          <p:cNvPr id="14" name="Text Box 15"/>
          <p:cNvSpPr txBox="1">
            <a:spLocks noChangeArrowheads="1"/>
          </p:cNvSpPr>
          <p:nvPr/>
        </p:nvSpPr>
        <p:spPr bwMode="auto">
          <a:xfrm>
            <a:off x="5500746" y="302260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16"/>
          <p:cNvSpPr txBox="1">
            <a:spLocks noChangeArrowheads="1"/>
          </p:cNvSpPr>
          <p:nvPr/>
        </p:nvSpPr>
        <p:spPr bwMode="auto">
          <a:xfrm>
            <a:off x="5500020" y="338455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
        <p:nvSpPr>
          <p:cNvPr id="16" name="Line 20"/>
          <p:cNvSpPr>
            <a:spLocks noChangeShapeType="1"/>
          </p:cNvSpPr>
          <p:nvPr/>
        </p:nvSpPr>
        <p:spPr bwMode="auto">
          <a:xfrm flipV="1">
            <a:off x="2479675" y="2085975"/>
            <a:ext cx="1711325" cy="260350"/>
          </a:xfrm>
          <a:prstGeom prst="line">
            <a:avLst/>
          </a:prstGeom>
          <a:noFill/>
          <a:ln w="12700">
            <a:solidFill>
              <a:srgbClr val="000000"/>
            </a:solidFill>
            <a:round/>
            <a:headEnd type="triangle" w="med" len="med"/>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7" name="Line 21"/>
          <p:cNvSpPr>
            <a:spLocks noChangeShapeType="1"/>
          </p:cNvSpPr>
          <p:nvPr/>
        </p:nvSpPr>
        <p:spPr bwMode="auto">
          <a:xfrm flipH="1">
            <a:off x="3686175" y="2114550"/>
            <a:ext cx="504825" cy="542925"/>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18" name="Text Box 22"/>
          <p:cNvSpPr txBox="1">
            <a:spLocks noChangeArrowheads="1"/>
          </p:cNvSpPr>
          <p:nvPr/>
        </p:nvSpPr>
        <p:spPr bwMode="auto">
          <a:xfrm>
            <a:off x="3375982" y="1793875"/>
            <a:ext cx="20237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Causally 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3</a:t>
            </a:r>
            <a:endParaRPr lang="el-GR" dirty="0"/>
          </a:p>
        </p:txBody>
      </p:sp>
      <p:sp>
        <p:nvSpPr>
          <p:cNvPr id="4" name="Content Placeholder 2"/>
          <p:cNvSpPr>
            <a:spLocks noGrp="1"/>
          </p:cNvSpPr>
          <p:nvPr>
            <p:ph idx="1"/>
          </p:nvPr>
        </p:nvSpPr>
        <p:spPr>
          <a:xfrm>
            <a:off x="698500" y="1193800"/>
            <a:ext cx="7683500" cy="4927600"/>
          </a:xfrm>
        </p:spPr>
        <p:txBody>
          <a:bodyPr/>
          <a:lstStyle/>
          <a:p>
            <a:r>
              <a:rPr lang="en-US" sz="2400" dirty="0" smtClean="0"/>
              <a:t>Causally consistent?</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r>
              <a:rPr lang="en-US" sz="2400" dirty="0" smtClean="0"/>
              <a:t>Yes!</a:t>
            </a:r>
            <a:endParaRPr lang="en-US" sz="2400" dirty="0"/>
          </a:p>
        </p:txBody>
      </p:sp>
      <p:sp>
        <p:nvSpPr>
          <p:cNvPr id="5" name="Line 23"/>
          <p:cNvSpPr>
            <a:spLocks noChangeShapeType="1"/>
          </p:cNvSpPr>
          <p:nvPr/>
        </p:nvSpPr>
        <p:spPr bwMode="auto">
          <a:xfrm flipV="1">
            <a:off x="1943100" y="2505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6" name="Line 24"/>
          <p:cNvSpPr>
            <a:spLocks noChangeShapeType="1"/>
          </p:cNvSpPr>
          <p:nvPr/>
        </p:nvSpPr>
        <p:spPr bwMode="auto">
          <a:xfrm flipV="1">
            <a:off x="1962150" y="2886075"/>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7" name="Line 25"/>
          <p:cNvSpPr>
            <a:spLocks noChangeShapeType="1"/>
          </p:cNvSpPr>
          <p:nvPr/>
        </p:nvSpPr>
        <p:spPr bwMode="auto">
          <a:xfrm flipV="1">
            <a:off x="1971675" y="3276600"/>
            <a:ext cx="5724525" cy="9525"/>
          </a:xfrm>
          <a:prstGeom prst="line">
            <a:avLst/>
          </a:prstGeom>
          <a:noFill/>
          <a:ln w="12700">
            <a:solidFill>
              <a:srgbClr val="00000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sz="2000">
              <a:solidFill>
                <a:srgbClr val="000000"/>
              </a:solidFill>
            </a:endParaRPr>
          </a:p>
        </p:txBody>
      </p:sp>
      <p:sp>
        <p:nvSpPr>
          <p:cNvPr id="8" name="Text Box 26"/>
          <p:cNvSpPr txBox="1">
            <a:spLocks noChangeArrowheads="1"/>
          </p:cNvSpPr>
          <p:nvPr/>
        </p:nvSpPr>
        <p:spPr bwMode="auto">
          <a:xfrm>
            <a:off x="1240770" y="2114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P1:</a:t>
            </a:r>
          </a:p>
        </p:txBody>
      </p:sp>
      <p:sp>
        <p:nvSpPr>
          <p:cNvPr id="9" name="Text Box 27"/>
          <p:cNvSpPr txBox="1">
            <a:spLocks noChangeArrowheads="1"/>
          </p:cNvSpPr>
          <p:nvPr/>
        </p:nvSpPr>
        <p:spPr bwMode="auto">
          <a:xfrm>
            <a:off x="1231245" y="251454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P2:</a:t>
            </a:r>
          </a:p>
        </p:txBody>
      </p:sp>
      <p:sp>
        <p:nvSpPr>
          <p:cNvPr id="10" name="Text Box 28"/>
          <p:cNvSpPr txBox="1">
            <a:spLocks noChangeArrowheads="1"/>
          </p:cNvSpPr>
          <p:nvPr/>
        </p:nvSpPr>
        <p:spPr bwMode="auto">
          <a:xfrm>
            <a:off x="1221720" y="2876490"/>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P3:</a:t>
            </a:r>
          </a:p>
        </p:txBody>
      </p:sp>
      <p:sp>
        <p:nvSpPr>
          <p:cNvPr id="11" name="Text Box 29"/>
          <p:cNvSpPr txBox="1">
            <a:spLocks noChangeArrowheads="1"/>
          </p:cNvSpPr>
          <p:nvPr/>
        </p:nvSpPr>
        <p:spPr bwMode="auto">
          <a:xfrm>
            <a:off x="1219200" y="3247965"/>
            <a:ext cx="56963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dirty="0">
                <a:solidFill>
                  <a:srgbClr val="000000"/>
                </a:solidFill>
              </a:rPr>
              <a:t>P4:</a:t>
            </a:r>
          </a:p>
        </p:txBody>
      </p:sp>
      <p:sp>
        <p:nvSpPr>
          <p:cNvPr id="12" name="Text Box 30"/>
          <p:cNvSpPr txBox="1">
            <a:spLocks noChangeArrowheads="1"/>
          </p:cNvSpPr>
          <p:nvPr/>
        </p:nvSpPr>
        <p:spPr bwMode="auto">
          <a:xfrm>
            <a:off x="1797802" y="2143065"/>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W(x)1</a:t>
            </a:r>
          </a:p>
        </p:txBody>
      </p:sp>
      <p:sp>
        <p:nvSpPr>
          <p:cNvPr id="13" name="Text Box 31"/>
          <p:cNvSpPr txBox="1">
            <a:spLocks noChangeArrowheads="1"/>
          </p:cNvSpPr>
          <p:nvPr/>
        </p:nvSpPr>
        <p:spPr bwMode="auto">
          <a:xfrm>
            <a:off x="2893177" y="2514540"/>
            <a:ext cx="8684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W(x)2</a:t>
            </a:r>
          </a:p>
        </p:txBody>
      </p:sp>
      <p:sp>
        <p:nvSpPr>
          <p:cNvPr id="14" name="Text Box 32"/>
          <p:cNvSpPr txBox="1">
            <a:spLocks noChangeArrowheads="1"/>
          </p:cNvSpPr>
          <p:nvPr/>
        </p:nvSpPr>
        <p:spPr bwMode="auto">
          <a:xfrm>
            <a:off x="5681721" y="2895540"/>
            <a:ext cx="1581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R(x)2  R(x)1</a:t>
            </a:r>
          </a:p>
        </p:txBody>
      </p:sp>
      <p:sp>
        <p:nvSpPr>
          <p:cNvPr id="15" name="Text Box 33"/>
          <p:cNvSpPr txBox="1">
            <a:spLocks noChangeArrowheads="1"/>
          </p:cNvSpPr>
          <p:nvPr/>
        </p:nvSpPr>
        <p:spPr bwMode="auto">
          <a:xfrm>
            <a:off x="5680995" y="3257490"/>
            <a:ext cx="15824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r>
              <a:rPr lang="en-US" sz="2000">
                <a:solidFill>
                  <a:srgbClr val="000000"/>
                </a:solidFill>
              </a:rPr>
              <a:t>R(x)1 R(x)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FIFO consistency</a:t>
            </a:r>
            <a:endParaRPr lang="el-GR" dirty="0"/>
          </a:p>
        </p:txBody>
      </p:sp>
      <p:sp>
        <p:nvSpPr>
          <p:cNvPr id="3" name="2 - Θέση περιεχομένου"/>
          <p:cNvSpPr>
            <a:spLocks noGrp="1"/>
          </p:cNvSpPr>
          <p:nvPr>
            <p:ph idx="1"/>
          </p:nvPr>
        </p:nvSpPr>
        <p:spPr/>
        <p:txBody>
          <a:bodyPr/>
          <a:lstStyle/>
          <a:p>
            <a:r>
              <a:rPr lang="en-US" sz="2400" dirty="0" smtClean="0"/>
              <a:t>Writes of a single process are seen by all other processes in the order in which they were issued, but writes of different processes may be seen in a different order by different processes. </a:t>
            </a:r>
          </a:p>
          <a:p>
            <a:pPr>
              <a:buNone/>
            </a:pPr>
            <a:endParaRPr lang="en-US" sz="2400" dirty="0" smtClean="0"/>
          </a:p>
          <a:p>
            <a:r>
              <a:rPr lang="en-US" sz="2400" dirty="0" smtClean="0"/>
              <a:t>In other words: There are no guarantees about the order in which different processes see writes, except that two or more writes of the same process must arrive in order (that is, all writes generated by different processes are concurrent).</a:t>
            </a:r>
            <a:endParaRPr lang="el-GR"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a:t>
            </a:r>
            <a:r>
              <a:rPr lang="en-US" dirty="0" smtClean="0"/>
              <a:t>FIFO</a:t>
            </a:r>
            <a:endParaRPr lang="el-GR" dirty="0"/>
          </a:p>
        </p:txBody>
      </p:sp>
      <p:sp>
        <p:nvSpPr>
          <p:cNvPr id="3" name="2 - Θέση περιεχομένου"/>
          <p:cNvSpPr>
            <a:spLocks noGrp="1"/>
          </p:cNvSpPr>
          <p:nvPr>
            <p:ph idx="1"/>
          </p:nvPr>
        </p:nvSpPr>
        <p:spPr/>
        <p:txBody>
          <a:bodyPr/>
          <a:lstStyle/>
          <a:p>
            <a:endParaRPr lang="el-GR" sz="2400" dirty="0" smtClean="0"/>
          </a:p>
          <a:p>
            <a:endParaRPr lang="el-GR" sz="2400" dirty="0" smtClean="0"/>
          </a:p>
          <a:p>
            <a:endParaRPr lang="el-GR" sz="2400" dirty="0" smtClean="0"/>
          </a:p>
          <a:p>
            <a:endParaRPr lang="el-GR" sz="2400" dirty="0" smtClean="0"/>
          </a:p>
          <a:p>
            <a:endParaRPr lang="el-GR" sz="2400" dirty="0" smtClean="0"/>
          </a:p>
          <a:p>
            <a:r>
              <a:rPr lang="en-US" sz="2400" dirty="0" smtClean="0"/>
              <a:t>A valid sequence of events of FIFO consistency </a:t>
            </a:r>
            <a:endParaRPr lang="el-GR" sz="2400" dirty="0" smtClean="0"/>
          </a:p>
          <a:p>
            <a:r>
              <a:rPr lang="en-US" sz="2400" dirty="0" smtClean="0"/>
              <a:t>Guarantee:</a:t>
            </a:r>
            <a:endParaRPr lang="el-GR" sz="2400" dirty="0" smtClean="0"/>
          </a:p>
          <a:p>
            <a:pPr lvl="1"/>
            <a:r>
              <a:rPr lang="en-US" sz="2000" dirty="0" smtClean="0"/>
              <a:t>writes from a single source must arrive in order</a:t>
            </a:r>
            <a:endParaRPr lang="el-GR" sz="2000" dirty="0" smtClean="0"/>
          </a:p>
          <a:p>
            <a:pPr lvl="1"/>
            <a:r>
              <a:rPr lang="en-US" sz="2000" dirty="0" smtClean="0"/>
              <a:t>no other guarantees. Easy to implement! </a:t>
            </a:r>
            <a:endParaRPr lang="el-GR" sz="2000" dirty="0"/>
          </a:p>
        </p:txBody>
      </p:sp>
      <p:pic>
        <p:nvPicPr>
          <p:cNvPr id="74755" name="Picture 3"/>
          <p:cNvPicPr>
            <a:picLocks noChangeAspect="1" noChangeArrowheads="1"/>
          </p:cNvPicPr>
          <p:nvPr/>
        </p:nvPicPr>
        <p:blipFill>
          <a:blip r:embed="rId2" cstate="print"/>
          <a:srcRect/>
          <a:stretch>
            <a:fillRect/>
          </a:stretch>
        </p:blipFill>
        <p:spPr bwMode="auto">
          <a:xfrm>
            <a:off x="611559" y="1772816"/>
            <a:ext cx="7644657" cy="1944216"/>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686800" cy="1143000"/>
          </a:xfrm>
        </p:spPr>
        <p:txBody>
          <a:bodyPr/>
          <a:lstStyle/>
          <a:p>
            <a:r>
              <a:rPr lang="en-US" dirty="0" smtClean="0"/>
              <a:t>Consistency under network partition</a:t>
            </a:r>
            <a:endParaRPr lang="el-GR" dirty="0"/>
          </a:p>
        </p:txBody>
      </p:sp>
      <p:sp>
        <p:nvSpPr>
          <p:cNvPr id="3" name="2 - Θέση περιεχομένου"/>
          <p:cNvSpPr>
            <a:spLocks noGrp="1"/>
          </p:cNvSpPr>
          <p:nvPr>
            <p:ph idx="1"/>
          </p:nvPr>
        </p:nvSpPr>
        <p:spPr/>
        <p:txBody>
          <a:bodyPr/>
          <a:lstStyle/>
          <a:p>
            <a:r>
              <a:rPr lang="el-GR" sz="2400" dirty="0" smtClean="0"/>
              <a:t>Το βασικό πρόβλημα εδώ είναι το </a:t>
            </a:r>
            <a:r>
              <a:rPr lang="en-US" sz="2400" dirty="0" smtClean="0"/>
              <a:t>network partition</a:t>
            </a:r>
          </a:p>
          <a:p>
            <a:endParaRPr lang="el-GR" sz="2400" dirty="0"/>
          </a:p>
        </p:txBody>
      </p:sp>
      <p:grpSp>
        <p:nvGrpSpPr>
          <p:cNvPr id="4" name="Group 3"/>
          <p:cNvGrpSpPr>
            <a:grpSpLocks/>
          </p:cNvGrpSpPr>
          <p:nvPr/>
        </p:nvGrpSpPr>
        <p:grpSpPr bwMode="auto">
          <a:xfrm>
            <a:off x="1043608" y="2924944"/>
            <a:ext cx="6914282" cy="2870448"/>
            <a:chOff x="324" y="1014"/>
            <a:chExt cx="5449" cy="2293"/>
          </a:xfrm>
        </p:grpSpPr>
        <p:sp>
          <p:nvSpPr>
            <p:cNvPr id="5" name="Rectangle 4"/>
            <p:cNvSpPr>
              <a:spLocks noChangeArrowheads="1"/>
            </p:cNvSpPr>
            <p:nvPr/>
          </p:nvSpPr>
          <p:spPr bwMode="auto">
            <a:xfrm>
              <a:off x="475" y="1852"/>
              <a:ext cx="5297" cy="1392"/>
            </a:xfrm>
            <a:prstGeom prst="rect">
              <a:avLst/>
            </a:prstGeom>
            <a:solidFill>
              <a:srgbClr val="FFD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Rectangle 5"/>
            <p:cNvSpPr>
              <a:spLocks noChangeArrowheads="1"/>
            </p:cNvSpPr>
            <p:nvPr/>
          </p:nvSpPr>
          <p:spPr bwMode="auto">
            <a:xfrm>
              <a:off x="3068" y="1931"/>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Rectangle 6"/>
            <p:cNvSpPr>
              <a:spLocks noChangeArrowheads="1"/>
            </p:cNvSpPr>
            <p:nvPr/>
          </p:nvSpPr>
          <p:spPr bwMode="auto">
            <a:xfrm>
              <a:off x="1471" y="1030"/>
              <a:ext cx="570" cy="632"/>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Rectangle 7"/>
            <p:cNvSpPr>
              <a:spLocks noChangeArrowheads="1"/>
            </p:cNvSpPr>
            <p:nvPr/>
          </p:nvSpPr>
          <p:spPr bwMode="auto">
            <a:xfrm>
              <a:off x="324" y="1069"/>
              <a:ext cx="10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9" name="Rectangle 8"/>
            <p:cNvSpPr>
              <a:spLocks noChangeArrowheads="1"/>
            </p:cNvSpPr>
            <p:nvPr/>
          </p:nvSpPr>
          <p:spPr bwMode="auto">
            <a:xfrm>
              <a:off x="50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 name="Oval 9"/>
            <p:cNvSpPr>
              <a:spLocks noChangeArrowheads="1"/>
            </p:cNvSpPr>
            <p:nvPr/>
          </p:nvSpPr>
          <p:spPr bwMode="auto">
            <a:xfrm>
              <a:off x="5171"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11" name="Rectangle 10"/>
            <p:cNvSpPr>
              <a:spLocks noChangeArrowheads="1"/>
            </p:cNvSpPr>
            <p:nvPr/>
          </p:nvSpPr>
          <p:spPr bwMode="auto">
            <a:xfrm>
              <a:off x="5274"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12" name="Rectangle 11"/>
            <p:cNvSpPr>
              <a:spLocks noChangeArrowheads="1"/>
            </p:cNvSpPr>
            <p:nvPr/>
          </p:nvSpPr>
          <p:spPr bwMode="auto">
            <a:xfrm>
              <a:off x="586"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 name="Rectangle 12"/>
            <p:cNvSpPr>
              <a:spLocks noChangeArrowheads="1"/>
            </p:cNvSpPr>
            <p:nvPr/>
          </p:nvSpPr>
          <p:spPr bwMode="auto">
            <a:xfrm>
              <a:off x="1329" y="2548"/>
              <a:ext cx="569" cy="648"/>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4" name="Oval 13"/>
            <p:cNvSpPr>
              <a:spLocks noChangeArrowheads="1"/>
            </p:cNvSpPr>
            <p:nvPr/>
          </p:nvSpPr>
          <p:spPr bwMode="auto">
            <a:xfrm>
              <a:off x="1487" y="2722"/>
              <a:ext cx="269" cy="253"/>
            </a:xfrm>
            <a:prstGeom prst="ellipse">
              <a:avLst/>
            </a:prstGeom>
            <a:solidFill>
              <a:srgbClr val="FFFFFF"/>
            </a:solidFill>
            <a:ln w="36513">
              <a:solidFill>
                <a:srgbClr val="000000"/>
              </a:solidFill>
              <a:round/>
              <a:headEnd/>
              <a:tailEnd/>
            </a:ln>
          </p:spPr>
          <p:txBody>
            <a:bodyPr/>
            <a:lstStyle/>
            <a:p>
              <a:endParaRPr lang="en-US"/>
            </a:p>
          </p:txBody>
        </p:sp>
        <p:sp>
          <p:nvSpPr>
            <p:cNvPr id="15" name="Rectangle 14"/>
            <p:cNvSpPr>
              <a:spLocks noChangeArrowheads="1"/>
            </p:cNvSpPr>
            <p:nvPr/>
          </p:nvSpPr>
          <p:spPr bwMode="auto">
            <a:xfrm>
              <a:off x="388" y="1401"/>
              <a:ext cx="8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withdraw(B, 4)</a:t>
              </a:r>
              <a:endParaRPr lang="en-GB" sz="2400" i="1">
                <a:solidFill>
                  <a:schemeClr val="tx1"/>
                </a:solidFill>
                <a:latin typeface="Times" charset="0"/>
              </a:endParaRPr>
            </a:p>
          </p:txBody>
        </p:sp>
        <p:sp>
          <p:nvSpPr>
            <p:cNvPr id="16" name="Rectangle 15"/>
            <p:cNvSpPr>
              <a:spLocks noChangeArrowheads="1"/>
            </p:cNvSpPr>
            <p:nvPr/>
          </p:nvSpPr>
          <p:spPr bwMode="auto">
            <a:xfrm>
              <a:off x="4317" y="1014"/>
              <a:ext cx="570" cy="633"/>
            </a:xfrm>
            <a:prstGeom prst="rect">
              <a:avLst/>
            </a:prstGeom>
            <a:solidFill>
              <a:srgbClr val="D9AA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 name="Rectangle 16"/>
            <p:cNvSpPr>
              <a:spLocks noChangeArrowheads="1"/>
            </p:cNvSpPr>
            <p:nvPr/>
          </p:nvSpPr>
          <p:spPr bwMode="auto">
            <a:xfrm>
              <a:off x="3171" y="1084"/>
              <a:ext cx="106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Client + front end</a:t>
              </a:r>
              <a:endParaRPr lang="en-GB" sz="2400">
                <a:solidFill>
                  <a:schemeClr val="tx1"/>
                </a:solidFill>
                <a:latin typeface="Times" charset="0"/>
              </a:endParaRPr>
            </a:p>
          </p:txBody>
        </p:sp>
        <p:sp>
          <p:nvSpPr>
            <p:cNvPr id="18" name="Rectangle 17"/>
            <p:cNvSpPr>
              <a:spLocks noChangeArrowheads="1"/>
            </p:cNvSpPr>
            <p:nvPr/>
          </p:nvSpPr>
          <p:spPr bwMode="auto">
            <a:xfrm>
              <a:off x="4657" y="2302"/>
              <a:ext cx="111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Replica managers</a:t>
              </a:r>
              <a:endParaRPr lang="en-GB" sz="2400">
                <a:solidFill>
                  <a:schemeClr val="tx1"/>
                </a:solidFill>
                <a:latin typeface="Times" charset="0"/>
              </a:endParaRPr>
            </a:p>
          </p:txBody>
        </p:sp>
        <p:sp>
          <p:nvSpPr>
            <p:cNvPr id="19" name="Rectangle 18"/>
            <p:cNvSpPr>
              <a:spLocks noChangeArrowheads="1"/>
            </p:cNvSpPr>
            <p:nvPr/>
          </p:nvSpPr>
          <p:spPr bwMode="auto">
            <a:xfrm>
              <a:off x="3218" y="1575"/>
              <a:ext cx="78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i="1">
                  <a:solidFill>
                    <a:srgbClr val="000000"/>
                  </a:solidFill>
                  <a:latin typeface="Arial" charset="0"/>
                </a:rPr>
                <a:t>deposit(B,3);</a:t>
              </a:r>
              <a:endParaRPr lang="en-GB" sz="2400" i="1">
                <a:solidFill>
                  <a:schemeClr val="tx1"/>
                </a:solidFill>
                <a:latin typeface="Times" charset="0"/>
              </a:endParaRPr>
            </a:p>
          </p:txBody>
        </p:sp>
        <p:sp>
          <p:nvSpPr>
            <p:cNvPr id="20" name="Rectangle 19"/>
            <p:cNvSpPr>
              <a:spLocks noChangeArrowheads="1"/>
            </p:cNvSpPr>
            <p:nvPr/>
          </p:nvSpPr>
          <p:spPr bwMode="auto">
            <a:xfrm>
              <a:off x="4689" y="1309"/>
              <a:ext cx="99"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U</a:t>
              </a:r>
              <a:endParaRPr lang="en-GB" sz="2400">
                <a:solidFill>
                  <a:schemeClr val="tx1"/>
                </a:solidFill>
                <a:latin typeface="Times" charset="0"/>
              </a:endParaRPr>
            </a:p>
          </p:txBody>
        </p:sp>
        <p:sp>
          <p:nvSpPr>
            <p:cNvPr id="21" name="Rectangle 20"/>
            <p:cNvSpPr>
              <a:spLocks noChangeArrowheads="1"/>
            </p:cNvSpPr>
            <p:nvPr/>
          </p:nvSpPr>
          <p:spPr bwMode="auto">
            <a:xfrm>
              <a:off x="1858" y="1357"/>
              <a:ext cx="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T</a:t>
              </a:r>
              <a:endParaRPr lang="en-GB" sz="2400">
                <a:solidFill>
                  <a:schemeClr val="tx1"/>
                </a:solidFill>
                <a:latin typeface="Times" charset="0"/>
              </a:endParaRPr>
            </a:p>
          </p:txBody>
        </p:sp>
        <p:sp>
          <p:nvSpPr>
            <p:cNvPr id="22" name="Rectangle 21"/>
            <p:cNvSpPr>
              <a:spLocks noChangeArrowheads="1"/>
            </p:cNvSpPr>
            <p:nvPr/>
          </p:nvSpPr>
          <p:spPr bwMode="auto">
            <a:xfrm>
              <a:off x="2317" y="1256"/>
              <a:ext cx="50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Network</a:t>
              </a:r>
              <a:endParaRPr lang="en-GB" sz="2400">
                <a:solidFill>
                  <a:schemeClr val="tx1"/>
                </a:solidFill>
                <a:latin typeface="Times" charset="0"/>
              </a:endParaRPr>
            </a:p>
          </p:txBody>
        </p:sp>
        <p:sp>
          <p:nvSpPr>
            <p:cNvPr id="23" name="Rectangle 22"/>
            <p:cNvSpPr>
              <a:spLocks noChangeArrowheads="1"/>
            </p:cNvSpPr>
            <p:nvPr/>
          </p:nvSpPr>
          <p:spPr bwMode="auto">
            <a:xfrm>
              <a:off x="2317" y="1414"/>
              <a:ext cx="4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partition</a:t>
              </a:r>
              <a:endParaRPr lang="en-GB" sz="2400">
                <a:solidFill>
                  <a:schemeClr val="tx1"/>
                </a:solidFill>
                <a:latin typeface="Times" charset="0"/>
              </a:endParaRPr>
            </a:p>
          </p:txBody>
        </p:sp>
        <p:sp>
          <p:nvSpPr>
            <p:cNvPr id="24" name="Oval 23"/>
            <p:cNvSpPr>
              <a:spLocks noChangeArrowheads="1"/>
            </p:cNvSpPr>
            <p:nvPr/>
          </p:nvSpPr>
          <p:spPr bwMode="auto">
            <a:xfrm>
              <a:off x="1519" y="1314"/>
              <a:ext cx="253" cy="253"/>
            </a:xfrm>
            <a:prstGeom prst="ellipse">
              <a:avLst/>
            </a:prstGeom>
            <a:solidFill>
              <a:srgbClr val="FFFFFF"/>
            </a:solidFill>
            <a:ln w="36513">
              <a:solidFill>
                <a:srgbClr val="000000"/>
              </a:solidFill>
              <a:round/>
              <a:headEnd/>
              <a:tailEnd/>
            </a:ln>
          </p:spPr>
          <p:txBody>
            <a:bodyPr/>
            <a:lstStyle/>
            <a:p>
              <a:endParaRPr lang="en-US"/>
            </a:p>
          </p:txBody>
        </p:sp>
        <p:sp>
          <p:nvSpPr>
            <p:cNvPr id="25" name="Oval 24"/>
            <p:cNvSpPr>
              <a:spLocks noChangeArrowheads="1"/>
            </p:cNvSpPr>
            <p:nvPr/>
          </p:nvSpPr>
          <p:spPr bwMode="auto">
            <a:xfrm>
              <a:off x="4365" y="1299"/>
              <a:ext cx="253" cy="253"/>
            </a:xfrm>
            <a:prstGeom prst="ellipse">
              <a:avLst/>
            </a:prstGeom>
            <a:solidFill>
              <a:srgbClr val="FFFFFF"/>
            </a:solidFill>
            <a:ln w="36513">
              <a:solidFill>
                <a:srgbClr val="000000"/>
              </a:solidFill>
              <a:round/>
              <a:headEnd/>
              <a:tailEnd/>
            </a:ln>
          </p:spPr>
          <p:txBody>
            <a:bodyPr/>
            <a:lstStyle/>
            <a:p>
              <a:endParaRPr lang="en-US"/>
            </a:p>
          </p:txBody>
        </p:sp>
        <p:sp>
          <p:nvSpPr>
            <p:cNvPr id="26" name="Oval 25"/>
            <p:cNvSpPr>
              <a:spLocks noChangeArrowheads="1"/>
            </p:cNvSpPr>
            <p:nvPr/>
          </p:nvSpPr>
          <p:spPr bwMode="auto">
            <a:xfrm>
              <a:off x="3226" y="2105"/>
              <a:ext cx="253" cy="253"/>
            </a:xfrm>
            <a:prstGeom prst="ellipse">
              <a:avLst/>
            </a:prstGeom>
            <a:solidFill>
              <a:srgbClr val="FFFFFF"/>
            </a:solidFill>
            <a:ln w="36513">
              <a:solidFill>
                <a:srgbClr val="000000"/>
              </a:solidFill>
              <a:round/>
              <a:headEnd/>
              <a:tailEnd/>
            </a:ln>
          </p:spPr>
          <p:txBody>
            <a:bodyPr/>
            <a:lstStyle/>
            <a:p>
              <a:endParaRPr lang="en-US"/>
            </a:p>
          </p:txBody>
        </p:sp>
        <p:sp>
          <p:nvSpPr>
            <p:cNvPr id="27" name="Rectangle 26"/>
            <p:cNvSpPr>
              <a:spLocks noChangeArrowheads="1"/>
            </p:cNvSpPr>
            <p:nvPr/>
          </p:nvSpPr>
          <p:spPr bwMode="auto">
            <a:xfrm>
              <a:off x="3322" y="2147"/>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28" name="Oval 27"/>
            <p:cNvSpPr>
              <a:spLocks noChangeArrowheads="1"/>
            </p:cNvSpPr>
            <p:nvPr/>
          </p:nvSpPr>
          <p:spPr bwMode="auto">
            <a:xfrm>
              <a:off x="744" y="2722"/>
              <a:ext cx="253" cy="253"/>
            </a:xfrm>
            <a:prstGeom prst="ellipse">
              <a:avLst/>
            </a:prstGeom>
            <a:solidFill>
              <a:srgbClr val="FFFFFF"/>
            </a:solidFill>
            <a:ln w="36513">
              <a:solidFill>
                <a:srgbClr val="000000"/>
              </a:solidFill>
              <a:round/>
              <a:headEnd/>
              <a:tailEnd/>
            </a:ln>
          </p:spPr>
          <p:txBody>
            <a:bodyPr/>
            <a:lstStyle/>
            <a:p>
              <a:endParaRPr lang="en-US"/>
            </a:p>
          </p:txBody>
        </p:sp>
        <p:sp>
          <p:nvSpPr>
            <p:cNvPr id="29" name="Rectangle 28"/>
            <p:cNvSpPr>
              <a:spLocks noChangeArrowheads="1"/>
            </p:cNvSpPr>
            <p:nvPr/>
          </p:nvSpPr>
          <p:spPr bwMode="auto">
            <a:xfrm>
              <a:off x="837" y="2764"/>
              <a:ext cx="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sp>
          <p:nvSpPr>
            <p:cNvPr id="30" name="Freeform 29"/>
            <p:cNvSpPr>
              <a:spLocks/>
            </p:cNvSpPr>
            <p:nvPr/>
          </p:nvSpPr>
          <p:spPr bwMode="auto">
            <a:xfrm>
              <a:off x="934" y="2627"/>
              <a:ext cx="63" cy="111"/>
            </a:xfrm>
            <a:custGeom>
              <a:avLst/>
              <a:gdLst>
                <a:gd name="T0" fmla="*/ 47 w 63"/>
                <a:gd name="T1" fmla="*/ 16 h 111"/>
                <a:gd name="T2" fmla="*/ 63 w 63"/>
                <a:gd name="T3" fmla="*/ 32 h 111"/>
                <a:gd name="T4" fmla="*/ 0 w 63"/>
                <a:gd name="T5" fmla="*/ 111 h 111"/>
                <a:gd name="T6" fmla="*/ 15 w 63"/>
                <a:gd name="T7" fmla="*/ 0 h 111"/>
                <a:gd name="T8" fmla="*/ 47 w 63"/>
                <a:gd name="T9" fmla="*/ 16 h 111"/>
                <a:gd name="T10" fmla="*/ 0 60000 65536"/>
                <a:gd name="T11" fmla="*/ 0 60000 65536"/>
                <a:gd name="T12" fmla="*/ 0 60000 65536"/>
                <a:gd name="T13" fmla="*/ 0 60000 65536"/>
                <a:gd name="T14" fmla="*/ 0 60000 65536"/>
                <a:gd name="T15" fmla="*/ 0 w 63"/>
                <a:gd name="T16" fmla="*/ 0 h 111"/>
                <a:gd name="T17" fmla="*/ 63 w 63"/>
                <a:gd name="T18" fmla="*/ 111 h 111"/>
              </a:gdLst>
              <a:ahLst/>
              <a:cxnLst>
                <a:cxn ang="T10">
                  <a:pos x="T0" y="T1"/>
                </a:cxn>
                <a:cxn ang="T11">
                  <a:pos x="T2" y="T3"/>
                </a:cxn>
                <a:cxn ang="T12">
                  <a:pos x="T4" y="T5"/>
                </a:cxn>
                <a:cxn ang="T13">
                  <a:pos x="T6" y="T7"/>
                </a:cxn>
                <a:cxn ang="T14">
                  <a:pos x="T8" y="T9"/>
                </a:cxn>
              </a:cxnLst>
              <a:rect l="T15" t="T16" r="T17" b="T18"/>
              <a:pathLst>
                <a:path w="63" h="111">
                  <a:moveTo>
                    <a:pt x="47" y="16"/>
                  </a:moveTo>
                  <a:lnTo>
                    <a:pt x="63" y="32"/>
                  </a:lnTo>
                  <a:lnTo>
                    <a:pt x="0" y="111"/>
                  </a:lnTo>
                  <a:lnTo>
                    <a:pt x="15" y="0"/>
                  </a:lnTo>
                  <a:lnTo>
                    <a:pt x="47" y="16"/>
                  </a:lnTo>
                  <a:close/>
                </a:path>
              </a:pathLst>
            </a:custGeom>
            <a:solidFill>
              <a:srgbClr val="000000"/>
            </a:solidFill>
            <a:ln w="36513">
              <a:solidFill>
                <a:srgbClr val="000000"/>
              </a:solidFill>
              <a:round/>
              <a:headEnd/>
              <a:tailEnd/>
            </a:ln>
          </p:spPr>
          <p:txBody>
            <a:bodyPr/>
            <a:lstStyle/>
            <a:p>
              <a:endParaRPr lang="en-US"/>
            </a:p>
          </p:txBody>
        </p:sp>
        <p:sp>
          <p:nvSpPr>
            <p:cNvPr id="31" name="Line 30"/>
            <p:cNvSpPr>
              <a:spLocks noChangeShapeType="1"/>
            </p:cNvSpPr>
            <p:nvPr/>
          </p:nvSpPr>
          <p:spPr bwMode="auto">
            <a:xfrm flipH="1">
              <a:off x="981" y="1552"/>
              <a:ext cx="585" cy="109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Freeform 31"/>
            <p:cNvSpPr>
              <a:spLocks/>
            </p:cNvSpPr>
            <p:nvPr/>
          </p:nvSpPr>
          <p:spPr bwMode="auto">
            <a:xfrm>
              <a:off x="1392" y="2817"/>
              <a:ext cx="111" cy="47"/>
            </a:xfrm>
            <a:custGeom>
              <a:avLst/>
              <a:gdLst>
                <a:gd name="T0" fmla="*/ 0 w 111"/>
                <a:gd name="T1" fmla="*/ 31 h 47"/>
                <a:gd name="T2" fmla="*/ 0 w 111"/>
                <a:gd name="T3" fmla="*/ 0 h 47"/>
                <a:gd name="T4" fmla="*/ 111 w 111"/>
                <a:gd name="T5" fmla="*/ 31 h 47"/>
                <a:gd name="T6" fmla="*/ 0 w 111"/>
                <a:gd name="T7" fmla="*/ 47 h 47"/>
                <a:gd name="T8" fmla="*/ 0 w 111"/>
                <a:gd name="T9" fmla="*/ 31 h 47"/>
                <a:gd name="T10" fmla="*/ 0 60000 65536"/>
                <a:gd name="T11" fmla="*/ 0 60000 65536"/>
                <a:gd name="T12" fmla="*/ 0 60000 65536"/>
                <a:gd name="T13" fmla="*/ 0 60000 65536"/>
                <a:gd name="T14" fmla="*/ 0 60000 65536"/>
                <a:gd name="T15" fmla="*/ 0 w 111"/>
                <a:gd name="T16" fmla="*/ 0 h 47"/>
                <a:gd name="T17" fmla="*/ 111 w 111"/>
                <a:gd name="T18" fmla="*/ 47 h 47"/>
              </a:gdLst>
              <a:ahLst/>
              <a:cxnLst>
                <a:cxn ang="T10">
                  <a:pos x="T0" y="T1"/>
                </a:cxn>
                <a:cxn ang="T11">
                  <a:pos x="T2" y="T3"/>
                </a:cxn>
                <a:cxn ang="T12">
                  <a:pos x="T4" y="T5"/>
                </a:cxn>
                <a:cxn ang="T13">
                  <a:pos x="T6" y="T7"/>
                </a:cxn>
                <a:cxn ang="T14">
                  <a:pos x="T8" y="T9"/>
                </a:cxn>
              </a:cxnLst>
              <a:rect l="T15" t="T16" r="T17" b="T18"/>
              <a:pathLst>
                <a:path w="111" h="47">
                  <a:moveTo>
                    <a:pt x="0" y="31"/>
                  </a:moveTo>
                  <a:lnTo>
                    <a:pt x="0" y="0"/>
                  </a:lnTo>
                  <a:lnTo>
                    <a:pt x="111" y="31"/>
                  </a:lnTo>
                  <a:lnTo>
                    <a:pt x="0" y="47"/>
                  </a:lnTo>
                  <a:lnTo>
                    <a:pt x="0" y="31"/>
                  </a:lnTo>
                  <a:close/>
                </a:path>
              </a:pathLst>
            </a:custGeom>
            <a:solidFill>
              <a:srgbClr val="000000"/>
            </a:solidFill>
            <a:ln w="36513">
              <a:solidFill>
                <a:srgbClr val="000000"/>
              </a:solidFill>
              <a:round/>
              <a:headEnd/>
              <a:tailEnd/>
            </a:ln>
          </p:spPr>
          <p:txBody>
            <a:bodyPr/>
            <a:lstStyle/>
            <a:p>
              <a:endParaRPr lang="en-US"/>
            </a:p>
          </p:txBody>
        </p:sp>
        <p:sp>
          <p:nvSpPr>
            <p:cNvPr id="33" name="Line 32"/>
            <p:cNvSpPr>
              <a:spLocks noChangeShapeType="1"/>
            </p:cNvSpPr>
            <p:nvPr/>
          </p:nvSpPr>
          <p:spPr bwMode="auto">
            <a:xfrm>
              <a:off x="981" y="2848"/>
              <a:ext cx="411" cy="1"/>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Freeform 33"/>
            <p:cNvSpPr>
              <a:spLocks/>
            </p:cNvSpPr>
            <p:nvPr/>
          </p:nvSpPr>
          <p:spPr bwMode="auto">
            <a:xfrm>
              <a:off x="3464" y="2042"/>
              <a:ext cx="94" cy="79"/>
            </a:xfrm>
            <a:custGeom>
              <a:avLst/>
              <a:gdLst>
                <a:gd name="T0" fmla="*/ 79 w 94"/>
                <a:gd name="T1" fmla="*/ 31 h 79"/>
                <a:gd name="T2" fmla="*/ 94 w 94"/>
                <a:gd name="T3" fmla="*/ 47 h 79"/>
                <a:gd name="T4" fmla="*/ 0 w 94"/>
                <a:gd name="T5" fmla="*/ 79 h 79"/>
                <a:gd name="T6" fmla="*/ 63 w 94"/>
                <a:gd name="T7" fmla="*/ 0 h 79"/>
                <a:gd name="T8" fmla="*/ 79 w 94"/>
                <a:gd name="T9" fmla="*/ 31 h 79"/>
                <a:gd name="T10" fmla="*/ 0 60000 65536"/>
                <a:gd name="T11" fmla="*/ 0 60000 65536"/>
                <a:gd name="T12" fmla="*/ 0 60000 65536"/>
                <a:gd name="T13" fmla="*/ 0 60000 65536"/>
                <a:gd name="T14" fmla="*/ 0 60000 65536"/>
                <a:gd name="T15" fmla="*/ 0 w 94"/>
                <a:gd name="T16" fmla="*/ 0 h 79"/>
                <a:gd name="T17" fmla="*/ 94 w 94"/>
                <a:gd name="T18" fmla="*/ 79 h 79"/>
              </a:gdLst>
              <a:ahLst/>
              <a:cxnLst>
                <a:cxn ang="T10">
                  <a:pos x="T0" y="T1"/>
                </a:cxn>
                <a:cxn ang="T11">
                  <a:pos x="T2" y="T3"/>
                </a:cxn>
                <a:cxn ang="T12">
                  <a:pos x="T4" y="T5"/>
                </a:cxn>
                <a:cxn ang="T13">
                  <a:pos x="T6" y="T7"/>
                </a:cxn>
                <a:cxn ang="T14">
                  <a:pos x="T8" y="T9"/>
                </a:cxn>
              </a:cxnLst>
              <a:rect l="T15" t="T16" r="T17" b="T18"/>
              <a:pathLst>
                <a:path w="94" h="79">
                  <a:moveTo>
                    <a:pt x="79" y="31"/>
                  </a:moveTo>
                  <a:lnTo>
                    <a:pt x="94" y="47"/>
                  </a:lnTo>
                  <a:lnTo>
                    <a:pt x="0" y="79"/>
                  </a:lnTo>
                  <a:lnTo>
                    <a:pt x="63" y="0"/>
                  </a:lnTo>
                  <a:lnTo>
                    <a:pt x="79" y="31"/>
                  </a:lnTo>
                  <a:close/>
                </a:path>
              </a:pathLst>
            </a:custGeom>
            <a:solidFill>
              <a:srgbClr val="000000"/>
            </a:solidFill>
            <a:ln w="36513">
              <a:solidFill>
                <a:srgbClr val="000000"/>
              </a:solidFill>
              <a:round/>
              <a:headEnd/>
              <a:tailEnd/>
            </a:ln>
          </p:spPr>
          <p:txBody>
            <a:bodyPr/>
            <a:lstStyle/>
            <a:p>
              <a:endParaRPr lang="en-US"/>
            </a:p>
          </p:txBody>
        </p:sp>
        <p:sp>
          <p:nvSpPr>
            <p:cNvPr id="35" name="Line 34"/>
            <p:cNvSpPr>
              <a:spLocks noChangeShapeType="1"/>
            </p:cNvSpPr>
            <p:nvPr/>
          </p:nvSpPr>
          <p:spPr bwMode="auto">
            <a:xfrm flipH="1">
              <a:off x="3543" y="1504"/>
              <a:ext cx="869" cy="569"/>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Freeform 35"/>
            <p:cNvSpPr>
              <a:spLocks/>
            </p:cNvSpPr>
            <p:nvPr/>
          </p:nvSpPr>
          <p:spPr bwMode="auto">
            <a:xfrm>
              <a:off x="5061" y="2753"/>
              <a:ext cx="95" cy="48"/>
            </a:xfrm>
            <a:custGeom>
              <a:avLst/>
              <a:gdLst>
                <a:gd name="T0" fmla="*/ 0 w 95"/>
                <a:gd name="T1" fmla="*/ 16 h 48"/>
                <a:gd name="T2" fmla="*/ 15 w 95"/>
                <a:gd name="T3" fmla="*/ 0 h 48"/>
                <a:gd name="T4" fmla="*/ 95 w 95"/>
                <a:gd name="T5" fmla="*/ 48 h 48"/>
                <a:gd name="T6" fmla="*/ 0 w 95"/>
                <a:gd name="T7" fmla="*/ 48 h 48"/>
                <a:gd name="T8" fmla="*/ 0 w 95"/>
                <a:gd name="T9" fmla="*/ 16 h 48"/>
                <a:gd name="T10" fmla="*/ 0 60000 65536"/>
                <a:gd name="T11" fmla="*/ 0 60000 65536"/>
                <a:gd name="T12" fmla="*/ 0 60000 65536"/>
                <a:gd name="T13" fmla="*/ 0 60000 65536"/>
                <a:gd name="T14" fmla="*/ 0 60000 65536"/>
                <a:gd name="T15" fmla="*/ 0 w 95"/>
                <a:gd name="T16" fmla="*/ 0 h 48"/>
                <a:gd name="T17" fmla="*/ 95 w 95"/>
                <a:gd name="T18" fmla="*/ 48 h 48"/>
              </a:gdLst>
              <a:ahLst/>
              <a:cxnLst>
                <a:cxn ang="T10">
                  <a:pos x="T0" y="T1"/>
                </a:cxn>
                <a:cxn ang="T11">
                  <a:pos x="T2" y="T3"/>
                </a:cxn>
                <a:cxn ang="T12">
                  <a:pos x="T4" y="T5"/>
                </a:cxn>
                <a:cxn ang="T13">
                  <a:pos x="T6" y="T7"/>
                </a:cxn>
                <a:cxn ang="T14">
                  <a:pos x="T8" y="T9"/>
                </a:cxn>
              </a:cxnLst>
              <a:rect l="T15" t="T16" r="T17" b="T18"/>
              <a:pathLst>
                <a:path w="95" h="48">
                  <a:moveTo>
                    <a:pt x="0" y="16"/>
                  </a:moveTo>
                  <a:lnTo>
                    <a:pt x="15" y="0"/>
                  </a:lnTo>
                  <a:lnTo>
                    <a:pt x="95" y="48"/>
                  </a:lnTo>
                  <a:lnTo>
                    <a:pt x="0" y="48"/>
                  </a:lnTo>
                  <a:lnTo>
                    <a:pt x="0" y="16"/>
                  </a:lnTo>
                  <a:close/>
                </a:path>
              </a:pathLst>
            </a:custGeom>
            <a:solidFill>
              <a:srgbClr val="000000"/>
            </a:solidFill>
            <a:ln w="36513">
              <a:solidFill>
                <a:srgbClr val="000000"/>
              </a:solidFill>
              <a:round/>
              <a:headEnd/>
              <a:tailEnd/>
            </a:ln>
          </p:spPr>
          <p:txBody>
            <a:bodyPr/>
            <a:lstStyle/>
            <a:p>
              <a:endParaRPr lang="en-US"/>
            </a:p>
          </p:txBody>
        </p:sp>
        <p:sp>
          <p:nvSpPr>
            <p:cNvPr id="37" name="Line 36"/>
            <p:cNvSpPr>
              <a:spLocks noChangeShapeType="1"/>
            </p:cNvSpPr>
            <p:nvPr/>
          </p:nvSpPr>
          <p:spPr bwMode="auto">
            <a:xfrm>
              <a:off x="3464" y="2279"/>
              <a:ext cx="1597" cy="490"/>
            </a:xfrm>
            <a:prstGeom prst="line">
              <a:avLst/>
            </a:prstGeom>
            <a:noFill/>
            <a:ln w="365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Freeform 37"/>
            <p:cNvSpPr>
              <a:spLocks/>
            </p:cNvSpPr>
            <p:nvPr/>
          </p:nvSpPr>
          <p:spPr bwMode="auto">
            <a:xfrm>
              <a:off x="2214" y="1805"/>
              <a:ext cx="443" cy="1502"/>
            </a:xfrm>
            <a:custGeom>
              <a:avLst/>
              <a:gdLst>
                <a:gd name="T0" fmla="*/ 48 w 443"/>
                <a:gd name="T1" fmla="*/ 15 h 1502"/>
                <a:gd name="T2" fmla="*/ 301 w 443"/>
                <a:gd name="T3" fmla="*/ 348 h 1502"/>
                <a:gd name="T4" fmla="*/ 0 w 443"/>
                <a:gd name="T5" fmla="*/ 585 h 1502"/>
                <a:gd name="T6" fmla="*/ 253 w 443"/>
                <a:gd name="T7" fmla="*/ 822 h 1502"/>
                <a:gd name="T8" fmla="*/ 0 w 443"/>
                <a:gd name="T9" fmla="*/ 1091 h 1502"/>
                <a:gd name="T10" fmla="*/ 301 w 443"/>
                <a:gd name="T11" fmla="*/ 1502 h 1502"/>
                <a:gd name="T12" fmla="*/ 427 w 443"/>
                <a:gd name="T13" fmla="*/ 1486 h 1502"/>
                <a:gd name="T14" fmla="*/ 143 w 443"/>
                <a:gd name="T15" fmla="*/ 1091 h 1502"/>
                <a:gd name="T16" fmla="*/ 396 w 443"/>
                <a:gd name="T17" fmla="*/ 838 h 1502"/>
                <a:gd name="T18" fmla="*/ 159 w 443"/>
                <a:gd name="T19" fmla="*/ 585 h 1502"/>
                <a:gd name="T20" fmla="*/ 443 w 443"/>
                <a:gd name="T21" fmla="*/ 332 h 1502"/>
                <a:gd name="T22" fmla="*/ 190 w 443"/>
                <a:gd name="T23" fmla="*/ 0 h 1502"/>
                <a:gd name="T24" fmla="*/ 48 w 443"/>
                <a:gd name="T25" fmla="*/ 15 h 1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3"/>
                <a:gd name="T40" fmla="*/ 0 h 1502"/>
                <a:gd name="T41" fmla="*/ 443 w 443"/>
                <a:gd name="T42" fmla="*/ 1502 h 1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3" h="1502">
                  <a:moveTo>
                    <a:pt x="48" y="15"/>
                  </a:moveTo>
                  <a:lnTo>
                    <a:pt x="301" y="348"/>
                  </a:lnTo>
                  <a:lnTo>
                    <a:pt x="0" y="585"/>
                  </a:lnTo>
                  <a:lnTo>
                    <a:pt x="253" y="822"/>
                  </a:lnTo>
                  <a:lnTo>
                    <a:pt x="0" y="1091"/>
                  </a:lnTo>
                  <a:lnTo>
                    <a:pt x="301" y="1502"/>
                  </a:lnTo>
                  <a:lnTo>
                    <a:pt x="427" y="1486"/>
                  </a:lnTo>
                  <a:lnTo>
                    <a:pt x="143" y="1091"/>
                  </a:lnTo>
                  <a:lnTo>
                    <a:pt x="396" y="838"/>
                  </a:lnTo>
                  <a:lnTo>
                    <a:pt x="159" y="585"/>
                  </a:lnTo>
                  <a:lnTo>
                    <a:pt x="443" y="332"/>
                  </a:lnTo>
                  <a:lnTo>
                    <a:pt x="190" y="0"/>
                  </a:lnTo>
                  <a:lnTo>
                    <a:pt x="48" y="15"/>
                  </a:lnTo>
                  <a:close/>
                </a:path>
              </a:pathLst>
            </a:custGeom>
            <a:solidFill>
              <a:srgbClr val="FFFFFF"/>
            </a:solidFill>
            <a:ln w="36513">
              <a:solidFill>
                <a:srgbClr val="FFFFFF"/>
              </a:solidFill>
              <a:round/>
              <a:headEnd/>
              <a:tailEnd/>
            </a:ln>
          </p:spPr>
          <p:txBody>
            <a:bodyPr/>
            <a:lstStyle/>
            <a:p>
              <a:endParaRPr lang="en-US"/>
            </a:p>
          </p:txBody>
        </p:sp>
        <p:sp>
          <p:nvSpPr>
            <p:cNvPr id="39" name="Line 38"/>
            <p:cNvSpPr>
              <a:spLocks noChangeShapeType="1"/>
            </p:cNvSpPr>
            <p:nvPr/>
          </p:nvSpPr>
          <p:spPr bwMode="auto">
            <a:xfrm flipH="1">
              <a:off x="2395" y="1567"/>
              <a:ext cx="152" cy="292"/>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Rectangle 39"/>
            <p:cNvSpPr>
              <a:spLocks noChangeArrowheads="1"/>
            </p:cNvSpPr>
            <p:nvPr/>
          </p:nvSpPr>
          <p:spPr bwMode="auto">
            <a:xfrm>
              <a:off x="1589" y="2764"/>
              <a:ext cx="9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100000"/>
                </a:lnSpc>
              </a:pPr>
              <a:r>
                <a:rPr lang="en-GB" sz="1600">
                  <a:solidFill>
                    <a:srgbClr val="000000"/>
                  </a:solidFill>
                  <a:latin typeface="Arial" charset="0"/>
                </a:rPr>
                <a:t>B</a:t>
              </a:r>
              <a:endParaRPr lang="en-GB" sz="2400">
                <a:solidFill>
                  <a:schemeClr val="tx1"/>
                </a:solidFill>
                <a:latin typeface="Times"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 Managers</a:t>
            </a:r>
            <a:r>
              <a:rPr lang="el-GR" dirty="0" smtClean="0"/>
              <a:t> (</a:t>
            </a:r>
            <a:r>
              <a:rPr lang="en-US" dirty="0" smtClean="0"/>
              <a:t>RM)</a:t>
            </a:r>
            <a:endParaRPr lang="el-GR" dirty="0"/>
          </a:p>
        </p:txBody>
      </p:sp>
      <p:sp>
        <p:nvSpPr>
          <p:cNvPr id="3" name="2 - Θέση περιεχομένου"/>
          <p:cNvSpPr>
            <a:spLocks noGrp="1"/>
          </p:cNvSpPr>
          <p:nvPr>
            <p:ph idx="1"/>
          </p:nvPr>
        </p:nvSpPr>
        <p:spPr/>
        <p:txBody>
          <a:bodyPr/>
          <a:lstStyle/>
          <a:p>
            <a:r>
              <a:rPr lang="el-GR" sz="2400" dirty="0" smtClean="0"/>
              <a:t>Διαχειρίζονται τα αντίγραφα και εκτελούν λειτουργίες πάνω τους (ατομικά)</a:t>
            </a:r>
          </a:p>
          <a:p>
            <a:r>
              <a:rPr lang="el-GR" sz="2400" dirty="0" smtClean="0"/>
              <a:t>Είναι υπεύθυνοι για </a:t>
            </a:r>
          </a:p>
          <a:p>
            <a:pPr lvl="1"/>
            <a:r>
              <a:rPr lang="el-GR" sz="2000" b="1" dirty="0" smtClean="0"/>
              <a:t>Συμφωνία</a:t>
            </a:r>
            <a:r>
              <a:rPr lang="en-US" sz="2000" dirty="0" smtClean="0"/>
              <a:t>: </a:t>
            </a:r>
            <a:r>
              <a:rPr lang="el-GR" sz="2000" dirty="0" smtClean="0"/>
              <a:t>Οι</a:t>
            </a:r>
            <a:r>
              <a:rPr lang="en-US" sz="2000" dirty="0" smtClean="0"/>
              <a:t> RMs </a:t>
            </a:r>
            <a:r>
              <a:rPr lang="el-GR" sz="2000" dirty="0" smtClean="0"/>
              <a:t>προσπαθούν να έρθουν σε συμφωνία για το αποτέλεσμα ενός αιτήματος</a:t>
            </a:r>
            <a:endParaRPr lang="en-US" sz="2000" dirty="0" smtClean="0"/>
          </a:p>
          <a:p>
            <a:pPr lvl="1">
              <a:buNone/>
            </a:pPr>
            <a:r>
              <a:rPr lang="el-GR" sz="2000" dirty="0" smtClean="0"/>
              <a:t>	Π.χ., με </a:t>
            </a:r>
            <a:r>
              <a:rPr lang="en-US" sz="2000" dirty="0" smtClean="0"/>
              <a:t>two phase commit</a:t>
            </a:r>
            <a:r>
              <a:rPr lang="el-GR" sz="2000" dirty="0" smtClean="0"/>
              <a:t>: αν επιτύχει, το αποτέλεσμα  γίνεται μόνιμο</a:t>
            </a:r>
            <a:endParaRPr lang="en-US" sz="2000" dirty="0" smtClean="0"/>
          </a:p>
          <a:p>
            <a:pPr lvl="1"/>
            <a:r>
              <a:rPr lang="el-GR" sz="2000" b="1" dirty="0" smtClean="0"/>
              <a:t>Απόκριση: </a:t>
            </a:r>
            <a:r>
              <a:rPr lang="el-GR" sz="2000" dirty="0" smtClean="0"/>
              <a:t>Τουλάχιστον ένας </a:t>
            </a:r>
            <a:r>
              <a:rPr lang="en-US" sz="2000" dirty="0" smtClean="0"/>
              <a:t>R</a:t>
            </a:r>
            <a:r>
              <a:rPr lang="el-GR" sz="2000" dirty="0" smtClean="0"/>
              <a:t>Μ</a:t>
            </a:r>
            <a:r>
              <a:rPr lang="en-US" sz="2000" dirty="0" smtClean="0"/>
              <a:t> </a:t>
            </a:r>
            <a:r>
              <a:rPr lang="el-GR" sz="2000" dirty="0" smtClean="0"/>
              <a:t>πρέπει να απαντήσει στον χρήστη</a:t>
            </a:r>
            <a:endParaRPr lang="en-US" sz="2000" b="1" dirty="0" smtClean="0"/>
          </a:p>
          <a:p>
            <a:pPr lvl="1">
              <a:buNone/>
            </a:pPr>
            <a:r>
              <a:rPr lang="el-GR" sz="2000" dirty="0" smtClean="0"/>
              <a:t>	Η πρώτη απάντηση που θα φτάσει αρκεί, αφού όλοι οι </a:t>
            </a:r>
            <a:r>
              <a:rPr lang="en-US" sz="2000" dirty="0" smtClean="0"/>
              <a:t>RMs</a:t>
            </a:r>
            <a:r>
              <a:rPr lang="el-GR" sz="2000" dirty="0" smtClean="0"/>
              <a:t> θα επιστρέψουν την ίδια απάντηση</a:t>
            </a:r>
            <a:endParaRPr lang="en-US" sz="2000" dirty="0" smtClean="0"/>
          </a:p>
          <a:p>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Δίλημμα</a:t>
            </a:r>
            <a:endParaRPr lang="el-GR" dirty="0"/>
          </a:p>
        </p:txBody>
      </p:sp>
      <p:sp>
        <p:nvSpPr>
          <p:cNvPr id="3" name="2 - Θέση περιεχομένου"/>
          <p:cNvSpPr>
            <a:spLocks noGrp="1"/>
          </p:cNvSpPr>
          <p:nvPr>
            <p:ph idx="1"/>
          </p:nvPr>
        </p:nvSpPr>
        <p:spPr/>
        <p:txBody>
          <a:bodyPr/>
          <a:lstStyle/>
          <a:p>
            <a:r>
              <a:rPr lang="el-GR" sz="2400" dirty="0" smtClean="0"/>
              <a:t>Όταν έχουμε ένα </a:t>
            </a:r>
            <a:r>
              <a:rPr lang="en-US" sz="2400" dirty="0" smtClean="0">
                <a:solidFill>
                  <a:srgbClr val="FF0000"/>
                </a:solidFill>
              </a:rPr>
              <a:t>network partition</a:t>
            </a:r>
            <a:r>
              <a:rPr lang="en-US" sz="2400" dirty="0" smtClean="0"/>
              <a:t>:</a:t>
            </a:r>
          </a:p>
          <a:p>
            <a:r>
              <a:rPr lang="el-GR" sz="2400" dirty="0" smtClean="0"/>
              <a:t>Για να κρατήσουμε τα αντίγραφα συνεπή, πρέπει να μπλοκάρουμε</a:t>
            </a:r>
            <a:endParaRPr lang="en-US" sz="2400" dirty="0" smtClean="0"/>
          </a:p>
          <a:p>
            <a:pPr lvl="1"/>
            <a:r>
              <a:rPr lang="el-GR" sz="2000" dirty="0" smtClean="0"/>
              <a:t>Για έναν εξωτερικό παρατηρητή, το σύστημα είναι μη διαθέσιμο</a:t>
            </a:r>
            <a:endParaRPr lang="en-US" sz="2000" dirty="0" smtClean="0"/>
          </a:p>
          <a:p>
            <a:r>
              <a:rPr lang="el-GR" sz="2400" dirty="0" smtClean="0"/>
              <a:t>Αν συνεχίσουμε να εξυπηρετούμε αιτήματα από 2 </a:t>
            </a:r>
            <a:r>
              <a:rPr lang="en-US" sz="2400" dirty="0" smtClean="0"/>
              <a:t>partitions, </a:t>
            </a:r>
            <a:r>
              <a:rPr lang="el-GR" sz="2400" dirty="0" smtClean="0"/>
              <a:t>τα αντίγραφα θα αρχίσουν να αποκλίνουν</a:t>
            </a:r>
            <a:endParaRPr lang="en-US" sz="2400" dirty="0" smtClean="0"/>
          </a:p>
          <a:p>
            <a:pPr lvl="1"/>
            <a:r>
              <a:rPr lang="el-GR" sz="2000" dirty="0" smtClean="0"/>
              <a:t>Το σύστημα θα είναι διαθέσιμο, αλλά όχι συνεπές</a:t>
            </a:r>
            <a:endParaRPr lang="en-US" sz="2000" dirty="0" smtClean="0"/>
          </a:p>
          <a:p>
            <a:r>
              <a:rPr lang="el-GR" sz="2400" dirty="0" smtClean="0"/>
              <a:t>Το θεώρημα</a:t>
            </a:r>
            <a:r>
              <a:rPr lang="en-US" sz="2400" dirty="0" smtClean="0"/>
              <a:t> CAP </a:t>
            </a:r>
            <a:r>
              <a:rPr lang="el-GR" sz="2400" dirty="0" smtClean="0"/>
              <a:t>εξηγεί το δίλημμα</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Θεώρημα </a:t>
            </a:r>
            <a:r>
              <a:rPr lang="en-US" dirty="0" smtClean="0"/>
              <a:t>CAP</a:t>
            </a:r>
            <a:endParaRPr lang="el-GR" dirty="0"/>
          </a:p>
        </p:txBody>
      </p:sp>
      <p:sp>
        <p:nvSpPr>
          <p:cNvPr id="3" name="2 - Θέση περιεχομένου"/>
          <p:cNvSpPr>
            <a:spLocks noGrp="1"/>
          </p:cNvSpPr>
          <p:nvPr>
            <p:ph idx="1"/>
          </p:nvPr>
        </p:nvSpPr>
        <p:spPr/>
        <p:txBody>
          <a:bodyPr/>
          <a:lstStyle/>
          <a:p>
            <a:r>
              <a:rPr lang="en-US" sz="2400" dirty="0" smtClean="0">
                <a:solidFill>
                  <a:srgbClr val="FF0000"/>
                </a:solidFill>
              </a:rPr>
              <a:t>C</a:t>
            </a:r>
            <a:r>
              <a:rPr lang="en-US" sz="2400" dirty="0" smtClean="0"/>
              <a:t>onsistency</a:t>
            </a:r>
          </a:p>
          <a:p>
            <a:r>
              <a:rPr lang="en-US" sz="2400" dirty="0" smtClean="0">
                <a:solidFill>
                  <a:srgbClr val="FF0000"/>
                </a:solidFill>
              </a:rPr>
              <a:t>A</a:t>
            </a:r>
            <a:r>
              <a:rPr lang="en-US" sz="2400" dirty="0" smtClean="0"/>
              <a:t>vailability</a:t>
            </a:r>
          </a:p>
          <a:p>
            <a:r>
              <a:rPr lang="en-US" sz="2400" dirty="0" smtClean="0">
                <a:solidFill>
                  <a:srgbClr val="FF0000"/>
                </a:solidFill>
              </a:rPr>
              <a:t>P</a:t>
            </a:r>
            <a:r>
              <a:rPr lang="en-US" sz="2400" dirty="0" smtClean="0"/>
              <a:t>artition tolerance</a:t>
            </a:r>
          </a:p>
          <a:p>
            <a:endParaRPr lang="el-GR" sz="2400" dirty="0" smtClean="0"/>
          </a:p>
          <a:p>
            <a:r>
              <a:rPr lang="el-GR" sz="2400" dirty="0" smtClean="0"/>
              <a:t>Έχει αποδειχθεί ότι μόνο 2 από τα 3 μπορούν να συνυπάρχουν</a:t>
            </a:r>
            <a:endParaRPr lang="en-US" sz="2400" dirty="0" smtClean="0"/>
          </a:p>
          <a:p>
            <a:endParaRPr lang="el-GR" sz="2400" dirty="0" smtClean="0"/>
          </a:p>
          <a:p>
            <a:r>
              <a:rPr lang="el-GR" sz="2400" dirty="0" smtClean="0"/>
              <a:t>Άρα σε περίπτωση </a:t>
            </a:r>
            <a:r>
              <a:rPr lang="en-US" sz="2400" dirty="0" smtClean="0"/>
              <a:t>network partition </a:t>
            </a:r>
            <a:r>
              <a:rPr lang="el-GR" sz="2400" dirty="0" smtClean="0"/>
              <a:t>πρέπει να διαλέξουμε ένα από τα 2</a:t>
            </a:r>
            <a:endParaRPr lang="en-US" sz="2400" dirty="0" smtClean="0"/>
          </a:p>
          <a:p>
            <a:endParaRPr lang="el-GR"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Διαχείριση του </a:t>
            </a:r>
            <a:r>
              <a:rPr lang="en-US" dirty="0" smtClean="0"/>
              <a:t>CAP</a:t>
            </a:r>
            <a:endParaRPr lang="el-GR" dirty="0"/>
          </a:p>
        </p:txBody>
      </p:sp>
      <p:sp>
        <p:nvSpPr>
          <p:cNvPr id="3" name="2 - Θέση περιεχομένου"/>
          <p:cNvSpPr>
            <a:spLocks noGrp="1"/>
          </p:cNvSpPr>
          <p:nvPr>
            <p:ph idx="1"/>
          </p:nvPr>
        </p:nvSpPr>
        <p:spPr/>
        <p:txBody>
          <a:bodyPr/>
          <a:lstStyle/>
          <a:p>
            <a:r>
              <a:rPr lang="en-US" sz="2400" dirty="0" smtClean="0"/>
              <a:t>To </a:t>
            </a:r>
            <a:r>
              <a:rPr lang="el-GR" sz="2400" dirty="0" smtClean="0"/>
              <a:t>πρόβλημα έγκειται στο</a:t>
            </a:r>
            <a:r>
              <a:rPr lang="en-US" sz="2400" dirty="0" smtClean="0"/>
              <a:t> Internet</a:t>
            </a:r>
          </a:p>
          <a:p>
            <a:pPr lvl="1"/>
            <a:r>
              <a:rPr lang="el-GR" sz="2000" dirty="0" smtClean="0"/>
              <a:t>Όταν το σύστημα περιλαμβάνει γεωγραφικά κατανεμημένες περιοχές, η περίπτωση του </a:t>
            </a:r>
            <a:r>
              <a:rPr lang="en-US" sz="2000" dirty="0" smtClean="0"/>
              <a:t>network partitioning </a:t>
            </a:r>
            <a:r>
              <a:rPr lang="el-GR" sz="2000" dirty="0" smtClean="0"/>
              <a:t>είναι αναπόφευκτη</a:t>
            </a:r>
            <a:endParaRPr lang="en-US" sz="2000" dirty="0" smtClean="0"/>
          </a:p>
          <a:p>
            <a:r>
              <a:rPr lang="el-GR" sz="2400" dirty="0" smtClean="0"/>
              <a:t>Τότε πρέπει να θυσιάσει κανείς είτε</a:t>
            </a:r>
            <a:r>
              <a:rPr lang="en-US" sz="2400" dirty="0" smtClean="0"/>
              <a:t> availability </a:t>
            </a:r>
            <a:r>
              <a:rPr lang="el-GR" sz="2400" dirty="0" smtClean="0"/>
              <a:t>είτε</a:t>
            </a:r>
            <a:r>
              <a:rPr lang="en-US" sz="2400" dirty="0" smtClean="0"/>
              <a:t> consistency</a:t>
            </a:r>
          </a:p>
          <a:p>
            <a:r>
              <a:rPr lang="el-GR" sz="2400" dirty="0" smtClean="0"/>
              <a:t>Σχεδιαστική απόφαση ανάλογα με το σενάριο χρήσης</a:t>
            </a:r>
            <a:endParaRPr lang="en-US" sz="2400" dirty="0" smtClean="0"/>
          </a:p>
          <a:p>
            <a:pPr lvl="1"/>
            <a:r>
              <a:rPr lang="el-GR" sz="2000" dirty="0" smtClean="0"/>
              <a:t>Αν διαλέξουμε</a:t>
            </a:r>
            <a:r>
              <a:rPr lang="en-US" sz="2000" dirty="0" smtClean="0"/>
              <a:t> consistency</a:t>
            </a:r>
            <a:r>
              <a:rPr lang="el-GR" sz="2000" dirty="0" smtClean="0"/>
              <a:t> (π.χ. </a:t>
            </a:r>
            <a:r>
              <a:rPr lang="en-US" sz="2000" dirty="0" smtClean="0"/>
              <a:t>2PC) </a:t>
            </a:r>
            <a:r>
              <a:rPr lang="el-GR" sz="2000" dirty="0" smtClean="0"/>
              <a:t>το σύστημα θα μπλοκάρει μέχρι να επανέλθει η συνέπεια</a:t>
            </a:r>
            <a:endParaRPr lang="en-US" sz="2000" dirty="0" smtClean="0"/>
          </a:p>
          <a:p>
            <a:pPr lvl="1"/>
            <a:r>
              <a:rPr lang="el-GR" sz="2000" dirty="0" smtClean="0"/>
              <a:t>Αν διαλέξουμε </a:t>
            </a:r>
            <a:r>
              <a:rPr lang="en-US" sz="2000" dirty="0" smtClean="0"/>
              <a:t>availability</a:t>
            </a:r>
            <a:r>
              <a:rPr lang="el-GR" sz="2000" dirty="0" smtClean="0"/>
              <a:t> πάμε για </a:t>
            </a:r>
            <a:r>
              <a:rPr lang="en-US" sz="2000" dirty="0" smtClean="0">
                <a:solidFill>
                  <a:srgbClr val="FF0000"/>
                </a:solidFill>
              </a:rPr>
              <a:t>eventual consistency</a:t>
            </a:r>
          </a:p>
          <a:p>
            <a:endParaRPr lang="el-G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Διαχείριση των </a:t>
            </a:r>
            <a:r>
              <a:rPr lang="en-US" dirty="0" smtClean="0"/>
              <a:t>Network Partitions</a:t>
            </a:r>
            <a:endParaRPr lang="el-GR" dirty="0"/>
          </a:p>
        </p:txBody>
      </p:sp>
      <p:sp>
        <p:nvSpPr>
          <p:cNvPr id="3" name="2 - Θέση περιεχομένου"/>
          <p:cNvSpPr>
            <a:spLocks noGrp="1"/>
          </p:cNvSpPr>
          <p:nvPr>
            <p:ph idx="1"/>
          </p:nvPr>
        </p:nvSpPr>
        <p:spPr/>
        <p:txBody>
          <a:bodyPr/>
          <a:lstStyle/>
          <a:p>
            <a:r>
              <a:rPr lang="el-GR" sz="2400" dirty="0" smtClean="0"/>
              <a:t>Κατά τη διάρκεια ενός</a:t>
            </a:r>
            <a:r>
              <a:rPr lang="en-US" sz="2400" dirty="0" smtClean="0"/>
              <a:t> partition, </a:t>
            </a:r>
            <a:r>
              <a:rPr lang="el-GR" sz="2400" dirty="0" smtClean="0"/>
              <a:t>ζεύγη από αντικρουόμενα </a:t>
            </a:r>
            <a:r>
              <a:rPr lang="en-US" sz="2400" dirty="0" smtClean="0"/>
              <a:t>transactions </a:t>
            </a:r>
            <a:r>
              <a:rPr lang="el-GR" sz="2400" dirty="0" smtClean="0"/>
              <a:t>μπορεί να εκτελέστηκαν σε διαφορετικά </a:t>
            </a:r>
            <a:r>
              <a:rPr lang="en-US" sz="2400" dirty="0" smtClean="0"/>
              <a:t>partitions.</a:t>
            </a:r>
            <a:r>
              <a:rPr lang="el-GR" sz="2400" dirty="0" smtClean="0"/>
              <a:t> Η μόνη επιλογή είναι να διορθώσουμε την κατάσταση μετά από ανάνηψη του συστήματος</a:t>
            </a:r>
            <a:endParaRPr lang="en-US" sz="2400" dirty="0" smtClean="0"/>
          </a:p>
          <a:p>
            <a:pPr lvl="1"/>
            <a:r>
              <a:rPr lang="el-GR" sz="2000" dirty="0" smtClean="0"/>
              <a:t>Ακυρώνουμε ένα από τα αντικρουόμενα </a:t>
            </a:r>
            <a:r>
              <a:rPr lang="en-US" sz="2000" dirty="0" smtClean="0"/>
              <a:t>transactions </a:t>
            </a:r>
            <a:r>
              <a:rPr lang="el-GR" sz="2000" dirty="0" smtClean="0"/>
              <a:t>μετά την ανάνηψη</a:t>
            </a:r>
            <a:endParaRPr lang="en-US" sz="2000" dirty="0" smtClean="0"/>
          </a:p>
          <a:p>
            <a:pPr lvl="1"/>
            <a:r>
              <a:rPr lang="el-GR" sz="2000" dirty="0" smtClean="0"/>
              <a:t>Βασική ιδέα</a:t>
            </a:r>
            <a:r>
              <a:rPr lang="en-US" sz="2000" dirty="0" smtClean="0"/>
              <a:t>: </a:t>
            </a:r>
            <a:r>
              <a:rPr lang="el-GR" sz="2000" dirty="0" smtClean="0"/>
              <a:t>Επιτρέπουμε τη συνέχιση των λειτουργιών και λύνουμε τις διαφορές που προκύπτουν μετά την επανένωση του δικτύου</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Απαρτία (</a:t>
            </a:r>
            <a:r>
              <a:rPr lang="en-US" dirty="0" smtClean="0"/>
              <a:t>quorum)</a:t>
            </a:r>
            <a:endParaRPr lang="el-GR" dirty="0"/>
          </a:p>
        </p:txBody>
      </p:sp>
      <p:sp>
        <p:nvSpPr>
          <p:cNvPr id="3" name="2 - Θέση περιεχομένου"/>
          <p:cNvSpPr>
            <a:spLocks noGrp="1"/>
          </p:cNvSpPr>
          <p:nvPr>
            <p:ph idx="1"/>
          </p:nvPr>
        </p:nvSpPr>
        <p:spPr>
          <a:xfrm>
            <a:off x="457200" y="1639341"/>
            <a:ext cx="8229600" cy="4525963"/>
          </a:xfrm>
        </p:spPr>
        <p:txBody>
          <a:bodyPr/>
          <a:lstStyle/>
          <a:p>
            <a:r>
              <a:rPr lang="el-GR" sz="2400" dirty="0" smtClean="0"/>
              <a:t>Για να αποφασίσουμε αν επιτρέπονται τα </a:t>
            </a:r>
            <a:r>
              <a:rPr lang="en-US" sz="2400" dirty="0" smtClean="0"/>
              <a:t>reads </a:t>
            </a:r>
            <a:r>
              <a:rPr lang="el-GR" sz="2400" dirty="0" smtClean="0"/>
              <a:t>και τα </a:t>
            </a:r>
            <a:r>
              <a:rPr lang="en-US" sz="2400" dirty="0" smtClean="0"/>
              <a:t>writes</a:t>
            </a:r>
          </a:p>
          <a:p>
            <a:r>
              <a:rPr lang="el-GR" sz="2400" dirty="0" smtClean="0"/>
              <a:t>Υπάρχουν 2 τύποι</a:t>
            </a:r>
            <a:r>
              <a:rPr lang="en-US" sz="2400" dirty="0" smtClean="0"/>
              <a:t>: </a:t>
            </a:r>
            <a:r>
              <a:rPr lang="el-GR" sz="2400" dirty="0" smtClean="0"/>
              <a:t>απαισιόδοξη απαρτία (</a:t>
            </a:r>
            <a:r>
              <a:rPr lang="en-US" sz="2400" dirty="0" smtClean="0"/>
              <a:t>pessimistic quorum</a:t>
            </a:r>
            <a:r>
              <a:rPr lang="el-GR" sz="2400" dirty="0" smtClean="0"/>
              <a:t>)</a:t>
            </a:r>
            <a:r>
              <a:rPr lang="en-US" sz="2400" dirty="0" smtClean="0"/>
              <a:t> </a:t>
            </a:r>
            <a:r>
              <a:rPr lang="el-GR" sz="2400" dirty="0" smtClean="0"/>
              <a:t>και αισιόδοξη απαρτία (</a:t>
            </a:r>
            <a:r>
              <a:rPr lang="en-US" sz="2400" dirty="0" smtClean="0"/>
              <a:t>optimistic quorum</a:t>
            </a:r>
            <a:r>
              <a:rPr lang="el-GR" sz="2400" dirty="0" smtClean="0"/>
              <a:t>)</a:t>
            </a:r>
            <a:endParaRPr lang="en-US" sz="2400" dirty="0" smtClean="0"/>
          </a:p>
          <a:p>
            <a:r>
              <a:rPr lang="el-GR" sz="2400" dirty="0" smtClean="0"/>
              <a:t>Στην απαισιόδοξη οι ενημερώσεις επιτρέπονται μόνο όταν ένα </a:t>
            </a:r>
            <a:r>
              <a:rPr lang="en-US" sz="2400" dirty="0" smtClean="0"/>
              <a:t>partition </a:t>
            </a:r>
            <a:r>
              <a:rPr lang="el-GR" sz="2400" dirty="0" smtClean="0"/>
              <a:t>έχει την πλειονότητα των </a:t>
            </a:r>
            <a:r>
              <a:rPr lang="en-US" sz="2400" dirty="0" smtClean="0"/>
              <a:t>RMs</a:t>
            </a:r>
          </a:p>
          <a:p>
            <a:pPr lvl="1"/>
            <a:r>
              <a:rPr lang="el-GR" sz="2000" dirty="0" smtClean="0"/>
              <a:t>Οι ενημερώσεις διαδίδονται στους υπόλοιπους </a:t>
            </a:r>
            <a:r>
              <a:rPr lang="en-US" sz="2000" dirty="0" smtClean="0"/>
              <a:t>RMs </a:t>
            </a:r>
            <a:r>
              <a:rPr lang="el-GR" sz="2000" dirty="0" smtClean="0"/>
              <a:t>όταν επανέλθει το σύστημα</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Στατική απαρτία</a:t>
            </a:r>
            <a:endParaRPr lang="el-GR" dirty="0"/>
          </a:p>
        </p:txBody>
      </p:sp>
      <p:sp>
        <p:nvSpPr>
          <p:cNvPr id="3" name="2 - Θέση περιεχομένου"/>
          <p:cNvSpPr>
            <a:spLocks noGrp="1"/>
          </p:cNvSpPr>
          <p:nvPr>
            <p:ph idx="1"/>
          </p:nvPr>
        </p:nvSpPr>
        <p:spPr/>
        <p:txBody>
          <a:bodyPr/>
          <a:lstStyle/>
          <a:p>
            <a:r>
              <a:rPr lang="el-GR" sz="2400" dirty="0" smtClean="0"/>
              <a:t>Η απόφαση για το πόσοι </a:t>
            </a:r>
            <a:r>
              <a:rPr lang="en-US" sz="2400" dirty="0" smtClean="0"/>
              <a:t>RMs </a:t>
            </a:r>
            <a:r>
              <a:rPr lang="el-GR" sz="2400" dirty="0" smtClean="0"/>
              <a:t>πρέπει να εμπλακούν σε ένα </a:t>
            </a:r>
            <a:r>
              <a:rPr lang="en-US" sz="2400" dirty="0" smtClean="0"/>
              <a:t>operation </a:t>
            </a:r>
            <a:r>
              <a:rPr lang="el-GR" sz="2400" dirty="0" smtClean="0"/>
              <a:t>πάνω σε αντίγραφα λέγεται επιλογή απαρτίας (</a:t>
            </a:r>
            <a:r>
              <a:rPr lang="en-US" sz="2400" dirty="0" smtClean="0"/>
              <a:t>quorum selection) </a:t>
            </a:r>
          </a:p>
          <a:p>
            <a:r>
              <a:rPr lang="el-GR" sz="2400" dirty="0" smtClean="0"/>
              <a:t>Κανόνες</a:t>
            </a:r>
            <a:r>
              <a:rPr lang="en-US" sz="2400" dirty="0" smtClean="0"/>
              <a:t>:</a:t>
            </a:r>
          </a:p>
          <a:p>
            <a:pPr lvl="1"/>
            <a:r>
              <a:rPr lang="en-US" sz="2000" dirty="0" smtClean="0"/>
              <a:t> </a:t>
            </a:r>
            <a:r>
              <a:rPr lang="el-GR" sz="2000" dirty="0" smtClean="0"/>
              <a:t>Τουλάχιστον </a:t>
            </a:r>
            <a:r>
              <a:rPr lang="en-US" sz="2000" dirty="0" smtClean="0">
                <a:solidFill>
                  <a:srgbClr val="0000FF"/>
                </a:solidFill>
              </a:rPr>
              <a:t>r</a:t>
            </a:r>
            <a:r>
              <a:rPr lang="en-US" sz="2000" dirty="0" smtClean="0"/>
              <a:t> </a:t>
            </a:r>
            <a:r>
              <a:rPr lang="el-GR" sz="2000" dirty="0" smtClean="0"/>
              <a:t>αντίγραφα πρέπει να προσπελαστούν για ένα </a:t>
            </a:r>
            <a:r>
              <a:rPr lang="en-US" sz="2000" dirty="0" smtClean="0"/>
              <a:t>read</a:t>
            </a:r>
          </a:p>
          <a:p>
            <a:pPr lvl="1"/>
            <a:r>
              <a:rPr lang="en-US" sz="2000" dirty="0" smtClean="0"/>
              <a:t> </a:t>
            </a:r>
            <a:r>
              <a:rPr lang="el-GR" sz="2000" dirty="0" smtClean="0"/>
              <a:t>Τουλάχιστον </a:t>
            </a:r>
            <a:r>
              <a:rPr lang="en-US" sz="2000" dirty="0" smtClean="0">
                <a:solidFill>
                  <a:srgbClr val="0000FF"/>
                </a:solidFill>
              </a:rPr>
              <a:t>w</a:t>
            </a:r>
            <a:r>
              <a:rPr lang="en-US" sz="2000" dirty="0" smtClean="0"/>
              <a:t> </a:t>
            </a:r>
            <a:r>
              <a:rPr lang="el-GR" sz="2000" dirty="0" smtClean="0"/>
              <a:t>αντίγραφα πρέπει να προσπελαστούν για ένα </a:t>
            </a:r>
            <a:r>
              <a:rPr lang="en-US" sz="2000" dirty="0" smtClean="0"/>
              <a:t>write</a:t>
            </a:r>
          </a:p>
          <a:p>
            <a:pPr lvl="1"/>
            <a:r>
              <a:rPr lang="en-US" sz="2000" dirty="0" smtClean="0"/>
              <a:t> </a:t>
            </a:r>
            <a:r>
              <a:rPr lang="en-US" sz="2000" dirty="0" smtClean="0">
                <a:solidFill>
                  <a:srgbClr val="0000FF"/>
                </a:solidFill>
              </a:rPr>
              <a:t>r + w &gt; N</a:t>
            </a:r>
            <a:r>
              <a:rPr lang="en-US" sz="2000" dirty="0" smtClean="0"/>
              <a:t>, </a:t>
            </a:r>
            <a:r>
              <a:rPr lang="el-GR" sz="2000" dirty="0" smtClean="0"/>
              <a:t>όπου </a:t>
            </a:r>
            <a:r>
              <a:rPr lang="en-US" sz="2000" dirty="0" smtClean="0">
                <a:solidFill>
                  <a:srgbClr val="0000FF"/>
                </a:solidFill>
              </a:rPr>
              <a:t>N</a:t>
            </a:r>
            <a:r>
              <a:rPr lang="en-US" sz="2000" dirty="0" smtClean="0"/>
              <a:t> </a:t>
            </a:r>
            <a:r>
              <a:rPr lang="el-GR" sz="2000" dirty="0" smtClean="0"/>
              <a:t>ο αριθμός των αντιγράφων</a:t>
            </a:r>
            <a:endParaRPr lang="en-US" sz="2000" dirty="0" smtClean="0"/>
          </a:p>
          <a:p>
            <a:pPr lvl="1"/>
            <a:r>
              <a:rPr lang="en-US" sz="2000" dirty="0" smtClean="0"/>
              <a:t> </a:t>
            </a:r>
            <a:r>
              <a:rPr lang="en-US" sz="2000" dirty="0" smtClean="0">
                <a:solidFill>
                  <a:srgbClr val="0000FF"/>
                </a:solidFill>
              </a:rPr>
              <a:t>w &gt; N/2</a:t>
            </a:r>
          </a:p>
          <a:p>
            <a:pPr lvl="1"/>
            <a:r>
              <a:rPr lang="en-US" sz="2000" dirty="0" smtClean="0"/>
              <a:t> </a:t>
            </a:r>
            <a:r>
              <a:rPr lang="el-GR" sz="2000" dirty="0" smtClean="0"/>
              <a:t>Κάθε αντικείμενο έχει ένα </a:t>
            </a:r>
            <a:r>
              <a:rPr lang="en-US" sz="2000" dirty="0" smtClean="0"/>
              <a:t>version number </a:t>
            </a:r>
            <a:r>
              <a:rPr lang="el-GR" sz="2000" dirty="0" smtClean="0"/>
              <a:t>ή ένα συνεπές</a:t>
            </a:r>
            <a:r>
              <a:rPr lang="en-US" sz="2000" dirty="0" smtClean="0"/>
              <a:t> timestamp</a:t>
            </a:r>
          </a:p>
          <a:p>
            <a:endParaRPr lang="el-GR"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Static Quorums </a:t>
            </a:r>
            <a:endParaRPr lang="el-GR" dirty="0"/>
          </a:p>
        </p:txBody>
      </p:sp>
      <p:sp>
        <p:nvSpPr>
          <p:cNvPr id="3" name="2 - Θέση περιεχομένου"/>
          <p:cNvSpPr>
            <a:spLocks noGrp="1"/>
          </p:cNvSpPr>
          <p:nvPr>
            <p:ph idx="1"/>
          </p:nvPr>
        </p:nvSpPr>
        <p:spPr/>
        <p:txBody>
          <a:bodyPr/>
          <a:lstStyle/>
          <a:p>
            <a:r>
              <a:rPr lang="el-GR" sz="2400" dirty="0" smtClean="0"/>
              <a:t>Τι σημαίνει </a:t>
            </a:r>
            <a:r>
              <a:rPr lang="en-US" sz="2400" dirty="0" smtClean="0"/>
              <a:t>r + w &gt; N</a:t>
            </a:r>
            <a:r>
              <a:rPr lang="el-GR" sz="2400" dirty="0" smtClean="0"/>
              <a:t>;</a:t>
            </a:r>
            <a:endParaRPr lang="en-US" sz="2400" dirty="0" smtClean="0"/>
          </a:p>
          <a:p>
            <a:pPr lvl="1"/>
            <a:r>
              <a:rPr lang="el-GR" sz="2000" dirty="0" smtClean="0"/>
              <a:t>Ο μόνος τρόπος να ικανοποιηθεί η συνθήκη είναι να υπάρχει αλληλοεπικάλυψη του </a:t>
            </a:r>
            <a:r>
              <a:rPr lang="en-US" sz="2000" dirty="0" smtClean="0"/>
              <a:t>read set </a:t>
            </a:r>
            <a:r>
              <a:rPr lang="el-GR" sz="2000" dirty="0" smtClean="0"/>
              <a:t>και του</a:t>
            </a:r>
            <a:r>
              <a:rPr lang="en-US" sz="2000" dirty="0" smtClean="0"/>
              <a:t> write set.</a:t>
            </a:r>
          </a:p>
          <a:p>
            <a:pPr lvl="1"/>
            <a:r>
              <a:rPr lang="el-GR" sz="2000" dirty="0" smtClean="0"/>
              <a:t>Οπότε υπάρχει πάντα κάποιο αντίγραφο με την πιο πρόσφατη τιμή  </a:t>
            </a:r>
            <a:r>
              <a:rPr lang="en-US" sz="2000" dirty="0" smtClean="0"/>
              <a:t>write.</a:t>
            </a:r>
          </a:p>
          <a:p>
            <a:r>
              <a:rPr lang="el-GR" sz="2400" dirty="0" smtClean="0"/>
              <a:t>Τι σημαίνει </a:t>
            </a:r>
            <a:r>
              <a:rPr lang="en-US" sz="2400" dirty="0" smtClean="0"/>
              <a:t>w &gt; N/2</a:t>
            </a:r>
            <a:r>
              <a:rPr lang="el-GR" sz="2400" dirty="0" smtClean="0"/>
              <a:t>;</a:t>
            </a:r>
            <a:endParaRPr lang="en-US" sz="2400" dirty="0" smtClean="0"/>
          </a:p>
          <a:p>
            <a:pPr lvl="1"/>
            <a:r>
              <a:rPr lang="el-GR" sz="2000" dirty="0" smtClean="0"/>
              <a:t>Όταν υπάρχει </a:t>
            </a:r>
            <a:r>
              <a:rPr lang="en-US" sz="2000" dirty="0" smtClean="0"/>
              <a:t>network partition, </a:t>
            </a:r>
            <a:r>
              <a:rPr lang="el-GR" sz="2000" dirty="0" smtClean="0"/>
              <a:t>μόνο το </a:t>
            </a:r>
            <a:r>
              <a:rPr lang="en-US" sz="2000" dirty="0" smtClean="0"/>
              <a:t>partition </a:t>
            </a:r>
            <a:r>
              <a:rPr lang="el-GR" sz="2000" dirty="0" smtClean="0"/>
              <a:t>που περιέχει πάνω από τους μισούς </a:t>
            </a:r>
            <a:r>
              <a:rPr lang="en-US" sz="2000" dirty="0" smtClean="0"/>
              <a:t>RMs </a:t>
            </a:r>
            <a:r>
              <a:rPr lang="el-GR" sz="2000" dirty="0" smtClean="0"/>
              <a:t>μπορεί να εκτελέσει </a:t>
            </a:r>
            <a:r>
              <a:rPr lang="en-US" sz="2000" dirty="0" smtClean="0"/>
              <a:t>writes</a:t>
            </a:r>
          </a:p>
          <a:p>
            <a:pPr lvl="1"/>
            <a:r>
              <a:rPr lang="el-GR" sz="2000" dirty="0" smtClean="0"/>
              <a:t>Οι υπόλοιποι εξυπηρετούν τα </a:t>
            </a:r>
            <a:r>
              <a:rPr lang="en-US" sz="2000" dirty="0" smtClean="0"/>
              <a:t>reads</a:t>
            </a:r>
            <a:r>
              <a:rPr lang="el-GR" sz="2000" dirty="0" smtClean="0"/>
              <a:t> με παλιά (</a:t>
            </a:r>
            <a:r>
              <a:rPr lang="en-US" sz="2000" dirty="0" smtClean="0"/>
              <a:t>stale)</a:t>
            </a:r>
            <a:r>
              <a:rPr lang="el-GR" sz="2000" dirty="0" smtClean="0"/>
              <a:t> δεδομένα</a:t>
            </a:r>
            <a:endParaRPr lang="en-US" sz="2000" dirty="0" smtClean="0"/>
          </a:p>
          <a:p>
            <a:r>
              <a:rPr lang="en-US" sz="2400" dirty="0" smtClean="0"/>
              <a:t>R </a:t>
            </a:r>
            <a:r>
              <a:rPr lang="el-GR" sz="2400" dirty="0" smtClean="0"/>
              <a:t>και </a:t>
            </a:r>
            <a:r>
              <a:rPr lang="en-US" sz="2400" dirty="0" smtClean="0"/>
              <a:t>W </a:t>
            </a:r>
            <a:r>
              <a:rPr lang="el-GR" sz="2400" dirty="0" smtClean="0"/>
              <a:t>είναι </a:t>
            </a:r>
            <a:r>
              <a:rPr lang="el-GR" sz="2400" dirty="0" err="1" smtClean="0"/>
              <a:t>παραμετροποιήσιμα</a:t>
            </a:r>
            <a:r>
              <a:rPr lang="en-US" sz="2400" dirty="0" smtClean="0"/>
              <a:t>:</a:t>
            </a:r>
          </a:p>
          <a:p>
            <a:pPr lvl="1"/>
            <a:r>
              <a:rPr lang="el-GR" sz="2000" dirty="0" smtClean="0"/>
              <a:t>Π.χ., </a:t>
            </a:r>
            <a:r>
              <a:rPr lang="en-US" sz="2000" dirty="0" smtClean="0"/>
              <a:t>N=3, r=1, w=3: </a:t>
            </a:r>
            <a:r>
              <a:rPr lang="el-GR" sz="2000" dirty="0" smtClean="0"/>
              <a:t>Μεγάλο</a:t>
            </a:r>
            <a:r>
              <a:rPr lang="en-US" sz="2000" dirty="0" smtClean="0"/>
              <a:t> read throughput</a:t>
            </a:r>
            <a:r>
              <a:rPr lang="el-GR" sz="2000" dirty="0" smtClean="0"/>
              <a:t> σε κόστος του </a:t>
            </a:r>
            <a:r>
              <a:rPr lang="en-US" sz="2000" dirty="0" smtClean="0"/>
              <a:t>write throughput</a:t>
            </a:r>
          </a:p>
          <a:p>
            <a:endParaRPr lang="el-GR"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Αισιόδοξη απαρτία</a:t>
            </a:r>
            <a:endParaRPr lang="el-GR" dirty="0"/>
          </a:p>
        </p:txBody>
      </p:sp>
      <p:sp>
        <p:nvSpPr>
          <p:cNvPr id="3" name="2 - Θέση περιεχομένου"/>
          <p:cNvSpPr>
            <a:spLocks noGrp="1"/>
          </p:cNvSpPr>
          <p:nvPr>
            <p:ph idx="1"/>
          </p:nvPr>
        </p:nvSpPr>
        <p:spPr/>
        <p:txBody>
          <a:bodyPr/>
          <a:lstStyle/>
          <a:p>
            <a:r>
              <a:rPr lang="el-GR" sz="2400" dirty="0" smtClean="0"/>
              <a:t>Η επιλογή αισιόδοξης απαρτίας επιτρέπει τα </a:t>
            </a:r>
            <a:r>
              <a:rPr lang="en-US" sz="2400" dirty="0" smtClean="0"/>
              <a:t>writes</a:t>
            </a:r>
            <a:r>
              <a:rPr lang="el-GR" sz="2400" dirty="0" smtClean="0"/>
              <a:t> να γίνονται σε οποιοδήποτε </a:t>
            </a:r>
            <a:r>
              <a:rPr lang="en-US" sz="2400" dirty="0" smtClean="0"/>
              <a:t>partition </a:t>
            </a:r>
          </a:p>
          <a:p>
            <a:r>
              <a:rPr lang="en-US" sz="2400" dirty="0" smtClean="0"/>
              <a:t>“Write, but don’t commit”</a:t>
            </a:r>
          </a:p>
          <a:p>
            <a:pPr lvl="1"/>
            <a:r>
              <a:rPr lang="el-GR" sz="2000" dirty="0" smtClean="0"/>
              <a:t>Παρά μόνο αφού το σύστημα ανανήψει κάποτε</a:t>
            </a:r>
            <a:endParaRPr lang="en-US" sz="2000" dirty="0" smtClean="0"/>
          </a:p>
          <a:p>
            <a:r>
              <a:rPr lang="el-GR" sz="2400" dirty="0" smtClean="0"/>
              <a:t>Επίλυση</a:t>
            </a:r>
            <a:r>
              <a:rPr lang="en-US" sz="2400" dirty="0" smtClean="0"/>
              <a:t> write-write conflicts </a:t>
            </a:r>
            <a:r>
              <a:rPr lang="el-GR" sz="2400" dirty="0" smtClean="0"/>
              <a:t>μετά την ανάνηψη</a:t>
            </a:r>
            <a:endParaRPr lang="en-US" sz="2400" dirty="0" smtClean="0"/>
          </a:p>
          <a:p>
            <a:r>
              <a:rPr lang="el-GR" sz="2400" dirty="0" smtClean="0"/>
              <a:t>Η αισιόδοξη απαρτία είναι πρακτική όταν</a:t>
            </a:r>
            <a:r>
              <a:rPr lang="en-US" sz="2400" dirty="0" smtClean="0"/>
              <a:t>:</a:t>
            </a:r>
          </a:p>
          <a:p>
            <a:pPr lvl="1"/>
            <a:r>
              <a:rPr lang="el-GR" sz="2000" dirty="0" smtClean="0"/>
              <a:t>Οι αντικρουόμενες ενημερώσεις είναι σπάνιες</a:t>
            </a:r>
            <a:endParaRPr lang="en-US" sz="2000" dirty="0" smtClean="0"/>
          </a:p>
          <a:p>
            <a:pPr lvl="1"/>
            <a:r>
              <a:rPr lang="el-GR" sz="2000" dirty="0" smtClean="0"/>
              <a:t>Τα </a:t>
            </a:r>
            <a:r>
              <a:rPr lang="en-US" sz="2000" dirty="0" smtClean="0"/>
              <a:t>conflicts</a:t>
            </a:r>
            <a:r>
              <a:rPr lang="el-GR" sz="2000" dirty="0" smtClean="0"/>
              <a:t> είναι πάντα ανιχνεύσιμα</a:t>
            </a:r>
            <a:endParaRPr lang="en-US" sz="2000" dirty="0" smtClean="0"/>
          </a:p>
          <a:p>
            <a:pPr lvl="1"/>
            <a:r>
              <a:rPr lang="el-GR" sz="2000" dirty="0" smtClean="0"/>
              <a:t>Οι επιπτώσεις των </a:t>
            </a:r>
            <a:r>
              <a:rPr lang="en-US" sz="2000" dirty="0" smtClean="0"/>
              <a:t>conflicts </a:t>
            </a:r>
            <a:r>
              <a:rPr lang="el-GR" sz="2000" dirty="0" smtClean="0"/>
              <a:t>μπορούν να αντιμετωπιστούν</a:t>
            </a:r>
            <a:endParaRPr lang="en-US" sz="2000" dirty="0" smtClean="0"/>
          </a:p>
          <a:p>
            <a:pPr lvl="1"/>
            <a:r>
              <a:rPr lang="el-GR" sz="2000" dirty="0" smtClean="0"/>
              <a:t>Τα </a:t>
            </a:r>
            <a:r>
              <a:rPr lang="en-US" sz="2000" dirty="0" smtClean="0"/>
              <a:t>partitions </a:t>
            </a:r>
            <a:r>
              <a:rPr lang="el-GR" sz="2000" dirty="0" smtClean="0"/>
              <a:t>διαρκούν λίγο</a:t>
            </a:r>
            <a:endParaRPr lang="el-GR"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View-based Quorum </a:t>
            </a:r>
            <a:endParaRPr lang="el-GR" dirty="0"/>
          </a:p>
        </p:txBody>
      </p:sp>
      <p:sp>
        <p:nvSpPr>
          <p:cNvPr id="3" name="2 - Θέση περιεχομένου"/>
          <p:cNvSpPr>
            <a:spLocks noGrp="1"/>
          </p:cNvSpPr>
          <p:nvPr>
            <p:ph idx="1"/>
          </p:nvPr>
        </p:nvSpPr>
        <p:spPr>
          <a:xfrm>
            <a:off x="457200" y="1412776"/>
            <a:ext cx="8229600" cy="4525963"/>
          </a:xfrm>
        </p:spPr>
        <p:txBody>
          <a:bodyPr/>
          <a:lstStyle/>
          <a:p>
            <a:r>
              <a:rPr lang="el-GR" sz="2400" dirty="0" smtClean="0"/>
              <a:t>Προσέγγιση αισιόδοξης απαρτίας</a:t>
            </a:r>
            <a:endParaRPr lang="en-US" sz="2400" dirty="0" smtClean="0"/>
          </a:p>
          <a:p>
            <a:r>
              <a:rPr lang="el-GR" sz="2400" dirty="0" smtClean="0"/>
              <a:t>Η απαρτία βασίζεται σε </a:t>
            </a:r>
            <a:r>
              <a:rPr lang="en-US" sz="2400" dirty="0" smtClean="0"/>
              <a:t>views </a:t>
            </a:r>
            <a:r>
              <a:rPr lang="el-GR" sz="2400" dirty="0" smtClean="0"/>
              <a:t>οποιαδήποτε στιγμή</a:t>
            </a:r>
            <a:endParaRPr lang="en-US" sz="2400" dirty="0" smtClean="0"/>
          </a:p>
          <a:p>
            <a:pPr lvl="1"/>
            <a:r>
              <a:rPr lang="el-GR" sz="2000" dirty="0" smtClean="0"/>
              <a:t>Χρησιμοποιεί τα </a:t>
            </a:r>
            <a:r>
              <a:rPr lang="en-US" sz="2000" dirty="0" smtClean="0"/>
              <a:t>primitives</a:t>
            </a:r>
            <a:r>
              <a:rPr lang="el-GR" sz="2000" dirty="0" smtClean="0"/>
              <a:t> του </a:t>
            </a:r>
            <a:r>
              <a:rPr lang="en-US" sz="2000" dirty="0" smtClean="0"/>
              <a:t>multicast</a:t>
            </a:r>
          </a:p>
          <a:p>
            <a:r>
              <a:rPr lang="el-GR" sz="2400" dirty="0" smtClean="0"/>
              <a:t>Ορίζουμε όρια (</a:t>
            </a:r>
            <a:r>
              <a:rPr lang="en-US" sz="2400" dirty="0" smtClean="0"/>
              <a:t>thresholds</a:t>
            </a:r>
            <a:r>
              <a:rPr lang="el-GR" sz="2400" dirty="0" smtClean="0"/>
              <a:t>) για κάθε </a:t>
            </a:r>
            <a:r>
              <a:rPr lang="en-US" sz="2400" dirty="0" smtClean="0"/>
              <a:t>read </a:t>
            </a:r>
            <a:r>
              <a:rPr lang="el-GR" sz="2400" dirty="0" smtClean="0"/>
              <a:t>και </a:t>
            </a:r>
            <a:r>
              <a:rPr lang="en-US" sz="2400" dirty="0" smtClean="0"/>
              <a:t>write :</a:t>
            </a:r>
          </a:p>
          <a:p>
            <a:pPr lvl="1"/>
            <a:r>
              <a:rPr lang="en-US" sz="2000" dirty="0" smtClean="0">
                <a:solidFill>
                  <a:srgbClr val="FF0000"/>
                </a:solidFill>
              </a:rPr>
              <a:t>W</a:t>
            </a:r>
            <a:r>
              <a:rPr lang="en-US" sz="2000" dirty="0" smtClean="0">
                <a:solidFill>
                  <a:srgbClr val="000000"/>
                </a:solidFill>
              </a:rPr>
              <a:t>: </a:t>
            </a:r>
            <a:r>
              <a:rPr lang="el-GR" sz="2000" dirty="0" smtClean="0">
                <a:solidFill>
                  <a:srgbClr val="000000"/>
                </a:solidFill>
              </a:rPr>
              <a:t>η κανονική απαρτία για </a:t>
            </a:r>
            <a:r>
              <a:rPr lang="en-US" sz="2000" dirty="0" smtClean="0">
                <a:solidFill>
                  <a:srgbClr val="000000"/>
                </a:solidFill>
              </a:rPr>
              <a:t>write</a:t>
            </a:r>
          </a:p>
          <a:p>
            <a:pPr lvl="1"/>
            <a:r>
              <a:rPr lang="en-US" sz="2000" dirty="0" smtClean="0">
                <a:solidFill>
                  <a:srgbClr val="FF0000"/>
                </a:solidFill>
              </a:rPr>
              <a:t>R</a:t>
            </a:r>
            <a:r>
              <a:rPr lang="en-US" sz="2000" dirty="0" smtClean="0">
                <a:solidFill>
                  <a:srgbClr val="000000"/>
                </a:solidFill>
              </a:rPr>
              <a:t>: </a:t>
            </a:r>
            <a:r>
              <a:rPr lang="el-GR" sz="2000" dirty="0" smtClean="0">
                <a:solidFill>
                  <a:srgbClr val="000000"/>
                </a:solidFill>
              </a:rPr>
              <a:t>η κανονική απαρτία για </a:t>
            </a:r>
            <a:r>
              <a:rPr lang="en-US" sz="2000" dirty="0" smtClean="0">
                <a:solidFill>
                  <a:srgbClr val="000000"/>
                </a:solidFill>
              </a:rPr>
              <a:t>read</a:t>
            </a:r>
            <a:endParaRPr lang="en-US" sz="2000" dirty="0" smtClean="0">
              <a:solidFill>
                <a:srgbClr val="FF0000"/>
              </a:solidFill>
            </a:endParaRPr>
          </a:p>
          <a:p>
            <a:pPr lvl="1"/>
            <a:r>
              <a:rPr lang="en-US" sz="2000" dirty="0" smtClean="0">
                <a:solidFill>
                  <a:srgbClr val="FF0000"/>
                </a:solidFill>
              </a:rPr>
              <a:t>A</a:t>
            </a:r>
            <a:r>
              <a:rPr lang="en-US" sz="2000" baseline="-25000" dirty="0" smtClean="0">
                <a:solidFill>
                  <a:srgbClr val="FF0000"/>
                </a:solidFill>
              </a:rPr>
              <a:t>w</a:t>
            </a:r>
            <a:r>
              <a:rPr lang="en-US" sz="2000" dirty="0" smtClean="0"/>
              <a:t>: </a:t>
            </a:r>
            <a:r>
              <a:rPr lang="el-GR" sz="2000" dirty="0" smtClean="0"/>
              <a:t>Οι ελάχιστοι κόμβοι σε ένα </a:t>
            </a:r>
            <a:r>
              <a:rPr lang="en-US" sz="2000" dirty="0" smtClean="0"/>
              <a:t>view </a:t>
            </a:r>
            <a:r>
              <a:rPr lang="el-GR" sz="2000" dirty="0" smtClean="0"/>
              <a:t>για </a:t>
            </a:r>
            <a:r>
              <a:rPr lang="en-US" sz="2000" dirty="0" smtClean="0"/>
              <a:t>write, </a:t>
            </a:r>
            <a:r>
              <a:rPr lang="el-GR" sz="2000" dirty="0" smtClean="0"/>
              <a:t>π.χ.</a:t>
            </a:r>
            <a:r>
              <a:rPr lang="en-US" sz="2000" dirty="0" smtClean="0"/>
              <a:t>,  </a:t>
            </a:r>
            <a:r>
              <a:rPr lang="en-US" sz="2000" dirty="0" smtClean="0">
                <a:solidFill>
                  <a:srgbClr val="FF0000"/>
                </a:solidFill>
              </a:rPr>
              <a:t>A</a:t>
            </a:r>
            <a:r>
              <a:rPr lang="en-US" sz="2000" baseline="-25000" dirty="0" smtClean="0">
                <a:solidFill>
                  <a:srgbClr val="FF0000"/>
                </a:solidFill>
              </a:rPr>
              <a:t>w</a:t>
            </a:r>
            <a:r>
              <a:rPr lang="en-US" sz="2000" dirty="0" smtClean="0">
                <a:solidFill>
                  <a:srgbClr val="FF0000"/>
                </a:solidFill>
              </a:rPr>
              <a:t> &gt; N/4</a:t>
            </a:r>
          </a:p>
          <a:p>
            <a:pPr lvl="1"/>
            <a:r>
              <a:rPr lang="en-US" sz="2000" dirty="0" err="1" smtClean="0">
                <a:solidFill>
                  <a:srgbClr val="FF0000"/>
                </a:solidFill>
              </a:rPr>
              <a:t>A</a:t>
            </a:r>
            <a:r>
              <a:rPr lang="en-US" sz="2000" baseline="-25000" dirty="0" err="1" smtClean="0">
                <a:solidFill>
                  <a:srgbClr val="FF0000"/>
                </a:solidFill>
              </a:rPr>
              <a:t>r</a:t>
            </a:r>
            <a:r>
              <a:rPr lang="en-US" sz="2000" dirty="0" smtClean="0"/>
              <a:t>: </a:t>
            </a:r>
            <a:r>
              <a:rPr lang="el-GR" sz="2000" dirty="0" smtClean="0"/>
              <a:t>Οι ελάχιστοι κόμβοι σε ένα </a:t>
            </a:r>
            <a:r>
              <a:rPr lang="en-US" sz="2000" dirty="0" smtClean="0"/>
              <a:t>view </a:t>
            </a:r>
            <a:r>
              <a:rPr lang="el-GR" sz="2000" dirty="0" smtClean="0"/>
              <a:t>για </a:t>
            </a:r>
            <a:r>
              <a:rPr lang="en-US" sz="2000" dirty="0" smtClean="0"/>
              <a:t>read</a:t>
            </a:r>
          </a:p>
          <a:p>
            <a:r>
              <a:rPr lang="el-GR" sz="2400" dirty="0" smtClean="0"/>
              <a:t>Πρωτόκολλο</a:t>
            </a:r>
            <a:endParaRPr lang="en-US" sz="2400" dirty="0" smtClean="0"/>
          </a:p>
          <a:p>
            <a:pPr lvl="1"/>
            <a:r>
              <a:rPr lang="el-GR" sz="2000" dirty="0" smtClean="0"/>
              <a:t>Δοκιμή κανονικής απαρτίας, αν δε δουλέψει, αλλαγή </a:t>
            </a:r>
            <a:r>
              <a:rPr lang="en-US" sz="2000" dirty="0" smtClean="0"/>
              <a:t>view. </a:t>
            </a:r>
            <a:r>
              <a:rPr lang="el-GR" sz="2000" dirty="0" smtClean="0"/>
              <a:t>Αν ικανοποιηθεί το </a:t>
            </a:r>
            <a:r>
              <a:rPr lang="en-US" sz="2000" dirty="0" smtClean="0"/>
              <a:t>minimum </a:t>
            </a:r>
            <a:r>
              <a:rPr lang="el-GR" sz="2000" dirty="0" smtClean="0"/>
              <a:t>προχωράμε</a:t>
            </a:r>
            <a:endParaRPr lang="en-US" sz="2000" dirty="0" smtClean="0"/>
          </a:p>
          <a:p>
            <a:pPr lvl="1"/>
            <a:r>
              <a:rPr lang="en-US" sz="2000" dirty="0" smtClean="0"/>
              <a:t>A</a:t>
            </a:r>
            <a:r>
              <a:rPr lang="en-US" sz="2000" baseline="-25000" dirty="0" smtClean="0"/>
              <a:t>w</a:t>
            </a:r>
            <a:r>
              <a:rPr lang="en-US" sz="2000" dirty="0" smtClean="0"/>
              <a:t> </a:t>
            </a:r>
            <a:r>
              <a:rPr lang="el-GR" sz="2000" dirty="0" smtClean="0"/>
              <a:t>και</a:t>
            </a:r>
            <a:r>
              <a:rPr lang="en-US" sz="2000" dirty="0" smtClean="0"/>
              <a:t> </a:t>
            </a:r>
            <a:r>
              <a:rPr lang="en-US" sz="2000" dirty="0" err="1" smtClean="0"/>
              <a:t>A</a:t>
            </a:r>
            <a:r>
              <a:rPr lang="en-US" sz="2000" baseline="-25000" dirty="0" err="1" smtClean="0"/>
              <a:t>r</a:t>
            </a:r>
            <a:r>
              <a:rPr lang="en-US" sz="2000" baseline="-25000" dirty="0" smtClean="0"/>
              <a:t> </a:t>
            </a:r>
            <a:r>
              <a:rPr lang="el-GR" sz="2000" dirty="0" smtClean="0"/>
              <a:t>καθορίζουν ποιο </a:t>
            </a:r>
            <a:r>
              <a:rPr lang="en-US" sz="2000" dirty="0" smtClean="0"/>
              <a:t>partition </a:t>
            </a:r>
            <a:r>
              <a:rPr lang="el-GR" sz="2000" dirty="0" smtClean="0"/>
              <a:t>προχωράει</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1043608" y="1196752"/>
            <a:ext cx="6982544" cy="49844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Replica Managers</a:t>
            </a:r>
            <a:r>
              <a:rPr lang="el-GR" dirty="0" smtClean="0"/>
              <a:t> (</a:t>
            </a:r>
            <a:r>
              <a:rPr lang="en-US" dirty="0" smtClean="0"/>
              <a:t>RM)</a:t>
            </a:r>
            <a:endParaRPr lang="el-GR" dirty="0"/>
          </a:p>
        </p:txBody>
      </p:sp>
      <p:sp>
        <p:nvSpPr>
          <p:cNvPr id="3" name="2 - Θέση περιεχομένου"/>
          <p:cNvSpPr>
            <a:spLocks noGrp="1"/>
          </p:cNvSpPr>
          <p:nvPr>
            <p:ph idx="1"/>
          </p:nvPr>
        </p:nvSpPr>
        <p:spPr/>
        <p:txBody>
          <a:bodyPr/>
          <a:lstStyle/>
          <a:p>
            <a:r>
              <a:rPr lang="el-GR" sz="2000" dirty="0" smtClean="0"/>
              <a:t>Ένας τρόπος να παρέχουν </a:t>
            </a:r>
            <a:r>
              <a:rPr lang="en-US" sz="2000" dirty="0" smtClean="0"/>
              <a:t>(</a:t>
            </a:r>
            <a:r>
              <a:rPr lang="el-GR" sz="2000" dirty="0" smtClean="0"/>
              <a:t>αυστηρή</a:t>
            </a:r>
            <a:r>
              <a:rPr lang="en-US" sz="2000" dirty="0" smtClean="0"/>
              <a:t>) </a:t>
            </a:r>
            <a:r>
              <a:rPr lang="el-GR" sz="2000" dirty="0" smtClean="0"/>
              <a:t>συνέπεια</a:t>
            </a:r>
            <a:endParaRPr lang="en-US" sz="2000" dirty="0" smtClean="0"/>
          </a:p>
          <a:p>
            <a:pPr lvl="1"/>
            <a:r>
              <a:rPr lang="el-GR" sz="1800" dirty="0" smtClean="0"/>
              <a:t>Ξεκινούν με την ίδια αρχική κατάσταση</a:t>
            </a:r>
            <a:endParaRPr lang="en-US" sz="1800" dirty="0" smtClean="0"/>
          </a:p>
          <a:p>
            <a:pPr lvl="1"/>
            <a:r>
              <a:rPr lang="el-GR" sz="1800" dirty="0" smtClean="0"/>
              <a:t>Συμφωνούν στην διάταξη των </a:t>
            </a:r>
            <a:r>
              <a:rPr lang="en-US" sz="1800" dirty="0" smtClean="0"/>
              <a:t>reads/writes </a:t>
            </a:r>
            <a:r>
              <a:rPr lang="el-GR" sz="1800" dirty="0" smtClean="0"/>
              <a:t>και στο πότε ένα </a:t>
            </a:r>
            <a:r>
              <a:rPr lang="en-US" sz="1800" dirty="0" smtClean="0"/>
              <a:t>write</a:t>
            </a:r>
            <a:r>
              <a:rPr lang="el-GR" sz="1800" dirty="0" smtClean="0"/>
              <a:t> γίνεται ορατό</a:t>
            </a:r>
            <a:endParaRPr lang="en-US" sz="1800" dirty="0" smtClean="0"/>
          </a:p>
          <a:p>
            <a:pPr lvl="1"/>
            <a:r>
              <a:rPr lang="el-GR" sz="1800" dirty="0" smtClean="0"/>
              <a:t>Εκτελούν τις εντολές σε όλα τα </a:t>
            </a:r>
            <a:r>
              <a:rPr lang="en-US" sz="1800" dirty="0" smtClean="0"/>
              <a:t>replicas</a:t>
            </a:r>
          </a:p>
          <a:p>
            <a:r>
              <a:rPr lang="el-GR" sz="2000" dirty="0" smtClean="0"/>
              <a:t>Κάθε </a:t>
            </a:r>
            <a:r>
              <a:rPr lang="en-US" sz="2000" dirty="0" smtClean="0"/>
              <a:t>RM </a:t>
            </a:r>
            <a:r>
              <a:rPr lang="el-GR" sz="2000" dirty="0" smtClean="0"/>
              <a:t>είναι ένα</a:t>
            </a:r>
            <a:r>
              <a:rPr lang="en-US" sz="2000" dirty="0" smtClean="0"/>
              <a:t> </a:t>
            </a:r>
            <a:r>
              <a:rPr lang="en-US" sz="2000" i="1" dirty="0" smtClean="0">
                <a:solidFill>
                  <a:srgbClr val="FF0000"/>
                </a:solidFill>
              </a:rPr>
              <a:t>replicated state machine</a:t>
            </a:r>
          </a:p>
          <a:p>
            <a:pPr lvl="1"/>
            <a:r>
              <a:rPr lang="en-US" altLang="ja-JP" sz="1800" dirty="0" smtClean="0"/>
              <a:t>«</a:t>
            </a:r>
            <a:r>
              <a:rPr lang="el-GR" sz="1800" dirty="0" smtClean="0"/>
              <a:t>Πολλά αντίγραφα της ίδιας μηχανής καταστάσεων που ξεκινούν από την κατάσταση </a:t>
            </a:r>
            <a:r>
              <a:rPr lang="en-US" sz="1800" dirty="0" smtClean="0"/>
              <a:t>Start </a:t>
            </a:r>
            <a:r>
              <a:rPr lang="el-GR" sz="1800" dirty="0" smtClean="0"/>
              <a:t>και δέχονται τις ίδιες εισόδους με την ίδια σειρά θα καταλήξουν στην ίδια τελική κατάσταση έχοντας παράγει τα ίδια αποτελέσματα.</a:t>
            </a:r>
            <a:r>
              <a:rPr lang="en-US" altLang="ja-JP" sz="1800" dirty="0" smtClean="0"/>
              <a:t>"</a:t>
            </a:r>
            <a:r>
              <a:rPr lang="en-US" sz="1800" dirty="0" smtClean="0"/>
              <a:t> [Wikipedia]</a:t>
            </a:r>
          </a:p>
          <a:p>
            <a:r>
              <a:rPr lang="el-GR" sz="2000" dirty="0" smtClean="0"/>
              <a:t>Σας θυμίζει κάτι; Τι είδους επικοινωνία θα χρησιμοποιήσουμε;</a:t>
            </a:r>
            <a:endParaRPr lang="en-US" sz="2000" dirty="0" smtClean="0"/>
          </a:p>
          <a:p>
            <a:pPr lvl="1"/>
            <a:r>
              <a:rPr lang="en-US" sz="1800" dirty="0" smtClean="0"/>
              <a:t>reliable, ordered multicast</a:t>
            </a:r>
          </a:p>
          <a:p>
            <a:endParaRPr lang="el-GR" sz="20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Συνέχεια</a:t>
            </a:r>
            <a:endParaRPr lang="el-GR" dirty="0"/>
          </a:p>
        </p:txBody>
      </p:sp>
      <p:sp>
        <p:nvSpPr>
          <p:cNvPr id="3" name="2 - Θέση περιεχομένου"/>
          <p:cNvSpPr>
            <a:spLocks noGrp="1"/>
          </p:cNvSpPr>
          <p:nvPr>
            <p:ph idx="1"/>
          </p:nvPr>
        </p:nvSpPr>
        <p:spPr/>
        <p:txBody>
          <a:bodyPr/>
          <a:lstStyle/>
          <a:p>
            <a:endParaRPr lang="el-GR"/>
          </a:p>
        </p:txBody>
      </p:sp>
      <p:pic>
        <p:nvPicPr>
          <p:cNvPr id="2050" name="Picture 2"/>
          <p:cNvPicPr>
            <a:picLocks noChangeAspect="1" noChangeArrowheads="1"/>
          </p:cNvPicPr>
          <p:nvPr/>
        </p:nvPicPr>
        <p:blipFill>
          <a:blip r:embed="rId2" cstate="print"/>
          <a:srcRect/>
          <a:stretch>
            <a:fillRect/>
          </a:stretch>
        </p:blipFill>
        <p:spPr bwMode="auto">
          <a:xfrm>
            <a:off x="1043608" y="1360854"/>
            <a:ext cx="6798841" cy="47621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Eager vs. Lazy</a:t>
            </a:r>
            <a:r>
              <a:rPr lang="el-GR" dirty="0" smtClean="0"/>
              <a:t> </a:t>
            </a:r>
            <a:r>
              <a:rPr lang="en-US" dirty="0" smtClean="0"/>
              <a:t>Replication </a:t>
            </a:r>
            <a:endParaRPr lang="el-GR" dirty="0"/>
          </a:p>
        </p:txBody>
      </p:sp>
      <p:sp>
        <p:nvSpPr>
          <p:cNvPr id="3" name="2 - Θέση περιεχομένου"/>
          <p:cNvSpPr>
            <a:spLocks noGrp="1"/>
          </p:cNvSpPr>
          <p:nvPr>
            <p:ph idx="1"/>
          </p:nvPr>
        </p:nvSpPr>
        <p:spPr/>
        <p:txBody>
          <a:bodyPr/>
          <a:lstStyle/>
          <a:p>
            <a:pPr>
              <a:lnSpc>
                <a:spcPct val="80000"/>
              </a:lnSpc>
            </a:pPr>
            <a:r>
              <a:rPr lang="en-US" sz="2400" dirty="0" smtClean="0">
                <a:ea typeface="ＭＳ Ｐゴシック" charset="0"/>
                <a:cs typeface="ＭＳ Ｐゴシック" charset="0"/>
              </a:rPr>
              <a:t>Eager replication, </a:t>
            </a:r>
            <a:r>
              <a:rPr lang="el-GR" sz="2400" dirty="0" smtClean="0">
                <a:ea typeface="ＭＳ Ｐゴシック" charset="0"/>
                <a:cs typeface="ＭＳ Ｐゴシック" charset="0"/>
              </a:rPr>
              <a:t>π.χ.</a:t>
            </a:r>
            <a:r>
              <a:rPr lang="en-US" sz="2400" dirty="0" smtClean="0">
                <a:ea typeface="ＭＳ Ｐゴシック" charset="0"/>
                <a:cs typeface="ＭＳ Ｐゴシック" charset="0"/>
              </a:rPr>
              <a:t>, B-multicast, R-multicast </a:t>
            </a:r>
          </a:p>
          <a:p>
            <a:pPr lvl="1">
              <a:lnSpc>
                <a:spcPct val="80000"/>
              </a:lnSpc>
            </a:pPr>
            <a:r>
              <a:rPr lang="el-GR" sz="2000" dirty="0" smtClean="0">
                <a:ea typeface="ＭＳ Ｐゴシック" charset="0"/>
              </a:rPr>
              <a:t>Αιτήματα με </a:t>
            </a:r>
            <a:r>
              <a:rPr lang="en-US" sz="2000" dirty="0" smtClean="0">
                <a:ea typeface="ＭＳ Ｐゴシック" charset="0"/>
              </a:rPr>
              <a:t>multicast </a:t>
            </a:r>
            <a:r>
              <a:rPr lang="el-GR" sz="2000" dirty="0" smtClean="0">
                <a:ea typeface="ＭＳ Ｐゴシック" charset="0"/>
              </a:rPr>
              <a:t>σε όλους τους </a:t>
            </a:r>
            <a:r>
              <a:rPr lang="en-US" sz="2000" dirty="0" smtClean="0">
                <a:ea typeface="ＭＳ Ｐゴシック" charset="0"/>
              </a:rPr>
              <a:t>RMs </a:t>
            </a:r>
            <a:r>
              <a:rPr lang="el-GR" sz="2000" dirty="0" smtClean="0">
                <a:ea typeface="ＭＳ Ｐゴシック" charset="0"/>
              </a:rPr>
              <a:t>αμέσως (</a:t>
            </a:r>
            <a:r>
              <a:rPr lang="en-US" sz="2000" dirty="0" smtClean="0">
                <a:ea typeface="ＭＳ Ｐゴシック" charset="0"/>
              </a:rPr>
              <a:t>active replication</a:t>
            </a:r>
            <a:r>
              <a:rPr lang="el-GR" sz="2000" dirty="0" smtClean="0">
                <a:ea typeface="ＭＳ Ｐゴシック" charset="0"/>
              </a:rPr>
              <a:t>)</a:t>
            </a:r>
            <a:endParaRPr lang="en-US" sz="2000" dirty="0" smtClean="0">
              <a:ea typeface="ＭＳ Ｐゴシック" charset="0"/>
            </a:endParaRPr>
          </a:p>
          <a:p>
            <a:pPr lvl="1">
              <a:lnSpc>
                <a:spcPct val="80000"/>
              </a:lnSpc>
            </a:pPr>
            <a:r>
              <a:rPr lang="el-GR" sz="2000" dirty="0" smtClean="0">
                <a:ea typeface="ＭＳ Ｐゴシック" charset="0"/>
              </a:rPr>
              <a:t>Αποτελέσματα με </a:t>
            </a:r>
            <a:r>
              <a:rPr lang="en-US" sz="2000" dirty="0" smtClean="0">
                <a:ea typeface="ＭＳ Ｐゴシック" charset="0"/>
              </a:rPr>
              <a:t>multicast </a:t>
            </a:r>
            <a:r>
              <a:rPr lang="el-GR" sz="2000" dirty="0" smtClean="0">
                <a:ea typeface="ＭＳ Ｐゴシック" charset="0"/>
              </a:rPr>
              <a:t>σε όλους τους </a:t>
            </a:r>
            <a:r>
              <a:rPr lang="en-US" sz="2000" dirty="0" smtClean="0">
                <a:ea typeface="ＭＳ Ｐゴシック" charset="0"/>
              </a:rPr>
              <a:t>RMs </a:t>
            </a:r>
            <a:r>
              <a:rPr lang="el-GR" sz="2000" dirty="0" smtClean="0">
                <a:ea typeface="ＭＳ Ｐゴシック" charset="0"/>
              </a:rPr>
              <a:t>αμέσως (</a:t>
            </a:r>
            <a:r>
              <a:rPr lang="en-US" sz="2000" dirty="0" smtClean="0">
                <a:ea typeface="ＭＳ Ｐゴシック" charset="0"/>
              </a:rPr>
              <a:t>passive replication</a:t>
            </a:r>
            <a:r>
              <a:rPr lang="el-GR" sz="2000" dirty="0" smtClean="0">
                <a:ea typeface="ＭＳ Ｐゴシック" charset="0"/>
              </a:rPr>
              <a:t>)</a:t>
            </a:r>
          </a:p>
          <a:p>
            <a:pPr lvl="1">
              <a:lnSpc>
                <a:spcPct val="80000"/>
              </a:lnSpc>
            </a:pPr>
            <a:endParaRPr lang="en-US" sz="2000" dirty="0" smtClean="0">
              <a:ea typeface="ＭＳ Ｐゴシック" charset="0"/>
            </a:endParaRPr>
          </a:p>
          <a:p>
            <a:pPr>
              <a:lnSpc>
                <a:spcPct val="80000"/>
              </a:lnSpc>
            </a:pPr>
            <a:r>
              <a:rPr lang="el-GR" sz="2400" dirty="0" smtClean="0">
                <a:ea typeface="ＭＳ Ｐゴシック" charset="0"/>
                <a:cs typeface="ＭＳ Ｐゴシック" charset="0"/>
              </a:rPr>
              <a:t>Εναλλακτικά</a:t>
            </a:r>
            <a:r>
              <a:rPr lang="en-US" sz="2400" dirty="0" smtClean="0">
                <a:ea typeface="ＭＳ Ｐゴシック" charset="0"/>
                <a:cs typeface="ＭＳ Ｐゴシック" charset="0"/>
              </a:rPr>
              <a:t>: Lazy replication</a:t>
            </a:r>
          </a:p>
          <a:p>
            <a:pPr lvl="1">
              <a:lnSpc>
                <a:spcPct val="80000"/>
              </a:lnSpc>
            </a:pPr>
            <a:r>
              <a:rPr lang="el-GR" sz="2000" dirty="0" smtClean="0">
                <a:ea typeface="ＭＳ Ｐゴシック" charset="0"/>
              </a:rPr>
              <a:t>Επιτρέπει στα αντίγραφα να συγκλίνουν </a:t>
            </a:r>
            <a:r>
              <a:rPr lang="en-US" sz="2000" dirty="0" smtClean="0">
                <a:ea typeface="ＭＳ Ｐゴシック" charset="0"/>
              </a:rPr>
              <a:t>eventually and lazily</a:t>
            </a:r>
          </a:p>
          <a:p>
            <a:pPr lvl="1">
              <a:lnSpc>
                <a:spcPct val="80000"/>
              </a:lnSpc>
            </a:pPr>
            <a:r>
              <a:rPr lang="el-GR" sz="2000" dirty="0" smtClean="0">
                <a:ea typeface="ＭＳ Ｐゴシック" charset="0"/>
              </a:rPr>
              <a:t>Διάδοση των ενημερώσεων και των ερωτημάτων</a:t>
            </a:r>
            <a:r>
              <a:rPr lang="en-US" sz="2000" dirty="0" smtClean="0">
                <a:ea typeface="ＭＳ Ｐゴシック" charset="0"/>
              </a:rPr>
              <a:t> lazily</a:t>
            </a:r>
            <a:r>
              <a:rPr lang="el-GR" sz="2000" dirty="0" smtClean="0">
                <a:ea typeface="ＭＳ Ｐゴシック" charset="0"/>
              </a:rPr>
              <a:t> (π.χ. όταν υπάρχει αρκετό </a:t>
            </a:r>
            <a:r>
              <a:rPr lang="en-US" sz="2000" dirty="0" smtClean="0">
                <a:ea typeface="ＭＳ Ｐゴシック" charset="0"/>
              </a:rPr>
              <a:t>network bandwidth)</a:t>
            </a:r>
          </a:p>
          <a:p>
            <a:pPr lvl="1">
              <a:lnSpc>
                <a:spcPct val="80000"/>
              </a:lnSpc>
            </a:pPr>
            <a:r>
              <a:rPr lang="en-US" sz="2000" dirty="0" smtClean="0">
                <a:ea typeface="ＭＳ Ｐゴシック" charset="0"/>
              </a:rPr>
              <a:t>O </a:t>
            </a:r>
            <a:r>
              <a:rPr lang="el-GR" sz="2000" dirty="0" smtClean="0">
                <a:ea typeface="ＭＳ Ｐゴシック" charset="0"/>
              </a:rPr>
              <a:t>χρήστης περιμένει απάντηση μόνο από έναν </a:t>
            </a:r>
            <a:r>
              <a:rPr lang="en-US" sz="2000" dirty="0" smtClean="0">
                <a:ea typeface="ＭＳ Ｐゴシック" charset="0"/>
              </a:rPr>
              <a:t>RM</a:t>
            </a:r>
          </a:p>
          <a:p>
            <a:pPr lvl="1">
              <a:lnSpc>
                <a:spcPct val="80000"/>
              </a:lnSpc>
            </a:pPr>
            <a:r>
              <a:rPr lang="el-GR" sz="2000" dirty="0" smtClean="0">
                <a:ea typeface="ＭＳ Ｐゴシック" charset="0"/>
              </a:rPr>
              <a:t>Επιτρέπει σε άλλους </a:t>
            </a:r>
            <a:r>
              <a:rPr lang="en-US" sz="2000" dirty="0" smtClean="0">
                <a:ea typeface="ＭＳ Ｐゴシック" charset="0"/>
              </a:rPr>
              <a:t>RMs </a:t>
            </a:r>
            <a:r>
              <a:rPr lang="el-GR" sz="2000" dirty="0" smtClean="0">
                <a:ea typeface="ＭＳ Ｐゴシック" charset="0"/>
              </a:rPr>
              <a:t>να αποσυνδεθούν</a:t>
            </a:r>
            <a:endParaRPr lang="en-US" sz="2000" dirty="0" smtClean="0">
              <a:ea typeface="ＭＳ Ｐゴシック" charset="0"/>
            </a:endParaRPr>
          </a:p>
          <a:p>
            <a:pPr lvl="1">
              <a:lnSpc>
                <a:spcPct val="80000"/>
              </a:lnSpc>
            </a:pPr>
            <a:r>
              <a:rPr lang="el-GR" sz="2000" dirty="0" smtClean="0">
                <a:ea typeface="ＭＳ Ｐゴシック" charset="0"/>
              </a:rPr>
              <a:t>Παρέχει ασθενέστερη συνέπεια αλλά βελτιώνει την επίδοση</a:t>
            </a:r>
            <a:endParaRPr lang="en-US" sz="2000" u="sng" dirty="0" smtClean="0">
              <a:ea typeface="ＭＳ Ｐゴシック" charset="0"/>
            </a:endParaRPr>
          </a:p>
          <a:p>
            <a:pPr>
              <a:lnSpc>
                <a:spcPct val="80000"/>
              </a:lnSpc>
            </a:pPr>
            <a:endParaRPr lang="el-GR" sz="2400" dirty="0" smtClean="0">
              <a:ea typeface="ＭＳ Ｐゴシック" charset="0"/>
              <a:cs typeface="ＭＳ Ｐゴシック" charset="0"/>
            </a:endParaRPr>
          </a:p>
          <a:p>
            <a:pPr>
              <a:lnSpc>
                <a:spcPct val="80000"/>
              </a:lnSpc>
            </a:pPr>
            <a:r>
              <a:rPr lang="en-US" sz="2400" dirty="0" smtClean="0">
                <a:ea typeface="ＭＳ Ｐゴシック" charset="0"/>
                <a:cs typeface="ＭＳ Ｐゴシック" charset="0"/>
              </a:rPr>
              <a:t>Lazy replication </a:t>
            </a:r>
            <a:r>
              <a:rPr lang="el-GR" sz="2400" dirty="0" smtClean="0">
                <a:ea typeface="ＭＳ Ｐゴシック" charset="0"/>
                <a:cs typeface="ＭＳ Ｐゴシック" charset="0"/>
              </a:rPr>
              <a:t>μέσω </a:t>
            </a:r>
            <a:r>
              <a:rPr lang="en-US" sz="2400" dirty="0" smtClean="0">
                <a:ea typeface="ＭＳ Ｐゴシック" charset="0"/>
                <a:cs typeface="ＭＳ Ｐゴシック" charset="0"/>
              </a:rPr>
              <a:t>gossiping</a:t>
            </a:r>
          </a:p>
          <a:p>
            <a:endParaRPr lang="el-GR"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330200"/>
            <a:ext cx="7292975"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Multicast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Text Box 10"/>
          <p:cNvSpPr txBox="1">
            <a:spLocks noChangeArrowheads="1"/>
          </p:cNvSpPr>
          <p:nvPr/>
        </p:nvSpPr>
        <p:spPr bwMode="auto">
          <a:xfrm>
            <a:off x="7092950" y="2590800"/>
            <a:ext cx="1844375" cy="2677656"/>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Distributed</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Group of</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 “Nodes”=</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Processes</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at Internet-</a:t>
            </a:r>
          </a:p>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mn-lt"/>
              </a:rPr>
              <a:t>based hosts</a:t>
            </a:r>
          </a:p>
        </p:txBody>
      </p:sp>
      <p:sp>
        <p:nvSpPr>
          <p:cNvPr id="14" name="AutoShape 11"/>
          <p:cNvSpPr>
            <a:spLocks/>
          </p:cNvSpPr>
          <p:nvPr/>
        </p:nvSpPr>
        <p:spPr bwMode="auto">
          <a:xfrm>
            <a:off x="6762750" y="1773238"/>
            <a:ext cx="360363" cy="4679950"/>
          </a:xfrm>
          <a:prstGeom prst="rightBrace">
            <a:avLst>
              <a:gd name="adj1" fmla="val 108223"/>
              <a:gd name="adj2" fmla="val 50000"/>
            </a:avLst>
          </a:prstGeom>
          <a:noFill/>
          <a:ln w="28575">
            <a:solidFill>
              <a:srgbClr val="000000"/>
            </a:solidFill>
            <a:round/>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 name="Text Box 12"/>
          <p:cNvSpPr txBox="1">
            <a:spLocks noChangeArrowheads="1"/>
          </p:cNvSpPr>
          <p:nvPr/>
        </p:nvSpPr>
        <p:spPr bwMode="auto">
          <a:xfrm>
            <a:off x="457200" y="1447800"/>
            <a:ext cx="463883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l-GR" sz="2400" dirty="0" smtClean="0">
                <a:solidFill>
                  <a:schemeClr val="tx1"/>
                </a:solidFill>
                <a:latin typeface="+mn-lt"/>
              </a:rPr>
              <a:t>Κόμβος με πληροφορία που πρέπει</a:t>
            </a:r>
            <a:endParaRPr lang="en-US" sz="2400" dirty="0">
              <a:solidFill>
                <a:schemeClr val="tx1"/>
              </a:solidFill>
              <a:latin typeface="+mn-lt"/>
            </a:endParaRPr>
          </a:p>
          <a:p>
            <a:pPr eaLnBrk="1" hangingPunct="1">
              <a:lnSpc>
                <a:spcPct val="100000"/>
              </a:lnSpc>
            </a:pPr>
            <a:r>
              <a:rPr lang="el-GR" sz="2400" dirty="0" smtClean="0">
                <a:solidFill>
                  <a:schemeClr val="tx1"/>
                </a:solidFill>
                <a:latin typeface="+mn-lt"/>
              </a:rPr>
              <a:t>να μοιραστεί με όλους</a:t>
            </a:r>
            <a:endParaRPr lang="en-US" sz="2400" dirty="0">
              <a:solidFill>
                <a:schemeClr val="tx1"/>
              </a:solidFill>
              <a:latin typeface="+mn-lt"/>
            </a:endParaRPr>
          </a:p>
        </p:txBody>
      </p:sp>
      <p:sp>
        <p:nvSpPr>
          <p:cNvPr id="16" name="Line 13"/>
          <p:cNvSpPr>
            <a:spLocks noChangeShapeType="1"/>
          </p:cNvSpPr>
          <p:nvPr/>
        </p:nvSpPr>
        <p:spPr bwMode="auto">
          <a:xfrm>
            <a:off x="1524000" y="2362200"/>
            <a:ext cx="228600" cy="609600"/>
          </a:xfrm>
          <a:prstGeom prst="line">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Fault-Tolerance </a:t>
            </a:r>
            <a:r>
              <a:rPr lang="el-GR" dirty="0" smtClean="0"/>
              <a:t>και </a:t>
            </a:r>
            <a:r>
              <a:rPr lang="en-US" dirty="0" smtClean="0"/>
              <a:t>Scalability</a:t>
            </a:r>
            <a:endParaRPr lang="en-US" dirty="0"/>
          </a:p>
        </p:txBody>
      </p:sp>
      <p:sp>
        <p:nvSpPr>
          <p:cNvPr id="5"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Text Box 10"/>
          <p:cNvSpPr txBox="1">
            <a:spLocks noChangeArrowheads="1"/>
          </p:cNvSpPr>
          <p:nvPr/>
        </p:nvSpPr>
        <p:spPr bwMode="auto">
          <a:xfrm>
            <a:off x="323850" y="1844675"/>
            <a:ext cx="2762295" cy="523220"/>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rgbClr val="FF0000"/>
                </a:solidFill>
                <a:effectLst>
                  <a:outerShdw blurRad="38100" dist="38100" dir="2700000" algn="tl">
                    <a:srgbClr val="DDDDDD"/>
                  </a:outerShdw>
                </a:effectLst>
                <a:latin typeface="Tahoma" charset="0"/>
              </a:rPr>
              <a:t>Multicast sender</a:t>
            </a:r>
          </a:p>
        </p:txBody>
      </p:sp>
      <p:sp>
        <p:nvSpPr>
          <p:cNvPr id="13" name="Line 11"/>
          <p:cNvSpPr>
            <a:spLocks noChangeShapeType="1"/>
          </p:cNvSpPr>
          <p:nvPr/>
        </p:nvSpPr>
        <p:spPr bwMode="auto">
          <a:xfrm flipV="1">
            <a:off x="755650" y="4868863"/>
            <a:ext cx="863600" cy="1296987"/>
          </a:xfrm>
          <a:prstGeom prst="line">
            <a:avLst/>
          </a:prstGeom>
          <a:noFill/>
          <a:ln w="28575">
            <a:solidFill>
              <a:srgbClr val="FF66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5" name="Line 13"/>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4"/>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5"/>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Line 16"/>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9" name="Oval 17"/>
          <p:cNvSpPr>
            <a:spLocks noChangeArrowheads="1"/>
          </p:cNvSpPr>
          <p:nvPr/>
        </p:nvSpPr>
        <p:spPr bwMode="auto">
          <a:xfrm rot="18238766">
            <a:off x="996951" y="3332162"/>
            <a:ext cx="2881312" cy="627063"/>
          </a:xfrm>
          <a:prstGeom prst="ellipse">
            <a:avLst/>
          </a:prstGeom>
          <a:noFill/>
          <a:ln w="38100">
            <a:solidFill>
              <a:srgbClr val="FF9900"/>
            </a:solidFill>
            <a:round/>
            <a:headEnd/>
            <a:tailEnd type="none" w="lg" len="lg"/>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p>
            <a:endParaRPr lang="en-US"/>
          </a:p>
        </p:txBody>
      </p:sp>
      <p:sp>
        <p:nvSpPr>
          <p:cNvPr id="20" name="Text Box 18"/>
          <p:cNvSpPr txBox="1">
            <a:spLocks noChangeArrowheads="1"/>
          </p:cNvSpPr>
          <p:nvPr/>
        </p:nvSpPr>
        <p:spPr bwMode="auto">
          <a:xfrm>
            <a:off x="179388" y="6165850"/>
            <a:ext cx="2946400" cy="519113"/>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rgbClr val="FF6600"/>
                </a:solidFill>
                <a:effectLst>
                  <a:outerShdw blurRad="38100" dist="38100" dir="2700000" algn="tl">
                    <a:srgbClr val="DDDDDD"/>
                  </a:outerShdw>
                </a:effectLst>
                <a:latin typeface="Tahoma" charset="0"/>
              </a:rPr>
              <a:t>Multicast Protocol</a:t>
            </a:r>
          </a:p>
        </p:txBody>
      </p:sp>
      <p:sp>
        <p:nvSpPr>
          <p:cNvPr id="21" name="Text Box 19"/>
          <p:cNvSpPr txBox="1">
            <a:spLocks noChangeArrowheads="1"/>
          </p:cNvSpPr>
          <p:nvPr/>
        </p:nvSpPr>
        <p:spPr bwMode="auto">
          <a:xfrm>
            <a:off x="6405563" y="2514600"/>
            <a:ext cx="2866788" cy="2679837"/>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Κόμβοι μπορεί να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αποτύχουν</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Πακέτα μπορεί να</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χαθούν</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Χιλιάδες κόμβοι</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None/>
            </a:pPr>
            <a:endParaRPr lang="en-US" sz="2400" dirty="0">
              <a:solidFill>
                <a:schemeClr val="tx1"/>
              </a:solidFill>
              <a:effectLst>
                <a:outerShdw blurRad="38100" dist="38100" dir="2700000" algn="tl">
                  <a:srgbClr val="DDDDDD"/>
                </a:outerShdw>
              </a:effectLst>
              <a:latin typeface="Tahoma" charset="0"/>
            </a:endParaRPr>
          </a:p>
        </p:txBody>
      </p:sp>
      <p:sp>
        <p:nvSpPr>
          <p:cNvPr id="22" name="Text Box 20"/>
          <p:cNvSpPr txBox="1">
            <a:spLocks noChangeArrowheads="1"/>
          </p:cNvSpPr>
          <p:nvPr/>
        </p:nvSpPr>
        <p:spPr bwMode="auto">
          <a:xfrm>
            <a:off x="4211638" y="2420938"/>
            <a:ext cx="504825" cy="762000"/>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US" sz="4400">
                <a:solidFill>
                  <a:schemeClr val="tx1"/>
                </a:solidFill>
                <a:effectLst>
                  <a:outerShdw blurRad="38100" dist="38100" dir="2700000" algn="tl">
                    <a:srgbClr val="DDDDDD"/>
                  </a:outerShdw>
                </a:effectLst>
                <a:latin typeface="Tahoma" charset="0"/>
              </a:rPr>
              <a:t>X</a:t>
            </a:r>
          </a:p>
        </p:txBody>
      </p:sp>
      <p:sp>
        <p:nvSpPr>
          <p:cNvPr id="23" name="Text Box 21"/>
          <p:cNvSpPr txBox="1">
            <a:spLocks noChangeArrowheads="1"/>
          </p:cNvSpPr>
          <p:nvPr/>
        </p:nvSpPr>
        <p:spPr bwMode="auto">
          <a:xfrm>
            <a:off x="3708400" y="3429000"/>
            <a:ext cx="504825" cy="762000"/>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US" sz="4400">
                <a:solidFill>
                  <a:schemeClr val="tx1"/>
                </a:solidFill>
                <a:effectLst>
                  <a:outerShdw blurRad="38100" dist="38100" dir="2700000" algn="tl">
                    <a:srgbClr val="DDDDDD"/>
                  </a:outerShdw>
                </a:effectLst>
                <a:latin typeface="Tahoma" charset="0"/>
              </a:rPr>
              <a:t>X</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B-Multicast</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4" name="Line 11"/>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5" name="Line 12"/>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3"/>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4"/>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Text Box 15"/>
          <p:cNvSpPr txBox="1">
            <a:spLocks noChangeArrowheads="1"/>
          </p:cNvSpPr>
          <p:nvPr/>
        </p:nvSpPr>
        <p:spPr bwMode="auto">
          <a:xfrm>
            <a:off x="685800" y="4572000"/>
            <a:ext cx="2427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n-US" sz="2400">
                <a:solidFill>
                  <a:schemeClr val="tx1"/>
                </a:solidFill>
                <a:latin typeface="Times New Roman" charset="0"/>
              </a:rPr>
              <a:t>UDP/TCP packets</a:t>
            </a:r>
          </a:p>
        </p:txBody>
      </p:sp>
      <p:sp>
        <p:nvSpPr>
          <p:cNvPr id="19" name="Text Box 16"/>
          <p:cNvSpPr txBox="1">
            <a:spLocks noChangeArrowheads="1"/>
          </p:cNvSpPr>
          <p:nvPr/>
        </p:nvSpPr>
        <p:spPr bwMode="auto">
          <a:xfrm>
            <a:off x="6405563" y="2514600"/>
            <a:ext cx="2469243" cy="1350242"/>
          </a:xfrm>
          <a:prstGeom prst="rect">
            <a:avLst/>
          </a:prstGeom>
          <a:noFill/>
          <a:ln w="38100">
            <a:noFill/>
            <a:miter lim="800000"/>
            <a:headEnd/>
            <a:tailEnd type="none" w="lg" len="lg"/>
          </a:ln>
          <a:effectLst/>
        </p:spPr>
        <p:txBody>
          <a:bodyPr wrap="non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Η απλούστερη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υλοποίηση</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Προβλήματα;</a:t>
            </a:r>
            <a:endParaRPr lang="en-US" sz="2400" dirty="0">
              <a:solidFill>
                <a:schemeClr val="tx1"/>
              </a:solidFill>
              <a:effectLst>
                <a:outerShdw blurRad="38100" dist="38100" dir="2700000" algn="tl">
                  <a:srgbClr val="DDDDDD"/>
                </a:outerShdw>
              </a:effectLst>
              <a:latin typeface="Tahoma"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US" dirty="0" smtClean="0"/>
              <a:t>R-Multicast</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a:off x="1908175" y="3284538"/>
            <a:ext cx="287338" cy="25923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4" name="Line 11"/>
          <p:cNvSpPr>
            <a:spLocks noChangeShapeType="1"/>
          </p:cNvSpPr>
          <p:nvPr/>
        </p:nvSpPr>
        <p:spPr bwMode="auto">
          <a:xfrm>
            <a:off x="1908175" y="3284538"/>
            <a:ext cx="2303463" cy="1728787"/>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5" name="Line 12"/>
          <p:cNvSpPr>
            <a:spLocks noChangeShapeType="1"/>
          </p:cNvSpPr>
          <p:nvPr/>
        </p:nvSpPr>
        <p:spPr bwMode="auto">
          <a:xfrm>
            <a:off x="1908175" y="3213100"/>
            <a:ext cx="1871663" cy="576263"/>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6" name="Line 13"/>
          <p:cNvSpPr>
            <a:spLocks noChangeShapeType="1"/>
          </p:cNvSpPr>
          <p:nvPr/>
        </p:nvSpPr>
        <p:spPr bwMode="auto">
          <a:xfrm flipV="1">
            <a:off x="1908175" y="2492375"/>
            <a:ext cx="3816350" cy="720725"/>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7" name="Line 14"/>
          <p:cNvSpPr>
            <a:spLocks noChangeShapeType="1"/>
          </p:cNvSpPr>
          <p:nvPr/>
        </p:nvSpPr>
        <p:spPr bwMode="auto">
          <a:xfrm>
            <a:off x="1908175" y="3284538"/>
            <a:ext cx="4608513" cy="2089150"/>
          </a:xfrm>
          <a:prstGeom prst="line">
            <a:avLst/>
          </a:prstGeom>
          <a:noFill/>
          <a:ln w="57150" cap="rnd">
            <a:solidFill>
              <a:schemeClr val="tx1"/>
            </a:solidFill>
            <a:prstDash val="sysDot"/>
            <a:round/>
            <a:headEnd/>
            <a:tailEnd type="triangle" w="lg" len="lg"/>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18" name="Text Box 15"/>
          <p:cNvSpPr txBox="1">
            <a:spLocks noChangeArrowheads="1"/>
          </p:cNvSpPr>
          <p:nvPr/>
        </p:nvSpPr>
        <p:spPr bwMode="auto">
          <a:xfrm>
            <a:off x="685800" y="4572000"/>
            <a:ext cx="2427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pPr>
            <a:r>
              <a:rPr lang="en-US" sz="2400">
                <a:solidFill>
                  <a:schemeClr val="tx1"/>
                </a:solidFill>
                <a:latin typeface="Times New Roman" charset="0"/>
              </a:rPr>
              <a:t>UDP/TCP packets</a:t>
            </a:r>
          </a:p>
        </p:txBody>
      </p:sp>
      <p:sp>
        <p:nvSpPr>
          <p:cNvPr id="19" name="Text Box 16"/>
          <p:cNvSpPr txBox="1">
            <a:spLocks noChangeArrowheads="1"/>
          </p:cNvSpPr>
          <p:nvPr/>
        </p:nvSpPr>
        <p:spPr bwMode="auto">
          <a:xfrm>
            <a:off x="6405563" y="2514600"/>
            <a:ext cx="2509837" cy="2532104"/>
          </a:xfrm>
          <a:prstGeom prst="rect">
            <a:avLst/>
          </a:prstGeom>
          <a:noFill/>
          <a:ln w="38100">
            <a:noFill/>
            <a:miter lim="800000"/>
            <a:headEnd/>
            <a:tailEnd type="none" w="lg" len="lg"/>
          </a:ln>
          <a:effectLst/>
        </p:spPr>
        <p:txBody>
          <a:bodyPr wrap="square" lIns="90000" tIns="46800" rIns="90000" bIns="46800">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Char char="n"/>
            </a:pPr>
            <a:r>
              <a:rPr lang="en-US" sz="2400" dirty="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Αυστηρότερες </a:t>
            </a:r>
          </a:p>
          <a:p>
            <a:pPr eaLnBrk="1" hangingPunct="1">
              <a:lnSpc>
                <a:spcPct val="100000"/>
              </a:lnSpc>
              <a:spcBef>
                <a:spcPct val="20000"/>
              </a:spcBef>
              <a:buSzPct val="65000"/>
            </a:pPr>
            <a:r>
              <a:rPr lang="el-GR" sz="2400" dirty="0" smtClean="0">
                <a:solidFill>
                  <a:schemeClr val="tx1"/>
                </a:solidFill>
                <a:effectLst>
                  <a:outerShdw blurRad="38100" dist="38100" dir="2700000" algn="tl">
                    <a:srgbClr val="DDDDDD"/>
                  </a:outerShdw>
                </a:effectLst>
                <a:latin typeface="Tahoma" charset="0"/>
              </a:rPr>
              <a:t>εγγυήσεις</a:t>
            </a: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None/>
            </a:pPr>
            <a:endParaRPr lang="en-US" sz="2400" dirty="0">
              <a:solidFill>
                <a:schemeClr val="tx1"/>
              </a:solidFill>
              <a:effectLst>
                <a:outerShdw blurRad="38100" dist="38100" dir="2700000" algn="tl">
                  <a:srgbClr val="DDDDDD"/>
                </a:outerShdw>
              </a:effectLst>
              <a:latin typeface="Tahoma" charset="0"/>
            </a:endParaRPr>
          </a:p>
          <a:p>
            <a:pPr eaLnBrk="1" hangingPunct="1">
              <a:lnSpc>
                <a:spcPct val="100000"/>
              </a:lnSpc>
              <a:spcBef>
                <a:spcPct val="20000"/>
              </a:spcBef>
              <a:buSzPct val="65000"/>
              <a:buFont typeface="Wingdings" charset="0"/>
              <a:buChar char="n"/>
            </a:pPr>
            <a:r>
              <a:rPr lang="el-GR" sz="2400" dirty="0" smtClean="0">
                <a:solidFill>
                  <a:schemeClr val="tx1"/>
                </a:solidFill>
                <a:effectLst>
                  <a:outerShdw blurRad="38100" dist="38100" dir="2700000" algn="tl">
                    <a:srgbClr val="DDDDDD"/>
                  </a:outerShdw>
                </a:effectLst>
                <a:latin typeface="Tahoma" charset="0"/>
              </a:rPr>
              <a:t>Το ο</a:t>
            </a:r>
            <a:r>
              <a:rPr lang="en-US" sz="2400" dirty="0" err="1" smtClean="0">
                <a:solidFill>
                  <a:schemeClr val="tx1"/>
                </a:solidFill>
                <a:effectLst>
                  <a:outerShdw blurRad="38100" dist="38100" dir="2700000" algn="tl">
                    <a:srgbClr val="DDDDDD"/>
                  </a:outerShdw>
                </a:effectLst>
                <a:latin typeface="Tahoma" charset="0"/>
              </a:rPr>
              <a:t>verhead</a:t>
            </a:r>
            <a:r>
              <a:rPr lang="en-US" sz="2400" dirty="0" smtClean="0">
                <a:solidFill>
                  <a:schemeClr val="tx1"/>
                </a:solidFill>
                <a:effectLst>
                  <a:outerShdw blurRad="38100" dist="38100" dir="2700000" algn="tl">
                    <a:srgbClr val="DDDDDD"/>
                  </a:outerShdw>
                </a:effectLst>
                <a:latin typeface="Tahoma" charset="0"/>
              </a:rPr>
              <a:t> </a:t>
            </a:r>
            <a:r>
              <a:rPr lang="el-GR" sz="2400" dirty="0" smtClean="0">
                <a:solidFill>
                  <a:schemeClr val="tx1"/>
                </a:solidFill>
                <a:effectLst>
                  <a:outerShdw blurRad="38100" dist="38100" dir="2700000" algn="tl">
                    <a:srgbClr val="DDDDDD"/>
                  </a:outerShdw>
                </a:effectLst>
                <a:latin typeface="Tahoma" charset="0"/>
              </a:rPr>
              <a:t>είναι ανάλογο του Ν</a:t>
            </a:r>
            <a:r>
              <a:rPr lang="el-GR" sz="2400" baseline="30000" dirty="0" smtClean="0">
                <a:solidFill>
                  <a:schemeClr val="tx1"/>
                </a:solidFill>
                <a:effectLst>
                  <a:outerShdw blurRad="38100" dist="38100" dir="2700000" algn="tl">
                    <a:srgbClr val="DDDDDD"/>
                  </a:outerShdw>
                </a:effectLst>
                <a:latin typeface="Tahoma" charset="0"/>
              </a:rPr>
              <a:t>2</a:t>
            </a:r>
            <a:endParaRPr lang="en-US" sz="2400" dirty="0">
              <a:solidFill>
                <a:schemeClr val="tx1"/>
              </a:solidFill>
              <a:effectLst>
                <a:outerShdw blurRad="38100" dist="38100" dir="2700000" algn="tl">
                  <a:srgbClr val="DDDDDD"/>
                </a:outerShdw>
              </a:effectLst>
              <a:latin typeface="Tahoma"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6"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2" name="Oval 9"/>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3" name="Text Box 10"/>
          <p:cNvSpPr txBox="1">
            <a:spLocks noChangeArrowheads="1"/>
          </p:cNvSpPr>
          <p:nvPr/>
        </p:nvSpPr>
        <p:spPr bwMode="auto">
          <a:xfrm>
            <a:off x="323850" y="1844675"/>
            <a:ext cx="2735263" cy="519113"/>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Multicast sender</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2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26" name="Oval 4"/>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7" name="Oval 5"/>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8" name="Oval 6"/>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29" name="Oval 7"/>
          <p:cNvSpPr>
            <a:spLocks noChangeArrowheads="1"/>
          </p:cNvSpPr>
          <p:nvPr/>
        </p:nvSpPr>
        <p:spPr bwMode="auto">
          <a:xfrm>
            <a:off x="3779838" y="371633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30" name="Oval 8"/>
          <p:cNvSpPr>
            <a:spLocks noChangeArrowheads="1"/>
          </p:cNvSpPr>
          <p:nvPr/>
        </p:nvSpPr>
        <p:spPr bwMode="auto">
          <a:xfrm>
            <a:off x="5724525" y="2349500"/>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31" name="Line 9"/>
          <p:cNvSpPr>
            <a:spLocks noChangeShapeType="1"/>
          </p:cNvSpPr>
          <p:nvPr/>
        </p:nvSpPr>
        <p:spPr bwMode="auto">
          <a:xfrm>
            <a:off x="1978025" y="3213100"/>
            <a:ext cx="1873250" cy="5762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2" name="Line 10"/>
          <p:cNvSpPr>
            <a:spLocks noChangeShapeType="1"/>
          </p:cNvSpPr>
          <p:nvPr/>
        </p:nvSpPr>
        <p:spPr bwMode="auto">
          <a:xfrm>
            <a:off x="1835150" y="3284538"/>
            <a:ext cx="288925" cy="2592387"/>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33" name="Group 11"/>
          <p:cNvGrpSpPr>
            <a:grpSpLocks/>
          </p:cNvGrpSpPr>
          <p:nvPr/>
        </p:nvGrpSpPr>
        <p:grpSpPr bwMode="auto">
          <a:xfrm>
            <a:off x="4225925" y="1700213"/>
            <a:ext cx="4918075" cy="576262"/>
            <a:chOff x="3152" y="1071"/>
            <a:chExt cx="3098" cy="363"/>
          </a:xfrm>
        </p:grpSpPr>
        <p:sp>
          <p:nvSpPr>
            <p:cNvPr id="34" name="Text Box 12"/>
            <p:cNvSpPr txBox="1">
              <a:spLocks noChangeArrowheads="1"/>
            </p:cNvSpPr>
            <p:nvPr/>
          </p:nvSpPr>
          <p:spPr bwMode="auto">
            <a:xfrm>
              <a:off x="3787" y="1071"/>
              <a:ext cx="2463" cy="327"/>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Gossip messages (UDP)</a:t>
              </a:r>
            </a:p>
          </p:txBody>
        </p:sp>
        <p:sp>
          <p:nvSpPr>
            <p:cNvPr id="35" name="Line 13"/>
            <p:cNvSpPr>
              <a:spLocks noChangeShapeType="1"/>
            </p:cNvSpPr>
            <p:nvPr/>
          </p:nvSpPr>
          <p:spPr bwMode="auto">
            <a:xfrm>
              <a:off x="3243" y="1252"/>
              <a:ext cx="474" cy="1"/>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6" name="Rectangle 14"/>
            <p:cNvSpPr>
              <a:spLocks noChangeArrowheads="1"/>
            </p:cNvSpPr>
            <p:nvPr/>
          </p:nvSpPr>
          <p:spPr bwMode="auto">
            <a:xfrm>
              <a:off x="3152" y="1071"/>
              <a:ext cx="3088" cy="363"/>
            </a:xfrm>
            <a:prstGeom prst="rect">
              <a:avLst/>
            </a:prstGeom>
            <a:noFill/>
            <a:ln w="28575">
              <a:solidFill>
                <a:srgbClr val="000000"/>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 name="Text Box 15"/>
          <p:cNvSpPr txBox="1">
            <a:spLocks noChangeArrowheads="1"/>
          </p:cNvSpPr>
          <p:nvPr/>
        </p:nvSpPr>
        <p:spPr bwMode="auto">
          <a:xfrm>
            <a:off x="103188" y="1066800"/>
            <a:ext cx="4011612" cy="1060450"/>
          </a:xfrm>
          <a:prstGeom prst="rect">
            <a:avLst/>
          </a:prstGeom>
          <a:noFill/>
          <a:ln w="28575">
            <a:solidFill>
              <a:schemeClr val="tx1"/>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Periodically, transmit to </a:t>
            </a:r>
          </a:p>
          <a:p>
            <a:pPr eaLnBrk="1" hangingPunct="1">
              <a:lnSpc>
                <a:spcPct val="100000"/>
              </a:lnSpc>
              <a:spcBef>
                <a:spcPct val="20000"/>
              </a:spcBef>
              <a:buSzPct val="65000"/>
              <a:buFont typeface="Wingdings" charset="0"/>
              <a:buNone/>
            </a:pPr>
            <a:r>
              <a:rPr lang="en-GB" sz="2800" i="1">
                <a:solidFill>
                  <a:schemeClr val="tx1"/>
                </a:solidFill>
                <a:effectLst>
                  <a:outerShdw blurRad="38100" dist="38100" dir="2700000" algn="tl">
                    <a:srgbClr val="DDDDDD"/>
                  </a:outerShdw>
                </a:effectLst>
                <a:latin typeface="Tahoma" charset="0"/>
              </a:rPr>
              <a:t>b </a:t>
            </a:r>
            <a:r>
              <a:rPr lang="en-GB" sz="2800">
                <a:solidFill>
                  <a:schemeClr val="tx1"/>
                </a:solidFill>
                <a:effectLst>
                  <a:outerShdw blurRad="38100" dist="38100" dir="2700000" algn="tl">
                    <a:srgbClr val="DDDDDD"/>
                  </a:outerShdw>
                </a:effectLst>
                <a:latin typeface="Tahoma" charset="0"/>
              </a:rPr>
              <a:t>random targets</a:t>
            </a:r>
          </a:p>
        </p:txBody>
      </p:sp>
      <p:sp>
        <p:nvSpPr>
          <p:cNvPr id="38" name="Line 16"/>
          <p:cNvSpPr>
            <a:spLocks noChangeShapeType="1"/>
          </p:cNvSpPr>
          <p:nvPr/>
        </p:nvSpPr>
        <p:spPr bwMode="auto">
          <a:xfrm>
            <a:off x="2771775" y="2349500"/>
            <a:ext cx="71438" cy="935038"/>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39" name="Line 17"/>
          <p:cNvSpPr>
            <a:spLocks noChangeShapeType="1"/>
          </p:cNvSpPr>
          <p:nvPr/>
        </p:nvSpPr>
        <p:spPr bwMode="auto">
          <a:xfrm flipH="1">
            <a:off x="2124075" y="2349500"/>
            <a:ext cx="576263" cy="2663825"/>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4211638" y="494188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2051050" y="5876925"/>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Line 9"/>
          <p:cNvSpPr>
            <a:spLocks noChangeShapeType="1"/>
          </p:cNvSpPr>
          <p:nvPr/>
        </p:nvSpPr>
        <p:spPr bwMode="auto">
          <a:xfrm flipV="1">
            <a:off x="4067175" y="2565400"/>
            <a:ext cx="1657350" cy="1150938"/>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flipV="1">
            <a:off x="2195513" y="4005263"/>
            <a:ext cx="1584325" cy="18716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5" name="Line 13"/>
          <p:cNvSpPr>
            <a:spLocks noChangeShapeType="1"/>
          </p:cNvSpPr>
          <p:nvPr/>
        </p:nvSpPr>
        <p:spPr bwMode="auto">
          <a:xfrm flipV="1">
            <a:off x="2195513" y="5085234"/>
            <a:ext cx="2089150" cy="1008062"/>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a:off x="3995738" y="4005263"/>
            <a:ext cx="360362" cy="936625"/>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7" name="Text Box 15"/>
          <p:cNvSpPr txBox="1">
            <a:spLocks noChangeArrowheads="1"/>
          </p:cNvSpPr>
          <p:nvPr/>
        </p:nvSpPr>
        <p:spPr bwMode="auto">
          <a:xfrm>
            <a:off x="136525" y="1143000"/>
            <a:ext cx="3978275" cy="1060450"/>
          </a:xfrm>
          <a:prstGeom prst="rect">
            <a:avLst/>
          </a:prstGeom>
          <a:noFill/>
          <a:ln w="28575">
            <a:solidFill>
              <a:schemeClr val="tx1"/>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Other nodes do same </a:t>
            </a:r>
          </a:p>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after receiving multicast</a:t>
            </a:r>
          </a:p>
        </p:txBody>
      </p:sp>
      <p:sp>
        <p:nvSpPr>
          <p:cNvPr id="18" name="Line 16"/>
          <p:cNvSpPr>
            <a:spLocks noChangeShapeType="1"/>
          </p:cNvSpPr>
          <p:nvPr/>
        </p:nvSpPr>
        <p:spPr bwMode="auto">
          <a:xfrm>
            <a:off x="2268538" y="2276475"/>
            <a:ext cx="1541462" cy="1228725"/>
          </a:xfrm>
          <a:prstGeom prst="line">
            <a:avLst/>
          </a:prstGeom>
          <a:noFill/>
          <a:ln w="28575">
            <a:solidFill>
              <a:schemeClr val="tx1"/>
            </a:solidFill>
            <a:prstDash val="dash"/>
            <a:round/>
            <a:headEnd/>
            <a:tailEnd type="triangle" w="lg" len="lg"/>
          </a:ln>
          <a:extLst>
            <a:ext uri="{909E8E84-426E-40DD-AFC4-6F175D3DCCD1}">
              <a14:hiddenFill xmlns:a14="http://schemas.microsoft.com/office/drawing/2010/main">
                <a:noFill/>
              </a14:hiddenFill>
            </a:ext>
          </a:extLst>
        </p:spPr>
        <p:txBody>
          <a:bodyPr/>
          <a:lstStyle/>
          <a:p>
            <a:endParaRPr lang="en-US"/>
          </a:p>
        </p:txBody>
      </p:sp>
      <p:grpSp>
        <p:nvGrpSpPr>
          <p:cNvPr id="19" name="Group 17"/>
          <p:cNvGrpSpPr>
            <a:grpSpLocks/>
          </p:cNvGrpSpPr>
          <p:nvPr/>
        </p:nvGrpSpPr>
        <p:grpSpPr bwMode="auto">
          <a:xfrm>
            <a:off x="4225925" y="1700213"/>
            <a:ext cx="4918075" cy="576262"/>
            <a:chOff x="3152" y="1071"/>
            <a:chExt cx="3098" cy="363"/>
          </a:xfrm>
        </p:grpSpPr>
        <p:sp>
          <p:nvSpPr>
            <p:cNvPr id="20" name="Text Box 18"/>
            <p:cNvSpPr txBox="1">
              <a:spLocks noChangeArrowheads="1"/>
            </p:cNvSpPr>
            <p:nvPr/>
          </p:nvSpPr>
          <p:spPr bwMode="auto">
            <a:xfrm>
              <a:off x="3787" y="1071"/>
              <a:ext cx="2463" cy="327"/>
            </a:xfrm>
            <a:prstGeom prst="rect">
              <a:avLst/>
            </a:prstGeom>
            <a:noFill/>
            <a:ln w="28575">
              <a:no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a:solidFill>
                    <a:schemeClr val="tx1"/>
                  </a:solidFill>
                  <a:effectLst>
                    <a:outerShdw blurRad="38100" dist="38100" dir="2700000" algn="tl">
                      <a:srgbClr val="DDDDDD"/>
                    </a:outerShdw>
                  </a:effectLst>
                  <a:latin typeface="Tahoma" charset="0"/>
                </a:rPr>
                <a:t>Gossip messages (UDP)</a:t>
              </a:r>
            </a:p>
          </p:txBody>
        </p:sp>
        <p:sp>
          <p:nvSpPr>
            <p:cNvPr id="21" name="Line 19"/>
            <p:cNvSpPr>
              <a:spLocks noChangeShapeType="1"/>
            </p:cNvSpPr>
            <p:nvPr/>
          </p:nvSpPr>
          <p:spPr bwMode="auto">
            <a:xfrm>
              <a:off x="3243" y="1252"/>
              <a:ext cx="474" cy="1"/>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2" name="Rectangle 20"/>
            <p:cNvSpPr>
              <a:spLocks noChangeArrowheads="1"/>
            </p:cNvSpPr>
            <p:nvPr/>
          </p:nvSpPr>
          <p:spPr bwMode="auto">
            <a:xfrm>
              <a:off x="3152" y="1071"/>
              <a:ext cx="3088" cy="363"/>
            </a:xfrm>
            <a:prstGeom prst="rect">
              <a:avLst/>
            </a:prstGeom>
            <a:noFill/>
            <a:ln w="28575">
              <a:solidFill>
                <a:srgbClr val="000000"/>
              </a:solidFill>
              <a:miter lim="800000"/>
              <a:headEnd/>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0200"/>
            <a:ext cx="7292975" cy="736600"/>
          </a:xfrm>
        </p:spPr>
        <p:txBody>
          <a:bodyPr/>
          <a:lstStyle/>
          <a:p>
            <a:r>
              <a:rPr lang="el-GR" dirty="0" smtClean="0"/>
              <a:t>Μια άλλη προσέγγιση</a:t>
            </a:r>
            <a:endParaRPr lang="en-US" dirty="0"/>
          </a:p>
        </p:txBody>
      </p:sp>
      <p:sp>
        <p:nvSpPr>
          <p:cNvPr id="4" name="Oval 2"/>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 name="Oval 3"/>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6" name="Oval 4"/>
          <p:cNvSpPr>
            <a:spLocks noChangeArrowheads="1"/>
          </p:cNvSpPr>
          <p:nvPr/>
        </p:nvSpPr>
        <p:spPr bwMode="auto">
          <a:xfrm>
            <a:off x="4211638" y="494188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2051050" y="5876925"/>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6516688" y="5300663"/>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Line 9"/>
          <p:cNvSpPr>
            <a:spLocks noChangeShapeType="1"/>
          </p:cNvSpPr>
          <p:nvPr/>
        </p:nvSpPr>
        <p:spPr bwMode="auto">
          <a:xfrm>
            <a:off x="4373562" y="5124451"/>
            <a:ext cx="2143125" cy="320674"/>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flipH="1">
            <a:off x="4500563" y="2564905"/>
            <a:ext cx="1368424" cy="2376984"/>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Line 12"/>
          <p:cNvSpPr>
            <a:spLocks noChangeShapeType="1"/>
          </p:cNvSpPr>
          <p:nvPr/>
        </p:nvSpPr>
        <p:spPr bwMode="auto">
          <a:xfrm>
            <a:off x="5868986" y="2638425"/>
            <a:ext cx="647701" cy="2735263"/>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9" name="Line 9"/>
          <p:cNvSpPr>
            <a:spLocks noChangeShapeType="1"/>
          </p:cNvSpPr>
          <p:nvPr/>
        </p:nvSpPr>
        <p:spPr bwMode="auto">
          <a:xfrm flipH="1" flipV="1">
            <a:off x="1907705" y="3284538"/>
            <a:ext cx="2303934" cy="1746251"/>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Ομαδική επικοινωνία</a:t>
            </a:r>
            <a:endParaRPr lang="el-GR" dirty="0"/>
          </a:p>
        </p:txBody>
      </p:sp>
      <p:sp>
        <p:nvSpPr>
          <p:cNvPr id="3" name="2 - Θέση περιεχομένου"/>
          <p:cNvSpPr>
            <a:spLocks noGrp="1"/>
          </p:cNvSpPr>
          <p:nvPr>
            <p:ph idx="1"/>
          </p:nvPr>
        </p:nvSpPr>
        <p:spPr>
          <a:xfrm>
            <a:off x="457200" y="4509120"/>
            <a:ext cx="8229600" cy="1617043"/>
          </a:xfrm>
        </p:spPr>
        <p:txBody>
          <a:bodyPr/>
          <a:lstStyle/>
          <a:p>
            <a:r>
              <a:rPr lang="el-GR" sz="2400" dirty="0" smtClean="0"/>
              <a:t>Μέλος </a:t>
            </a:r>
            <a:r>
              <a:rPr lang="en-US" sz="2400" dirty="0" smtClean="0"/>
              <a:t>= </a:t>
            </a:r>
            <a:r>
              <a:rPr lang="el-GR" sz="2400" dirty="0" smtClean="0"/>
              <a:t>διεργασία </a:t>
            </a:r>
            <a:r>
              <a:rPr lang="en-US" sz="2400" dirty="0" smtClean="0"/>
              <a:t>(</a:t>
            </a:r>
            <a:r>
              <a:rPr lang="el-GR" sz="2400" dirty="0" smtClean="0"/>
              <a:t>ένας </a:t>
            </a:r>
            <a:r>
              <a:rPr lang="en-US" sz="2400" dirty="0" smtClean="0"/>
              <a:t>RM)</a:t>
            </a:r>
          </a:p>
          <a:p>
            <a:r>
              <a:rPr lang="el-GR" sz="2400" dirty="0" smtClean="0"/>
              <a:t>Στατικές ομάδες</a:t>
            </a:r>
            <a:r>
              <a:rPr lang="en-US" sz="2400" dirty="0" smtClean="0"/>
              <a:t>: </a:t>
            </a:r>
            <a:r>
              <a:rPr lang="el-GR" sz="2400" dirty="0" smtClean="0"/>
              <a:t>Οι ομάδες είναι προκαθορισμένες</a:t>
            </a:r>
            <a:endParaRPr lang="en-US" sz="2400" dirty="0" smtClean="0"/>
          </a:p>
          <a:p>
            <a:r>
              <a:rPr lang="el-GR" sz="2400" dirty="0" smtClean="0"/>
              <a:t>Δυναμικές ομάδες</a:t>
            </a:r>
            <a:r>
              <a:rPr lang="en-US" sz="2400" dirty="0" smtClean="0"/>
              <a:t>: </a:t>
            </a:r>
            <a:r>
              <a:rPr lang="el-GR" sz="2400" dirty="0" smtClean="0"/>
              <a:t>Τα μέλη έρχονται και φεύγουν</a:t>
            </a:r>
            <a:endParaRPr lang="en-US" sz="2400" dirty="0" smtClean="0"/>
          </a:p>
          <a:p>
            <a:endParaRPr lang="el-GR" sz="2400" dirty="0"/>
          </a:p>
        </p:txBody>
      </p:sp>
      <p:sp>
        <p:nvSpPr>
          <p:cNvPr id="4" name="Oval 4"/>
          <p:cNvSpPr>
            <a:spLocks noChangeArrowheads="1"/>
          </p:cNvSpPr>
          <p:nvPr/>
        </p:nvSpPr>
        <p:spPr bwMode="auto">
          <a:xfrm>
            <a:off x="1648420" y="242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Oval 5"/>
          <p:cNvSpPr>
            <a:spLocks noChangeArrowheads="1"/>
          </p:cNvSpPr>
          <p:nvPr/>
        </p:nvSpPr>
        <p:spPr bwMode="auto">
          <a:xfrm>
            <a:off x="3362920" y="1196752"/>
            <a:ext cx="1574800" cy="3172048"/>
          </a:xfrm>
          <a:prstGeom prst="ellipse">
            <a:avLst/>
          </a:prstGeom>
          <a:solidFill>
            <a:schemeClr val="bg1">
              <a:lumMod val="85000"/>
            </a:schemeClr>
          </a:solidFill>
          <a:ln w="12700">
            <a:solidFill>
              <a:srgbClr val="000000"/>
            </a:solidFill>
            <a:round/>
            <a:headEnd type="none" w="sm" len="sm"/>
            <a:tailEnd type="none" w="med" len="lg"/>
          </a:ln>
        </p:spPr>
        <p:txBody>
          <a:bodyPr wrap="none" anchor="ctr"/>
          <a:lstStyle/>
          <a:p>
            <a:endParaRPr lang="en-US"/>
          </a:p>
        </p:txBody>
      </p:sp>
      <p:sp>
        <p:nvSpPr>
          <p:cNvPr id="6" name="Rectangle 6"/>
          <p:cNvSpPr>
            <a:spLocks noChangeArrowheads="1"/>
          </p:cNvSpPr>
          <p:nvPr/>
        </p:nvSpPr>
        <p:spPr bwMode="auto">
          <a:xfrm>
            <a:off x="2969220" y="2413000"/>
            <a:ext cx="393700" cy="546100"/>
          </a:xfrm>
          <a:prstGeom prst="rect">
            <a:avLst/>
          </a:prstGeom>
          <a:solidFill>
            <a:schemeClr val="bg1">
              <a:lumMod val="85000"/>
            </a:schemeClr>
          </a:solidFill>
          <a:ln w="12700">
            <a:solidFill>
              <a:srgbClr val="000000"/>
            </a:solidFill>
            <a:miter lim="800000"/>
            <a:headEnd type="none" w="sm" len="sm"/>
            <a:tailEnd type="none" w="med" len="lg"/>
          </a:ln>
        </p:spPr>
        <p:txBody>
          <a:bodyPr wrap="none" anchor="ctr"/>
          <a:lstStyle/>
          <a:p>
            <a:endParaRPr lang="en-US"/>
          </a:p>
        </p:txBody>
      </p:sp>
      <p:sp>
        <p:nvSpPr>
          <p:cNvPr id="7" name="Oval 7"/>
          <p:cNvSpPr>
            <a:spLocks noChangeArrowheads="1"/>
          </p:cNvSpPr>
          <p:nvPr/>
        </p:nvSpPr>
        <p:spPr bwMode="auto">
          <a:xfrm>
            <a:off x="3845520" y="152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8" name="Oval 8"/>
          <p:cNvSpPr>
            <a:spLocks noChangeArrowheads="1"/>
          </p:cNvSpPr>
          <p:nvPr/>
        </p:nvSpPr>
        <p:spPr bwMode="auto">
          <a:xfrm>
            <a:off x="3832820" y="2159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9" name="Oval 9"/>
          <p:cNvSpPr>
            <a:spLocks noChangeArrowheads="1"/>
          </p:cNvSpPr>
          <p:nvPr/>
        </p:nvSpPr>
        <p:spPr bwMode="auto">
          <a:xfrm>
            <a:off x="3845520" y="27940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0" name="Oval 10"/>
          <p:cNvSpPr>
            <a:spLocks noChangeArrowheads="1"/>
          </p:cNvSpPr>
          <p:nvPr/>
        </p:nvSpPr>
        <p:spPr bwMode="auto">
          <a:xfrm>
            <a:off x="5306020" y="3695700"/>
            <a:ext cx="546100" cy="533400"/>
          </a:xfrm>
          <a:prstGeom prst="ellipse">
            <a:avLst/>
          </a:prstGeom>
          <a:noFill/>
          <a:ln w="12700">
            <a:solidFill>
              <a:srgbClr val="000000"/>
            </a:solidFill>
            <a:round/>
            <a:headEnd type="none" w="sm" len="sm"/>
            <a:tailEnd type="none"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 name="Oval 11"/>
          <p:cNvSpPr>
            <a:spLocks noChangeArrowheads="1"/>
          </p:cNvSpPr>
          <p:nvPr/>
        </p:nvSpPr>
        <p:spPr bwMode="auto">
          <a:xfrm>
            <a:off x="3870920" y="3403600"/>
            <a:ext cx="546100" cy="533400"/>
          </a:xfrm>
          <a:prstGeom prst="ellipse">
            <a:avLst/>
          </a:prstGeom>
          <a:solidFill>
            <a:schemeClr val="accent1"/>
          </a:solidFill>
          <a:ln w="12700">
            <a:solidFill>
              <a:srgbClr val="000000"/>
            </a:solidFill>
            <a:round/>
            <a:headEnd type="none" w="sm" len="sm"/>
            <a:tailEnd type="none" w="med" len="lg"/>
          </a:ln>
        </p:spPr>
        <p:txBody>
          <a:bodyPr wrap="none" anchor="ctr"/>
          <a:lstStyle/>
          <a:p>
            <a:endParaRPr lang="en-US"/>
          </a:p>
        </p:txBody>
      </p:sp>
      <p:sp>
        <p:nvSpPr>
          <p:cNvPr id="12" name="Line 12"/>
          <p:cNvSpPr>
            <a:spLocks noChangeShapeType="1"/>
          </p:cNvSpPr>
          <p:nvPr/>
        </p:nvSpPr>
        <p:spPr bwMode="auto">
          <a:xfrm>
            <a:off x="2194520" y="2705100"/>
            <a:ext cx="787400" cy="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3"/>
          <p:cNvSpPr>
            <a:spLocks noChangeShapeType="1"/>
          </p:cNvSpPr>
          <p:nvPr/>
        </p:nvSpPr>
        <p:spPr bwMode="auto">
          <a:xfrm flipV="1">
            <a:off x="3375620" y="1892300"/>
            <a:ext cx="482600" cy="7239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4"/>
          <p:cNvSpPr>
            <a:spLocks noChangeShapeType="1"/>
          </p:cNvSpPr>
          <p:nvPr/>
        </p:nvSpPr>
        <p:spPr bwMode="auto">
          <a:xfrm flipV="1">
            <a:off x="3375620" y="2463800"/>
            <a:ext cx="4572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5"/>
          <p:cNvSpPr>
            <a:spLocks noChangeShapeType="1"/>
          </p:cNvSpPr>
          <p:nvPr/>
        </p:nvSpPr>
        <p:spPr bwMode="auto">
          <a:xfrm>
            <a:off x="3350220" y="2819400"/>
            <a:ext cx="508000" cy="1905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6"/>
          <p:cNvSpPr>
            <a:spLocks noChangeShapeType="1"/>
          </p:cNvSpPr>
          <p:nvPr/>
        </p:nvSpPr>
        <p:spPr bwMode="auto">
          <a:xfrm>
            <a:off x="3375620" y="2857500"/>
            <a:ext cx="508000" cy="762000"/>
          </a:xfrm>
          <a:prstGeom prst="line">
            <a:avLst/>
          </a:prstGeom>
          <a:noFill/>
          <a:ln w="12700">
            <a:solidFill>
              <a:srgbClr val="0000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7"/>
          <p:cNvSpPr>
            <a:spLocks noChangeShapeType="1"/>
          </p:cNvSpPr>
          <p:nvPr/>
        </p:nvSpPr>
        <p:spPr bwMode="auto">
          <a:xfrm flipH="1">
            <a:off x="4417020" y="4000500"/>
            <a:ext cx="8890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8"/>
          <p:cNvSpPr>
            <a:spLocks noChangeShapeType="1"/>
          </p:cNvSpPr>
          <p:nvPr/>
        </p:nvSpPr>
        <p:spPr bwMode="auto">
          <a:xfrm>
            <a:off x="4378920" y="24003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9"/>
          <p:cNvSpPr>
            <a:spLocks noChangeShapeType="1"/>
          </p:cNvSpPr>
          <p:nvPr/>
        </p:nvSpPr>
        <p:spPr bwMode="auto">
          <a:xfrm>
            <a:off x="4404320" y="3048000"/>
            <a:ext cx="850900" cy="0"/>
          </a:xfrm>
          <a:prstGeom prst="line">
            <a:avLst/>
          </a:prstGeom>
          <a:noFill/>
          <a:ln w="12700">
            <a:solidFill>
              <a:srgbClr val="000000"/>
            </a:solidFill>
            <a:prstDash val="dash"/>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 name="Text Box 20"/>
          <p:cNvSpPr txBox="1">
            <a:spLocks noChangeArrowheads="1"/>
          </p:cNvSpPr>
          <p:nvPr/>
        </p:nvSpPr>
        <p:spPr bwMode="auto">
          <a:xfrm>
            <a:off x="2016720" y="2413000"/>
            <a:ext cx="1028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Group Send</a:t>
            </a:r>
          </a:p>
        </p:txBody>
      </p:sp>
      <p:sp>
        <p:nvSpPr>
          <p:cNvPr id="21" name="Text Box 21"/>
          <p:cNvSpPr txBox="1">
            <a:spLocks noChangeArrowheads="1"/>
          </p:cNvSpPr>
          <p:nvPr/>
        </p:nvSpPr>
        <p:spPr bwMode="auto">
          <a:xfrm>
            <a:off x="1927820" y="16891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dirty="0">
                <a:solidFill>
                  <a:schemeClr val="hlink"/>
                </a:solidFill>
              </a:rPr>
              <a:t>Address Expansion</a:t>
            </a:r>
          </a:p>
        </p:txBody>
      </p:sp>
      <p:sp>
        <p:nvSpPr>
          <p:cNvPr id="22" name="Line 22"/>
          <p:cNvSpPr>
            <a:spLocks noChangeShapeType="1"/>
          </p:cNvSpPr>
          <p:nvPr/>
        </p:nvSpPr>
        <p:spPr bwMode="auto">
          <a:xfrm>
            <a:off x="2867620" y="2108200"/>
            <a:ext cx="266700" cy="2667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Text Box 23"/>
          <p:cNvSpPr txBox="1">
            <a:spLocks noChangeArrowheads="1"/>
          </p:cNvSpPr>
          <p:nvPr/>
        </p:nvSpPr>
        <p:spPr bwMode="auto">
          <a:xfrm>
            <a:off x="1965920" y="34544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Multicast Comm.</a:t>
            </a:r>
          </a:p>
        </p:txBody>
      </p:sp>
      <p:sp>
        <p:nvSpPr>
          <p:cNvPr id="24" name="Line 24"/>
          <p:cNvSpPr>
            <a:spLocks noChangeShapeType="1"/>
          </p:cNvSpPr>
          <p:nvPr/>
        </p:nvSpPr>
        <p:spPr bwMode="auto">
          <a:xfrm flipV="1">
            <a:off x="3045420" y="2336800"/>
            <a:ext cx="584200" cy="12319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5"/>
          <p:cNvSpPr>
            <a:spLocks noChangeShapeType="1"/>
          </p:cNvSpPr>
          <p:nvPr/>
        </p:nvSpPr>
        <p:spPr bwMode="auto">
          <a:xfrm flipV="1">
            <a:off x="3070820" y="2628900"/>
            <a:ext cx="546100" cy="9398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6"/>
          <p:cNvSpPr>
            <a:spLocks noChangeShapeType="1"/>
          </p:cNvSpPr>
          <p:nvPr/>
        </p:nvSpPr>
        <p:spPr bwMode="auto">
          <a:xfrm flipV="1">
            <a:off x="3096220" y="2933700"/>
            <a:ext cx="495300" cy="609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7"/>
          <p:cNvSpPr>
            <a:spLocks noChangeShapeType="1"/>
          </p:cNvSpPr>
          <p:nvPr/>
        </p:nvSpPr>
        <p:spPr bwMode="auto">
          <a:xfrm flipV="1">
            <a:off x="3096220" y="3263900"/>
            <a:ext cx="520700" cy="2413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8" name="Text Box 28"/>
          <p:cNvSpPr txBox="1">
            <a:spLocks noChangeArrowheads="1"/>
          </p:cNvSpPr>
          <p:nvPr/>
        </p:nvSpPr>
        <p:spPr bwMode="auto">
          <a:xfrm>
            <a:off x="6182320" y="2247900"/>
            <a:ext cx="1270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spcBef>
                <a:spcPct val="50000"/>
              </a:spcBef>
            </a:pPr>
            <a:r>
              <a:rPr lang="en-US" b="1">
                <a:solidFill>
                  <a:schemeClr val="hlink"/>
                </a:solidFill>
              </a:rPr>
              <a:t>Membership Management</a:t>
            </a:r>
          </a:p>
        </p:txBody>
      </p:sp>
      <p:sp>
        <p:nvSpPr>
          <p:cNvPr id="29" name="Text Box 29"/>
          <p:cNvSpPr txBox="1">
            <a:spLocks noChangeArrowheads="1"/>
          </p:cNvSpPr>
          <p:nvPr/>
        </p:nvSpPr>
        <p:spPr bwMode="auto">
          <a:xfrm>
            <a:off x="4683720" y="20701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Leave</a:t>
            </a:r>
          </a:p>
        </p:txBody>
      </p:sp>
      <p:sp>
        <p:nvSpPr>
          <p:cNvPr id="30" name="Text Box 30"/>
          <p:cNvSpPr txBox="1">
            <a:spLocks noChangeArrowheads="1"/>
          </p:cNvSpPr>
          <p:nvPr/>
        </p:nvSpPr>
        <p:spPr bwMode="auto">
          <a:xfrm>
            <a:off x="4645620" y="27305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Fail</a:t>
            </a:r>
          </a:p>
        </p:txBody>
      </p:sp>
      <p:sp>
        <p:nvSpPr>
          <p:cNvPr id="31" name="Text Box 31"/>
          <p:cNvSpPr txBox="1">
            <a:spLocks noChangeArrowheads="1"/>
          </p:cNvSpPr>
          <p:nvPr/>
        </p:nvSpPr>
        <p:spPr bwMode="auto">
          <a:xfrm>
            <a:off x="4505920" y="3695700"/>
            <a:ext cx="1028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med" len="lg"/>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algn="ctr">
              <a:lnSpc>
                <a:spcPct val="100000"/>
              </a:lnSpc>
              <a:spcBef>
                <a:spcPct val="50000"/>
              </a:spcBef>
            </a:pPr>
            <a:r>
              <a:rPr lang="en-US" sz="1600" b="1" dirty="0">
                <a:solidFill>
                  <a:srgbClr val="0000FF"/>
                </a:solidFill>
              </a:rPr>
              <a:t>Join</a:t>
            </a:r>
          </a:p>
        </p:txBody>
      </p:sp>
      <p:sp>
        <p:nvSpPr>
          <p:cNvPr id="32" name="Line 32"/>
          <p:cNvSpPr>
            <a:spLocks noChangeShapeType="1"/>
          </p:cNvSpPr>
          <p:nvPr/>
        </p:nvSpPr>
        <p:spPr bwMode="auto">
          <a:xfrm flipH="1" flipV="1">
            <a:off x="5496520" y="2362200"/>
            <a:ext cx="647700" cy="1651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3"/>
          <p:cNvSpPr>
            <a:spLocks noChangeShapeType="1"/>
          </p:cNvSpPr>
          <p:nvPr/>
        </p:nvSpPr>
        <p:spPr bwMode="auto">
          <a:xfrm flipH="1">
            <a:off x="5407620" y="2565400"/>
            <a:ext cx="723900" cy="3556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4"/>
          <p:cNvSpPr>
            <a:spLocks noChangeShapeType="1"/>
          </p:cNvSpPr>
          <p:nvPr/>
        </p:nvSpPr>
        <p:spPr bwMode="auto">
          <a:xfrm flipH="1">
            <a:off x="5255220" y="2603500"/>
            <a:ext cx="901700" cy="1143000"/>
          </a:xfrm>
          <a:prstGeom prst="line">
            <a:avLst/>
          </a:prstGeom>
          <a:noFill/>
          <a:ln w="12700">
            <a:solidFill>
              <a:srgbClr val="808080"/>
            </a:solidFill>
            <a:round/>
            <a:headEnd type="none" w="sm" len="sm"/>
            <a:tailEnd type="none" w="med" len="lg"/>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p:cNvSpPr txBox="1">
            <a:spLocks noChangeArrowheads="1"/>
          </p:cNvSpPr>
          <p:nvPr/>
        </p:nvSpPr>
        <p:spPr bwMode="auto">
          <a:xfrm>
            <a:off x="6400800" y="5241925"/>
            <a:ext cx="1917700"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dirty="0">
                <a:solidFill>
                  <a:schemeClr val="tx1"/>
                </a:solidFill>
                <a:effectLst>
                  <a:outerShdw blurRad="38100" dist="38100" dir="2700000" algn="tl">
                    <a:srgbClr val="DDDDDD"/>
                  </a:outerShdw>
                </a:effectLst>
                <a:latin typeface="Times New Roman" charset="0"/>
              </a:rPr>
              <a:t>     Uninfected</a:t>
            </a:r>
          </a:p>
        </p:txBody>
      </p:sp>
      <p:sp>
        <p:nvSpPr>
          <p:cNvPr id="3" name="Title 1"/>
          <p:cNvSpPr>
            <a:spLocks noGrp="1"/>
          </p:cNvSpPr>
          <p:nvPr>
            <p:ph type="title"/>
          </p:nvPr>
        </p:nvSpPr>
        <p:spPr>
          <a:xfrm>
            <a:off x="685800" y="330200"/>
            <a:ext cx="8458200" cy="736600"/>
          </a:xfrm>
        </p:spPr>
        <p:txBody>
          <a:bodyPr/>
          <a:lstStyle/>
          <a:p>
            <a:r>
              <a:rPr lang="en-US" dirty="0" smtClean="0"/>
              <a:t>“Gossip” (or “Epidemic”) Multicast</a:t>
            </a:r>
            <a:endParaRPr lang="en-US" dirty="0"/>
          </a:p>
        </p:txBody>
      </p:sp>
      <p:sp>
        <p:nvSpPr>
          <p:cNvPr id="5" name="Oval 3"/>
          <p:cNvSpPr>
            <a:spLocks noChangeArrowheads="1"/>
          </p:cNvSpPr>
          <p:nvPr/>
        </p:nvSpPr>
        <p:spPr bwMode="auto">
          <a:xfrm>
            <a:off x="2195513" y="3068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 name="Oval 4"/>
          <p:cNvSpPr>
            <a:spLocks noChangeArrowheads="1"/>
          </p:cNvSpPr>
          <p:nvPr/>
        </p:nvSpPr>
        <p:spPr bwMode="auto">
          <a:xfrm>
            <a:off x="1692275" y="29972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4211638" y="4941888"/>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8" name="Oval 6"/>
          <p:cNvSpPr>
            <a:spLocks noChangeArrowheads="1"/>
          </p:cNvSpPr>
          <p:nvPr/>
        </p:nvSpPr>
        <p:spPr bwMode="auto">
          <a:xfrm>
            <a:off x="2051050" y="5876925"/>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9" name="Oval 7"/>
          <p:cNvSpPr>
            <a:spLocks noChangeArrowheads="1"/>
          </p:cNvSpPr>
          <p:nvPr/>
        </p:nvSpPr>
        <p:spPr bwMode="auto">
          <a:xfrm>
            <a:off x="6516688" y="5300663"/>
            <a:ext cx="288925" cy="288925"/>
          </a:xfrm>
          <a:prstGeom prst="ellipse">
            <a:avLst/>
          </a:prstGeom>
          <a:solidFill>
            <a:srgbClr val="0000FF"/>
          </a:solidFill>
          <a:ln w="9525">
            <a:solidFill>
              <a:schemeClr val="tx1"/>
            </a:solidFill>
            <a:round/>
            <a:headEnd/>
            <a:tailEnd/>
          </a:ln>
        </p:spPr>
        <p:txBody>
          <a:bodyPr wrap="none" anchor="ctr"/>
          <a:lstStyle/>
          <a:p>
            <a:endParaRPr lang="en-US"/>
          </a:p>
        </p:txBody>
      </p:sp>
      <p:sp>
        <p:nvSpPr>
          <p:cNvPr id="10" name="Oval 8"/>
          <p:cNvSpPr>
            <a:spLocks noChangeArrowheads="1"/>
          </p:cNvSpPr>
          <p:nvPr/>
        </p:nvSpPr>
        <p:spPr bwMode="auto">
          <a:xfrm>
            <a:off x="3779838" y="3716338"/>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1" name="Oval 9"/>
          <p:cNvSpPr>
            <a:spLocks noChangeArrowheads="1"/>
          </p:cNvSpPr>
          <p:nvPr/>
        </p:nvSpPr>
        <p:spPr bwMode="auto">
          <a:xfrm>
            <a:off x="5724525" y="2349500"/>
            <a:ext cx="288925" cy="288925"/>
          </a:xfrm>
          <a:prstGeom prst="ellipse">
            <a:avLst/>
          </a:prstGeom>
          <a:solidFill>
            <a:srgbClr val="FF0000"/>
          </a:solidFill>
          <a:ln w="9525">
            <a:solidFill>
              <a:schemeClr val="tx1"/>
            </a:solidFill>
            <a:round/>
            <a:headEnd/>
            <a:tailEnd/>
          </a:ln>
        </p:spPr>
        <p:txBody>
          <a:bodyPr wrap="none" anchor="ctr"/>
          <a:lstStyle/>
          <a:p>
            <a:endParaRPr lang="en-US"/>
          </a:p>
        </p:txBody>
      </p:sp>
      <p:sp>
        <p:nvSpPr>
          <p:cNvPr id="12" name="Line 10"/>
          <p:cNvSpPr>
            <a:spLocks noChangeShapeType="1"/>
          </p:cNvSpPr>
          <p:nvPr/>
        </p:nvSpPr>
        <p:spPr bwMode="auto">
          <a:xfrm flipH="1">
            <a:off x="2362200" y="3886200"/>
            <a:ext cx="1524000" cy="1905000"/>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a:off x="3886200" y="3886200"/>
            <a:ext cx="381000" cy="990600"/>
          </a:xfrm>
          <a:prstGeom prst="line">
            <a:avLst/>
          </a:prstGeom>
          <a:noFill/>
          <a:ln w="28575">
            <a:solidFill>
              <a:srgbClr val="FF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4" name="Text Box 12"/>
          <p:cNvSpPr txBox="1">
            <a:spLocks noChangeArrowheads="1"/>
          </p:cNvSpPr>
          <p:nvPr/>
        </p:nvSpPr>
        <p:spPr bwMode="auto">
          <a:xfrm>
            <a:off x="3657600" y="3352800"/>
            <a:ext cx="5386154" cy="1040285"/>
          </a:xfrm>
          <a:prstGeom prst="rect">
            <a:avLst/>
          </a:prstGeom>
          <a:noFill/>
          <a:ln w="22225">
            <a:solidFill>
              <a:srgbClr val="FF0000"/>
            </a:solidFill>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800" dirty="0">
                <a:solidFill>
                  <a:schemeClr val="tx1"/>
                </a:solidFill>
                <a:effectLst>
                  <a:outerShdw blurRad="38100" dist="38100" dir="2700000" algn="tl">
                    <a:srgbClr val="DDDDDD"/>
                  </a:outerShdw>
                </a:effectLst>
                <a:latin typeface="Tahoma" charset="0"/>
              </a:rPr>
              <a:t>     Protocol </a:t>
            </a:r>
            <a:r>
              <a:rPr lang="en-US" sz="2800" dirty="0" smtClean="0">
                <a:solidFill>
                  <a:schemeClr val="tx1"/>
                </a:solidFill>
                <a:effectLst>
                  <a:outerShdw blurRad="38100" dist="38100" dir="2700000" algn="tl">
                    <a:srgbClr val="DDDDDD"/>
                  </a:outerShdw>
                </a:effectLst>
                <a:latin typeface="Tahoma" charset="0"/>
              </a:rPr>
              <a:t>c</a:t>
            </a:r>
            <a:r>
              <a:rPr lang="en-GB" sz="2800" i="1" dirty="0" smtClean="0">
                <a:solidFill>
                  <a:schemeClr val="tx1"/>
                </a:solidFill>
                <a:effectLst>
                  <a:outerShdw blurRad="38100" dist="38100" dir="2700000" algn="tl">
                    <a:srgbClr val="DDDDDD"/>
                  </a:outerShdw>
                </a:effectLst>
                <a:latin typeface="Tahoma" charset="0"/>
              </a:rPr>
              <a:t>rounds</a:t>
            </a:r>
            <a:r>
              <a:rPr lang="en-GB" sz="2800" dirty="0" smtClean="0">
                <a:solidFill>
                  <a:schemeClr val="tx1"/>
                </a:solidFill>
                <a:effectLst>
                  <a:outerShdw blurRad="38100" dist="38100" dir="2700000" algn="tl">
                    <a:srgbClr val="DDDDDD"/>
                  </a:outerShdw>
                </a:effectLst>
                <a:latin typeface="Tahoma" charset="0"/>
              </a:rPr>
              <a:t> </a:t>
            </a:r>
            <a:r>
              <a:rPr lang="en-GB" sz="2800" dirty="0">
                <a:solidFill>
                  <a:schemeClr val="tx1"/>
                </a:solidFill>
                <a:effectLst>
                  <a:outerShdw blurRad="38100" dist="38100" dir="2700000" algn="tl">
                    <a:srgbClr val="DDDDDD"/>
                  </a:outerShdw>
                </a:effectLst>
                <a:latin typeface="Tahoma" charset="0"/>
              </a:rPr>
              <a:t>(local clock)</a:t>
            </a:r>
          </a:p>
          <a:p>
            <a:pPr eaLnBrk="1" hangingPunct="1">
              <a:lnSpc>
                <a:spcPct val="100000"/>
              </a:lnSpc>
              <a:spcBef>
                <a:spcPct val="20000"/>
              </a:spcBef>
              <a:buSzPct val="65000"/>
              <a:buFont typeface="Wingdings" charset="0"/>
              <a:buNone/>
            </a:pPr>
            <a:r>
              <a:rPr lang="en-GB" sz="2800" i="1" dirty="0">
                <a:solidFill>
                  <a:schemeClr val="tx1"/>
                </a:solidFill>
                <a:effectLst>
                  <a:outerShdw blurRad="38100" dist="38100" dir="2700000" algn="tl">
                    <a:srgbClr val="DDDDDD"/>
                  </a:outerShdw>
                </a:effectLst>
                <a:latin typeface="Tahoma" charset="0"/>
              </a:rPr>
              <a:t>    b </a:t>
            </a:r>
            <a:r>
              <a:rPr lang="en-GB" sz="2800" dirty="0">
                <a:solidFill>
                  <a:schemeClr val="tx1"/>
                </a:solidFill>
                <a:effectLst>
                  <a:outerShdw blurRad="38100" dist="38100" dir="2700000" algn="tl">
                    <a:srgbClr val="DDDDDD"/>
                  </a:outerShdw>
                </a:effectLst>
                <a:latin typeface="Tahoma" charset="0"/>
              </a:rPr>
              <a:t>random targets per round</a:t>
            </a:r>
          </a:p>
        </p:txBody>
      </p:sp>
      <p:sp>
        <p:nvSpPr>
          <p:cNvPr id="15" name="Oval 13"/>
          <p:cNvSpPr>
            <a:spLocks noChangeArrowheads="1"/>
          </p:cNvSpPr>
          <p:nvPr/>
        </p:nvSpPr>
        <p:spPr bwMode="auto">
          <a:xfrm>
            <a:off x="8672513" y="2306638"/>
            <a:ext cx="215900" cy="2159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6" name="Text Box 15"/>
          <p:cNvSpPr txBox="1">
            <a:spLocks noChangeArrowheads="1"/>
          </p:cNvSpPr>
          <p:nvPr/>
        </p:nvSpPr>
        <p:spPr bwMode="auto">
          <a:xfrm>
            <a:off x="5638800" y="2270125"/>
            <a:ext cx="1562100"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a:solidFill>
                  <a:schemeClr val="tx1"/>
                </a:solidFill>
                <a:effectLst>
                  <a:outerShdw blurRad="38100" dist="38100" dir="2700000" algn="tl">
                    <a:srgbClr val="DDDDDD"/>
                  </a:outerShdw>
                </a:effectLst>
                <a:latin typeface="Times New Roman" charset="0"/>
              </a:rPr>
              <a:t>     Infected</a:t>
            </a:r>
          </a:p>
        </p:txBody>
      </p:sp>
      <p:sp>
        <p:nvSpPr>
          <p:cNvPr id="17" name="Text Box 16"/>
          <p:cNvSpPr txBox="1">
            <a:spLocks noChangeArrowheads="1"/>
          </p:cNvSpPr>
          <p:nvPr/>
        </p:nvSpPr>
        <p:spPr bwMode="auto">
          <a:xfrm>
            <a:off x="838200" y="4648200"/>
            <a:ext cx="3065463" cy="457200"/>
          </a:xfrm>
          <a:prstGeom prst="rect">
            <a:avLst/>
          </a:prstGeom>
          <a:noFill/>
          <a:ln w="28575">
            <a:noFill/>
            <a:prstDash val="sysDot"/>
            <a:miter lim="800000"/>
            <a:headEnd/>
            <a:tailEnd type="none" w="lg" len="lg"/>
          </a:ln>
          <a:effec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37931725" indent="-37474525">
              <a:defRPr sz="1400">
                <a:solidFill>
                  <a:schemeClr val="accent2"/>
                </a:solidFill>
                <a:latin typeface="Helvetica" charset="0"/>
                <a:ea typeface="ＭＳ Ｐゴシック" charset="0"/>
              </a:defRPr>
            </a:lvl2pPr>
            <a:lvl3pPr>
              <a:defRPr sz="1400">
                <a:solidFill>
                  <a:schemeClr val="accent2"/>
                </a:solidFill>
                <a:latin typeface="Helvetica" charset="0"/>
                <a:ea typeface="ＭＳ Ｐゴシック" charset="0"/>
              </a:defRPr>
            </a:lvl3pPr>
            <a:lvl4pPr>
              <a:defRPr sz="1400">
                <a:solidFill>
                  <a:schemeClr val="accent2"/>
                </a:solidFill>
                <a:latin typeface="Helvetica" charset="0"/>
                <a:ea typeface="ＭＳ Ｐゴシック" charset="0"/>
              </a:defRPr>
            </a:lvl4pPr>
            <a:lvl5pPr>
              <a:defRPr sz="1400">
                <a:solidFill>
                  <a:schemeClr val="accent2"/>
                </a:solidFill>
                <a:latin typeface="Helvetica" charset="0"/>
                <a:ea typeface="ＭＳ Ｐゴシック" charset="0"/>
              </a:defRPr>
            </a:lvl5pPr>
            <a:lvl6pPr marL="4572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9144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1371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18288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lnSpc>
                <a:spcPct val="100000"/>
              </a:lnSpc>
              <a:spcBef>
                <a:spcPct val="20000"/>
              </a:spcBef>
              <a:buSzPct val="65000"/>
              <a:buFont typeface="Wingdings" charset="0"/>
              <a:buNone/>
            </a:pPr>
            <a:r>
              <a:rPr lang="en-GB" sz="2400">
                <a:solidFill>
                  <a:schemeClr val="tx1"/>
                </a:solidFill>
                <a:effectLst>
                  <a:outerShdw blurRad="38100" dist="38100" dir="2700000" algn="tl">
                    <a:srgbClr val="DDDDDD"/>
                  </a:outerShdw>
                </a:effectLst>
                <a:latin typeface="Times New Roman" charset="0"/>
              </a:rPr>
              <a:t>Gossip Message (UDP)</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Ιδιότητες</a:t>
            </a:r>
            <a:endParaRPr lang="el-GR" dirty="0"/>
          </a:p>
        </p:txBody>
      </p:sp>
      <p:sp>
        <p:nvSpPr>
          <p:cNvPr id="3" name="2 - Θέση περιεχομένου"/>
          <p:cNvSpPr>
            <a:spLocks noGrp="1"/>
          </p:cNvSpPr>
          <p:nvPr>
            <p:ph idx="1"/>
          </p:nvPr>
        </p:nvSpPr>
        <p:spPr/>
        <p:txBody>
          <a:bodyPr/>
          <a:lstStyle/>
          <a:p>
            <a:r>
              <a:rPr lang="el-GR" sz="2400" dirty="0" smtClean="0"/>
              <a:t>Γρήγορη διάδοση</a:t>
            </a:r>
            <a:endParaRPr lang="en-US" sz="2400" dirty="0" smtClean="0"/>
          </a:p>
          <a:p>
            <a:r>
              <a:rPr lang="el-GR" sz="2400" dirty="0" smtClean="0"/>
              <a:t>Μεγάλη ανοχή σε σφάλματα </a:t>
            </a:r>
            <a:endParaRPr lang="en-US" sz="2400" dirty="0" smtClean="0"/>
          </a:p>
          <a:p>
            <a:r>
              <a:rPr lang="el-GR" sz="2400" dirty="0" smtClean="0">
                <a:ea typeface="ＭＳ Ｐゴシック" charset="0"/>
                <a:cs typeface="ＭＳ Ｐゴシック" charset="0"/>
              </a:rPr>
              <a:t>Παράμετροι </a:t>
            </a:r>
            <a:r>
              <a:rPr lang="en-US" sz="2400" i="1" dirty="0" err="1" smtClean="0">
                <a:ea typeface="ＭＳ Ｐゴシック" charset="0"/>
                <a:cs typeface="ＭＳ Ｐゴシック" charset="0"/>
              </a:rPr>
              <a:t>c,b</a:t>
            </a:r>
            <a:r>
              <a:rPr lang="en-US" sz="2400" dirty="0" smtClean="0">
                <a:ea typeface="ＭＳ Ｐゴシック" charset="0"/>
                <a:cs typeface="ＭＳ Ｐゴシック" charset="0"/>
              </a:rPr>
              <a:t>:</a:t>
            </a:r>
          </a:p>
          <a:p>
            <a:pPr lvl="1"/>
            <a:r>
              <a:rPr lang="en-US" sz="2000" i="1" dirty="0" smtClean="0">
                <a:ea typeface="ＭＳ Ｐゴシック" charset="0"/>
                <a:cs typeface="ＭＳ Ｐゴシック" charset="0"/>
              </a:rPr>
              <a:t>c</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για τους γύρους</a:t>
            </a:r>
            <a:r>
              <a:rPr lang="en-US" sz="2000" dirty="0" smtClean="0">
                <a:ea typeface="ＭＳ Ｐゴシック" charset="0"/>
                <a:cs typeface="ＭＳ Ｐゴシック" charset="0"/>
              </a:rPr>
              <a:t>: (</a:t>
            </a:r>
            <a:r>
              <a:rPr lang="en-US" sz="2000" i="1" dirty="0" smtClean="0">
                <a:ea typeface="ＭＳ Ｐゴシック" charset="0"/>
                <a:cs typeface="ＭＳ Ｐゴシック" charset="0"/>
              </a:rPr>
              <a:t>c*log(n)), b</a:t>
            </a:r>
            <a:r>
              <a:rPr lang="en-US" sz="2000" dirty="0" smtClean="0">
                <a:ea typeface="ＭＳ Ｐゴシック" charset="0"/>
                <a:cs typeface="ＭＳ Ｐゴシック" charset="0"/>
              </a:rPr>
              <a:t>: # </a:t>
            </a:r>
            <a:r>
              <a:rPr lang="el-GR" sz="2000" dirty="0" smtClean="0">
                <a:ea typeface="ＭＳ Ｐゴシック" charset="0"/>
                <a:cs typeface="ＭＳ Ｐゴシック" charset="0"/>
              </a:rPr>
              <a:t>των κόμβων για επικοινωνία</a:t>
            </a:r>
            <a:endParaRPr lang="en-US" sz="2000" dirty="0" smtClean="0">
              <a:ea typeface="ＭＳ Ｐゴシック" charset="0"/>
              <a:cs typeface="ＭＳ Ｐゴシック" charset="0"/>
            </a:endParaRPr>
          </a:p>
          <a:p>
            <a:pPr lvl="1"/>
            <a:r>
              <a:rPr lang="el-GR" sz="2000" dirty="0" smtClean="0">
                <a:ea typeface="ＭＳ Ｐゴシック" charset="0"/>
                <a:cs typeface="ＭＳ Ｐゴシック" charset="0"/>
              </a:rPr>
              <a:t>Μπορούν να είναι μικροί αριθμοί, ανεξάρτητοι του </a:t>
            </a:r>
            <a:r>
              <a:rPr lang="en-US" sz="2000" dirty="0" smtClean="0">
                <a:ea typeface="ＭＳ Ｐゴシック" charset="0"/>
                <a:cs typeface="ＭＳ Ｐゴシック" charset="0"/>
              </a:rPr>
              <a:t>n, </a:t>
            </a:r>
            <a:r>
              <a:rPr lang="el-GR" sz="2000" dirty="0" smtClean="0">
                <a:ea typeface="ＭＳ Ｐゴシック" charset="0"/>
                <a:cs typeface="ＭＳ Ｐゴシック" charset="0"/>
              </a:rPr>
              <a:t>π.χ.</a:t>
            </a:r>
            <a:r>
              <a:rPr lang="en-US" sz="2000" i="1" dirty="0" smtClean="0">
                <a:ea typeface="ＭＳ Ｐゴシック" charset="0"/>
              </a:rPr>
              <a:t>, c=2; b=2;</a:t>
            </a:r>
            <a:endParaRPr lang="en-US" sz="2000" dirty="0" smtClean="0">
              <a:ea typeface="ＭＳ Ｐゴシック" charset="0"/>
            </a:endParaRPr>
          </a:p>
          <a:p>
            <a:r>
              <a:rPr lang="el-GR" sz="2400" dirty="0" smtClean="0">
                <a:ea typeface="ＭＳ Ｐゴシック" charset="0"/>
                <a:cs typeface="ＭＳ Ｐゴシック" charset="0"/>
              </a:rPr>
              <a:t>Μέσα σε </a:t>
            </a:r>
            <a:r>
              <a:rPr lang="en-US" sz="2400" i="1" dirty="0" smtClean="0">
                <a:ea typeface="ＭＳ Ｐゴシック" charset="0"/>
                <a:cs typeface="ＭＳ Ｐゴシック" charset="0"/>
              </a:rPr>
              <a:t>c </a:t>
            </a:r>
            <a:r>
              <a:rPr lang="el-GR" sz="2400" dirty="0" smtClean="0">
                <a:ea typeface="ＭＳ Ｐゴシック" charset="0"/>
                <a:cs typeface="ＭＳ Ｐゴシック" charset="0"/>
              </a:rPr>
              <a:t>γύρους</a:t>
            </a:r>
            <a:r>
              <a:rPr lang="en-US" sz="2400" dirty="0" smtClean="0">
                <a:ea typeface="ＭＳ Ｐゴシック" charset="0"/>
                <a:cs typeface="ＭＳ Ｐゴシック" charset="0"/>
              </a:rPr>
              <a:t> (</a:t>
            </a:r>
            <a:r>
              <a:rPr lang="el-GR" sz="2400" dirty="0" smtClean="0">
                <a:ea typeface="ＭＳ Ｐゴシック" charset="0"/>
                <a:cs typeface="ＭＳ Ｐゴシック" charset="0"/>
              </a:rPr>
              <a:t>χαμηλό </a:t>
            </a:r>
            <a:r>
              <a:rPr lang="en-US" sz="2400" dirty="0" smtClean="0">
                <a:ea typeface="ＭＳ Ｐゴシック" charset="0"/>
                <a:cs typeface="ＭＳ Ｐゴシック" charset="0"/>
              </a:rPr>
              <a:t>latency)</a:t>
            </a:r>
          </a:p>
          <a:p>
            <a:pPr lvl="1"/>
            <a:r>
              <a:rPr lang="el-GR" sz="2000" dirty="0" smtClean="0">
                <a:ea typeface="ＭＳ Ｐゴシック" charset="0"/>
              </a:rPr>
              <a:t>Όλοι εκτός από</a:t>
            </a:r>
            <a:r>
              <a:rPr lang="en-US" sz="2000" dirty="0" smtClean="0">
                <a:ea typeface="ＭＳ Ｐゴシック" charset="0"/>
              </a:rPr>
              <a:t>              </a:t>
            </a:r>
            <a:r>
              <a:rPr lang="el-GR" sz="2000" dirty="0" smtClean="0">
                <a:ea typeface="ＭＳ Ｐゴシック" charset="0"/>
              </a:rPr>
              <a:t> κόμβους έχουν λάβει </a:t>
            </a:r>
            <a:r>
              <a:rPr lang="en-US" sz="2000" dirty="0" smtClean="0">
                <a:ea typeface="ＭＳ Ｐゴシック" charset="0"/>
              </a:rPr>
              <a:t>multicast</a:t>
            </a:r>
          </a:p>
          <a:p>
            <a:pPr lvl="1">
              <a:buFontTx/>
              <a:buNone/>
            </a:pPr>
            <a:r>
              <a:rPr lang="en-US" sz="2000" dirty="0" smtClean="0">
                <a:ea typeface="ＭＳ Ｐゴシック" charset="0"/>
              </a:rPr>
              <a:t>							</a:t>
            </a:r>
            <a:r>
              <a:rPr lang="el-GR" sz="2000" dirty="0" smtClean="0">
                <a:ea typeface="ＭＳ Ｐゴシック" charset="0"/>
              </a:rPr>
              <a:t>(αξιοπιστία)</a:t>
            </a:r>
            <a:endParaRPr lang="en-US" sz="2000" dirty="0" smtClean="0">
              <a:ea typeface="ＭＳ Ｐゴシック" charset="0"/>
            </a:endParaRPr>
          </a:p>
          <a:p>
            <a:pPr lvl="1"/>
            <a:endParaRPr lang="en-US" sz="2000" dirty="0" smtClean="0">
              <a:ea typeface="ＭＳ Ｐゴシック" charset="0"/>
            </a:endParaRPr>
          </a:p>
          <a:p>
            <a:pPr lvl="1"/>
            <a:r>
              <a:rPr lang="el-GR" sz="2000" dirty="0" smtClean="0">
                <a:ea typeface="ＭＳ Ｐゴシック" charset="0"/>
              </a:rPr>
              <a:t>~ </a:t>
            </a:r>
            <a:r>
              <a:rPr lang="en-US" sz="2000" i="1" dirty="0" smtClean="0">
                <a:ea typeface="ＭＳ Ｐゴシック" charset="0"/>
              </a:rPr>
              <a:t>c*b*log(n) </a:t>
            </a:r>
            <a:r>
              <a:rPr lang="el-GR" sz="2000" dirty="0" smtClean="0">
                <a:ea typeface="ＭＳ Ｐゴシック" charset="0"/>
              </a:rPr>
              <a:t>μηνύματα</a:t>
            </a:r>
            <a:r>
              <a:rPr lang="el-GR" sz="2000" i="1" dirty="0" smtClean="0">
                <a:ea typeface="ＭＳ Ｐゴシック" charset="0"/>
              </a:rPr>
              <a:t> </a:t>
            </a:r>
            <a:r>
              <a:rPr lang="en-US" sz="2000" dirty="0" smtClean="0">
                <a:ea typeface="ＭＳ Ｐゴシック" charset="0"/>
              </a:rPr>
              <a:t>gossip</a:t>
            </a:r>
            <a:r>
              <a:rPr lang="el-GR" sz="2000" dirty="0" smtClean="0">
                <a:ea typeface="ＭＳ Ｐゴシック" charset="0"/>
              </a:rPr>
              <a:t> (</a:t>
            </a:r>
            <a:r>
              <a:rPr lang="en-US" sz="2000" dirty="0" smtClean="0">
                <a:ea typeface="ＭＳ Ｐゴシック" charset="0"/>
              </a:rPr>
              <a:t>lightweight</a:t>
            </a:r>
            <a:r>
              <a:rPr lang="el-GR" sz="2000" dirty="0" smtClean="0">
                <a:ea typeface="ＭＳ Ｐゴシック" charset="0"/>
              </a:rPr>
              <a:t>)</a:t>
            </a:r>
            <a:endParaRPr lang="en-US" sz="2000" dirty="0" smtClean="0">
              <a:ea typeface="ＭＳ Ｐゴシック" charset="0"/>
            </a:endParaRPr>
          </a:p>
          <a:p>
            <a:endParaRPr lang="el-GR" sz="2400" dirty="0"/>
          </a:p>
        </p:txBody>
      </p:sp>
      <p:graphicFrame>
        <p:nvGraphicFramePr>
          <p:cNvPr id="1027" name="Object 3"/>
          <p:cNvGraphicFramePr>
            <a:graphicFrameLocks noChangeAspect="1"/>
          </p:cNvGraphicFramePr>
          <p:nvPr/>
        </p:nvGraphicFramePr>
        <p:xfrm>
          <a:off x="2901542" y="4005064"/>
          <a:ext cx="734354" cy="804292"/>
        </p:xfrm>
        <a:graphic>
          <a:graphicData uri="http://schemas.openxmlformats.org/presentationml/2006/ole">
            <mc:AlternateContent xmlns:mc="http://schemas.openxmlformats.org/markup-compatibility/2006">
              <mc:Choice xmlns:v="urn:schemas-microsoft-com:vml" Requires="v">
                <p:oleObj spid="_x0000_s1032" name="Equation" r:id="rId3" imgW="355292" imgH="393359" progId="Equation.3">
                  <p:embed/>
                </p:oleObj>
              </mc:Choice>
              <mc:Fallback>
                <p:oleObj name="Equation" r:id="rId3" imgW="355292" imgH="393359"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1542" y="4005064"/>
                        <a:ext cx="734354" cy="804292"/>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Ανοχή σε σφάλματα</a:t>
            </a:r>
            <a:endParaRPr lang="el-GR" dirty="0"/>
          </a:p>
        </p:txBody>
      </p:sp>
      <p:sp>
        <p:nvSpPr>
          <p:cNvPr id="3" name="2 - Θέση περιεχομένου"/>
          <p:cNvSpPr>
            <a:spLocks noGrp="1"/>
          </p:cNvSpPr>
          <p:nvPr>
            <p:ph idx="1"/>
          </p:nvPr>
        </p:nvSpPr>
        <p:spPr/>
        <p:txBody>
          <a:bodyPr/>
          <a:lstStyle/>
          <a:p>
            <a:r>
              <a:rPr lang="el-GR" sz="2400" dirty="0" smtClean="0">
                <a:ea typeface="ＭＳ Ｐゴシック" charset="0"/>
                <a:cs typeface="ＭＳ Ｐゴシック" charset="0"/>
              </a:rPr>
              <a:t>Απώλεια πακέτων</a:t>
            </a:r>
            <a:endParaRPr lang="en-US" sz="2400" dirty="0" smtClean="0">
              <a:ea typeface="ＭＳ Ｐゴシック" charset="0"/>
              <a:cs typeface="ＭＳ Ｐゴシック" charset="0"/>
            </a:endParaRPr>
          </a:p>
          <a:p>
            <a:pPr lvl="1"/>
            <a:r>
              <a:rPr lang="en-US" sz="2000" dirty="0" smtClean="0">
                <a:ea typeface="ＭＳ Ｐゴシック" charset="0"/>
              </a:rPr>
              <a:t>50% </a:t>
            </a:r>
            <a:r>
              <a:rPr lang="el-GR" sz="2000" dirty="0" smtClean="0">
                <a:ea typeface="ＭＳ Ｐゴシック" charset="0"/>
              </a:rPr>
              <a:t>απώλεια πακέτων</a:t>
            </a:r>
            <a:r>
              <a:rPr lang="en-US" sz="2000" dirty="0" smtClean="0">
                <a:ea typeface="ＭＳ Ｐゴシック" charset="0"/>
              </a:rPr>
              <a:t>: </a:t>
            </a:r>
            <a:r>
              <a:rPr lang="el-GR" sz="2000" dirty="0" smtClean="0">
                <a:ea typeface="ＭＳ Ｐゴシック" charset="0"/>
              </a:rPr>
              <a:t>ανάλυση με</a:t>
            </a:r>
            <a:r>
              <a:rPr lang="en-US" sz="2000" dirty="0" smtClean="0">
                <a:ea typeface="ＭＳ Ｐゴシック" charset="0"/>
              </a:rPr>
              <a:t> </a:t>
            </a:r>
            <a:r>
              <a:rPr lang="en-US" sz="2000" i="1" dirty="0" smtClean="0">
                <a:ea typeface="ＭＳ Ｐゴシック" charset="0"/>
              </a:rPr>
              <a:t>b/2</a:t>
            </a:r>
            <a:r>
              <a:rPr lang="el-GR" sz="2000" i="1" dirty="0" smtClean="0">
                <a:ea typeface="ＭＳ Ｐゴシック" charset="0"/>
              </a:rPr>
              <a:t> </a:t>
            </a:r>
            <a:r>
              <a:rPr lang="el-GR" sz="2000" dirty="0" smtClean="0">
                <a:ea typeface="ＭＳ Ｐゴシック" charset="0"/>
              </a:rPr>
              <a:t>αντί για </a:t>
            </a:r>
            <a:r>
              <a:rPr lang="en-US" sz="2000" dirty="0" smtClean="0">
                <a:ea typeface="ＭＳ Ｐゴシック" charset="0"/>
              </a:rPr>
              <a:t>b</a:t>
            </a:r>
          </a:p>
          <a:p>
            <a:pPr lvl="1"/>
            <a:r>
              <a:rPr lang="el-GR" sz="2000" dirty="0" smtClean="0">
                <a:ea typeface="ＭＳ Ｐゴシック" charset="0"/>
              </a:rPr>
              <a:t>Για να πετύχουμε ίδια αξιοπιστία όσο με </a:t>
            </a:r>
            <a:r>
              <a:rPr lang="en-US" sz="2000" dirty="0" smtClean="0">
                <a:ea typeface="ＭＳ Ｐゴシック" charset="0"/>
              </a:rPr>
              <a:t>0% </a:t>
            </a:r>
            <a:r>
              <a:rPr lang="el-GR" sz="2000" dirty="0" smtClean="0">
                <a:ea typeface="ＭＳ Ｐゴシック" charset="0"/>
              </a:rPr>
              <a:t>απώλεια πακέτων χρειάζονται διπλάσιοι γύροι</a:t>
            </a:r>
            <a:endParaRPr lang="en-US" sz="2000" dirty="0" smtClean="0">
              <a:ea typeface="ＭＳ Ｐゴシック" charset="0"/>
            </a:endParaRPr>
          </a:p>
          <a:p>
            <a:r>
              <a:rPr lang="el-GR" sz="2400" dirty="0" smtClean="0">
                <a:ea typeface="ＭＳ Ｐゴシック" charset="0"/>
                <a:cs typeface="ＭＳ Ｐゴシック" charset="0"/>
              </a:rPr>
              <a:t>Αποτυχίες κόμβων</a:t>
            </a:r>
            <a:endParaRPr lang="en-US" sz="2400" dirty="0" smtClean="0">
              <a:ea typeface="ＭＳ Ｐゴシック" charset="0"/>
              <a:cs typeface="ＭＳ Ｐゴシック" charset="0"/>
            </a:endParaRPr>
          </a:p>
          <a:p>
            <a:pPr lvl="1"/>
            <a:r>
              <a:rPr lang="en-US" sz="2000" dirty="0" smtClean="0">
                <a:ea typeface="ＭＳ Ｐゴシック" charset="0"/>
              </a:rPr>
              <a:t>50% </a:t>
            </a:r>
            <a:r>
              <a:rPr lang="el-GR" sz="2000" dirty="0" smtClean="0">
                <a:ea typeface="ＭＳ Ｐゴシック" charset="0"/>
              </a:rPr>
              <a:t>των κόμβων αποτυγχάνουν</a:t>
            </a:r>
            <a:r>
              <a:rPr lang="en-US" sz="2000" dirty="0" smtClean="0">
                <a:ea typeface="ＭＳ Ｐゴシック" charset="0"/>
              </a:rPr>
              <a:t>: </a:t>
            </a:r>
            <a:r>
              <a:rPr lang="el-GR" sz="2000" dirty="0" smtClean="0">
                <a:ea typeface="ＭＳ Ｐゴシック" charset="0"/>
              </a:rPr>
              <a:t>ανάλυση με </a:t>
            </a:r>
            <a:r>
              <a:rPr lang="en-US" sz="2000" dirty="0" smtClean="0">
                <a:ea typeface="ＭＳ Ｐゴシック" charset="0"/>
              </a:rPr>
              <a:t>n/2 </a:t>
            </a:r>
            <a:r>
              <a:rPr lang="el-GR" sz="2000" dirty="0" smtClean="0">
                <a:ea typeface="ＭＳ Ｐゴシック" charset="0"/>
              </a:rPr>
              <a:t>αντί για </a:t>
            </a:r>
            <a:r>
              <a:rPr lang="en-US" sz="2000" dirty="0" smtClean="0">
                <a:ea typeface="ＭＳ Ｐゴシック" charset="0"/>
              </a:rPr>
              <a:t>n</a:t>
            </a:r>
            <a:r>
              <a:rPr lang="el-GR" sz="2000" dirty="0" smtClean="0">
                <a:ea typeface="ＭＳ Ｐゴシック" charset="0"/>
              </a:rPr>
              <a:t> και </a:t>
            </a:r>
            <a:r>
              <a:rPr lang="en-US" sz="2000" dirty="0" smtClean="0">
                <a:ea typeface="ＭＳ Ｐゴシック" charset="0"/>
              </a:rPr>
              <a:t>b/2</a:t>
            </a:r>
            <a:r>
              <a:rPr lang="el-GR" sz="2000" dirty="0" smtClean="0">
                <a:ea typeface="ＭＳ Ｐゴシック" charset="0"/>
              </a:rPr>
              <a:t> αντί για </a:t>
            </a:r>
            <a:r>
              <a:rPr lang="en-US" sz="2000" dirty="0" smtClean="0">
                <a:ea typeface="ＭＳ Ｐゴシック" charset="0"/>
              </a:rPr>
              <a:t>b</a:t>
            </a:r>
          </a:p>
          <a:p>
            <a:pPr lvl="1"/>
            <a:r>
              <a:rPr lang="el-GR" sz="2000" dirty="0" smtClean="0">
                <a:ea typeface="ＭＳ Ｐゴシック" charset="0"/>
              </a:rPr>
              <a:t>Όπως παραπάνω</a:t>
            </a:r>
            <a:endParaRPr lang="en-US" sz="2000" dirty="0" smtClean="0">
              <a:ea typeface="ＭＳ Ｐゴシック" charset="0"/>
            </a:endParaRPr>
          </a:p>
          <a:p>
            <a:endParaRPr lang="el-GR"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Αρχιτεκτονική</a:t>
            </a:r>
            <a:endParaRPr lang="el-GR" dirty="0"/>
          </a:p>
        </p:txBody>
      </p:sp>
      <p:sp>
        <p:nvSpPr>
          <p:cNvPr id="3" name="2 - Θέση περιεχομένου"/>
          <p:cNvSpPr>
            <a:spLocks noGrp="1"/>
          </p:cNvSpPr>
          <p:nvPr>
            <p:ph idx="1"/>
          </p:nvPr>
        </p:nvSpPr>
        <p:spPr>
          <a:xfrm>
            <a:off x="457200" y="1484784"/>
            <a:ext cx="8229600" cy="4525963"/>
          </a:xfrm>
        </p:spPr>
        <p:txBody>
          <a:bodyPr/>
          <a:lstStyle/>
          <a:p>
            <a:r>
              <a:rPr lang="el-GR" sz="2000" dirty="0" smtClean="0">
                <a:ea typeface="ＭＳ Ｐゴシック" charset="0"/>
                <a:cs typeface="ＭＳ Ｐゴシック" charset="0"/>
              </a:rPr>
              <a:t>Οι</a:t>
            </a:r>
            <a:r>
              <a:rPr lang="en-US" sz="2000" dirty="0" smtClean="0">
                <a:ea typeface="ＭＳ Ｐゴシック" charset="0"/>
                <a:cs typeface="ＭＳ Ｐゴシック" charset="0"/>
              </a:rPr>
              <a:t> RMs </a:t>
            </a:r>
            <a:r>
              <a:rPr lang="el-GR" sz="2000" dirty="0" smtClean="0">
                <a:ea typeface="ＭＳ Ｐゴシック" charset="0"/>
                <a:cs typeface="ＭＳ Ｐゴシック" charset="0"/>
              </a:rPr>
              <a:t>ανταλλάσουν </a:t>
            </a:r>
            <a:r>
              <a:rPr lang="ja-JP" altLang="en-US" sz="2000" dirty="0" smtClean="0">
                <a:ea typeface="ＭＳ Ｐゴシック" charset="0"/>
                <a:cs typeface="ＭＳ Ｐゴシック" charset="0"/>
              </a:rPr>
              <a:t>“</a:t>
            </a:r>
            <a:r>
              <a:rPr lang="en-US" sz="2000" dirty="0" smtClean="0">
                <a:ea typeface="ＭＳ Ｐゴシック" charset="0"/>
                <a:cs typeface="ＭＳ Ｐゴシック" charset="0"/>
              </a:rPr>
              <a:t>gossip</a:t>
            </a:r>
            <a:r>
              <a:rPr lang="ja-JP" altLang="en-US" sz="2000" dirty="0" smtClean="0">
                <a:ea typeface="ＭＳ Ｐゴシック" charset="0"/>
                <a:cs typeface="ＭＳ Ｐゴシック" charset="0"/>
              </a:rPr>
              <a:t>”</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μηνύματα</a:t>
            </a:r>
            <a:endParaRPr lang="en-US" sz="2000" dirty="0" smtClean="0">
              <a:ea typeface="ＭＳ Ｐゴシック" charset="0"/>
              <a:cs typeface="ＭＳ Ｐゴシック" charset="0"/>
            </a:endParaRPr>
          </a:p>
          <a:p>
            <a:pPr lvl="1"/>
            <a:r>
              <a:rPr lang="el-GR" sz="1800" dirty="0" smtClean="0">
                <a:ea typeface="ＭＳ Ｐゴシック" charset="0"/>
                <a:cs typeface="ＭＳ Ｐゴシック" charset="0"/>
              </a:rPr>
              <a:t>Περιοδικά και μεταξύ τους</a:t>
            </a:r>
            <a:endParaRPr lang="en-US" sz="1800" dirty="0" smtClean="0">
              <a:ea typeface="ＭＳ Ｐゴシック" charset="0"/>
              <a:cs typeface="ＭＳ Ｐゴシック" charset="0"/>
            </a:endParaRPr>
          </a:p>
          <a:p>
            <a:pPr lvl="1"/>
            <a:r>
              <a:rPr lang="el-GR" sz="1800" dirty="0" smtClean="0">
                <a:ea typeface="ＭＳ Ｐゴシック" charset="0"/>
                <a:cs typeface="ＭＳ Ｐゴシック" charset="0"/>
              </a:rPr>
              <a:t>Τα </a:t>
            </a:r>
            <a:r>
              <a:rPr lang="en-US" sz="1800" dirty="0" smtClean="0">
                <a:ea typeface="ＭＳ Ｐゴシック" charset="0"/>
                <a:cs typeface="ＭＳ Ｐゴシック" charset="0"/>
              </a:rPr>
              <a:t>gossip </a:t>
            </a:r>
            <a:r>
              <a:rPr lang="el-GR" sz="1800" dirty="0" smtClean="0">
                <a:ea typeface="ＭＳ Ｐゴシック" charset="0"/>
                <a:cs typeface="ＭＳ Ｐゴシック" charset="0"/>
              </a:rPr>
              <a:t>μηνύματα μεταφέρουν ενημερώσεις και βοηθούν στη σύγκλιση όλων των </a:t>
            </a:r>
            <a:r>
              <a:rPr lang="en-US" sz="1800" dirty="0" smtClean="0">
                <a:ea typeface="ＭＳ Ｐゴシック" charset="0"/>
                <a:cs typeface="ＭＳ Ｐゴシック" charset="0"/>
              </a:rPr>
              <a:t>RMs</a:t>
            </a:r>
          </a:p>
          <a:p>
            <a:r>
              <a:rPr lang="el-GR" sz="2000" dirty="0" smtClean="0">
                <a:ea typeface="ＭＳ Ｐゴシック" charset="0"/>
                <a:cs typeface="ＭＳ Ｐゴシック" charset="0"/>
              </a:rPr>
              <a:t>Σκοπός</a:t>
            </a:r>
            <a:r>
              <a:rPr lang="en-US" sz="2000" dirty="0" smtClean="0">
                <a:ea typeface="ＭＳ Ｐゴシック" charset="0"/>
                <a:cs typeface="ＭＳ Ｐゴシック" charset="0"/>
              </a:rPr>
              <a:t>: </a:t>
            </a:r>
            <a:r>
              <a:rPr lang="el-GR" sz="2000" dirty="0" smtClean="0">
                <a:ea typeface="ＭＳ Ｐゴシック" charset="0"/>
                <a:cs typeface="ＭＳ Ｐゴシック" charset="0"/>
              </a:rPr>
              <a:t>αυξημένη διαθεσιμότητα</a:t>
            </a:r>
          </a:p>
          <a:p>
            <a:r>
              <a:rPr lang="el-GR" sz="2000" dirty="0" smtClean="0">
                <a:ea typeface="ＭＳ Ｐゴシック" charset="0"/>
                <a:cs typeface="ＭＳ Ｐゴシック" charset="0"/>
              </a:rPr>
              <a:t>Εγγύηση</a:t>
            </a:r>
            <a:r>
              <a:rPr lang="en-US" sz="2000" dirty="0" smtClean="0">
                <a:ea typeface="ＭＳ Ｐゴシック" charset="0"/>
                <a:cs typeface="ＭＳ Ｐゴシック" charset="0"/>
              </a:rPr>
              <a:t>:</a:t>
            </a:r>
          </a:p>
          <a:p>
            <a:pPr lvl="1"/>
            <a:r>
              <a:rPr lang="el-GR" sz="1800" dirty="0" smtClean="0">
                <a:solidFill>
                  <a:schemeClr val="hlink"/>
                </a:solidFill>
                <a:ea typeface="ＭＳ Ｐゴシック" charset="0"/>
              </a:rPr>
              <a:t>Κάθε πελάτης λαμβάνει συνεπές </a:t>
            </a:r>
            <a:r>
              <a:rPr lang="en-US" sz="1800" dirty="0" smtClean="0">
                <a:solidFill>
                  <a:schemeClr val="hlink"/>
                </a:solidFill>
                <a:ea typeface="ＭＳ Ｐゴシック" charset="0"/>
              </a:rPr>
              <a:t>service</a:t>
            </a:r>
            <a:r>
              <a:rPr lang="el-GR" sz="1800" dirty="0" smtClean="0">
                <a:solidFill>
                  <a:schemeClr val="hlink"/>
                </a:solidFill>
                <a:ea typeface="ＭＳ Ｐゴシック" charset="0"/>
              </a:rPr>
              <a:t> </a:t>
            </a:r>
            <a:r>
              <a:rPr lang="en-US" sz="1800" dirty="0" smtClean="0">
                <a:solidFill>
                  <a:schemeClr val="hlink"/>
                </a:solidFill>
                <a:ea typeface="ＭＳ Ｐゴシック" charset="0"/>
              </a:rPr>
              <a:t>over time:</a:t>
            </a:r>
            <a:r>
              <a:rPr lang="en-US" sz="1800" dirty="0" smtClean="0">
                <a:ea typeface="ＭＳ Ｐゴシック" charset="0"/>
              </a:rPr>
              <a:t> </a:t>
            </a:r>
            <a:r>
              <a:rPr lang="el-GR" sz="1800" dirty="0" smtClean="0">
                <a:ea typeface="ＭＳ Ｐゴシック" charset="0"/>
              </a:rPr>
              <a:t>Ως απάντηση σε ένα αίτημα ένας </a:t>
            </a:r>
            <a:r>
              <a:rPr lang="en-US" sz="1800" dirty="0" smtClean="0">
                <a:ea typeface="ＭＳ Ｐゴシック" charset="0"/>
              </a:rPr>
              <a:t>RM </a:t>
            </a:r>
            <a:r>
              <a:rPr lang="el-GR" sz="1800" dirty="0" smtClean="0">
                <a:ea typeface="ＭＳ Ｐゴシック" charset="0"/>
              </a:rPr>
              <a:t>ίσως πρέπει να περιμένει για να λάβει τις ενημερώσεις που πρέπει από άλλους </a:t>
            </a:r>
            <a:r>
              <a:rPr lang="en-US" sz="1800" dirty="0" err="1" smtClean="0">
                <a:ea typeface="ＭＳ Ｐゴシック" charset="0"/>
              </a:rPr>
              <a:t>RMs.</a:t>
            </a:r>
            <a:r>
              <a:rPr lang="en-US" sz="1800" dirty="0" smtClean="0">
                <a:ea typeface="ＭＳ Ｐゴシック" charset="0"/>
              </a:rPr>
              <a:t>  </a:t>
            </a:r>
            <a:r>
              <a:rPr lang="el-GR" sz="1800" dirty="0" smtClean="0">
                <a:ea typeface="ＭＳ Ｐゴシック" charset="0"/>
              </a:rPr>
              <a:t>Ο </a:t>
            </a:r>
            <a:r>
              <a:rPr lang="en-US" sz="1800" dirty="0" smtClean="0">
                <a:ea typeface="ＭＳ Ｐゴシック" charset="0"/>
              </a:rPr>
              <a:t>RM </a:t>
            </a:r>
            <a:r>
              <a:rPr lang="el-GR" sz="1800" dirty="0" smtClean="0">
                <a:ea typeface="ＭＳ Ｐゴシック" charset="0"/>
              </a:rPr>
              <a:t>τότε παρέχει στον πελάτη τα δεδομένα που αντικατοπτρίζουν τουλάχιστον τις ενημερώσεις που έχει δει ο </a:t>
            </a:r>
            <a:r>
              <a:rPr lang="en-US" sz="1800" dirty="0" smtClean="0">
                <a:ea typeface="ＭＳ Ｐゴシック" charset="0"/>
              </a:rPr>
              <a:t>client </a:t>
            </a:r>
            <a:r>
              <a:rPr lang="el-GR" sz="1800" dirty="0" smtClean="0">
                <a:ea typeface="ＭＳ Ｐゴシック" charset="0"/>
              </a:rPr>
              <a:t>μέχρι τώρα.</a:t>
            </a:r>
            <a:endParaRPr lang="en-US" sz="1800" dirty="0" smtClean="0">
              <a:ea typeface="ＭＳ Ｐゴシック" charset="0"/>
            </a:endParaRPr>
          </a:p>
          <a:p>
            <a:pPr lvl="1"/>
            <a:r>
              <a:rPr lang="el-GR" sz="1800" dirty="0" smtClean="0">
                <a:solidFill>
                  <a:schemeClr val="hlink"/>
                </a:solidFill>
                <a:ea typeface="ＭＳ Ｐゴシック" charset="0"/>
              </a:rPr>
              <a:t>Χαλαρή συνέπεια ανάμεσα σε </a:t>
            </a:r>
            <a:r>
              <a:rPr lang="en-US" sz="1800" dirty="0" smtClean="0">
                <a:solidFill>
                  <a:schemeClr val="hlink"/>
                </a:solidFill>
                <a:ea typeface="ＭＳ Ｐゴシック" charset="0"/>
              </a:rPr>
              <a:t>replicas:</a:t>
            </a:r>
            <a:r>
              <a:rPr lang="en-US" sz="1800" dirty="0" smtClean="0">
                <a:ea typeface="ＭＳ Ｐゴシック" charset="0"/>
              </a:rPr>
              <a:t> </a:t>
            </a:r>
            <a:r>
              <a:rPr lang="el-GR" sz="1800" dirty="0" smtClean="0">
                <a:ea typeface="ＭＳ Ｐゴシック" charset="0"/>
              </a:rPr>
              <a:t>Οι </a:t>
            </a:r>
            <a:r>
              <a:rPr lang="en-US" sz="1800" dirty="0" smtClean="0">
                <a:ea typeface="ＭＳ Ｐゴシック" charset="0"/>
              </a:rPr>
              <a:t>RMs </a:t>
            </a:r>
            <a:r>
              <a:rPr lang="el-GR" sz="1800" dirty="0" smtClean="0">
                <a:ea typeface="ＭＳ Ｐゴシック" charset="0"/>
              </a:rPr>
              <a:t>μπορεί να είναι ασυνεπείς οποιαδήποτε στιγμή. Ωστόσο όλοι οι </a:t>
            </a:r>
            <a:r>
              <a:rPr lang="en-US" sz="1800" dirty="0" smtClean="0">
                <a:ea typeface="ＭＳ Ｐゴシック" charset="0"/>
              </a:rPr>
              <a:t>RMs </a:t>
            </a:r>
            <a:r>
              <a:rPr lang="el-GR" sz="1800" u="sng" dirty="0" smtClean="0">
                <a:ea typeface="ＭＳ Ｐゴシック" charset="0"/>
              </a:rPr>
              <a:t>τελικά </a:t>
            </a:r>
            <a:r>
              <a:rPr lang="el-GR" sz="1800" dirty="0" smtClean="0">
                <a:ea typeface="ＭＳ Ｐゴシック" charset="0"/>
              </a:rPr>
              <a:t>θα λάβουν όλες τις ενημερώσεις και θα τις εκτελέσουν με τη σωστή διάταξη</a:t>
            </a:r>
            <a:endParaRPr lang="el-GR" sz="2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3600" dirty="0" smtClean="0"/>
              <a:t>Gossip </a:t>
            </a:r>
            <a:r>
              <a:rPr lang="el-GR" sz="3600" dirty="0" smtClean="0"/>
              <a:t>για ανίχνευση σφαλμάτων</a:t>
            </a:r>
            <a:endParaRPr lang="en-US" sz="3600" dirty="0"/>
          </a:p>
        </p:txBody>
      </p:sp>
      <p:sp>
        <p:nvSpPr>
          <p:cNvPr id="5" name="Slide Number Placeholder 3"/>
          <p:cNvSpPr>
            <a:spLocks noGrp="1"/>
          </p:cNvSpPr>
          <p:nvPr>
            <p:ph type="sldNum" sz="quarter" idx="4294967295"/>
          </p:nvPr>
        </p:nvSpPr>
        <p:spPr>
          <a:xfrm>
            <a:off x="6553200" y="6565900"/>
            <a:ext cx="1905000" cy="292100"/>
          </a:xfrm>
          <a:prstGeom prst="rect">
            <a:avLst/>
          </a:prstGeom>
        </p:spPr>
        <p:txBody>
          <a:bodyPr/>
          <a:lstStyle/>
          <a:p>
            <a:pPr>
              <a:defRPr/>
            </a:pPr>
            <a:fld id="{A8C89C21-81C6-1849-AF7F-456E69B3BB35}" type="slidenum">
              <a:rPr lang="en-US" smtClean="0"/>
              <a:pPr>
                <a:defRPr/>
              </a:pPr>
              <a:t>64</a:t>
            </a:fld>
            <a:endParaRPr lang="en-US" b="0">
              <a:solidFill>
                <a:srgbClr val="FBBA03"/>
              </a:solidFill>
            </a:endParaRPr>
          </a:p>
        </p:txBody>
      </p:sp>
      <p:grpSp>
        <p:nvGrpSpPr>
          <p:cNvPr id="6" name="Group 3"/>
          <p:cNvGrpSpPr>
            <a:grpSpLocks/>
          </p:cNvGrpSpPr>
          <p:nvPr/>
        </p:nvGrpSpPr>
        <p:grpSpPr bwMode="auto">
          <a:xfrm>
            <a:off x="2627313" y="2133600"/>
            <a:ext cx="3960812" cy="2209800"/>
            <a:chOff x="1655" y="1344"/>
            <a:chExt cx="2495" cy="1392"/>
          </a:xfrm>
        </p:grpSpPr>
        <p:sp>
          <p:nvSpPr>
            <p:cNvPr id="7" name="Oval 4"/>
            <p:cNvSpPr>
              <a:spLocks noChangeArrowheads="1"/>
            </p:cNvSpPr>
            <p:nvPr/>
          </p:nvSpPr>
          <p:spPr bwMode="auto">
            <a:xfrm>
              <a:off x="3787" y="188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882" y="1797"/>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 name="Oval 6"/>
            <p:cNvSpPr>
              <a:spLocks noChangeArrowheads="1"/>
            </p:cNvSpPr>
            <p:nvPr/>
          </p:nvSpPr>
          <p:spPr bwMode="auto">
            <a:xfrm>
              <a:off x="1655" y="2568"/>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 name="Oval 7"/>
            <p:cNvSpPr>
              <a:spLocks noChangeArrowheads="1"/>
            </p:cNvSpPr>
            <p:nvPr/>
          </p:nvSpPr>
          <p:spPr bwMode="auto">
            <a:xfrm>
              <a:off x="3969" y="2523"/>
              <a:ext cx="181" cy="168"/>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 name="Oval 8"/>
            <p:cNvSpPr>
              <a:spLocks noChangeArrowheads="1"/>
            </p:cNvSpPr>
            <p:nvPr/>
          </p:nvSpPr>
          <p:spPr bwMode="auto">
            <a:xfrm>
              <a:off x="2835" y="1344"/>
              <a:ext cx="181" cy="168"/>
            </a:xfrm>
            <a:prstGeom prst="ellipse">
              <a:avLst/>
            </a:prstGeom>
            <a:solidFill>
              <a:schemeClr val="accent1"/>
            </a:solidFill>
            <a:ln w="9525">
              <a:solidFill>
                <a:schemeClr val="tx1"/>
              </a:solidFill>
              <a:round/>
              <a:headEnd/>
              <a:tailEnd/>
            </a:ln>
          </p:spPr>
          <p:txBody>
            <a:bodyPr wrap="none" anchor="ctr"/>
            <a:lstStyle/>
            <a:p>
              <a:endParaRPr lang="en-US"/>
            </a:p>
          </p:txBody>
        </p:sp>
      </p:grpSp>
      <p:sp>
        <p:nvSpPr>
          <p:cNvPr id="12" name="Oval 9"/>
          <p:cNvSpPr>
            <a:spLocks noChangeArrowheads="1"/>
          </p:cNvSpPr>
          <p:nvPr/>
        </p:nvSpPr>
        <p:spPr bwMode="auto">
          <a:xfrm>
            <a:off x="4427538" y="5734050"/>
            <a:ext cx="287337" cy="2667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3" name="Line 10"/>
          <p:cNvSpPr>
            <a:spLocks noChangeShapeType="1"/>
          </p:cNvSpPr>
          <p:nvPr/>
        </p:nvSpPr>
        <p:spPr bwMode="auto">
          <a:xfrm flipV="1">
            <a:off x="2916238" y="2420938"/>
            <a:ext cx="1655762" cy="1800225"/>
          </a:xfrm>
          <a:prstGeom prst="line">
            <a:avLst/>
          </a:prstGeom>
          <a:noFill/>
          <a:ln w="2857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a:lstStyle/>
          <a:p>
            <a:endParaRPr lang="en-US"/>
          </a:p>
        </p:txBody>
      </p:sp>
      <p:sp>
        <p:nvSpPr>
          <p:cNvPr id="14" name="Line 11"/>
          <p:cNvSpPr>
            <a:spLocks noChangeShapeType="1"/>
          </p:cNvSpPr>
          <p:nvPr/>
        </p:nvSpPr>
        <p:spPr bwMode="auto">
          <a:xfrm flipH="1">
            <a:off x="2916238" y="3213100"/>
            <a:ext cx="3168650" cy="1079500"/>
          </a:xfrm>
          <a:prstGeom prst="line">
            <a:avLst/>
          </a:prstGeom>
          <a:noFill/>
          <a:ln w="28575">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5" name="Line 12"/>
          <p:cNvSpPr>
            <a:spLocks noChangeShapeType="1"/>
          </p:cNvSpPr>
          <p:nvPr/>
        </p:nvSpPr>
        <p:spPr bwMode="auto">
          <a:xfrm flipH="1" flipV="1">
            <a:off x="3276600" y="3068638"/>
            <a:ext cx="3024188" cy="1008062"/>
          </a:xfrm>
          <a:prstGeom prst="line">
            <a:avLst/>
          </a:prstGeom>
          <a:noFill/>
          <a:ln w="28575">
            <a:solidFill>
              <a:schemeClr val="tx1"/>
            </a:solidFill>
            <a:round/>
            <a:headEnd type="non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flipH="1">
            <a:off x="4572000" y="2420938"/>
            <a:ext cx="71438" cy="3312318"/>
          </a:xfrm>
          <a:prstGeom prst="line">
            <a:avLst/>
          </a:prstGeom>
          <a:noFill/>
          <a:ln w="28575">
            <a:solidFill>
              <a:schemeClr val="tx1"/>
            </a:solidFill>
            <a:round/>
            <a:headEnd type="triangle" w="lg" len="lg"/>
            <a:tailEnd type="none" w="lg" len="lg"/>
          </a:ln>
          <a:extLst>
            <a:ext uri="{909E8E84-426E-40DD-AFC4-6F175D3DCCD1}">
              <a14:hiddenFill xmlns:a14="http://schemas.microsoft.com/office/drawing/2010/main">
                <a:noFill/>
              </a14:hiddenFill>
            </a:ext>
          </a:extLst>
        </p:spPr>
        <p:txBody>
          <a:bodyPr/>
          <a:lstStyle/>
          <a:p>
            <a:endParaRPr lang="en-US"/>
          </a:p>
        </p:txBody>
      </p:sp>
      <p:sp>
        <p:nvSpPr>
          <p:cNvPr id="17" name="Text Box 14"/>
          <p:cNvSpPr txBox="1">
            <a:spLocks noChangeArrowheads="1"/>
          </p:cNvSpPr>
          <p:nvPr/>
        </p:nvSpPr>
        <p:spPr bwMode="auto">
          <a:xfrm>
            <a:off x="0" y="4535031"/>
            <a:ext cx="4191000" cy="1631216"/>
          </a:xfrm>
          <a:prstGeom prst="rect">
            <a:avLst/>
          </a:prstGeom>
          <a:solidFill>
            <a:srgbClr val="969696"/>
          </a:solidFill>
          <a:ln w="28575">
            <a:solidFill>
              <a:schemeClr val="tx1"/>
            </a:solidFill>
            <a:miter lim="800000"/>
            <a:headEnd type="none" w="lg" len="lg"/>
            <a:tailEnd type="none" w="lg" len="lg"/>
          </a:ln>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defRPr/>
            </a:pPr>
            <a:r>
              <a:rPr lang="en-GB" sz="2000" dirty="0" smtClean="0">
                <a:solidFill>
                  <a:schemeClr val="tx1"/>
                </a:solidFill>
                <a:latin typeface="Arial" charset="0"/>
              </a:rPr>
              <a:t>All-to-all </a:t>
            </a:r>
            <a:r>
              <a:rPr lang="en-GB" sz="2000" dirty="0" err="1" smtClean="0">
                <a:solidFill>
                  <a:schemeClr val="tx1"/>
                </a:solidFill>
                <a:latin typeface="Arial" charset="0"/>
              </a:rPr>
              <a:t>heartbeating</a:t>
            </a:r>
            <a:endParaRPr lang="en-GB" sz="2000" dirty="0" smtClean="0">
              <a:solidFill>
                <a:schemeClr val="tx1"/>
              </a:solidFill>
              <a:latin typeface="Arial" charset="0"/>
            </a:endParaRPr>
          </a:p>
          <a:p>
            <a:pPr marL="342900" indent="-342900" eaLnBrk="1" hangingPunct="1">
              <a:buFont typeface="Arial"/>
              <a:buChar char="•"/>
              <a:defRPr/>
            </a:pPr>
            <a:r>
              <a:rPr lang="el-GR" sz="2000" dirty="0" smtClean="0">
                <a:solidFill>
                  <a:schemeClr val="tx1"/>
                </a:solidFill>
                <a:latin typeface="Arial" charset="0"/>
              </a:rPr>
              <a:t>Κάθε διεργασία στέλνει </a:t>
            </a:r>
            <a:r>
              <a:rPr lang="en-GB" sz="2000" dirty="0" smtClean="0">
                <a:solidFill>
                  <a:schemeClr val="tx1"/>
                </a:solidFill>
                <a:latin typeface="Arial" charset="0"/>
              </a:rPr>
              <a:t>heartbeat</a:t>
            </a:r>
            <a:r>
              <a:rPr lang="el-GR" sz="2000" dirty="0" smtClean="0">
                <a:solidFill>
                  <a:schemeClr val="tx1"/>
                </a:solidFill>
                <a:latin typeface="Arial" charset="0"/>
              </a:rPr>
              <a:t> σε όλες τις άλλες</a:t>
            </a:r>
            <a:endParaRPr lang="en-GB" sz="2000" dirty="0" smtClean="0">
              <a:solidFill>
                <a:schemeClr val="tx1"/>
              </a:solidFill>
              <a:latin typeface="Arial" charset="0"/>
            </a:endParaRPr>
          </a:p>
          <a:p>
            <a:pPr marL="342900" indent="-342900" eaLnBrk="1" hangingPunct="1">
              <a:buFont typeface="Arial"/>
              <a:buChar char="•"/>
              <a:defRPr/>
            </a:pPr>
            <a:r>
              <a:rPr lang="el-GR" sz="2000" dirty="0" smtClean="0">
                <a:solidFill>
                  <a:schemeClr val="tx1"/>
                </a:solidFill>
                <a:latin typeface="Arial" charset="0"/>
              </a:rPr>
              <a:t>Μείον</a:t>
            </a:r>
            <a:r>
              <a:rPr lang="en-GB" sz="2000" dirty="0" smtClean="0">
                <a:solidFill>
                  <a:schemeClr val="tx1"/>
                </a:solidFill>
                <a:latin typeface="Arial" charset="0"/>
              </a:rPr>
              <a:t>: </a:t>
            </a:r>
            <a:r>
              <a:rPr lang="el-GR" sz="2000" dirty="0" smtClean="0">
                <a:solidFill>
                  <a:schemeClr val="tx1"/>
                </a:solidFill>
                <a:latin typeface="Arial" charset="0"/>
              </a:rPr>
              <a:t>Μια αργή διαδικασία δημιουργεί </a:t>
            </a:r>
            <a:r>
              <a:rPr lang="en-GB" sz="2000" dirty="0" smtClean="0">
                <a:solidFill>
                  <a:schemeClr val="tx1"/>
                </a:solidFill>
                <a:latin typeface="Arial" charset="0"/>
              </a:rPr>
              <a:t>false positives </a:t>
            </a:r>
          </a:p>
        </p:txBody>
      </p:sp>
      <p:sp>
        <p:nvSpPr>
          <p:cNvPr id="18" name="Oval 15"/>
          <p:cNvSpPr>
            <a:spLocks noChangeArrowheads="1"/>
          </p:cNvSpPr>
          <p:nvPr/>
        </p:nvSpPr>
        <p:spPr bwMode="auto">
          <a:xfrm rot="2127742">
            <a:off x="3886200" y="2819400"/>
            <a:ext cx="473075" cy="179388"/>
          </a:xfrm>
          <a:prstGeom prst="ellipse">
            <a:avLst/>
          </a:prstGeom>
          <a:noFill/>
          <a:ln w="28575">
            <a:solidFill>
              <a:schemeClr val="tx1"/>
            </a:solidFill>
            <a:prstDash val="sysDot"/>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9" name="Group 16"/>
          <p:cNvGrpSpPr>
            <a:grpSpLocks/>
          </p:cNvGrpSpPr>
          <p:nvPr/>
        </p:nvGrpSpPr>
        <p:grpSpPr bwMode="auto">
          <a:xfrm>
            <a:off x="4953000" y="1447800"/>
            <a:ext cx="4191000" cy="1223963"/>
            <a:chOff x="3152" y="935"/>
            <a:chExt cx="2540" cy="771"/>
          </a:xfrm>
        </p:grpSpPr>
        <p:sp>
          <p:nvSpPr>
            <p:cNvPr id="20" name="AutoShape 17"/>
            <p:cNvSpPr>
              <a:spLocks noChangeArrowheads="1"/>
            </p:cNvSpPr>
            <p:nvPr/>
          </p:nvSpPr>
          <p:spPr bwMode="auto">
            <a:xfrm>
              <a:off x="3152" y="935"/>
              <a:ext cx="2540" cy="771"/>
            </a:xfrm>
            <a:prstGeom prst="cloudCallout">
              <a:avLst>
                <a:gd name="adj1" fmla="val 21065"/>
                <a:gd name="adj2" fmla="val 109792"/>
              </a:avLst>
            </a:prstGeom>
            <a:noFill/>
            <a:ln w="28575">
              <a:solidFill>
                <a:schemeClr val="tx1"/>
              </a:solidFill>
              <a:round/>
              <a:headEnd type="none" w="lg" len="lg"/>
              <a:tailEnd type="none" w="lg" len="lg"/>
            </a:ln>
            <a:extLst>
              <a:ext uri="{909E8E84-426E-40DD-AFC4-6F175D3DCCD1}">
                <a14:hiddenFill xmlns:a14="http://schemas.microsoft.com/office/drawing/2010/main">
                  <a:solidFill>
                    <a:srgbClr val="FFFFFF"/>
                  </a:solidFill>
                </a14:hiddenFill>
              </a:ext>
            </a:extLst>
          </p:spPr>
          <p:txBody>
            <a:bodyPr/>
            <a:lstStyle/>
            <a:p>
              <a:pPr algn="ctr" eaLnBrk="1" hangingPunct="1"/>
              <a:endParaRPr lang="en-GB"/>
            </a:p>
          </p:txBody>
        </p:sp>
        <p:sp>
          <p:nvSpPr>
            <p:cNvPr id="21" name="Text Box 18"/>
            <p:cNvSpPr txBox="1">
              <a:spLocks noChangeArrowheads="1"/>
            </p:cNvSpPr>
            <p:nvPr/>
          </p:nvSpPr>
          <p:spPr bwMode="auto">
            <a:xfrm>
              <a:off x="3707" y="1004"/>
              <a:ext cx="1659"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lg" len="lg"/>
                  <a:tailEnd type="none" w="lg" len="lg"/>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r>
                <a:rPr lang="en-GB" sz="2000" dirty="0">
                  <a:solidFill>
                    <a:schemeClr val="tx1"/>
                  </a:solidFill>
                  <a:latin typeface="Arial" charset="0"/>
                  <a:sym typeface="Wingdings" charset="0"/>
                </a:rPr>
                <a:t> Using gossip to spread heartbeats gives b</a:t>
              </a:r>
              <a:r>
                <a:rPr lang="en-GB" sz="2000" dirty="0">
                  <a:solidFill>
                    <a:schemeClr val="tx1"/>
                  </a:solidFill>
                  <a:latin typeface="Arial" charset="0"/>
                </a:rPr>
                <a:t>etter accuracy</a:t>
              </a:r>
            </a:p>
          </p:txBody>
        </p:sp>
      </p:grpSp>
      <p:sp>
        <p:nvSpPr>
          <p:cNvPr id="22" name="Text Box 19"/>
          <p:cNvSpPr txBox="1">
            <a:spLocks noChangeArrowheads="1"/>
          </p:cNvSpPr>
          <p:nvPr/>
        </p:nvSpPr>
        <p:spPr bwMode="auto">
          <a:xfrm>
            <a:off x="3779838" y="1989138"/>
            <a:ext cx="42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prstDash val="dash"/>
                <a:miter lim="800000"/>
                <a:headEnd type="none" w="lg" len="lg"/>
                <a:tailEnd type="none" w="lg" len="lg"/>
              </a14:hiddenLine>
            </a:ext>
          </a:extLst>
        </p:spPr>
        <p:txBody>
          <a:bodyPr wrap="non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r>
              <a:rPr lang="en-GB" sz="2400" i="1">
                <a:solidFill>
                  <a:schemeClr val="tx1"/>
                </a:solidFill>
                <a:latin typeface="Arial" charset="0"/>
              </a:rPr>
              <a:t>pi</a:t>
            </a:r>
          </a:p>
        </p:txBody>
      </p:sp>
      <p:sp>
        <p:nvSpPr>
          <p:cNvPr id="23" name="Oval 20"/>
          <p:cNvSpPr>
            <a:spLocks noChangeArrowheads="1"/>
          </p:cNvSpPr>
          <p:nvPr/>
        </p:nvSpPr>
        <p:spPr bwMode="auto">
          <a:xfrm>
            <a:off x="2555875" y="4005263"/>
            <a:ext cx="431800" cy="406400"/>
          </a:xfrm>
          <a:prstGeom prst="ellipse">
            <a:avLst/>
          </a:prstGeom>
          <a:noFill/>
          <a:ln w="28575">
            <a:solidFill>
              <a:schemeClr val="tx1"/>
            </a:solidFill>
            <a:prstDash val="dash"/>
            <a:round/>
            <a:headEnd type="non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down)">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4000" dirty="0" smtClean="0"/>
              <a:t>Gossip </a:t>
            </a:r>
            <a:r>
              <a:rPr lang="el-GR" sz="4000" dirty="0" smtClean="0"/>
              <a:t>για ανίχνευση σφαλμάτων</a:t>
            </a:r>
            <a:endParaRPr lang="en-US" sz="4000" dirty="0"/>
          </a:p>
        </p:txBody>
      </p:sp>
      <p:sp>
        <p:nvSpPr>
          <p:cNvPr id="6" name="Oval 3"/>
          <p:cNvSpPr>
            <a:spLocks noChangeArrowheads="1"/>
          </p:cNvSpPr>
          <p:nvPr/>
        </p:nvSpPr>
        <p:spPr bwMode="auto">
          <a:xfrm>
            <a:off x="4038600" y="2971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1</a:t>
            </a:r>
          </a:p>
        </p:txBody>
      </p:sp>
      <p:sp>
        <p:nvSpPr>
          <p:cNvPr id="7" name="Line 4"/>
          <p:cNvSpPr>
            <a:spLocks noChangeShapeType="1"/>
          </p:cNvSpPr>
          <p:nvPr/>
        </p:nvSpPr>
        <p:spPr bwMode="auto">
          <a:xfrm flipH="1" flipV="1">
            <a:off x="3352800" y="2209800"/>
            <a:ext cx="762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 name="Group 5"/>
          <p:cNvGraphicFramePr>
            <a:graphicFrameLocks noGrp="1"/>
          </p:cNvGraphicFramePr>
          <p:nvPr/>
        </p:nvGraphicFramePr>
        <p:xfrm>
          <a:off x="1676400" y="22098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Oval 27"/>
          <p:cNvSpPr>
            <a:spLocks noChangeArrowheads="1"/>
          </p:cNvSpPr>
          <p:nvPr/>
        </p:nvSpPr>
        <p:spPr bwMode="auto">
          <a:xfrm>
            <a:off x="6324600" y="2590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2</a:t>
            </a:r>
          </a:p>
        </p:txBody>
      </p:sp>
      <p:sp>
        <p:nvSpPr>
          <p:cNvPr id="10" name="Oval 28"/>
          <p:cNvSpPr>
            <a:spLocks noChangeArrowheads="1"/>
          </p:cNvSpPr>
          <p:nvPr/>
        </p:nvSpPr>
        <p:spPr bwMode="auto">
          <a:xfrm>
            <a:off x="6019800" y="4495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4</a:t>
            </a:r>
          </a:p>
        </p:txBody>
      </p:sp>
      <p:sp>
        <p:nvSpPr>
          <p:cNvPr id="11" name="Oval 29"/>
          <p:cNvSpPr>
            <a:spLocks noChangeArrowheads="1"/>
          </p:cNvSpPr>
          <p:nvPr/>
        </p:nvSpPr>
        <p:spPr bwMode="auto">
          <a:xfrm>
            <a:off x="4495800" y="4876800"/>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3</a:t>
            </a:r>
          </a:p>
        </p:txBody>
      </p:sp>
      <p:sp>
        <p:nvSpPr>
          <p:cNvPr id="12" name="Line 30"/>
          <p:cNvSpPr>
            <a:spLocks noChangeShapeType="1"/>
          </p:cNvSpPr>
          <p:nvPr/>
        </p:nvSpPr>
        <p:spPr bwMode="auto">
          <a:xfrm flipV="1">
            <a:off x="4572000" y="2895600"/>
            <a:ext cx="175260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Line 31"/>
          <p:cNvSpPr>
            <a:spLocks noChangeShapeType="1"/>
          </p:cNvSpPr>
          <p:nvPr/>
        </p:nvSpPr>
        <p:spPr bwMode="auto">
          <a:xfrm>
            <a:off x="4343400" y="3505200"/>
            <a:ext cx="3048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32"/>
          <p:cNvSpPr>
            <a:spLocks noChangeShapeType="1"/>
          </p:cNvSpPr>
          <p:nvPr/>
        </p:nvSpPr>
        <p:spPr bwMode="auto">
          <a:xfrm flipV="1">
            <a:off x="5029200" y="4800600"/>
            <a:ext cx="990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33"/>
          <p:cNvSpPr>
            <a:spLocks noChangeShapeType="1"/>
          </p:cNvSpPr>
          <p:nvPr/>
        </p:nvSpPr>
        <p:spPr bwMode="auto">
          <a:xfrm flipV="1">
            <a:off x="6400800" y="3124200"/>
            <a:ext cx="1524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34"/>
          <p:cNvSpPr>
            <a:spLocks noChangeShapeType="1"/>
          </p:cNvSpPr>
          <p:nvPr/>
        </p:nvSpPr>
        <p:spPr bwMode="auto">
          <a:xfrm flipV="1">
            <a:off x="4953000" y="3048000"/>
            <a:ext cx="1447800" cy="1828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35"/>
          <p:cNvSpPr>
            <a:spLocks noChangeShapeType="1"/>
          </p:cNvSpPr>
          <p:nvPr/>
        </p:nvSpPr>
        <p:spPr bwMode="auto">
          <a:xfrm flipH="1" flipV="1">
            <a:off x="4572000" y="3352800"/>
            <a:ext cx="1447800" cy="1219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AutoShape 37"/>
          <p:cNvSpPr>
            <a:spLocks noChangeArrowheads="1"/>
          </p:cNvSpPr>
          <p:nvPr/>
        </p:nvSpPr>
        <p:spPr bwMode="auto">
          <a:xfrm rot="21102171">
            <a:off x="4338638" y="2774950"/>
            <a:ext cx="2133600" cy="152400"/>
          </a:xfrm>
          <a:prstGeom prst="rightArrow">
            <a:avLst>
              <a:gd name="adj1" fmla="val 50000"/>
              <a:gd name="adj2" fmla="val 350000"/>
            </a:avLst>
          </a:prstGeom>
          <a:solidFill>
            <a:schemeClr val="tx2"/>
          </a:solidFill>
          <a:ln w="9525">
            <a:solidFill>
              <a:schemeClr val="tx1"/>
            </a:solidFill>
            <a:miter lim="800000"/>
            <a:headEnd/>
            <a:tailEnd/>
          </a:ln>
        </p:spPr>
        <p:txBody>
          <a:bodyPr wrap="none" anchor="ctr"/>
          <a:lstStyle/>
          <a:p>
            <a:endParaRPr lang="en-US"/>
          </a:p>
        </p:txBody>
      </p:sp>
      <p:sp>
        <p:nvSpPr>
          <p:cNvPr id="19" name="Text Box 38"/>
          <p:cNvSpPr txBox="1">
            <a:spLocks noChangeArrowheads="1"/>
          </p:cNvSpPr>
          <p:nvPr/>
        </p:nvSpPr>
        <p:spPr bwMode="auto">
          <a:xfrm>
            <a:off x="539552" y="4581128"/>
            <a:ext cx="3882008" cy="2246769"/>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l-GR" altLang="ko-KR" sz="2000" dirty="0" smtClean="0">
                <a:solidFill>
                  <a:schemeClr val="tx1"/>
                </a:solidFill>
                <a:latin typeface="Arial" charset="0"/>
                <a:ea typeface="굴림" charset="0"/>
                <a:cs typeface="굴림" charset="0"/>
              </a:rPr>
              <a:t>Πρωτόκολλο</a:t>
            </a:r>
            <a:r>
              <a:rPr lang="en-US" altLang="ko-KR" sz="2000" dirty="0" smtClean="0">
                <a:solidFill>
                  <a:schemeClr val="tx1"/>
                </a:solidFill>
                <a:latin typeface="Arial" charset="0"/>
                <a:ea typeface="굴림" charset="0"/>
                <a:cs typeface="굴림" charset="0"/>
              </a:rPr>
              <a:t>: </a:t>
            </a:r>
            <a:endParaRPr lang="en-US" altLang="ko-KR" sz="2000" dirty="0">
              <a:solidFill>
                <a:schemeClr val="tx1"/>
              </a:solidFill>
              <a:latin typeface="Arial" charset="0"/>
              <a:ea typeface="굴림" charset="0"/>
              <a:cs typeface="굴림" charset="0"/>
            </a:endParaRPr>
          </a:p>
          <a:p>
            <a:pPr eaLnBrk="1" hangingPunct="1">
              <a:spcBef>
                <a:spcPct val="50000"/>
              </a:spcBef>
              <a:buFontTx/>
              <a:buChar char="•"/>
            </a:pPr>
            <a:r>
              <a:rPr lang="el-GR" altLang="ko-KR" sz="2000" dirty="0" smtClean="0">
                <a:solidFill>
                  <a:schemeClr val="tx1"/>
                </a:solidFill>
                <a:latin typeface="Arial" charset="0"/>
                <a:ea typeface="굴림" charset="0"/>
                <a:cs typeface="굴림" charset="0"/>
              </a:rPr>
              <a:t>Οι διεργασίες περιοδικά επικοινωνούν με</a:t>
            </a:r>
            <a:r>
              <a:rPr lang="en-US" altLang="ko-KR" sz="2000" dirty="0" smtClean="0">
                <a:solidFill>
                  <a:schemeClr val="tx1"/>
                </a:solidFill>
                <a:latin typeface="Arial" charset="0"/>
                <a:ea typeface="굴림" charset="0"/>
                <a:cs typeface="굴림" charset="0"/>
              </a:rPr>
              <a:t> </a:t>
            </a:r>
            <a:r>
              <a:rPr lang="en-US" altLang="ko-KR" sz="2000" dirty="0">
                <a:solidFill>
                  <a:schemeClr val="tx1"/>
                </a:solidFill>
                <a:latin typeface="Arial" charset="0"/>
                <a:ea typeface="굴림" charset="0"/>
                <a:cs typeface="굴림" charset="0"/>
              </a:rPr>
              <a:t>gossip </a:t>
            </a:r>
            <a:r>
              <a:rPr lang="el-GR" altLang="ko-KR" sz="2000" dirty="0" smtClean="0">
                <a:solidFill>
                  <a:schemeClr val="tx1"/>
                </a:solidFill>
                <a:latin typeface="Arial" charset="0"/>
                <a:ea typeface="굴림" charset="0"/>
                <a:cs typeface="굴림" charset="0"/>
              </a:rPr>
              <a:t>τη λίστα μελών</a:t>
            </a:r>
            <a:endParaRPr lang="en-US" altLang="ko-KR" sz="2000" dirty="0">
              <a:solidFill>
                <a:schemeClr val="tx1"/>
              </a:solidFill>
              <a:latin typeface="Arial" charset="0"/>
              <a:ea typeface="굴림" charset="0"/>
              <a:cs typeface="굴림" charset="0"/>
            </a:endParaRPr>
          </a:p>
          <a:p>
            <a:pPr eaLnBrk="1" hangingPunct="1">
              <a:spcBef>
                <a:spcPct val="50000"/>
              </a:spcBef>
              <a:buFontTx/>
              <a:buChar char="•"/>
            </a:pPr>
            <a:r>
              <a:rPr lang="el-GR" altLang="ko-KR" sz="2000" dirty="0" smtClean="0">
                <a:solidFill>
                  <a:schemeClr val="tx1"/>
                </a:solidFill>
                <a:latin typeface="Arial" charset="0"/>
                <a:ea typeface="굴림" charset="0"/>
                <a:cs typeface="굴림" charset="0"/>
              </a:rPr>
              <a:t>Κατά την παραλαβή ενημερώνονται οι τοπικές λίστες</a:t>
            </a:r>
            <a:endParaRPr lang="en-US" altLang="ko-KR" sz="2000" dirty="0">
              <a:solidFill>
                <a:schemeClr val="tx1"/>
              </a:solidFill>
              <a:latin typeface="Arial" charset="0"/>
              <a:ea typeface="굴림" charset="0"/>
              <a:cs typeface="굴림" charset="0"/>
            </a:endParaRPr>
          </a:p>
        </p:txBody>
      </p:sp>
      <p:graphicFrame>
        <p:nvGraphicFramePr>
          <p:cNvPr id="20" name="Group 39"/>
          <p:cNvGraphicFramePr>
            <a:graphicFrameLocks noGrp="1"/>
          </p:cNvGraphicFramePr>
          <p:nvPr/>
        </p:nvGraphicFramePr>
        <p:xfrm>
          <a:off x="7010400" y="15240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 name="Line 61"/>
          <p:cNvSpPr>
            <a:spLocks noChangeShapeType="1"/>
          </p:cNvSpPr>
          <p:nvPr/>
        </p:nvSpPr>
        <p:spPr bwMode="auto">
          <a:xfrm flipV="1">
            <a:off x="6705600" y="1524000"/>
            <a:ext cx="3048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2" name="Group 62"/>
          <p:cNvGraphicFramePr>
            <a:graphicFrameLocks noGrp="1"/>
          </p:cNvGraphicFramePr>
          <p:nvPr>
            <p:extLst>
              <p:ext uri="{D42A27DB-BD31-4B8C-83A1-F6EECF244321}">
                <p14:modId xmlns:p14="http://schemas.microsoft.com/office/powerpoint/2010/main" val="4138144267"/>
              </p:ext>
            </p:extLst>
          </p:nvPr>
        </p:nvGraphicFramePr>
        <p:xfrm>
          <a:off x="7086600" y="36576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dirty="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rgbClr val="FF3300"/>
                          </a:solidFill>
                          <a:effectLst/>
                          <a:latin typeface="Arial" pitchFamily="-111" charset="0"/>
                          <a:ea typeface="굴림" pitchFamily="-111" charset="-127"/>
                          <a:cs typeface="굴림" pitchFamily="-111" charset="-127"/>
                        </a:rPr>
                        <a:t>63</a:t>
                      </a:r>
                      <a:endParaRPr kumimoji="0" lang="en-US" altLang="ko-KR" sz="1400" b="0" i="0" u="none" strike="noStrike" cap="none" normalizeH="0" baseline="0" dirty="0">
                        <a:ln>
                          <a:noFill/>
                        </a:ln>
                        <a:solidFill>
                          <a:srgbClr val="FF3300"/>
                        </a:solidFill>
                        <a:effectLst/>
                        <a:latin typeface="Arial" pitchFamily="-111" charset="0"/>
                        <a:ea typeface="굴림" pitchFamily="-111" charset="-127"/>
                        <a:cs typeface="굴림" pitchFamily="-111"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AutoShape 84"/>
          <p:cNvSpPr>
            <a:spLocks noChangeArrowheads="1"/>
          </p:cNvSpPr>
          <p:nvPr/>
        </p:nvSpPr>
        <p:spPr bwMode="auto">
          <a:xfrm>
            <a:off x="7543800" y="2971800"/>
            <a:ext cx="685800" cy="457200"/>
          </a:xfrm>
          <a:prstGeom prst="downArrow">
            <a:avLst>
              <a:gd name="adj1" fmla="val 50000"/>
              <a:gd name="adj2" fmla="val 25000"/>
            </a:avLst>
          </a:prstGeom>
          <a:solidFill>
            <a:schemeClr val="hlink"/>
          </a:solidFill>
          <a:ln w="9525">
            <a:solidFill>
              <a:schemeClr val="tx1"/>
            </a:solidFill>
            <a:miter lim="800000"/>
            <a:headEnd/>
            <a:tailEnd/>
          </a:ln>
        </p:spPr>
        <p:txBody>
          <a:bodyPr vert="eaVert" wrap="none" anchor="ctr"/>
          <a:lstStyle/>
          <a:p>
            <a:endParaRPr lang="en-US"/>
          </a:p>
        </p:txBody>
      </p:sp>
      <p:sp>
        <p:nvSpPr>
          <p:cNvPr id="24" name="Text Box 85"/>
          <p:cNvSpPr txBox="1">
            <a:spLocks noChangeArrowheads="1"/>
          </p:cNvSpPr>
          <p:nvPr/>
        </p:nvSpPr>
        <p:spPr bwMode="auto">
          <a:xfrm>
            <a:off x="6096000" y="5257800"/>
            <a:ext cx="274320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1600">
                <a:solidFill>
                  <a:schemeClr val="tx1"/>
                </a:solidFill>
                <a:latin typeface="Arial" charset="0"/>
                <a:ea typeface="굴림" charset="0"/>
                <a:cs typeface="굴림" charset="0"/>
              </a:rPr>
              <a:t>Current time : 70 at process 2</a:t>
            </a:r>
          </a:p>
          <a:p>
            <a:pPr eaLnBrk="1" hangingPunct="1">
              <a:spcBef>
                <a:spcPct val="50000"/>
              </a:spcBef>
            </a:pPr>
            <a:r>
              <a:rPr lang="en-US" altLang="ko-KR" sz="1600">
                <a:solidFill>
                  <a:schemeClr val="tx1"/>
                </a:solidFill>
                <a:latin typeface="Arial" charset="0"/>
                <a:ea typeface="굴림" charset="0"/>
                <a:cs typeface="굴림" charset="0"/>
              </a:rPr>
              <a:t>(asynchronous clocks)</a:t>
            </a:r>
          </a:p>
        </p:txBody>
      </p:sp>
      <p:sp>
        <p:nvSpPr>
          <p:cNvPr id="25" name="Text Box 86"/>
          <p:cNvSpPr txBox="1">
            <a:spLocks noChangeArrowheads="1"/>
          </p:cNvSpPr>
          <p:nvPr/>
        </p:nvSpPr>
        <p:spPr bwMode="auto">
          <a:xfrm>
            <a:off x="762000" y="36576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Address</a:t>
            </a:r>
          </a:p>
        </p:txBody>
      </p:sp>
      <p:sp>
        <p:nvSpPr>
          <p:cNvPr id="26" name="Line 87"/>
          <p:cNvSpPr>
            <a:spLocks noChangeShapeType="1"/>
          </p:cNvSpPr>
          <p:nvPr/>
        </p:nvSpPr>
        <p:spPr bwMode="auto">
          <a:xfrm flipV="1">
            <a:off x="1371600" y="3429000"/>
            <a:ext cx="304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 name="Text Box 88"/>
          <p:cNvSpPr txBox="1">
            <a:spLocks noChangeArrowheads="1"/>
          </p:cNvSpPr>
          <p:nvPr/>
        </p:nvSpPr>
        <p:spPr bwMode="auto">
          <a:xfrm>
            <a:off x="1143000" y="3962400"/>
            <a:ext cx="2362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Heartbeat Counter</a:t>
            </a:r>
          </a:p>
        </p:txBody>
      </p:sp>
      <p:sp>
        <p:nvSpPr>
          <p:cNvPr id="28" name="Line 89"/>
          <p:cNvSpPr>
            <a:spLocks noChangeShapeType="1"/>
          </p:cNvSpPr>
          <p:nvPr/>
        </p:nvSpPr>
        <p:spPr bwMode="auto">
          <a:xfrm flipV="1">
            <a:off x="1905000" y="3429000"/>
            <a:ext cx="381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Line 90"/>
          <p:cNvSpPr>
            <a:spLocks noChangeShapeType="1"/>
          </p:cNvSpPr>
          <p:nvPr/>
        </p:nvSpPr>
        <p:spPr bwMode="auto">
          <a:xfrm flipV="1">
            <a:off x="3048000" y="3429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 name="Text Box 91"/>
          <p:cNvSpPr txBox="1">
            <a:spLocks noChangeArrowheads="1"/>
          </p:cNvSpPr>
          <p:nvPr/>
        </p:nvSpPr>
        <p:spPr bwMode="auto">
          <a:xfrm>
            <a:off x="2667000" y="3657600"/>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2000">
                <a:solidFill>
                  <a:schemeClr val="tx1"/>
                </a:solidFill>
                <a:latin typeface="Arial" charset="0"/>
                <a:ea typeface="굴림" charset="0"/>
                <a:cs typeface="굴림" charset="0"/>
              </a:rPr>
              <a:t>Time (local)</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dirty="0" smtClean="0"/>
              <a:t>Gossip </a:t>
            </a:r>
            <a:r>
              <a:rPr lang="el-GR" dirty="0" smtClean="0"/>
              <a:t>για ανίχνευση σφαλμάτων</a:t>
            </a:r>
            <a:endParaRPr lang="el-GR" dirty="0"/>
          </a:p>
        </p:txBody>
      </p:sp>
      <p:sp>
        <p:nvSpPr>
          <p:cNvPr id="3" name="2 - Θέση περιεχομένου"/>
          <p:cNvSpPr>
            <a:spLocks noGrp="1"/>
          </p:cNvSpPr>
          <p:nvPr>
            <p:ph idx="1"/>
          </p:nvPr>
        </p:nvSpPr>
        <p:spPr/>
        <p:txBody>
          <a:bodyPr/>
          <a:lstStyle/>
          <a:p>
            <a:r>
              <a:rPr lang="el-GR" altLang="ko-KR" sz="2400" dirty="0" smtClean="0">
                <a:ea typeface="굴림" charset="0"/>
                <a:cs typeface="굴림" charset="0"/>
              </a:rPr>
              <a:t>Αν το </a:t>
            </a:r>
            <a:r>
              <a:rPr lang="en-US" altLang="ko-KR" sz="2400" dirty="0" smtClean="0">
                <a:ea typeface="굴림" charset="0"/>
                <a:cs typeface="굴림" charset="0"/>
              </a:rPr>
              <a:t>heartbeat </a:t>
            </a:r>
            <a:r>
              <a:rPr lang="el-GR" altLang="ko-KR" sz="2400" dirty="0" smtClean="0">
                <a:ea typeface="굴림" charset="0"/>
                <a:cs typeface="굴림" charset="0"/>
              </a:rPr>
              <a:t>δεν έχει αυξηθεί για πάνω από </a:t>
            </a:r>
            <a:r>
              <a:rPr lang="en-US" altLang="ko-KR" sz="2400" dirty="0" err="1" smtClean="0">
                <a:ea typeface="굴림" charset="0"/>
                <a:cs typeface="굴림" charset="0"/>
              </a:rPr>
              <a:t>T</a:t>
            </a:r>
            <a:r>
              <a:rPr lang="en-US" altLang="ko-KR" sz="2400" baseline="-25000" dirty="0" err="1" smtClean="0">
                <a:ea typeface="굴림" charset="0"/>
                <a:cs typeface="굴림" charset="0"/>
              </a:rPr>
              <a:t>fail</a:t>
            </a:r>
            <a:r>
              <a:rPr lang="en-US" altLang="ko-KR" sz="2400" dirty="0" smtClean="0">
                <a:ea typeface="굴림" charset="0"/>
                <a:cs typeface="굴림" charset="0"/>
              </a:rPr>
              <a:t> </a:t>
            </a:r>
            <a:r>
              <a:rPr lang="el-GR" altLang="ko-KR" sz="2400" dirty="0" smtClean="0">
                <a:ea typeface="굴림" charset="0"/>
                <a:cs typeface="굴림" charset="0"/>
              </a:rPr>
              <a:t>δευτερόλεπτα, το μέλος θεωρείται νεκρό</a:t>
            </a:r>
            <a:endParaRPr lang="en-US" altLang="ko-KR" sz="2400" dirty="0" smtClean="0">
              <a:ea typeface="굴림" charset="0"/>
              <a:cs typeface="굴림" charset="0"/>
            </a:endParaRPr>
          </a:p>
          <a:p>
            <a:r>
              <a:rPr lang="el-GR" altLang="ko-KR" sz="2400" dirty="0" smtClean="0">
                <a:ea typeface="굴림" charset="0"/>
                <a:cs typeface="굴림" charset="0"/>
              </a:rPr>
              <a:t>Αλλά δε σβήνεται αμέσως</a:t>
            </a:r>
            <a:endParaRPr lang="en-US" altLang="ko-KR" sz="2400" dirty="0" smtClean="0">
              <a:ea typeface="굴림" charset="0"/>
              <a:cs typeface="굴림" charset="0"/>
            </a:endParaRPr>
          </a:p>
          <a:p>
            <a:r>
              <a:rPr lang="el-GR" altLang="ko-KR" sz="2400" dirty="0" smtClean="0">
                <a:ea typeface="굴림" charset="0"/>
                <a:cs typeface="굴림" charset="0"/>
              </a:rPr>
              <a:t>Περιμένουμε άλλα </a:t>
            </a:r>
            <a:r>
              <a:rPr lang="en-US" altLang="ko-KR" sz="2400" dirty="0" err="1" smtClean="0">
                <a:ea typeface="굴림" charset="0"/>
                <a:cs typeface="굴림" charset="0"/>
              </a:rPr>
              <a:t>T</a:t>
            </a:r>
            <a:r>
              <a:rPr lang="en-US" altLang="ko-KR" sz="2400" baseline="-25000" dirty="0" err="1" smtClean="0">
                <a:ea typeface="굴림" charset="0"/>
                <a:cs typeface="굴림" charset="0"/>
              </a:rPr>
              <a:t>cleanup</a:t>
            </a:r>
            <a:r>
              <a:rPr lang="en-US" altLang="ko-KR" sz="2400" dirty="0" smtClean="0">
                <a:ea typeface="굴림" charset="0"/>
                <a:cs typeface="굴림" charset="0"/>
              </a:rPr>
              <a:t> </a:t>
            </a:r>
            <a:r>
              <a:rPr lang="el-GR" altLang="ko-KR" sz="2400" dirty="0" smtClean="0">
                <a:ea typeface="굴림" charset="0"/>
                <a:cs typeface="굴림" charset="0"/>
              </a:rPr>
              <a:t>δευτερόλεπτα και μετά σβήνουμε το μέλος από τη λίστα</a:t>
            </a:r>
            <a:endParaRPr lang="en-US" altLang="ko-KR" sz="2400" dirty="0" smtClean="0">
              <a:ea typeface="굴림" charset="0"/>
              <a:cs typeface="굴림" charset="0"/>
            </a:endParaRPr>
          </a:p>
          <a:p>
            <a:endParaRPr lang="el-GR" sz="2400"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30200"/>
            <a:ext cx="7292975" cy="736600"/>
          </a:xfrm>
        </p:spPr>
        <p:txBody>
          <a:bodyPr/>
          <a:lstStyle/>
          <a:p>
            <a:r>
              <a:rPr lang="en-GB" sz="4000" dirty="0" smtClean="0"/>
              <a:t>Gossip </a:t>
            </a:r>
            <a:r>
              <a:rPr lang="el-GR" sz="4000" dirty="0" smtClean="0"/>
              <a:t>για ανίχνευση σφαλμάτων</a:t>
            </a:r>
            <a:endParaRPr lang="en-US" sz="4000" dirty="0"/>
          </a:p>
        </p:txBody>
      </p:sp>
      <p:sp>
        <p:nvSpPr>
          <p:cNvPr id="6" name="Rectangle 3"/>
          <p:cNvSpPr txBox="1">
            <a:spLocks noChangeArrowheads="1"/>
          </p:cNvSpPr>
          <p:nvPr/>
        </p:nvSpPr>
        <p:spPr bwMode="auto">
          <a:xfrm>
            <a:off x="457200" y="1600200"/>
            <a:ext cx="82296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pPr eaLnBrk="1" hangingPunct="1"/>
            <a:r>
              <a:rPr lang="el-GR" altLang="ko-KR" dirty="0" smtClean="0">
                <a:ea typeface="굴림" charset="0"/>
                <a:cs typeface="굴림" charset="0"/>
              </a:rPr>
              <a:t>Αν κάποια διεργασία σβηστεί αμέσως μετά από </a:t>
            </a:r>
            <a:r>
              <a:rPr lang="en-US" altLang="ko-KR" dirty="0" err="1" smtClean="0">
                <a:ea typeface="굴림" charset="0"/>
                <a:cs typeface="굴림" charset="0"/>
              </a:rPr>
              <a:t>T</a:t>
            </a:r>
            <a:r>
              <a:rPr lang="en-US" altLang="ko-KR" baseline="-25000" dirty="0" err="1" smtClean="0">
                <a:ea typeface="굴림" charset="0"/>
                <a:cs typeface="굴림" charset="0"/>
              </a:rPr>
              <a:t>fail</a:t>
            </a:r>
            <a:r>
              <a:rPr lang="en-US" altLang="ko-KR" dirty="0" smtClean="0">
                <a:ea typeface="굴림" charset="0"/>
                <a:cs typeface="굴림" charset="0"/>
              </a:rPr>
              <a:t> seconds?</a:t>
            </a: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endParaRPr lang="en-US" altLang="ko-KR" dirty="0" smtClean="0">
              <a:ea typeface="굴림" charset="0"/>
              <a:cs typeface="굴림" charset="0"/>
            </a:endParaRPr>
          </a:p>
          <a:p>
            <a:pPr eaLnBrk="1" hangingPunct="1">
              <a:buFontTx/>
              <a:buNone/>
            </a:pPr>
            <a:endParaRPr lang="en-US" altLang="ko-KR" dirty="0" smtClean="0">
              <a:ea typeface="굴림" charset="0"/>
              <a:cs typeface="굴림" charset="0"/>
            </a:endParaRPr>
          </a:p>
          <a:p>
            <a:pPr eaLnBrk="1" hangingPunct="1"/>
            <a:r>
              <a:rPr lang="en-US" altLang="ko-KR" dirty="0" smtClean="0">
                <a:ea typeface="굴림" charset="0"/>
                <a:cs typeface="굴림" charset="0"/>
              </a:rPr>
              <a:t>Fix</a:t>
            </a:r>
            <a:r>
              <a:rPr lang="el-GR" altLang="ko-KR" dirty="0" smtClean="0">
                <a:ea typeface="굴림" charset="0"/>
                <a:cs typeface="굴림" charset="0"/>
              </a:rPr>
              <a:t>: Το κρατάει για άλλα</a:t>
            </a:r>
            <a:r>
              <a:rPr lang="en-US" altLang="ko-KR" dirty="0" smtClean="0">
                <a:ea typeface="굴림" charset="0"/>
                <a:cs typeface="굴림" charset="0"/>
              </a:rPr>
              <a:t> </a:t>
            </a:r>
            <a:r>
              <a:rPr lang="en-US" altLang="ko-KR" dirty="0" err="1" smtClean="0">
                <a:ea typeface="굴림" charset="0"/>
                <a:cs typeface="굴림" charset="0"/>
              </a:rPr>
              <a:t>T</a:t>
            </a:r>
            <a:r>
              <a:rPr lang="en-US" altLang="ko-KR" baseline="-25000" dirty="0" err="1" smtClean="0">
                <a:ea typeface="굴림" charset="0"/>
                <a:cs typeface="굴림" charset="0"/>
              </a:rPr>
              <a:t>fail</a:t>
            </a:r>
            <a:endParaRPr lang="en-US" altLang="ko-KR" baseline="-25000" dirty="0" smtClean="0">
              <a:ea typeface="굴림" charset="0"/>
              <a:cs typeface="굴림" charset="0"/>
            </a:endParaRPr>
          </a:p>
          <a:p>
            <a:pPr eaLnBrk="1" hangingPunct="1"/>
            <a:r>
              <a:rPr lang="el-GR" altLang="ko-KR" dirty="0" smtClean="0">
                <a:ea typeface="굴림" charset="0"/>
                <a:cs typeface="굴림" charset="0"/>
              </a:rPr>
              <a:t>Αγνοούνται τα </a:t>
            </a:r>
            <a:r>
              <a:rPr lang="en-US" altLang="ko-KR" dirty="0" smtClean="0">
                <a:ea typeface="굴림" charset="0"/>
                <a:cs typeface="굴림" charset="0"/>
              </a:rPr>
              <a:t>gossip </a:t>
            </a:r>
            <a:r>
              <a:rPr lang="el-GR" altLang="ko-KR" dirty="0" smtClean="0">
                <a:ea typeface="굴림" charset="0"/>
                <a:cs typeface="굴림" charset="0"/>
              </a:rPr>
              <a:t>μηνύματα</a:t>
            </a:r>
          </a:p>
          <a:p>
            <a:pPr eaLnBrk="1" hangingPunct="1">
              <a:buNone/>
            </a:pPr>
            <a:r>
              <a:rPr lang="el-GR" altLang="ko-KR" dirty="0" smtClean="0">
                <a:ea typeface="굴림" charset="0"/>
                <a:cs typeface="굴림" charset="0"/>
              </a:rPr>
              <a:t>για μέλη που έχουν πεθάνει</a:t>
            </a:r>
            <a:endParaRPr lang="en-US" altLang="ko-KR" dirty="0" smtClean="0">
              <a:ea typeface="굴림" charset="0"/>
              <a:cs typeface="굴림" charset="0"/>
            </a:endParaRPr>
          </a:p>
          <a:p>
            <a:pPr eaLnBrk="1" hangingPunct="1"/>
            <a:endParaRPr lang="en-US" altLang="ko-KR" baseline="-25000" dirty="0">
              <a:ea typeface="굴림" charset="0"/>
              <a:cs typeface="굴림" charset="0"/>
            </a:endParaRPr>
          </a:p>
        </p:txBody>
      </p:sp>
      <p:sp>
        <p:nvSpPr>
          <p:cNvPr id="7" name="Oval 4"/>
          <p:cNvSpPr>
            <a:spLocks noChangeArrowheads="1"/>
          </p:cNvSpPr>
          <p:nvPr/>
        </p:nvSpPr>
        <p:spPr bwMode="auto">
          <a:xfrm>
            <a:off x="3359150" y="4168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1</a:t>
            </a:r>
          </a:p>
        </p:txBody>
      </p:sp>
      <p:sp>
        <p:nvSpPr>
          <p:cNvPr id="8" name="Line 5"/>
          <p:cNvSpPr>
            <a:spLocks noChangeShapeType="1"/>
          </p:cNvSpPr>
          <p:nvPr/>
        </p:nvSpPr>
        <p:spPr bwMode="auto">
          <a:xfrm flipH="1" flipV="1">
            <a:off x="2673350" y="3406775"/>
            <a:ext cx="762000" cy="914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 name="Group 6"/>
          <p:cNvGraphicFramePr>
            <a:graphicFrameLocks noGrp="1"/>
          </p:cNvGraphicFramePr>
          <p:nvPr/>
        </p:nvGraphicFramePr>
        <p:xfrm>
          <a:off x="996950" y="3406775"/>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Oval 28"/>
          <p:cNvSpPr>
            <a:spLocks noChangeArrowheads="1"/>
          </p:cNvSpPr>
          <p:nvPr/>
        </p:nvSpPr>
        <p:spPr bwMode="auto">
          <a:xfrm>
            <a:off x="5645150" y="3787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2</a:t>
            </a:r>
          </a:p>
        </p:txBody>
      </p:sp>
      <p:sp>
        <p:nvSpPr>
          <p:cNvPr id="11" name="Oval 29"/>
          <p:cNvSpPr>
            <a:spLocks noChangeArrowheads="1"/>
          </p:cNvSpPr>
          <p:nvPr/>
        </p:nvSpPr>
        <p:spPr bwMode="auto">
          <a:xfrm>
            <a:off x="5340350" y="5692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4</a:t>
            </a:r>
          </a:p>
        </p:txBody>
      </p:sp>
      <p:sp>
        <p:nvSpPr>
          <p:cNvPr id="12" name="Oval 30"/>
          <p:cNvSpPr>
            <a:spLocks noChangeArrowheads="1"/>
          </p:cNvSpPr>
          <p:nvPr/>
        </p:nvSpPr>
        <p:spPr bwMode="auto">
          <a:xfrm>
            <a:off x="3816350" y="6073775"/>
            <a:ext cx="533400" cy="533400"/>
          </a:xfrm>
          <a:prstGeom prst="ellipse">
            <a:avLst/>
          </a:prstGeom>
          <a:solidFill>
            <a:schemeClr val="accent1"/>
          </a:solidFill>
          <a:ln w="9525">
            <a:solidFill>
              <a:schemeClr val="tx1"/>
            </a:solidFill>
            <a:round/>
            <a:headEnd/>
            <a:tailEnd/>
          </a:ln>
        </p:spPr>
        <p:txBody>
          <a:bodyPr wrap="none" anchor="ctr"/>
          <a:lstStyle/>
          <a:p>
            <a:pPr algn="ctr" eaLnBrk="1" hangingPunct="1"/>
            <a:r>
              <a:rPr lang="en-US" altLang="ko-KR" sz="2400">
                <a:latin typeface="Times New Roman" charset="0"/>
                <a:ea typeface="굴림" charset="0"/>
                <a:cs typeface="굴림" charset="0"/>
              </a:rPr>
              <a:t>3</a:t>
            </a:r>
          </a:p>
        </p:txBody>
      </p:sp>
      <p:sp>
        <p:nvSpPr>
          <p:cNvPr id="13" name="Line 31"/>
          <p:cNvSpPr>
            <a:spLocks noChangeShapeType="1"/>
          </p:cNvSpPr>
          <p:nvPr/>
        </p:nvSpPr>
        <p:spPr bwMode="auto">
          <a:xfrm flipV="1">
            <a:off x="3892550" y="4092575"/>
            <a:ext cx="1752600" cy="228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32"/>
          <p:cNvSpPr>
            <a:spLocks noChangeShapeType="1"/>
          </p:cNvSpPr>
          <p:nvPr/>
        </p:nvSpPr>
        <p:spPr bwMode="auto">
          <a:xfrm>
            <a:off x="3663950" y="4702175"/>
            <a:ext cx="3048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33"/>
          <p:cNvSpPr>
            <a:spLocks noChangeShapeType="1"/>
          </p:cNvSpPr>
          <p:nvPr/>
        </p:nvSpPr>
        <p:spPr bwMode="auto">
          <a:xfrm flipV="1">
            <a:off x="4349750" y="5997575"/>
            <a:ext cx="990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34"/>
          <p:cNvSpPr>
            <a:spLocks noChangeShapeType="1"/>
          </p:cNvSpPr>
          <p:nvPr/>
        </p:nvSpPr>
        <p:spPr bwMode="auto">
          <a:xfrm flipV="1">
            <a:off x="5721350" y="4321175"/>
            <a:ext cx="152400" cy="1371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35"/>
          <p:cNvSpPr>
            <a:spLocks noChangeShapeType="1"/>
          </p:cNvSpPr>
          <p:nvPr/>
        </p:nvSpPr>
        <p:spPr bwMode="auto">
          <a:xfrm flipV="1">
            <a:off x="4273550" y="4244975"/>
            <a:ext cx="1447800" cy="1828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Line 36"/>
          <p:cNvSpPr>
            <a:spLocks noChangeShapeType="1"/>
          </p:cNvSpPr>
          <p:nvPr/>
        </p:nvSpPr>
        <p:spPr bwMode="auto">
          <a:xfrm flipH="1" flipV="1">
            <a:off x="3892550" y="4549775"/>
            <a:ext cx="1447800" cy="1219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Line 37"/>
          <p:cNvSpPr>
            <a:spLocks noChangeShapeType="1"/>
          </p:cNvSpPr>
          <p:nvPr/>
        </p:nvSpPr>
        <p:spPr bwMode="auto">
          <a:xfrm flipV="1">
            <a:off x="6026150" y="2720975"/>
            <a:ext cx="3048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20" name="Group 38"/>
          <p:cNvGraphicFramePr>
            <a:graphicFrameLocks noGrp="1"/>
          </p:cNvGraphicFramePr>
          <p:nvPr/>
        </p:nvGraphicFramePr>
        <p:xfrm>
          <a:off x="6326188" y="2752725"/>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 name="AutoShape 60"/>
          <p:cNvSpPr>
            <a:spLocks noChangeArrowheads="1"/>
          </p:cNvSpPr>
          <p:nvPr/>
        </p:nvSpPr>
        <p:spPr bwMode="auto">
          <a:xfrm rot="19530963">
            <a:off x="5259388" y="3133725"/>
            <a:ext cx="533400" cy="381000"/>
          </a:xfrm>
          <a:prstGeom prst="downArrow">
            <a:avLst>
              <a:gd name="adj1" fmla="val 50000"/>
              <a:gd name="adj2" fmla="val 25000"/>
            </a:avLst>
          </a:prstGeom>
          <a:solidFill>
            <a:srgbClr val="FF3300"/>
          </a:solidFill>
          <a:ln w="9525">
            <a:solidFill>
              <a:schemeClr val="tx1"/>
            </a:solidFill>
            <a:miter lim="800000"/>
            <a:headEnd/>
            <a:tailEnd/>
          </a:ln>
        </p:spPr>
        <p:txBody>
          <a:bodyPr vert="eaVert" wrap="none" anchor="ctr"/>
          <a:lstStyle/>
          <a:p>
            <a:endParaRPr lang="en-US"/>
          </a:p>
        </p:txBody>
      </p:sp>
      <p:graphicFrame>
        <p:nvGraphicFramePr>
          <p:cNvPr id="22" name="Group 61"/>
          <p:cNvGraphicFramePr>
            <a:graphicFrameLocks noGrp="1"/>
          </p:cNvGraphicFramePr>
          <p:nvPr/>
        </p:nvGraphicFramePr>
        <p:xfrm>
          <a:off x="6326188" y="2752725"/>
          <a:ext cx="1676400" cy="9144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 name="AutoShape 79"/>
          <p:cNvSpPr>
            <a:spLocks noChangeArrowheads="1"/>
          </p:cNvSpPr>
          <p:nvPr/>
        </p:nvSpPr>
        <p:spPr bwMode="auto">
          <a:xfrm rot="21216155">
            <a:off x="3810000" y="3962400"/>
            <a:ext cx="1752600" cy="228600"/>
          </a:xfrm>
          <a:prstGeom prst="rightArrow">
            <a:avLst>
              <a:gd name="adj1" fmla="val 50000"/>
              <a:gd name="adj2" fmla="val 191667"/>
            </a:avLst>
          </a:prstGeom>
          <a:solidFill>
            <a:schemeClr val="tx2"/>
          </a:solidFill>
          <a:ln w="9525">
            <a:solidFill>
              <a:schemeClr val="tx1"/>
            </a:solidFill>
            <a:miter lim="800000"/>
            <a:headEnd/>
            <a:tailEnd/>
          </a:ln>
        </p:spPr>
        <p:txBody>
          <a:bodyPr wrap="none" anchor="ctr"/>
          <a:lstStyle/>
          <a:p>
            <a:endParaRPr lang="en-US"/>
          </a:p>
        </p:txBody>
      </p:sp>
      <p:graphicFrame>
        <p:nvGraphicFramePr>
          <p:cNvPr id="24" name="Group 80"/>
          <p:cNvGraphicFramePr>
            <a:graphicFrameLocks noGrp="1"/>
          </p:cNvGraphicFramePr>
          <p:nvPr/>
        </p:nvGraphicFramePr>
        <p:xfrm>
          <a:off x="6324600" y="2743200"/>
          <a:ext cx="1676400" cy="1219200"/>
        </p:xfrm>
        <a:graphic>
          <a:graphicData uri="http://schemas.openxmlformats.org/drawingml/2006/table">
            <a:tbl>
              <a:tblPr/>
              <a:tblGrid>
                <a:gridCol w="304800"/>
                <a:gridCol w="812800"/>
                <a:gridCol w="558800"/>
              </a:tblGrid>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10098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rgbClr val="FF3300"/>
                          </a:solidFill>
                          <a:effectLst/>
                          <a:latin typeface="Arial" pitchFamily="-111" charset="0"/>
                          <a:ea typeface="굴림" pitchFamily="-111" charset="-127"/>
                          <a:cs typeface="굴림" pitchFamily="-111" charset="-127"/>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10111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ko-KR" sz="1400" b="0" i="0" u="none" strike="noStrike" cap="none" normalizeH="0" baseline="0">
                          <a:ln>
                            <a:noFill/>
                          </a:ln>
                          <a:solidFill>
                            <a:schemeClr val="tx1"/>
                          </a:solidFill>
                          <a:effectLst/>
                          <a:latin typeface="Arial" pitchFamily="-111" charset="0"/>
                          <a:ea typeface="굴림" pitchFamily="-111" charset="-127"/>
                          <a:cs typeface="굴림" pitchFamily="-111" charset="-127"/>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 name="Text Box 102"/>
          <p:cNvSpPr txBox="1">
            <a:spLocks noChangeArrowheads="1"/>
          </p:cNvSpPr>
          <p:nvPr/>
        </p:nvSpPr>
        <p:spPr bwMode="auto">
          <a:xfrm>
            <a:off x="5943600" y="4495800"/>
            <a:ext cx="28194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accent2"/>
                </a:solidFill>
                <a:latin typeface="Helvetica" charset="0"/>
                <a:ea typeface="ＭＳ Ｐゴシック" charset="0"/>
                <a:cs typeface="ＭＳ Ｐゴシック" charset="0"/>
              </a:defRPr>
            </a:lvl1pPr>
            <a:lvl2pPr marL="742950" indent="-285750">
              <a:defRPr sz="1400">
                <a:solidFill>
                  <a:schemeClr val="accent2"/>
                </a:solidFill>
                <a:latin typeface="Helvetica" charset="0"/>
                <a:ea typeface="ＭＳ Ｐゴシック" charset="0"/>
              </a:defRPr>
            </a:lvl2pPr>
            <a:lvl3pPr marL="1143000" indent="-228600">
              <a:defRPr sz="1400">
                <a:solidFill>
                  <a:schemeClr val="accent2"/>
                </a:solidFill>
                <a:latin typeface="Helvetica" charset="0"/>
                <a:ea typeface="ＭＳ Ｐゴシック" charset="0"/>
              </a:defRPr>
            </a:lvl3pPr>
            <a:lvl4pPr marL="1600200" indent="-228600">
              <a:defRPr sz="1400">
                <a:solidFill>
                  <a:schemeClr val="accent2"/>
                </a:solidFill>
                <a:latin typeface="Helvetica" charset="0"/>
                <a:ea typeface="ＭＳ Ｐゴシック" charset="0"/>
              </a:defRPr>
            </a:lvl4pPr>
            <a:lvl5pPr marL="2057400" indent="-228600">
              <a:defRPr sz="1400">
                <a:solidFill>
                  <a:schemeClr val="accent2"/>
                </a:solidFill>
                <a:latin typeface="Helvetica" charset="0"/>
                <a:ea typeface="ＭＳ Ｐゴシック" charset="0"/>
              </a:defRPr>
            </a:lvl5pPr>
            <a:lvl6pPr marL="25146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6pPr>
            <a:lvl7pPr marL="29718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7pPr>
            <a:lvl8pPr marL="34290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8pPr>
            <a:lvl9pPr marL="3886200" indent="-228600" eaLnBrk="0" fontAlgn="base" hangingPunct="0">
              <a:lnSpc>
                <a:spcPct val="90000"/>
              </a:lnSpc>
              <a:spcBef>
                <a:spcPct val="0"/>
              </a:spcBef>
              <a:spcAft>
                <a:spcPct val="0"/>
              </a:spcAft>
              <a:defRPr sz="1400">
                <a:solidFill>
                  <a:schemeClr val="accent2"/>
                </a:solidFill>
                <a:latin typeface="Helvetica" charset="0"/>
                <a:ea typeface="ＭＳ Ｐゴシック" charset="0"/>
              </a:defRPr>
            </a:lvl9pPr>
          </a:lstStyle>
          <a:p>
            <a:pPr eaLnBrk="1" hangingPunct="1">
              <a:spcBef>
                <a:spcPct val="50000"/>
              </a:spcBef>
            </a:pPr>
            <a:r>
              <a:rPr lang="en-US" altLang="ko-KR" sz="1600">
                <a:solidFill>
                  <a:schemeClr val="tx1"/>
                </a:solidFill>
                <a:latin typeface="Arial" charset="0"/>
                <a:ea typeface="굴림" charset="0"/>
                <a:cs typeface="굴림" charset="0"/>
              </a:rPr>
              <a:t>Current time : 75 at process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Σύνοψη</a:t>
            </a:r>
            <a:endParaRPr lang="el-GR" dirty="0"/>
          </a:p>
        </p:txBody>
      </p:sp>
      <p:sp>
        <p:nvSpPr>
          <p:cNvPr id="3" name="2 - Θέση περιεχομένου"/>
          <p:cNvSpPr>
            <a:spLocks noGrp="1"/>
          </p:cNvSpPr>
          <p:nvPr>
            <p:ph idx="1"/>
          </p:nvPr>
        </p:nvSpPr>
        <p:spPr/>
        <p:txBody>
          <a:bodyPr/>
          <a:lstStyle/>
          <a:p>
            <a:r>
              <a:rPr lang="el-GR" sz="2000" dirty="0" err="1" smtClean="0"/>
              <a:t>Σειριοποιησιμότητα</a:t>
            </a:r>
            <a:endParaRPr lang="en-US" sz="2000" dirty="0" smtClean="0"/>
          </a:p>
          <a:p>
            <a:pPr lvl="1"/>
            <a:r>
              <a:rPr lang="el-GR" sz="1800" dirty="0" smtClean="0"/>
              <a:t>Η διάταξη των λειτουργιών καθορίζεται από τον χρόνο</a:t>
            </a:r>
          </a:p>
          <a:p>
            <a:r>
              <a:rPr lang="el-GR" sz="2000" dirty="0" smtClean="0"/>
              <a:t>Ακολουθιακή συνέπεια</a:t>
            </a:r>
            <a:endParaRPr lang="en-US" sz="2000" dirty="0" smtClean="0"/>
          </a:p>
          <a:p>
            <a:pPr lvl="1"/>
            <a:r>
              <a:rPr lang="el-GR" sz="1800" dirty="0" smtClean="0"/>
              <a:t>Η διάταξη των λειτουργιών καθορίζεται από την διάταξη του προγράμματος σε κάθε πελάτη</a:t>
            </a:r>
            <a:endParaRPr lang="en-US" sz="1800" dirty="0" smtClean="0"/>
          </a:p>
          <a:p>
            <a:r>
              <a:rPr lang="en-US" sz="2000" dirty="0" smtClean="0"/>
              <a:t>Causal consistency &amp; eventual consistency</a:t>
            </a:r>
          </a:p>
          <a:p>
            <a:r>
              <a:rPr lang="el-GR" sz="2000" dirty="0" smtClean="0"/>
              <a:t>Απαρτία</a:t>
            </a:r>
            <a:endParaRPr lang="en-US" sz="2000" dirty="0" smtClean="0"/>
          </a:p>
          <a:p>
            <a:pPr lvl="1"/>
            <a:r>
              <a:rPr lang="el-GR" sz="1800" dirty="0" smtClean="0"/>
              <a:t>Στατική, αισιόδοξη, </a:t>
            </a:r>
            <a:r>
              <a:rPr lang="en-US" sz="1800" dirty="0" smtClean="0"/>
              <a:t>view-based</a:t>
            </a:r>
            <a:endParaRPr lang="el-GR" sz="1800" dirty="0" smtClean="0"/>
          </a:p>
          <a:p>
            <a:r>
              <a:rPr lang="en-US" sz="2000" dirty="0" smtClean="0"/>
              <a:t>Eager replication vs. lazy replication</a:t>
            </a:r>
          </a:p>
          <a:p>
            <a:pPr lvl="1"/>
            <a:r>
              <a:rPr lang="en-US" sz="1800" dirty="0" smtClean="0"/>
              <a:t>Lazy replication -&gt; </a:t>
            </a:r>
            <a:r>
              <a:rPr lang="el-GR" sz="1800" dirty="0" smtClean="0"/>
              <a:t>ενημερώσεις στο</a:t>
            </a:r>
            <a:r>
              <a:rPr lang="en-US" sz="1800" dirty="0" smtClean="0"/>
              <a:t> background</a:t>
            </a:r>
          </a:p>
          <a:p>
            <a:r>
              <a:rPr lang="en-US" sz="2000" dirty="0" smtClean="0"/>
              <a:t>Gossiping</a:t>
            </a:r>
          </a:p>
          <a:p>
            <a:pPr lvl="1"/>
            <a:r>
              <a:rPr lang="el-GR" sz="1800" dirty="0" smtClean="0"/>
              <a:t>Στρατηγική για </a:t>
            </a:r>
            <a:r>
              <a:rPr lang="en-US" sz="1800" dirty="0" smtClean="0"/>
              <a:t>lazy replication</a:t>
            </a:r>
          </a:p>
          <a:p>
            <a:pPr lvl="1"/>
            <a:r>
              <a:rPr lang="en-US" sz="1800" dirty="0" smtClean="0"/>
              <a:t>High-level of fault-tolerance &amp; quick spread</a:t>
            </a:r>
          </a:p>
          <a:p>
            <a:endParaRPr lang="en-US" sz="2000" dirty="0" smtClean="0"/>
          </a:p>
          <a:p>
            <a:pPr lvl="1"/>
            <a:endParaRPr lang="en-US" sz="1800" dirty="0" smtClean="0"/>
          </a:p>
          <a:p>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Flashback:</a:t>
            </a:r>
            <a:r>
              <a:rPr lang="el-GR" dirty="0" smtClean="0"/>
              <a:t> </a:t>
            </a:r>
            <a:r>
              <a:rPr lang="en-US" dirty="0" smtClean="0"/>
              <a:t>multicast</a:t>
            </a:r>
            <a:endParaRPr lang="el-GR" dirty="0"/>
          </a:p>
        </p:txBody>
      </p:sp>
      <p:sp>
        <p:nvSpPr>
          <p:cNvPr id="3" name="2 - Θέση περιεχομένου"/>
          <p:cNvSpPr>
            <a:spLocks noGrp="1"/>
          </p:cNvSpPr>
          <p:nvPr>
            <p:ph idx="1"/>
          </p:nvPr>
        </p:nvSpPr>
        <p:spPr/>
        <p:txBody>
          <a:bodyPr/>
          <a:lstStyle/>
          <a:p>
            <a:r>
              <a:rPr lang="el-GR" sz="2000" i="1" dirty="0" smtClean="0"/>
              <a:t>Ακεραιότητα</a:t>
            </a:r>
            <a:r>
              <a:rPr lang="el-GR" sz="2000" dirty="0" smtClean="0"/>
              <a:t> (</a:t>
            </a:r>
            <a:r>
              <a:rPr lang="en-US" sz="2000" dirty="0" smtClean="0"/>
              <a:t>integrity): </a:t>
            </a:r>
            <a:r>
              <a:rPr lang="el-GR" sz="2000" dirty="0" smtClean="0"/>
              <a:t>Μια σωστή </a:t>
            </a:r>
            <a:r>
              <a:rPr lang="en-US" sz="2000" dirty="0" smtClean="0"/>
              <a:t>(</a:t>
            </a:r>
            <a:r>
              <a:rPr lang="el-GR" sz="2000" dirty="0" smtClean="0"/>
              <a:t>χωρίς σφάλματα)</a:t>
            </a:r>
            <a:r>
              <a:rPr lang="en-US" sz="2000" dirty="0" smtClean="0"/>
              <a:t> </a:t>
            </a:r>
            <a:r>
              <a:rPr lang="el-GR" sz="2000" dirty="0" smtClean="0"/>
              <a:t>διεργασία </a:t>
            </a:r>
            <a:r>
              <a:rPr lang="en-US" sz="2000" i="1" dirty="0" smtClean="0"/>
              <a:t>p</a:t>
            </a:r>
            <a:r>
              <a:rPr lang="en-US" sz="2000" dirty="0" smtClean="0"/>
              <a:t> </a:t>
            </a:r>
            <a:r>
              <a:rPr lang="el-GR" sz="2000" dirty="0" smtClean="0"/>
              <a:t>παραδίδει ένα μήνυμα</a:t>
            </a:r>
            <a:r>
              <a:rPr lang="en-US" sz="2000" dirty="0" smtClean="0"/>
              <a:t> </a:t>
            </a:r>
            <a:r>
              <a:rPr lang="en-US" sz="2000" i="1" dirty="0" smtClean="0"/>
              <a:t>m</a:t>
            </a:r>
            <a:r>
              <a:rPr lang="en-US" sz="2000" dirty="0" smtClean="0"/>
              <a:t> </a:t>
            </a:r>
            <a:r>
              <a:rPr lang="el-GR" sz="2000" dirty="0" smtClean="0"/>
              <a:t>το πολύ μια φορά</a:t>
            </a:r>
            <a:endParaRPr lang="en-US" sz="2000" dirty="0" smtClean="0"/>
          </a:p>
          <a:p>
            <a:pPr lvl="1"/>
            <a:r>
              <a:rPr lang="el-GR" sz="1800" dirty="0" smtClean="0"/>
              <a:t>Σωστή: Τηρεί το πρωτόκολλο και είναι ζωντανή</a:t>
            </a:r>
            <a:endParaRPr lang="en-US" sz="1800" dirty="0" smtClean="0"/>
          </a:p>
          <a:p>
            <a:endParaRPr lang="en-US" sz="2000" i="1" dirty="0" smtClean="0"/>
          </a:p>
          <a:p>
            <a:r>
              <a:rPr lang="el-GR" sz="2000" i="1" dirty="0" smtClean="0"/>
              <a:t>Συμφωνία</a:t>
            </a:r>
            <a:r>
              <a:rPr lang="el-GR" sz="2000" dirty="0" smtClean="0"/>
              <a:t> (</a:t>
            </a:r>
            <a:r>
              <a:rPr lang="en-US" sz="2000" dirty="0" smtClean="0"/>
              <a:t>agreement): </a:t>
            </a:r>
            <a:r>
              <a:rPr lang="el-GR" sz="2000" dirty="0" smtClean="0"/>
              <a:t>Αν μια σωστή διεργασία παραδώσει μήνυμα </a:t>
            </a:r>
            <a:r>
              <a:rPr lang="en-US" sz="2000" i="1" dirty="0" smtClean="0"/>
              <a:t>m</a:t>
            </a:r>
            <a:r>
              <a:rPr lang="en-US" sz="2000" dirty="0" smtClean="0"/>
              <a:t>, </a:t>
            </a:r>
            <a:r>
              <a:rPr lang="el-GR" sz="2000" dirty="0" smtClean="0"/>
              <a:t>τότε όλες οι υπόλοιπες σωστές διεργασίας στην ομάδα </a:t>
            </a:r>
            <a:r>
              <a:rPr lang="en-US" sz="2000" dirty="0" smtClean="0"/>
              <a:t>group(</a:t>
            </a:r>
            <a:r>
              <a:rPr lang="en-US" sz="2000" i="1" dirty="0" smtClean="0"/>
              <a:t>m</a:t>
            </a:r>
            <a:r>
              <a:rPr lang="en-US" sz="2000" dirty="0" smtClean="0"/>
              <a:t>) </a:t>
            </a:r>
            <a:r>
              <a:rPr lang="el-GR" sz="2000" dirty="0" smtClean="0"/>
              <a:t>θα παραδώσουν τελικά το </a:t>
            </a:r>
            <a:r>
              <a:rPr lang="en-US" sz="2000" i="1" dirty="0" smtClean="0"/>
              <a:t>m</a:t>
            </a:r>
            <a:endParaRPr lang="en-US" sz="2000" dirty="0" smtClean="0"/>
          </a:p>
          <a:p>
            <a:pPr lvl="1"/>
            <a:r>
              <a:rPr lang="el-GR" sz="1800" dirty="0" smtClean="0"/>
              <a:t>«όλα ή τίποτα»</a:t>
            </a:r>
            <a:endParaRPr lang="en-US" altLang="ja-JP" sz="1800" dirty="0" smtClean="0"/>
          </a:p>
          <a:p>
            <a:endParaRPr lang="en-US" sz="2000" i="1" dirty="0" smtClean="0"/>
          </a:p>
          <a:p>
            <a:r>
              <a:rPr lang="el-GR" sz="2000" i="1" dirty="0" smtClean="0"/>
              <a:t>Ισχύς</a:t>
            </a:r>
            <a:r>
              <a:rPr lang="el-GR" sz="2000" dirty="0" smtClean="0"/>
              <a:t> (</a:t>
            </a:r>
            <a:r>
              <a:rPr lang="en-US" sz="2000" dirty="0" smtClean="0"/>
              <a:t>validity): </a:t>
            </a:r>
            <a:r>
              <a:rPr lang="el-GR" sz="2000" dirty="0" smtClean="0"/>
              <a:t>Αν μια σωστή διεργασία στείλει μήνυμα</a:t>
            </a:r>
            <a:r>
              <a:rPr lang="en-US" sz="2000" dirty="0" smtClean="0"/>
              <a:t> </a:t>
            </a:r>
            <a:r>
              <a:rPr lang="en-US" sz="2000" i="1" dirty="0" smtClean="0"/>
              <a:t>m</a:t>
            </a:r>
            <a:r>
              <a:rPr lang="en-US" sz="2000" dirty="0" smtClean="0"/>
              <a:t>, </a:t>
            </a:r>
            <a:r>
              <a:rPr lang="el-GR" sz="2000" dirty="0" smtClean="0"/>
              <a:t>τότε θα παραδώσει και η ίδια το </a:t>
            </a:r>
            <a:r>
              <a:rPr lang="en-US" sz="2000" dirty="0" smtClean="0"/>
              <a:t>m </a:t>
            </a:r>
            <a:r>
              <a:rPr lang="el-GR" sz="2000" dirty="0" smtClean="0"/>
              <a:t>τελικά</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Multicast </a:t>
            </a:r>
            <a:r>
              <a:rPr lang="el-GR" dirty="0" smtClean="0"/>
              <a:t>σε δυναμικές ομάδες</a:t>
            </a:r>
            <a:endParaRPr lang="el-GR" dirty="0"/>
          </a:p>
        </p:txBody>
      </p:sp>
      <p:sp>
        <p:nvSpPr>
          <p:cNvPr id="3" name="2 - Θέση περιεχομένου"/>
          <p:cNvSpPr>
            <a:spLocks noGrp="1"/>
          </p:cNvSpPr>
          <p:nvPr>
            <p:ph idx="1"/>
          </p:nvPr>
        </p:nvSpPr>
        <p:spPr/>
        <p:txBody>
          <a:bodyPr/>
          <a:lstStyle/>
          <a:p>
            <a:r>
              <a:rPr lang="el-GR" sz="2400" dirty="0" smtClean="0"/>
              <a:t>Πώς ορίζουμε κάτι αντίστοιχο του </a:t>
            </a:r>
            <a:r>
              <a:rPr lang="en-US" sz="2400" dirty="0" smtClean="0"/>
              <a:t>reliable multicast </a:t>
            </a:r>
            <a:r>
              <a:rPr lang="el-GR" sz="2400" dirty="0" smtClean="0"/>
              <a:t>σε δυναμική ομάδα;</a:t>
            </a:r>
            <a:endParaRPr lang="en-US" sz="2400" dirty="0" smtClean="0"/>
          </a:p>
          <a:p>
            <a:r>
              <a:rPr lang="el-GR" sz="2400" dirty="0" smtClean="0"/>
              <a:t>Προσέγγιση</a:t>
            </a:r>
            <a:endParaRPr lang="en-US" sz="2400" dirty="0" smtClean="0"/>
          </a:p>
          <a:p>
            <a:pPr lvl="1"/>
            <a:r>
              <a:rPr lang="el-GR" sz="2000" dirty="0" smtClean="0"/>
              <a:t>Διασφαλίζουμε ότι όλες οι διεργασίες γνωρίζουν την ίδια λίστα μελών</a:t>
            </a:r>
            <a:endParaRPr lang="en-US" sz="2000" dirty="0" smtClean="0"/>
          </a:p>
          <a:p>
            <a:pPr lvl="1"/>
            <a:r>
              <a:rPr lang="el-GR" sz="2000" dirty="0" smtClean="0"/>
              <a:t>Διασφαλίζουμε ότι το </a:t>
            </a:r>
            <a:r>
              <a:rPr lang="en-US" sz="2000" dirty="0" smtClean="0"/>
              <a:t>reliable multicast </a:t>
            </a:r>
            <a:r>
              <a:rPr lang="el-GR" sz="2000" dirty="0" smtClean="0"/>
              <a:t>γίνεται όσο η λίστα παραμένει ίδια</a:t>
            </a:r>
            <a:endParaRPr lang="en-US" sz="2000" dirty="0" smtClean="0"/>
          </a:p>
          <a:p>
            <a:endParaRPr lang="el-G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Όψεις (</a:t>
            </a:r>
            <a:r>
              <a:rPr lang="en-US" dirty="0" smtClean="0"/>
              <a:t>views)</a:t>
            </a:r>
            <a:endParaRPr lang="el-GR" dirty="0"/>
          </a:p>
        </p:txBody>
      </p:sp>
      <p:sp>
        <p:nvSpPr>
          <p:cNvPr id="3" name="2 - Θέση περιεχομένου"/>
          <p:cNvSpPr>
            <a:spLocks noGrp="1"/>
          </p:cNvSpPr>
          <p:nvPr>
            <p:ph idx="1"/>
          </p:nvPr>
        </p:nvSpPr>
        <p:spPr>
          <a:xfrm>
            <a:off x="457200" y="1600200"/>
            <a:ext cx="8363272" cy="4525963"/>
          </a:xfrm>
        </p:spPr>
        <p:txBody>
          <a:bodyPr/>
          <a:lstStyle/>
          <a:p>
            <a:r>
              <a:rPr lang="en-US" sz="2400" dirty="0" smtClean="0"/>
              <a:t>Group view = </a:t>
            </a:r>
            <a:r>
              <a:rPr lang="el-GR" sz="2400" dirty="0" smtClean="0"/>
              <a:t>τρέχουσα λίστα των μελών της ομάδας</a:t>
            </a:r>
            <a:r>
              <a:rPr lang="en-US" sz="2400" dirty="0" smtClean="0"/>
              <a:t> </a:t>
            </a:r>
          </a:p>
          <a:p>
            <a:pPr lvl="1"/>
            <a:r>
              <a:rPr lang="el-GR" sz="1800" dirty="0" smtClean="0"/>
              <a:t>Κάθε μέλος έχει το δικό του τοπικό </a:t>
            </a:r>
            <a:r>
              <a:rPr lang="en-US" sz="1800" dirty="0" smtClean="0"/>
              <a:t>view</a:t>
            </a:r>
            <a:endParaRPr lang="en-US" sz="1400" dirty="0" smtClean="0"/>
          </a:p>
          <a:p>
            <a:r>
              <a:rPr lang="el-GR" sz="2400" dirty="0" smtClean="0"/>
              <a:t>Ένα </a:t>
            </a:r>
            <a:r>
              <a:rPr lang="en-US" sz="2400" dirty="0" smtClean="0"/>
              <a:t>view </a:t>
            </a:r>
            <a:r>
              <a:rPr lang="en-US" sz="2400" dirty="0" err="1" smtClean="0"/>
              <a:t>V</a:t>
            </a:r>
            <a:r>
              <a:rPr lang="en-US" sz="2400" baseline="-25000" dirty="0" err="1" smtClean="0"/>
              <a:t>p</a:t>
            </a:r>
            <a:r>
              <a:rPr lang="en-US" sz="2400" dirty="0" smtClean="0"/>
              <a:t>(g) </a:t>
            </a:r>
            <a:r>
              <a:rPr lang="el-GR" sz="2400" dirty="0" smtClean="0"/>
              <a:t>διεργασίας </a:t>
            </a:r>
            <a:r>
              <a:rPr lang="en-US" sz="2400" dirty="0" smtClean="0"/>
              <a:t>p</a:t>
            </a:r>
            <a:r>
              <a:rPr lang="el-GR" altLang="ja-JP" sz="2400" dirty="0" smtClean="0"/>
              <a:t> είναι η αντίληψή του για το </a:t>
            </a:r>
            <a:r>
              <a:rPr lang="en-US" altLang="ja-JP" sz="2400" dirty="0" smtClean="0"/>
              <a:t>group</a:t>
            </a:r>
            <a:endParaRPr lang="en-US" sz="2400" dirty="0" smtClean="0"/>
          </a:p>
          <a:p>
            <a:pPr lvl="1"/>
            <a:r>
              <a:rPr lang="el-GR" sz="1800" dirty="0" smtClean="0"/>
              <a:t>Παράδειγμα</a:t>
            </a:r>
            <a:r>
              <a:rPr lang="en-US" sz="1800" dirty="0" smtClean="0"/>
              <a:t>: </a:t>
            </a:r>
            <a:endParaRPr lang="el-GR" sz="1800" dirty="0" smtClean="0"/>
          </a:p>
          <a:p>
            <a:pPr lvl="1">
              <a:buNone/>
            </a:pPr>
            <a:r>
              <a:rPr lang="el-GR" sz="1800" dirty="0" smtClean="0"/>
              <a:t>		</a:t>
            </a:r>
            <a:r>
              <a:rPr lang="en-US" sz="1800" dirty="0" smtClean="0"/>
              <a:t>V</a:t>
            </a:r>
            <a:r>
              <a:rPr lang="en-US" sz="1800" baseline="-25000" dirty="0" smtClean="0"/>
              <a:t>p.0</a:t>
            </a:r>
            <a:r>
              <a:rPr lang="en-US" sz="1800" dirty="0" smtClean="0"/>
              <a:t>(g) = {p},  V</a:t>
            </a:r>
            <a:r>
              <a:rPr lang="en-US" sz="1800" baseline="-25000" dirty="0" smtClean="0"/>
              <a:t>p.1</a:t>
            </a:r>
            <a:r>
              <a:rPr lang="en-US" sz="1800" dirty="0" smtClean="0"/>
              <a:t>(g) = {p, q}, V </a:t>
            </a:r>
            <a:r>
              <a:rPr lang="en-US" sz="1800" baseline="-25000" dirty="0" smtClean="0"/>
              <a:t>p.2 </a:t>
            </a:r>
            <a:r>
              <a:rPr lang="en-US" sz="1800" dirty="0" smtClean="0"/>
              <a:t>(g) = {p, q, r}, V </a:t>
            </a:r>
            <a:r>
              <a:rPr lang="en-US" sz="1800" baseline="-25000" dirty="0" smtClean="0"/>
              <a:t>p.3 </a:t>
            </a:r>
            <a:r>
              <a:rPr lang="en-US" sz="1800" dirty="0" smtClean="0"/>
              <a:t>(g) = {</a:t>
            </a:r>
            <a:r>
              <a:rPr lang="en-US" sz="1800" dirty="0" err="1" smtClean="0"/>
              <a:t>p,r</a:t>
            </a:r>
            <a:r>
              <a:rPr lang="en-US" sz="1800" dirty="0" smtClean="0"/>
              <a:t>}</a:t>
            </a:r>
          </a:p>
          <a:p>
            <a:endParaRPr lang="el-GR" sz="2400" dirty="0" smtClean="0"/>
          </a:p>
          <a:p>
            <a:r>
              <a:rPr lang="el-GR" sz="2400" dirty="0" smtClean="0"/>
              <a:t>Ένα νέο </a:t>
            </a:r>
            <a:r>
              <a:rPr lang="en-US" sz="2400" dirty="0" smtClean="0"/>
              <a:t>group view </a:t>
            </a:r>
            <a:r>
              <a:rPr lang="el-GR" sz="2400" dirty="0" smtClean="0"/>
              <a:t>διαδίδεται σε όλο το </a:t>
            </a:r>
            <a:r>
              <a:rPr lang="en-US" sz="2400" dirty="0" smtClean="0"/>
              <a:t>group</a:t>
            </a:r>
            <a:r>
              <a:rPr lang="el-GR" sz="2400" dirty="0" smtClean="0"/>
              <a:t> με κάθε είσοδο ή έξοδο μέλους</a:t>
            </a:r>
            <a:endParaRPr lang="en-US" sz="2400" dirty="0" smtClean="0"/>
          </a:p>
          <a:p>
            <a:pPr lvl="1"/>
            <a:r>
              <a:rPr lang="el-GR" sz="1800" dirty="0" smtClean="0"/>
              <a:t>Ένα μέλος που ανιχνεύει αποτυχία άλλου μέλους στέλνει με </a:t>
            </a:r>
            <a:r>
              <a:rPr lang="en-US" sz="1800" dirty="0" smtClean="0"/>
              <a:t>reliable multicast</a:t>
            </a:r>
            <a:r>
              <a:rPr lang="el-GR" sz="1800" dirty="0" smtClean="0"/>
              <a:t> ένα μήνυμα</a:t>
            </a:r>
            <a:r>
              <a:rPr lang="en-US" sz="1800" dirty="0" smtClean="0"/>
              <a:t> </a:t>
            </a:r>
            <a:r>
              <a:rPr lang="en-US" altLang="ja-JP" sz="1800" dirty="0" smtClean="0"/>
              <a:t>"</a:t>
            </a:r>
            <a:r>
              <a:rPr lang="en-US" sz="1800" dirty="0" smtClean="0"/>
              <a:t>view change</a:t>
            </a:r>
            <a:r>
              <a:rPr lang="en-US" altLang="ja-JP" sz="1800" dirty="0" smtClean="0"/>
              <a:t>"</a:t>
            </a:r>
            <a:r>
              <a:rPr lang="en-US" sz="1800" dirty="0" smtClean="0"/>
              <a:t> (</a:t>
            </a:r>
            <a:r>
              <a:rPr lang="el-GR" sz="1800" dirty="0" smtClean="0"/>
              <a:t>απαιτεί ολική διάταξη για το</a:t>
            </a:r>
            <a:r>
              <a:rPr lang="en-US" sz="1800" dirty="0" smtClean="0"/>
              <a:t> multicast)</a:t>
            </a:r>
          </a:p>
          <a:p>
            <a:pPr lvl="1"/>
            <a:r>
              <a:rPr lang="el-GR" sz="1800" dirty="0" smtClean="0"/>
              <a:t>Ο στόχος</a:t>
            </a:r>
            <a:r>
              <a:rPr lang="en-US" sz="1800" dirty="0" smtClean="0"/>
              <a:t>: </a:t>
            </a:r>
            <a:r>
              <a:rPr lang="el-GR" sz="1800" dirty="0" smtClean="0"/>
              <a:t>Η σειρά λήψης των </a:t>
            </a:r>
            <a:r>
              <a:rPr lang="en-US" sz="1800" dirty="0" smtClean="0"/>
              <a:t>views </a:t>
            </a:r>
            <a:r>
              <a:rPr lang="el-GR" sz="1800" dirty="0" smtClean="0"/>
              <a:t>να είναι ίδια για όλα τα μέλη</a:t>
            </a:r>
            <a:endParaRPr lang="en-US" sz="1800" dirty="0" smtClean="0"/>
          </a:p>
          <a:p>
            <a:endParaRPr lang="el-G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Cslab_presentation_template (1)</Template>
  <TotalTime>20313</TotalTime>
  <Words>3720</Words>
  <Application>Microsoft Office PowerPoint</Application>
  <PresentationFormat>On-screen Show (4:3)</PresentationFormat>
  <Paragraphs>706</Paragraphs>
  <Slides>68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Θέμα του Office</vt:lpstr>
      <vt:lpstr>Equation</vt:lpstr>
      <vt:lpstr>PowerPoint Presentation</vt:lpstr>
      <vt:lpstr>Replication</vt:lpstr>
      <vt:lpstr>Στόχοι</vt:lpstr>
      <vt:lpstr>Replica Managers (RM)</vt:lpstr>
      <vt:lpstr>Replica Managers (RM)</vt:lpstr>
      <vt:lpstr>Ομαδική επικοινωνία</vt:lpstr>
      <vt:lpstr>Flashback: multicast</vt:lpstr>
      <vt:lpstr>Multicast σε δυναμικές ομάδες</vt:lpstr>
      <vt:lpstr>Όψεις (views)</vt:lpstr>
      <vt:lpstr>Flashback Ολική διάταξη</vt:lpstr>
      <vt:lpstr>Όψεις</vt:lpstr>
      <vt:lpstr>View synchronous επικοινωνία</vt:lpstr>
      <vt:lpstr>Εγγυήσεις</vt:lpstr>
      <vt:lpstr>Παραδείγματα</vt:lpstr>
      <vt:lpstr>Μεταφορά κατάστασης</vt:lpstr>
      <vt:lpstr>Συνέπεια (consistency)</vt:lpstr>
      <vt:lpstr>Παράδειγμα </vt:lpstr>
      <vt:lpstr>Linearizability</vt:lpstr>
      <vt:lpstr>Linearizability</vt:lpstr>
      <vt:lpstr>Linearizability</vt:lpstr>
      <vt:lpstr>Θέματα linearizability</vt:lpstr>
      <vt:lpstr>Θέματα linearizability</vt:lpstr>
      <vt:lpstr>Θέματα linearizability</vt:lpstr>
      <vt:lpstr>Τελικά</vt:lpstr>
      <vt:lpstr>Chain Replication</vt:lpstr>
      <vt:lpstr>Sequentially consistency</vt:lpstr>
      <vt:lpstr>Sequential consistency</vt:lpstr>
      <vt:lpstr>Linearizability vs. Sequential Consistency</vt:lpstr>
      <vt:lpstr>Παραδείγματα</vt:lpstr>
      <vt:lpstr>Passive Replication</vt:lpstr>
      <vt:lpstr>Active Replication</vt:lpstr>
      <vt:lpstr>3 ακόμα μορφές συνέπειας</vt:lpstr>
      <vt:lpstr>Causal Consistency</vt:lpstr>
      <vt:lpstr>Παράδειγμα 1</vt:lpstr>
      <vt:lpstr>Παράδειγμα 2</vt:lpstr>
      <vt:lpstr>Παράδειγμα 3</vt:lpstr>
      <vt:lpstr>FIFO consistency</vt:lpstr>
      <vt:lpstr>Παράδειγμα FIFO</vt:lpstr>
      <vt:lpstr>Consistency under network partition</vt:lpstr>
      <vt:lpstr>Δίλημμα</vt:lpstr>
      <vt:lpstr>Θεώρημα CAP</vt:lpstr>
      <vt:lpstr>Διαχείριση του CAP</vt:lpstr>
      <vt:lpstr>Διαχείριση των Network Partitions</vt:lpstr>
      <vt:lpstr>Απαρτία (quorum)</vt:lpstr>
      <vt:lpstr>Στατική απαρτία</vt:lpstr>
      <vt:lpstr>Static Quorums </vt:lpstr>
      <vt:lpstr>Αισιόδοξη απαρτία</vt:lpstr>
      <vt:lpstr>View-based Quorum </vt:lpstr>
      <vt:lpstr>Παράδειγμα</vt:lpstr>
      <vt:lpstr>Συνέχεια</vt:lpstr>
      <vt:lpstr>Eager vs. Lazy Replication </vt:lpstr>
      <vt:lpstr>PowerPoint Presentation</vt:lpstr>
      <vt:lpstr>Fault-Tolerance και Scalability</vt:lpstr>
      <vt:lpstr>B-Multicast</vt:lpstr>
      <vt:lpstr>R-Multicast</vt:lpstr>
      <vt:lpstr>Μια άλλη προσέγγιση</vt:lpstr>
      <vt:lpstr>Μια άλλη προσέγγιση</vt:lpstr>
      <vt:lpstr>Μια άλλη προσέγγιση</vt:lpstr>
      <vt:lpstr>Μια άλλη προσέγγιση</vt:lpstr>
      <vt:lpstr>“Gossip” (or “Epidemic”) Multicast</vt:lpstr>
      <vt:lpstr>Ιδιότητες</vt:lpstr>
      <vt:lpstr>Ανοχή σε σφάλματα</vt:lpstr>
      <vt:lpstr>Αρχιτεκτονική</vt:lpstr>
      <vt:lpstr>Gossip για ανίχνευση σφαλμάτων</vt:lpstr>
      <vt:lpstr>Gossip για ανίχνευση σφαλμάτων</vt:lpstr>
      <vt:lpstr>Gossip για ανίχνευση σφαλμάτων</vt:lpstr>
      <vt:lpstr>Gossip για ανίχνευση σφαλμάτων</vt:lpstr>
      <vt:lpstr>Σύνοψη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Large Scale Distributed Data Management for Analytical Processing Applications</dc:title>
  <dc:creator>Katerina Doka</dc:creator>
  <cp:lastModifiedBy>katerina.doka katerina.doka</cp:lastModifiedBy>
  <cp:revision>675</cp:revision>
  <cp:lastPrinted>1601-01-01T00:00:00Z</cp:lastPrinted>
  <dcterms:created xsi:type="dcterms:W3CDTF">2010-01-28T11:06:47Z</dcterms:created>
  <dcterms:modified xsi:type="dcterms:W3CDTF">2019-12-12T22:50:13Z</dcterms:modified>
</cp:coreProperties>
</file>