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1" r:id="rId1"/>
  </p:sldMasterIdLst>
  <p:notesMasterIdLst>
    <p:notesMasterId r:id="rId84"/>
  </p:notesMasterIdLst>
  <p:sldIdLst>
    <p:sldId id="256" r:id="rId2"/>
    <p:sldId id="379" r:id="rId3"/>
    <p:sldId id="380" r:id="rId4"/>
    <p:sldId id="381" r:id="rId5"/>
    <p:sldId id="382" r:id="rId6"/>
    <p:sldId id="383" r:id="rId7"/>
    <p:sldId id="385" r:id="rId8"/>
    <p:sldId id="384" r:id="rId9"/>
    <p:sldId id="391" r:id="rId10"/>
    <p:sldId id="387" r:id="rId11"/>
    <p:sldId id="388" r:id="rId12"/>
    <p:sldId id="389" r:id="rId13"/>
    <p:sldId id="400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1" r:id="rId23"/>
    <p:sldId id="402" r:id="rId24"/>
    <p:sldId id="403" r:id="rId25"/>
    <p:sldId id="404" r:id="rId26"/>
    <p:sldId id="405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06" r:id="rId35"/>
    <p:sldId id="407" r:id="rId36"/>
    <p:sldId id="408" r:id="rId37"/>
    <p:sldId id="418" r:id="rId38"/>
    <p:sldId id="409" r:id="rId39"/>
    <p:sldId id="410" r:id="rId40"/>
    <p:sldId id="419" r:id="rId41"/>
    <p:sldId id="420" r:id="rId42"/>
    <p:sldId id="421" r:id="rId43"/>
    <p:sldId id="423" r:id="rId44"/>
    <p:sldId id="424" r:id="rId45"/>
    <p:sldId id="425" r:id="rId46"/>
    <p:sldId id="426" r:id="rId47"/>
    <p:sldId id="427" r:id="rId48"/>
    <p:sldId id="429" r:id="rId49"/>
    <p:sldId id="430" r:id="rId50"/>
    <p:sldId id="432" r:id="rId51"/>
    <p:sldId id="433" r:id="rId52"/>
    <p:sldId id="434" r:id="rId53"/>
    <p:sldId id="436" r:id="rId54"/>
    <p:sldId id="435" r:id="rId55"/>
    <p:sldId id="437" r:id="rId56"/>
    <p:sldId id="451" r:id="rId57"/>
    <p:sldId id="452" r:id="rId58"/>
    <p:sldId id="453" r:id="rId59"/>
    <p:sldId id="454" r:id="rId60"/>
    <p:sldId id="438" r:id="rId61"/>
    <p:sldId id="439" r:id="rId62"/>
    <p:sldId id="440" r:id="rId63"/>
    <p:sldId id="441" r:id="rId64"/>
    <p:sldId id="442" r:id="rId65"/>
    <p:sldId id="443" r:id="rId66"/>
    <p:sldId id="445" r:id="rId67"/>
    <p:sldId id="446" r:id="rId68"/>
    <p:sldId id="447" r:id="rId69"/>
    <p:sldId id="448" r:id="rId70"/>
    <p:sldId id="449" r:id="rId71"/>
    <p:sldId id="465" r:id="rId72"/>
    <p:sldId id="466" r:id="rId73"/>
    <p:sldId id="450" r:id="rId74"/>
    <p:sldId id="456" r:id="rId75"/>
    <p:sldId id="457" r:id="rId76"/>
    <p:sldId id="458" r:id="rId77"/>
    <p:sldId id="459" r:id="rId78"/>
    <p:sldId id="460" r:id="rId79"/>
    <p:sldId id="461" r:id="rId80"/>
    <p:sldId id="462" r:id="rId81"/>
    <p:sldId id="463" r:id="rId82"/>
    <p:sldId id="464" r:id="rId83"/>
  </p:sldIdLst>
  <p:sldSz cx="9144000" cy="6858000" type="screen4x3"/>
  <p:notesSz cx="10234613" cy="70993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6812" autoAdjust="0"/>
  </p:normalViewPr>
  <p:slideViewPr>
    <p:cSldViewPr>
      <p:cViewPr>
        <p:scale>
          <a:sx n="70" d="100"/>
          <a:sy n="70" d="100"/>
        </p:scale>
        <p:origin x="-1164" y="-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90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97550" y="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533400"/>
            <a:ext cx="3546475" cy="2660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23938" y="3373438"/>
            <a:ext cx="8185150" cy="319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97550" y="674370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ED60039-CB09-48AF-B49E-9760B370CF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480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ED15A1F-741E-4DF5-B0D0-975EB6BC7808}" type="slidenum">
              <a:rPr lang="el-GR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el-GR" dirty="0" smtClean="0"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6737" cy="3192462"/>
          </a:xfrm>
          <a:noFill/>
          <a:ln/>
        </p:spPr>
        <p:txBody>
          <a:bodyPr wrap="none" anchor="ctr"/>
          <a:lstStyle/>
          <a:p>
            <a:endParaRPr lang="el-GR" dirty="0" smtClean="0">
              <a:latin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320" tIns="47160" rIns="94320" bIns="471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E622BF-EA08-44FF-BC0F-571CE05E246E}" type="slidenum">
              <a:rPr lang="el-GR" sz="130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l-GR" sz="13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6C51-1577-4671-8D83-AD05C706E8D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D3C3-ECFB-45C5-BB86-A20C182DB34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D6F2-249E-4E74-AEF1-357BEB8023C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57A4-54FA-46F9-887B-22C630186E5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919F-1C81-41B9-83F9-9C5D39B42F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028B-EF3D-4644-816C-AB9DD45B605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933B-25A2-4C99-85ED-A365C1510C9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141D-612C-4360-A4FA-F82F45D1DDC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1E8-7EAD-4C1D-A739-C4AD93AE639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591C-6224-4CC5-8A15-AD631975713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22E7-D324-4BB8-BD32-28893D8A1CB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093D2-082E-44F1-8B89-B2F25A23D6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F491CB-8FF0-4AD7-BD19-72FD185E7947}" type="datetime1">
              <a:rPr lang="el-GR" sz="1000" b="1">
                <a:latin typeface="Calibri" pitchFamily="34" charset="0"/>
              </a:rPr>
              <a:pPr>
                <a:defRPr/>
              </a:pPr>
              <a:t>12/12/2019</a:t>
            </a:fld>
            <a:endParaRPr lang="el-GR" sz="1000" b="1" dirty="0">
              <a:latin typeface="Calibri" pitchFamily="34" charset="0"/>
            </a:endParaRPr>
          </a:p>
        </p:txBody>
      </p:sp>
      <p:sp>
        <p:nvSpPr>
          <p:cNvPr id="12" name="11 - TextBox"/>
          <p:cNvSpPr txBox="1"/>
          <p:nvPr userDrawn="1"/>
        </p:nvSpPr>
        <p:spPr>
          <a:xfrm>
            <a:off x="466526" y="6556375"/>
            <a:ext cx="468153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/>
                </a:solidFill>
                <a:latin typeface="+mj-lt"/>
              </a:rPr>
              <a:t>Big Data related projects</a:t>
            </a:r>
            <a:endParaRPr lang="el-GR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Δίκτυα Ομότιμων Κόμβων</a:t>
            </a: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326057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</a:t>
            </a:r>
            <a:r>
              <a:rPr lang="en-US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9</a:t>
            </a: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-20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</a:t>
            </a: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</a:t>
            </a:r>
            <a:endParaRPr lang="el-GR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429000" y="2667000"/>
            <a:ext cx="533400" cy="469900"/>
            <a:chOff x="2256" y="1960"/>
            <a:chExt cx="336" cy="29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3810000" y="3365500"/>
            <a:ext cx="533400" cy="495300"/>
            <a:chOff x="2256" y="1968"/>
            <a:chExt cx="336" cy="312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282" y="199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 dirty="0"/>
                <a:t>S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4267200" y="2667000"/>
            <a:ext cx="533400" cy="469900"/>
            <a:chOff x="2256" y="1960"/>
            <a:chExt cx="336" cy="296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3352800" y="5930900"/>
            <a:ext cx="533400" cy="469900"/>
            <a:chOff x="1584" y="3160"/>
            <a:chExt cx="336" cy="296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95400" y="4406900"/>
            <a:ext cx="533400" cy="469900"/>
            <a:chOff x="1584" y="3160"/>
            <a:chExt cx="336" cy="29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019800" y="5486400"/>
            <a:ext cx="533400" cy="469900"/>
            <a:chOff x="1584" y="3160"/>
            <a:chExt cx="336" cy="296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86000" y="5486400"/>
            <a:ext cx="533400" cy="469900"/>
            <a:chOff x="1584" y="3160"/>
            <a:chExt cx="336" cy="296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572000" y="5930900"/>
            <a:ext cx="533400" cy="469900"/>
            <a:chOff x="1584" y="3160"/>
            <a:chExt cx="336" cy="296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934200" y="4343400"/>
            <a:ext cx="533400" cy="469900"/>
            <a:chOff x="1584" y="3160"/>
            <a:chExt cx="336" cy="296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810000" y="3124200"/>
            <a:ext cx="185936" cy="2327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4191000" y="3068960"/>
            <a:ext cx="164976" cy="3092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3962400" y="2971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>
            <a:off x="1752600" y="3124200"/>
            <a:ext cx="1828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2743200" y="3810000"/>
            <a:ext cx="1219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4724400" y="3048000"/>
            <a:ext cx="2209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4648200" y="3124200"/>
            <a:ext cx="15240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4572000" y="3124200"/>
            <a:ext cx="22860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3733800" y="3810000"/>
            <a:ext cx="3810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276600" y="2362200"/>
            <a:ext cx="17526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b="0"/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0" y="35814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</a:rPr>
              <a:t>Client machines</a:t>
            </a:r>
            <a:r>
              <a:rPr lang="en-US" sz="2000" b="0" dirty="0" smtClean="0">
                <a:solidFill>
                  <a:srgbClr val="000000"/>
                </a:solidFill>
              </a:rPr>
              <a:t> (</a:t>
            </a:r>
            <a:r>
              <a:rPr lang="en-US" sz="2000" b="0" dirty="0">
                <a:solidFill>
                  <a:srgbClr val="000000"/>
                </a:solidFill>
              </a:rPr>
              <a:t>“Peers”)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1447800" y="2674203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 err="1">
                <a:solidFill>
                  <a:srgbClr val="000000"/>
                </a:solidFill>
              </a:rPr>
              <a:t>napster.com</a:t>
            </a:r>
            <a:r>
              <a:rPr lang="en-US" sz="2000" b="0" dirty="0">
                <a:solidFill>
                  <a:srgbClr val="000000"/>
                </a:solidFill>
              </a:rPr>
              <a:t> Servers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18891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400" b="0" i="1"/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858000" y="5562600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</a:rPr>
              <a:t>Store their </a:t>
            </a:r>
            <a:r>
              <a:rPr lang="en-US" sz="2000" b="0" i="1" dirty="0" smtClean="0">
                <a:solidFill>
                  <a:srgbClr val="000000"/>
                </a:solidFill>
              </a:rPr>
              <a:t>own files</a:t>
            </a:r>
            <a:endParaRPr lang="en-US" sz="2000" b="0" i="1" dirty="0">
              <a:solidFill>
                <a:srgbClr val="000000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743200" y="1497449"/>
            <a:ext cx="35687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chemeClr val="tx1"/>
                </a:solidFill>
              </a:rPr>
              <a:t>Store a directory, i.e.</a:t>
            </a:r>
            <a:r>
              <a:rPr lang="en-US" sz="2000" b="0" i="1" dirty="0" smtClean="0">
                <a:solidFill>
                  <a:schemeClr val="tx1"/>
                </a:solidFill>
              </a:rPr>
              <a:t>, filenames </a:t>
            </a:r>
            <a:r>
              <a:rPr lang="en-US" sz="2000" b="0" i="1" dirty="0">
                <a:solidFill>
                  <a:schemeClr val="tx1"/>
                </a:solidFill>
              </a:rPr>
              <a:t>with peer pointers </a:t>
            </a:r>
          </a:p>
          <a:p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V="1">
            <a:off x="4724400" y="2209800"/>
            <a:ext cx="1143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7308304" y="4797152"/>
            <a:ext cx="464096" cy="8416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6129338" y="1219200"/>
            <a:ext cx="29718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b="0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6256695" y="1228690"/>
            <a:ext cx="2637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Filename  </a:t>
            </a:r>
            <a:r>
              <a:rPr lang="en-US" sz="2000" b="0" dirty="0" smtClean="0">
                <a:solidFill>
                  <a:srgbClr val="000000"/>
                </a:solidFill>
              </a:rPr>
              <a:t>	Metadata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7543800" y="12192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129338" y="1676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6129338" y="2132856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6143625" y="27432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6120059" y="2132856"/>
            <a:ext cx="3060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00"/>
                </a:solidFill>
              </a:rPr>
              <a:t>PennyLane.mp3   Beatles</a:t>
            </a:r>
            <a:r>
              <a:rPr lang="en-US" sz="1400" b="0" dirty="0">
                <a:solidFill>
                  <a:srgbClr val="000000"/>
                </a:solidFill>
              </a:rPr>
              <a:t>, @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	        </a:t>
            </a:r>
            <a:r>
              <a:rPr lang="en-US" sz="1400" b="0" dirty="0" smtClean="0">
                <a:solidFill>
                  <a:srgbClr val="000000"/>
                </a:solidFill>
              </a:rPr>
              <a:t>  	128.84.92.23:1006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6083547" y="2708920"/>
            <a:ext cx="3060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00"/>
                </a:solidFill>
              </a:rPr>
              <a:t>Help!.mp3   	  Beatles</a:t>
            </a:r>
            <a:r>
              <a:rPr lang="en-US" sz="1400" b="0" dirty="0">
                <a:solidFill>
                  <a:srgbClr val="000000"/>
                </a:solidFill>
              </a:rPr>
              <a:t>, @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	        </a:t>
            </a:r>
            <a:r>
              <a:rPr lang="en-US" sz="1400" b="0" dirty="0" smtClean="0">
                <a:solidFill>
                  <a:srgbClr val="000000"/>
                </a:solidFill>
              </a:rPr>
              <a:t>  	147.102.3.10:1006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084168" y="1628800"/>
            <a:ext cx="3060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00"/>
                </a:solidFill>
              </a:rPr>
              <a:t>Yesterday!.mp3     Beatles</a:t>
            </a:r>
            <a:r>
              <a:rPr lang="en-US" sz="1400" b="0" dirty="0">
                <a:solidFill>
                  <a:srgbClr val="000000"/>
                </a:solidFill>
              </a:rPr>
              <a:t>, @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	        </a:t>
            </a:r>
            <a:r>
              <a:rPr lang="en-US" sz="1400" b="0" dirty="0" smtClean="0">
                <a:solidFill>
                  <a:srgbClr val="000000"/>
                </a:solidFill>
              </a:rPr>
              <a:t>  	147.102.5.65:1006</a:t>
            </a:r>
            <a:endParaRPr lang="en-US" sz="14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</a:t>
            </a:r>
            <a:endParaRPr lang="el-GR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429000" y="2362200"/>
            <a:ext cx="533400" cy="469900"/>
            <a:chOff x="2256" y="1960"/>
            <a:chExt cx="336" cy="296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810000" y="3048000"/>
            <a:ext cx="533400" cy="469900"/>
            <a:chOff x="2256" y="1960"/>
            <a:chExt cx="336" cy="296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267200" y="2362200"/>
            <a:ext cx="533400" cy="469900"/>
            <a:chOff x="2256" y="1960"/>
            <a:chExt cx="336" cy="296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3352800" y="5626100"/>
            <a:ext cx="533400" cy="469900"/>
            <a:chOff x="1584" y="3160"/>
            <a:chExt cx="336" cy="296"/>
          </a:xfrm>
        </p:grpSpPr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295400" y="4102100"/>
            <a:ext cx="533400" cy="469900"/>
            <a:chOff x="1584" y="3160"/>
            <a:chExt cx="336" cy="296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6019800" y="5181600"/>
            <a:ext cx="533400" cy="469900"/>
            <a:chOff x="1584" y="3160"/>
            <a:chExt cx="336" cy="296"/>
          </a:xfrm>
        </p:grpSpPr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2286000" y="5181600"/>
            <a:ext cx="533400" cy="469900"/>
            <a:chOff x="1584" y="3160"/>
            <a:chExt cx="336" cy="296"/>
          </a:xfrm>
        </p:grpSpPr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4572000" y="5626100"/>
            <a:ext cx="533400" cy="469900"/>
            <a:chOff x="1584" y="3160"/>
            <a:chExt cx="336" cy="296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6934200" y="4038600"/>
            <a:ext cx="533400" cy="469900"/>
            <a:chOff x="1584" y="3160"/>
            <a:chExt cx="336" cy="296"/>
          </a:xfrm>
        </p:grpSpPr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3810000" y="28194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4191000" y="2780928"/>
            <a:ext cx="164976" cy="2924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>
            <a:off x="3962400" y="2667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1752600" y="2819400"/>
            <a:ext cx="1828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>
            <a:off x="2743200" y="3505200"/>
            <a:ext cx="1219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4724400" y="2743200"/>
            <a:ext cx="2209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4648200" y="2819400"/>
            <a:ext cx="15240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4572000" y="2819400"/>
            <a:ext cx="22860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H="1">
            <a:off x="3733800" y="3505200"/>
            <a:ext cx="3810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39"/>
          <p:cNvSpPr>
            <a:spLocks noChangeArrowheads="1"/>
          </p:cNvSpPr>
          <p:nvPr/>
        </p:nvSpPr>
        <p:spPr bwMode="auto">
          <a:xfrm>
            <a:off x="3276600" y="2057400"/>
            <a:ext cx="17526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b="0"/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762000" y="3581400"/>
            <a:ext cx="854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Peers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685800" y="257169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0000"/>
                </a:solidFill>
              </a:rPr>
              <a:t>napster.com</a:t>
            </a:r>
            <a:r>
              <a:rPr lang="en-US" sz="2000" b="0" dirty="0">
                <a:solidFill>
                  <a:srgbClr val="000000"/>
                </a:solidFill>
              </a:rPr>
              <a:t> Servers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081838" y="4800600"/>
            <a:ext cx="2062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</a:rPr>
              <a:t>Store their </a:t>
            </a:r>
            <a:r>
              <a:rPr lang="en-US" sz="2000" b="0" i="1" dirty="0" smtClean="0">
                <a:solidFill>
                  <a:srgbClr val="000000"/>
                </a:solidFill>
              </a:rPr>
              <a:t>own files</a:t>
            </a:r>
            <a:endParaRPr lang="en-US" sz="2000" b="0" i="1" dirty="0">
              <a:solidFill>
                <a:srgbClr val="000000"/>
              </a:solidFill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5421313" y="1905000"/>
            <a:ext cx="2427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chemeClr val="tx1"/>
                </a:solidFill>
              </a:rPr>
              <a:t>Store peer pointers</a:t>
            </a:r>
            <a:r>
              <a:rPr lang="en-US" sz="2000" b="0" i="1" dirty="0" smtClean="0">
                <a:solidFill>
                  <a:schemeClr val="tx1"/>
                </a:solidFill>
              </a:rPr>
              <a:t> for </a:t>
            </a:r>
            <a:r>
              <a:rPr lang="en-US" sz="2000" b="0" i="1" dirty="0">
                <a:solidFill>
                  <a:schemeClr val="tx1"/>
                </a:solidFill>
              </a:rPr>
              <a:t>all files</a:t>
            </a: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V="1">
            <a:off x="4953000" y="2286000"/>
            <a:ext cx="457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7391400" y="4343400"/>
            <a:ext cx="609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4495800" y="3048000"/>
            <a:ext cx="152400" cy="2590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H="1" flipV="1">
            <a:off x="4724400" y="3048000"/>
            <a:ext cx="228600" cy="2590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3099661" y="4933890"/>
            <a:ext cx="16247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3. Response</a:t>
            </a: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4847684" y="4537075"/>
            <a:ext cx="1172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1. Query</a:t>
            </a: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2971800" y="1447800"/>
            <a:ext cx="3573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2. All servers search their </a:t>
            </a:r>
            <a:r>
              <a:rPr lang="en-US" sz="2000" b="0" dirty="0" smtClean="0">
                <a:solidFill>
                  <a:srgbClr val="0000FF"/>
                </a:solidFill>
              </a:rPr>
              <a:t>lists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5105400" y="5562600"/>
            <a:ext cx="9906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lg" len="lg"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2895600" y="5486400"/>
            <a:ext cx="1676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lg" len="lg"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334000" y="5791200"/>
            <a:ext cx="2266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4. ping candidates</a:t>
            </a:r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2743200" y="5638800"/>
            <a:ext cx="18288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2362200" y="6096000"/>
            <a:ext cx="3264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5. download from best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Ο κατάλογος του </a:t>
            </a:r>
            <a:r>
              <a:rPr lang="en-US" sz="2400" dirty="0" smtClean="0"/>
              <a:t>server </a:t>
            </a:r>
            <a:r>
              <a:rPr lang="el-GR" sz="2400" dirty="0" smtClean="0"/>
              <a:t>ανανεώνεται συνεχώς</a:t>
            </a:r>
            <a:endParaRPr lang="en-US" sz="2400" dirty="0" smtClean="0"/>
          </a:p>
          <a:p>
            <a:pPr lvl="1"/>
            <a:r>
              <a:rPr lang="el-GR" sz="2000" dirty="0" smtClean="0"/>
              <a:t>Για να γνωρίζουμε πάντα τα διαθέσιμα αρχεία</a:t>
            </a:r>
            <a:endParaRPr lang="en-US" sz="2000" dirty="0" smtClean="0"/>
          </a:p>
          <a:p>
            <a:pPr lvl="1"/>
            <a:r>
              <a:rPr lang="el-GR" sz="2000" dirty="0" smtClean="0"/>
              <a:t>Αδυναμία -&gt; νομικές συνέπειες</a:t>
            </a:r>
            <a:endParaRPr lang="en-US" sz="2000" dirty="0" smtClean="0"/>
          </a:p>
          <a:p>
            <a:r>
              <a:rPr lang="en-US" sz="2400" dirty="0" smtClean="0"/>
              <a:t>Peer-to-peer </a:t>
            </a:r>
            <a:r>
              <a:rPr lang="el-GR" sz="2400" dirty="0" smtClean="0"/>
              <a:t>διακίνηση αρχείων</a:t>
            </a:r>
            <a:endParaRPr lang="en-US" sz="2400" dirty="0" smtClean="0"/>
          </a:p>
          <a:p>
            <a:pPr lvl="1"/>
            <a:r>
              <a:rPr lang="en-US" sz="2000" dirty="0" smtClean="0"/>
              <a:t>O server </a:t>
            </a:r>
            <a:r>
              <a:rPr lang="el-GR" sz="2000" dirty="0" smtClean="0"/>
              <a:t>δεν υπερφορτώνεται</a:t>
            </a:r>
            <a:endParaRPr lang="en-US" sz="2000" dirty="0" smtClean="0"/>
          </a:p>
          <a:p>
            <a:r>
              <a:rPr lang="el-GR" sz="2400" dirty="0" smtClean="0"/>
              <a:t>Ειδικό πρωτόκολλο</a:t>
            </a:r>
            <a:endParaRPr lang="en-US" sz="2400" dirty="0" smtClean="0"/>
          </a:p>
          <a:p>
            <a:pPr lvl="1"/>
            <a:r>
              <a:rPr lang="en-US" sz="2000" dirty="0" smtClean="0"/>
              <a:t>Login, search, upload, download, status operations</a:t>
            </a:r>
          </a:p>
          <a:p>
            <a:r>
              <a:rPr lang="el-GR" sz="2400" dirty="0" smtClean="0"/>
              <a:t>Θέματα </a:t>
            </a:r>
            <a:r>
              <a:rPr lang="en-US" sz="2400" dirty="0" smtClean="0"/>
              <a:t>bandwidth</a:t>
            </a:r>
          </a:p>
          <a:p>
            <a:pPr lvl="1"/>
            <a:r>
              <a:rPr lang="el-GR" sz="2000" dirty="0" smtClean="0"/>
              <a:t>Οι κόμβοι που έχουν τα αρχεία διατάσσονται με βάση το </a:t>
            </a:r>
            <a:r>
              <a:rPr lang="en-US" sz="2000" dirty="0" smtClean="0"/>
              <a:t>bandwidth &amp; </a:t>
            </a:r>
            <a:r>
              <a:rPr lang="el-GR" sz="2000" dirty="0" smtClean="0"/>
              <a:t>χρόνο απόκρισης</a:t>
            </a:r>
            <a:endParaRPr lang="en-US" sz="2000" dirty="0" smtClean="0"/>
          </a:p>
          <a:p>
            <a:r>
              <a:rPr lang="el-GR" sz="2400" dirty="0" smtClean="0"/>
              <a:t>Περιορισμός</a:t>
            </a:r>
            <a:r>
              <a:rPr lang="en-US" sz="2400" dirty="0" smtClean="0"/>
              <a:t>:</a:t>
            </a:r>
          </a:p>
          <a:p>
            <a:pPr lvl="1"/>
            <a:r>
              <a:rPr lang="el-GR" sz="2000" dirty="0" smtClean="0"/>
              <a:t>Κεντρικό </a:t>
            </a:r>
            <a:r>
              <a:rPr lang="en-US" sz="2000" dirty="0" smtClean="0"/>
              <a:t>lookup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Όλοι οι κόμβοι πραγματικά ισότιμοι</a:t>
            </a:r>
          </a:p>
          <a:p>
            <a:pPr lvl="1"/>
            <a:r>
              <a:rPr lang="el-GR" sz="2000" dirty="0" smtClean="0"/>
              <a:t>Δεν υπάρχουν κόμβοι με ειδική λειτουργία</a:t>
            </a:r>
          </a:p>
          <a:p>
            <a:r>
              <a:rPr lang="el-GR" sz="2400" dirty="0" smtClean="0"/>
              <a:t>Πλήρης αποκέντρωση</a:t>
            </a:r>
          </a:p>
          <a:p>
            <a:r>
              <a:rPr lang="el-GR" sz="2400" dirty="0" smtClean="0"/>
              <a:t>Χρησιμοποιεί εικονικό δίκτυο επικάλυψης (</a:t>
            </a:r>
            <a:r>
              <a:rPr lang="en-US" sz="2400" dirty="0" smtClean="0"/>
              <a:t>overlay network)</a:t>
            </a:r>
          </a:p>
          <a:p>
            <a:pPr lvl="1"/>
            <a:r>
              <a:rPr lang="el-GR" sz="2000" dirty="0" smtClean="0"/>
              <a:t>Δικό του </a:t>
            </a:r>
            <a:r>
              <a:rPr lang="en-US" sz="2000" dirty="0" smtClean="0"/>
              <a:t>routing layer</a:t>
            </a:r>
            <a:endParaRPr lang="el-GR" sz="2000" dirty="0"/>
          </a:p>
        </p:txBody>
      </p:sp>
      <p:pic>
        <p:nvPicPr>
          <p:cNvPr id="28676" name="Picture 4" descr="http://gnuart.onshore.com/images/gnutella/gnutell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320" y="671141"/>
            <a:ext cx="1573560" cy="45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  <a:endParaRPr lang="el-GR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5334000" y="5029200"/>
            <a:ext cx="533400" cy="469900"/>
            <a:chOff x="1584" y="3160"/>
            <a:chExt cx="336" cy="296"/>
          </a:xfrm>
        </p:grpSpPr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</p:grpSpPr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24"/>
          <p:cNvGrpSpPr>
            <a:grpSpLocks/>
          </p:cNvGrpSpPr>
          <p:nvPr/>
        </p:nvGrpSpPr>
        <p:grpSpPr bwMode="auto">
          <a:xfrm>
            <a:off x="3886200" y="2438400"/>
            <a:ext cx="533400" cy="469900"/>
            <a:chOff x="1584" y="3160"/>
            <a:chExt cx="336" cy="296"/>
          </a:xfrm>
        </p:grpSpPr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</p:grpSpPr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25" name="Line 33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304800" y="1676400"/>
            <a:ext cx="2279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smtClean="0">
                <a:solidFill>
                  <a:schemeClr val="tx1"/>
                </a:solidFill>
              </a:rPr>
              <a:t>Servants </a:t>
            </a:r>
            <a:r>
              <a:rPr lang="en-US" sz="2000" b="0" dirty="0">
                <a:solidFill>
                  <a:schemeClr val="tx1"/>
                </a:solidFill>
              </a:rPr>
              <a:t>(“Peers”)</a:t>
            </a:r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 flipH="1">
            <a:off x="5724128" y="2514600"/>
            <a:ext cx="1362472" cy="25705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46"/>
          <p:cNvGrpSpPr>
            <a:grpSpLocks/>
          </p:cNvGrpSpPr>
          <p:nvPr/>
        </p:nvGrpSpPr>
        <p:grpSpPr bwMode="auto">
          <a:xfrm>
            <a:off x="7239000" y="5473700"/>
            <a:ext cx="533400" cy="469900"/>
            <a:chOff x="1584" y="3160"/>
            <a:chExt cx="336" cy="296"/>
          </a:xfrm>
        </p:grpSpPr>
        <p:sp>
          <p:nvSpPr>
            <p:cNvPr id="34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5" name="Text Box 4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6" name="Line 49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381000" y="5867400"/>
            <a:ext cx="8282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Connected in an </a:t>
            </a:r>
            <a:r>
              <a:rPr lang="en-US" sz="2000" dirty="0">
                <a:solidFill>
                  <a:srgbClr val="000000"/>
                </a:solidFill>
              </a:rPr>
              <a:t>overlay </a:t>
            </a:r>
            <a:r>
              <a:rPr lang="en-US" sz="2000" b="0" dirty="0">
                <a:solidFill>
                  <a:srgbClr val="000000"/>
                </a:solidFill>
              </a:rPr>
              <a:t>graph</a:t>
            </a:r>
            <a:r>
              <a:rPr lang="en-US" sz="2000" b="0" dirty="0" smtClean="0">
                <a:solidFill>
                  <a:srgbClr val="000000"/>
                </a:solidFill>
              </a:rPr>
              <a:t> (</a:t>
            </a:r>
            <a:r>
              <a:rPr lang="en-US" sz="2000" b="0" dirty="0">
                <a:solidFill>
                  <a:srgbClr val="000000"/>
                </a:solidFill>
              </a:rPr>
              <a:t>== each link is an implicit Internet path)</a:t>
            </a: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 flipH="1" flipV="1">
            <a:off x="1752600" y="3505200"/>
            <a:ext cx="228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 flipV="1">
            <a:off x="1981200" y="5410200"/>
            <a:ext cx="2362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 flipV="1">
            <a:off x="7315200" y="1295400"/>
            <a:ext cx="15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7315200" y="2362200"/>
            <a:ext cx="381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57"/>
          <p:cNvSpPr txBox="1">
            <a:spLocks noChangeArrowheads="1"/>
          </p:cNvSpPr>
          <p:nvPr/>
        </p:nvSpPr>
        <p:spPr bwMode="auto">
          <a:xfrm>
            <a:off x="7239000" y="3140968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1600" b="0" i="1" dirty="0" smtClean="0">
                <a:solidFill>
                  <a:srgbClr val="000000"/>
                </a:solidFill>
              </a:rPr>
              <a:t>Αλλά και κόμβων-γειτόνων</a:t>
            </a:r>
            <a:endParaRPr lang="en-US" sz="1600" b="0" i="1" dirty="0">
              <a:solidFill>
                <a:srgbClr val="000000"/>
              </a:solidFill>
            </a:endParaRPr>
          </a:p>
        </p:txBody>
      </p:sp>
      <p:sp>
        <p:nvSpPr>
          <p:cNvPr id="45" name="Text Box 57"/>
          <p:cNvSpPr txBox="1">
            <a:spLocks noChangeArrowheads="1"/>
          </p:cNvSpPr>
          <p:nvPr/>
        </p:nvSpPr>
        <p:spPr bwMode="auto">
          <a:xfrm>
            <a:off x="7452320" y="1196752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1600" b="0" i="1" dirty="0" smtClean="0">
                <a:solidFill>
                  <a:srgbClr val="000000"/>
                </a:solidFill>
              </a:rPr>
              <a:t>Αποθήκευση αρχείων</a:t>
            </a:r>
            <a:endParaRPr lang="en-US" sz="1600" b="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  <a:endParaRPr lang="el-GR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334000" y="5029200"/>
            <a:ext cx="533400" cy="469900"/>
            <a:chOff x="1584" y="3160"/>
            <a:chExt cx="336" cy="29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3886200" y="2438400"/>
            <a:ext cx="533400" cy="469900"/>
            <a:chOff x="1584" y="3160"/>
            <a:chExt cx="336" cy="296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25" name="Line 21"/>
          <p:cNvSpPr>
            <a:spLocks noChangeShapeType="1"/>
          </p:cNvSpPr>
          <p:nvPr/>
        </p:nvSpPr>
        <p:spPr bwMode="auto">
          <a:xfrm flipH="1" flipV="1">
            <a:off x="1835696" y="2492896"/>
            <a:ext cx="2050504" cy="2503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828800" y="2590800"/>
            <a:ext cx="3535288" cy="25663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889125" y="126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400" b="0" i="1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5724128" y="2514600"/>
            <a:ext cx="1362472" cy="25705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7239000" y="5486400"/>
            <a:ext cx="533400" cy="469900"/>
            <a:chOff x="1584" y="3160"/>
            <a:chExt cx="336" cy="296"/>
          </a:xfrm>
        </p:grpSpPr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6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1981200" y="1524000"/>
            <a:ext cx="63385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Query’s flooded out, </a:t>
            </a:r>
            <a:r>
              <a:rPr lang="en-US" sz="2000" b="0" dirty="0" err="1">
                <a:solidFill>
                  <a:srgbClr val="000000"/>
                </a:solidFill>
              </a:rPr>
              <a:t>ttl</a:t>
            </a:r>
            <a:r>
              <a:rPr lang="en-US" sz="2000" b="0" dirty="0">
                <a:solidFill>
                  <a:srgbClr val="000000"/>
                </a:solidFill>
              </a:rPr>
              <a:t>-restricted, forwarded only once</a:t>
            </a:r>
          </a:p>
        </p:txBody>
      </p:sp>
      <p:sp>
        <p:nvSpPr>
          <p:cNvPr id="45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514600" y="4572000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/>
              <a:t>TTL=2</a:t>
            </a:r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>
            <a:off x="1763688" y="2708920"/>
            <a:ext cx="864096" cy="64807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Gnutella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334000" y="5029200"/>
            <a:ext cx="533400" cy="469900"/>
            <a:chOff x="1584" y="3160"/>
            <a:chExt cx="336" cy="29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  <a:effectLst/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 dirty="0"/>
                <a:t>P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3886200" y="2438400"/>
            <a:ext cx="533400" cy="469900"/>
            <a:chOff x="1584" y="3160"/>
            <a:chExt cx="336" cy="296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 dirty="0"/>
                <a:t>P</a:t>
              </a:r>
            </a:p>
          </p:txBody>
        </p:sp>
      </p:grpSp>
      <p:sp>
        <p:nvSpPr>
          <p:cNvPr id="25" name="Line 21"/>
          <p:cNvSpPr>
            <a:spLocks noChangeShapeType="1"/>
          </p:cNvSpPr>
          <p:nvPr/>
        </p:nvSpPr>
        <p:spPr bwMode="auto">
          <a:xfrm flipH="1" flipV="1">
            <a:off x="1835696" y="2420888"/>
            <a:ext cx="2050504" cy="322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>
            <a:off x="5724128" y="2514600"/>
            <a:ext cx="1362472" cy="25705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7239000" y="5486400"/>
            <a:ext cx="533400" cy="469900"/>
            <a:chOff x="1584" y="3160"/>
            <a:chExt cx="336" cy="296"/>
          </a:xfrm>
        </p:grpSpPr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5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1981200" y="1524000"/>
            <a:ext cx="4897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</a:rPr>
              <a:t>Successful results </a:t>
            </a:r>
            <a:r>
              <a:rPr lang="en-US" sz="2000" b="0" dirty="0" smtClean="0">
                <a:solidFill>
                  <a:schemeClr val="tx1"/>
                </a:solidFill>
              </a:rPr>
              <a:t>routed </a:t>
            </a:r>
            <a:r>
              <a:rPr lang="en-US" sz="2000" b="0" dirty="0">
                <a:solidFill>
                  <a:schemeClr val="tx1"/>
                </a:solidFill>
              </a:rPr>
              <a:t>on </a:t>
            </a:r>
            <a:r>
              <a:rPr lang="en-US" sz="2000" b="0" u="sng" dirty="0">
                <a:solidFill>
                  <a:schemeClr val="tx1"/>
                </a:solidFill>
              </a:rPr>
              <a:t>reverse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Πλεονεκτήματα</a:t>
            </a:r>
            <a:endParaRPr lang="en-US" sz="2400" dirty="0" smtClean="0"/>
          </a:p>
          <a:p>
            <a:pPr lvl="1"/>
            <a:r>
              <a:rPr lang="el-GR" sz="2000" dirty="0" smtClean="0"/>
              <a:t>Πλήρως αποκεντρωμένο</a:t>
            </a:r>
            <a:endParaRPr lang="en-US" sz="2000" dirty="0" smtClean="0"/>
          </a:p>
          <a:p>
            <a:pPr lvl="1"/>
            <a:r>
              <a:rPr lang="el-GR" sz="2000" dirty="0" smtClean="0"/>
              <a:t>Το κόστος της αναζήτησης διαμοιράζεται</a:t>
            </a:r>
            <a:endParaRPr lang="en-US" sz="2000" dirty="0" smtClean="0"/>
          </a:p>
          <a:p>
            <a:pPr lvl="1"/>
            <a:r>
              <a:rPr lang="el-GR" sz="2000" dirty="0" smtClean="0"/>
              <a:t>Η επεξεργασία ανά κόμβο επιτρέπει ισχυρή σημασιολογία στην αναζήτηση</a:t>
            </a:r>
            <a:endParaRPr lang="en-US" sz="2000" dirty="0" smtClean="0"/>
          </a:p>
          <a:p>
            <a:r>
              <a:rPr lang="el-GR" sz="2400" dirty="0" smtClean="0"/>
              <a:t>Μειονεκτήματα</a:t>
            </a:r>
            <a:endParaRPr lang="en-US" sz="2400" dirty="0" smtClean="0"/>
          </a:p>
          <a:p>
            <a:pPr lvl="1"/>
            <a:r>
              <a:rPr lang="el-GR" sz="2000" dirty="0" smtClean="0"/>
              <a:t>Η διάρκεια αναζήτησης μπορεί να είναι μεγάλη</a:t>
            </a:r>
            <a:endParaRPr lang="en-US" sz="2000" dirty="0" smtClean="0"/>
          </a:p>
          <a:p>
            <a:pPr lvl="1"/>
            <a:r>
              <a:rPr lang="el-GR" sz="2000" dirty="0" smtClean="0"/>
              <a:t>Κόστος διατήρησης </a:t>
            </a:r>
            <a:r>
              <a:rPr lang="en-US" sz="2000" dirty="0" smtClean="0"/>
              <a:t>overlay, </a:t>
            </a:r>
            <a:r>
              <a:rPr lang="el-GR" sz="2000" dirty="0" smtClean="0"/>
              <a:t>κόμβοι μπαινοβγαίνουν συχνά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Κάτι ανάμεσα σε </a:t>
            </a:r>
            <a:r>
              <a:rPr lang="en-US" sz="2400" dirty="0" smtClean="0"/>
              <a:t>Napster &amp; Gnutella</a:t>
            </a:r>
          </a:p>
          <a:p>
            <a:r>
              <a:rPr lang="el-GR" sz="2400" dirty="0" smtClean="0"/>
              <a:t>Εισάγει την έννοια των </a:t>
            </a:r>
            <a:r>
              <a:rPr lang="en-US" sz="2400" dirty="0" err="1" smtClean="0"/>
              <a:t>supernodes</a:t>
            </a:r>
            <a:r>
              <a:rPr lang="en-US" sz="2400" dirty="0" smtClean="0"/>
              <a:t> </a:t>
            </a:r>
          </a:p>
          <a:p>
            <a:pPr lvl="1"/>
            <a:r>
              <a:rPr lang="el-GR" sz="2000" dirty="0" smtClean="0"/>
              <a:t>Εξυπηρετούν μικρό μέρος του δικτύου </a:t>
            </a:r>
          </a:p>
          <a:p>
            <a:pPr lvl="2"/>
            <a:r>
              <a:rPr lang="en-US" sz="1600" dirty="0" smtClean="0"/>
              <a:t>Indexing</a:t>
            </a:r>
          </a:p>
          <a:p>
            <a:pPr lvl="2"/>
            <a:r>
              <a:rPr lang="en-US" sz="1600" dirty="0" smtClean="0"/>
              <a:t>Caching</a:t>
            </a:r>
          </a:p>
          <a:p>
            <a:pPr lvl="1"/>
            <a:r>
              <a:rPr lang="en-US" sz="2000" dirty="0" smtClean="0"/>
              <a:t>TCP </a:t>
            </a:r>
            <a:r>
              <a:rPr lang="el-GR" sz="2000" dirty="0" smtClean="0"/>
              <a:t>ανάμεσα σε </a:t>
            </a:r>
            <a:r>
              <a:rPr lang="en-US" sz="2000" dirty="0" err="1" smtClean="0"/>
              <a:t>supernode</a:t>
            </a:r>
            <a:r>
              <a:rPr lang="en-US" sz="2000" dirty="0" smtClean="0"/>
              <a:t> </a:t>
            </a:r>
            <a:r>
              <a:rPr lang="el-GR" sz="2000" dirty="0" smtClean="0"/>
              <a:t>και απλούς </a:t>
            </a:r>
            <a:r>
              <a:rPr lang="en-US" sz="2000" dirty="0" smtClean="0"/>
              <a:t>peers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υποδικτύου</a:t>
            </a:r>
            <a:r>
              <a:rPr lang="el-GR" sz="2000" dirty="0" smtClean="0"/>
              <a:t> που εξυπηρετούν</a:t>
            </a:r>
            <a:endParaRPr lang="en-US" sz="2000" dirty="0" smtClean="0"/>
          </a:p>
          <a:p>
            <a:pPr lvl="1"/>
            <a:r>
              <a:rPr lang="en-US" sz="2000" dirty="0" smtClean="0"/>
              <a:t>TCP </a:t>
            </a:r>
            <a:r>
              <a:rPr lang="el-GR" sz="2000" dirty="0" smtClean="0"/>
              <a:t>ανάμεσα σε </a:t>
            </a:r>
            <a:r>
              <a:rPr lang="en-US" sz="2000" dirty="0" err="1" smtClean="0"/>
              <a:t>supernodes</a:t>
            </a:r>
            <a:endParaRPr lang="el-GR" sz="2000" dirty="0" smtClean="0"/>
          </a:p>
          <a:p>
            <a:pPr lvl="1"/>
            <a:r>
              <a:rPr lang="el-GR" sz="2000" dirty="0" smtClean="0"/>
              <a:t>Επιλέγονται αυτόματα με βάση </a:t>
            </a:r>
            <a:r>
              <a:rPr lang="en-US" sz="2000" dirty="0" smtClean="0"/>
              <a:t>bandwidth </a:t>
            </a:r>
            <a:r>
              <a:rPr lang="el-GR" sz="2000" dirty="0" smtClean="0"/>
              <a:t>και επεξεργαστική ισχύ</a:t>
            </a:r>
          </a:p>
          <a:p>
            <a:pPr lvl="1"/>
            <a:r>
              <a:rPr lang="el-GR" sz="2000" dirty="0" smtClean="0"/>
              <a:t>Όλες οι αναζητήσεις περνούν από αυτούς</a:t>
            </a:r>
            <a:endParaRPr lang="en-US" sz="2000" dirty="0" smtClean="0"/>
          </a:p>
          <a:p>
            <a:endParaRPr lang="el-GR" sz="2400" dirty="0"/>
          </a:p>
        </p:txBody>
      </p:sp>
      <p:sp>
        <p:nvSpPr>
          <p:cNvPr id="31746" name="AutoShape 2" descr="Αποτέλεσμα εικόνας για kaz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1748" name="AutoShape 4" descr="Αποτέλεσμα εικόνας για kaz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1750" name="Picture 6" descr="http://news.techgenie.com/files/Kaz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9692" y="443916"/>
            <a:ext cx="1336204" cy="680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endParaRPr lang="el-GR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835696" y="1196752"/>
          <a:ext cx="3678560" cy="5170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Visio" r:id="rId3" imgW="4237206" imgH="5953035" progId="Visio.Drawing.11">
                  <p:embed/>
                </p:oleObj>
              </mc:Choice>
              <mc:Fallback>
                <p:oleObj name="Visio" r:id="rId3" imgW="4237206" imgH="595303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196752"/>
                        <a:ext cx="3678560" cy="5170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Κατηγορίες κατανεμημένων συστημάτων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Πώς οργανώνουμε τους κόμβους σε ένα κατανεμημένο σύστημα;</a:t>
            </a:r>
          </a:p>
          <a:p>
            <a:pPr lvl="1"/>
            <a:r>
              <a:rPr lang="el-GR" sz="2000" dirty="0" smtClean="0"/>
              <a:t>Μοντέλο πελάτη-εξυπηρετητή (</a:t>
            </a:r>
            <a:r>
              <a:rPr lang="en-US" sz="2000" dirty="0" smtClean="0"/>
              <a:t>client-server model)</a:t>
            </a:r>
          </a:p>
          <a:p>
            <a:pPr lvl="1"/>
            <a:r>
              <a:rPr lang="el-GR" sz="2000" dirty="0" smtClean="0"/>
              <a:t>Δίκτυα ομότιμων κόμβων (</a:t>
            </a:r>
            <a:r>
              <a:rPr lang="en-US" sz="2000" dirty="0" smtClean="0"/>
              <a:t>Peer-to-peer networks </a:t>
            </a:r>
            <a:r>
              <a:rPr lang="el-GR" sz="2000" dirty="0" smtClean="0"/>
              <a:t>ή απλώς </a:t>
            </a:r>
            <a:r>
              <a:rPr lang="en-US" sz="2000" dirty="0" smtClean="0"/>
              <a:t>P2P)</a:t>
            </a:r>
            <a:endParaRPr lang="el-GR" sz="2000" dirty="0" smtClean="0"/>
          </a:p>
          <a:p>
            <a:pPr lvl="2"/>
            <a:r>
              <a:rPr lang="el-GR" sz="1600" dirty="0" smtClean="0"/>
              <a:t>Αδόμητα</a:t>
            </a:r>
          </a:p>
          <a:p>
            <a:pPr lvl="2"/>
            <a:r>
              <a:rPr lang="el-GR" sz="1600" dirty="0" smtClean="0"/>
              <a:t>Δομημένα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Ένας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αποθηκεύει καταλόγους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&lt;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filename,peer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 pointer&gt;</a:t>
            </a:r>
            <a:r>
              <a:rPr lang="el-GR" sz="2000" dirty="0" smtClean="0">
                <a:ea typeface="ＭＳ Ｐゴシック" pitchFamily="-84" charset="-128"/>
                <a:cs typeface="ＭＳ Ｐゴシック" pitchFamily="-84" charset="-128"/>
              </a:rPr>
              <a:t> όπως οι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servers </a:t>
            </a:r>
            <a:r>
              <a:rPr lang="el-GR" sz="2000" dirty="0" smtClean="0">
                <a:ea typeface="ＭＳ Ｐゴシック" pitchFamily="-84" charset="-128"/>
                <a:cs typeface="ＭＳ Ｐゴシック" pitchFamily="-84" charset="-128"/>
              </a:rPr>
              <a:t>του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Napster</a:t>
            </a:r>
          </a:p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Οι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αλλάζουν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Οποιοσδήποτε κόμβος μπορεί να γίνει (και να παραμείνει)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</a:t>
            </a:r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 αρκεί να έχει καλή φήμη (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reputation)</a:t>
            </a:r>
            <a:endParaRPr lang="en-US" sz="2400" i="1" dirty="0" smtClean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r>
              <a:rPr lang="en-US" sz="2000" dirty="0" err="1" smtClean="0">
                <a:ea typeface="ＭＳ Ｐゴシック" pitchFamily="-84" charset="-128"/>
              </a:rPr>
              <a:t>Kazaalite</a:t>
            </a:r>
            <a:r>
              <a:rPr lang="en-US" sz="2000" dirty="0" smtClean="0">
                <a:ea typeface="ＭＳ Ｐゴシック" pitchFamily="-84" charset="-128"/>
              </a:rPr>
              <a:t>: participation level (=</a:t>
            </a:r>
            <a:r>
              <a:rPr lang="el-GR" sz="2000" dirty="0" smtClean="0">
                <a:ea typeface="ＭＳ Ｐゴシック" pitchFamily="-84" charset="-128"/>
              </a:rPr>
              <a:t>φήμη</a:t>
            </a:r>
            <a:r>
              <a:rPr lang="en-US" sz="2000" dirty="0" smtClean="0">
                <a:ea typeface="ＭＳ Ｐゴシック" pitchFamily="-84" charset="-128"/>
              </a:rPr>
              <a:t>) </a:t>
            </a:r>
            <a:r>
              <a:rPr lang="el-GR" sz="2000" dirty="0" smtClean="0">
                <a:ea typeface="ＭＳ Ｐゴシック" pitchFamily="-84" charset="-128"/>
              </a:rPr>
              <a:t>ενός χρήστη από </a:t>
            </a:r>
            <a:r>
              <a:rPr lang="en-US" sz="2000" dirty="0" smtClean="0">
                <a:ea typeface="ＭＳ Ｐゴシック" pitchFamily="-84" charset="-128"/>
              </a:rPr>
              <a:t>0 </a:t>
            </a:r>
            <a:r>
              <a:rPr lang="el-GR" sz="2000" dirty="0" err="1" smtClean="0">
                <a:ea typeface="ＭＳ Ｐゴシック" pitchFamily="-84" charset="-128"/>
              </a:rPr>
              <a:t>εώς</a:t>
            </a:r>
            <a:r>
              <a:rPr lang="el-GR" sz="2000" dirty="0" smtClean="0">
                <a:ea typeface="ＭＳ Ｐゴシック" pitchFamily="-84" charset="-128"/>
              </a:rPr>
              <a:t> </a:t>
            </a:r>
            <a:r>
              <a:rPr lang="en-US" sz="2000" dirty="0" smtClean="0">
                <a:ea typeface="ＭＳ Ｐゴシック" pitchFamily="-84" charset="-128"/>
              </a:rPr>
              <a:t>1000, </a:t>
            </a:r>
            <a:r>
              <a:rPr lang="el-GR" sz="2000" dirty="0" smtClean="0">
                <a:ea typeface="ＭＳ Ｐゴシック" pitchFamily="-84" charset="-128"/>
              </a:rPr>
              <a:t>επηρεάζεται από τη διάρκεια που ο χρήστης είναι συνδεδεμένος και τον αριθμό </a:t>
            </a:r>
            <a:r>
              <a:rPr lang="en-US" sz="2000" dirty="0" smtClean="0">
                <a:ea typeface="ＭＳ Ｐゴシック" pitchFamily="-84" charset="-128"/>
              </a:rPr>
              <a:t>uploads</a:t>
            </a:r>
          </a:p>
          <a:p>
            <a:pPr lvl="1"/>
            <a:r>
              <a:rPr lang="el-GR" sz="2000" dirty="0" smtClean="0">
                <a:ea typeface="ＭＳ Ｐゴシック" pitchFamily="-84" charset="-128"/>
              </a:rPr>
              <a:t>Υπάρχουν και πιο πολύπλοκες μέθοδοι  υπολογισμού του </a:t>
            </a:r>
            <a:r>
              <a:rPr lang="en-US" sz="2000" dirty="0" smtClean="0">
                <a:ea typeface="ＭＳ Ｐゴシック" pitchFamily="-84" charset="-128"/>
              </a:rPr>
              <a:t>reputation</a:t>
            </a:r>
          </a:p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Ένας κόμβος αναζητά πάντα μέσω του πιο κοντινού του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Ειδική περίπτωση: </a:t>
            </a:r>
            <a:r>
              <a:rPr lang="en-US" dirty="0" err="1" smtClean="0"/>
              <a:t>BitTorrent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Κίνητρο</a:t>
            </a:r>
            <a:r>
              <a:rPr lang="en-US" sz="2400" dirty="0" smtClean="0"/>
              <a:t>: </a:t>
            </a:r>
            <a:r>
              <a:rPr lang="el-GR" sz="2400" dirty="0" smtClean="0"/>
              <a:t>δημοφιλή αρχεία</a:t>
            </a:r>
            <a:endParaRPr lang="en-US" sz="2400" dirty="0" smtClean="0"/>
          </a:p>
          <a:p>
            <a:pPr lvl="1"/>
            <a:r>
              <a:rPr lang="el-GR" sz="2000" dirty="0" smtClean="0"/>
              <a:t>Η </a:t>
            </a:r>
            <a:r>
              <a:rPr lang="el-GR" sz="2000" dirty="0" err="1" smtClean="0"/>
              <a:t>δημοφιλία</a:t>
            </a:r>
            <a:r>
              <a:rPr lang="el-GR" sz="2000" dirty="0" smtClean="0"/>
              <a:t> παρουσιάζει </a:t>
            </a:r>
            <a:r>
              <a:rPr lang="en-US" sz="2000" dirty="0" smtClean="0"/>
              <a:t>temporal locality (Flash Crowds)</a:t>
            </a:r>
          </a:p>
          <a:p>
            <a:pPr lvl="1"/>
            <a:r>
              <a:rPr lang="el-GR" sz="2000" dirty="0" smtClean="0"/>
              <a:t>Π.χ., </a:t>
            </a:r>
            <a:r>
              <a:rPr lang="en-US" sz="2000" dirty="0" smtClean="0"/>
              <a:t>Slashdot effect, CNN Web site </a:t>
            </a:r>
            <a:r>
              <a:rPr lang="el-GR" sz="2000" dirty="0" smtClean="0"/>
              <a:t>την </a:t>
            </a:r>
            <a:r>
              <a:rPr lang="en-US" sz="2000" dirty="0" smtClean="0"/>
              <a:t>9/11, </a:t>
            </a:r>
            <a:r>
              <a:rPr lang="el-GR" sz="2000" dirty="0" smtClean="0"/>
              <a:t>κυκλοφορία νέας ταινίας ή παιχνιδιού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Στοχεύει στην αποδοτική μεταφόρτωση του αρχείου παρά στην αναζήτηση</a:t>
            </a:r>
            <a:endParaRPr lang="en-US" sz="2400" dirty="0" smtClean="0"/>
          </a:p>
          <a:p>
            <a:pPr lvl="1"/>
            <a:r>
              <a:rPr lang="el-GR" sz="2000" dirty="0" smtClean="0"/>
              <a:t>Κατανομή του αρχείου σε πολλούς κόμβους ταυτόχρονα</a:t>
            </a:r>
            <a:endParaRPr lang="en-US" sz="2000" dirty="0" smtClean="0"/>
          </a:p>
          <a:p>
            <a:pPr lvl="1"/>
            <a:r>
              <a:rPr lang="el-GR" sz="2000" dirty="0" smtClean="0"/>
              <a:t>Ένας εκδότης</a:t>
            </a:r>
            <a:r>
              <a:rPr lang="en-US" sz="2000" dirty="0" smtClean="0"/>
              <a:t>, </a:t>
            </a:r>
            <a:r>
              <a:rPr lang="el-GR" sz="2000" dirty="0" smtClean="0"/>
              <a:t>πολλοί </a:t>
            </a:r>
            <a:r>
              <a:rPr lang="en-US" sz="2000" dirty="0" err="1" smtClean="0"/>
              <a:t>downloaders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Αποφυγή </a:t>
            </a:r>
            <a:r>
              <a:rPr lang="en-US" sz="2400" dirty="0" smtClean="0"/>
              <a:t> free-riding</a:t>
            </a:r>
            <a:endParaRPr lang="el-GR" sz="2400" dirty="0" smtClean="0"/>
          </a:p>
          <a:p>
            <a:pPr lvl="1"/>
            <a:r>
              <a:rPr lang="el-GR" sz="2000" dirty="0" smtClean="0"/>
              <a:t>Μόνο κατεβάζω αρχεία αλλά δεν διαμοιράζω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Βασική αρχή</a:t>
            </a:r>
            <a:r>
              <a:rPr lang="en-US" sz="3600" dirty="0" smtClean="0"/>
              <a:t>: </a:t>
            </a:r>
            <a:r>
              <a:rPr lang="el-GR" sz="3600" dirty="0" smtClean="0"/>
              <a:t>Παράλληλο</a:t>
            </a:r>
            <a:r>
              <a:rPr lang="en-US" sz="3600" dirty="0" smtClean="0"/>
              <a:t> Downloading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Διαίρεση αρχείου σε πολλά κομμάτια</a:t>
            </a:r>
            <a:endParaRPr lang="en-US" sz="2000" dirty="0" smtClean="0"/>
          </a:p>
          <a:p>
            <a:pPr lvl="1"/>
            <a:r>
              <a:rPr lang="en-US" sz="1800" dirty="0" smtClean="0"/>
              <a:t>Replication </a:t>
            </a:r>
            <a:r>
              <a:rPr lang="el-GR" sz="1800" dirty="0" smtClean="0"/>
              <a:t>διαφορετικών κομματιών σε διαφορετικούς κόμβους</a:t>
            </a:r>
            <a:endParaRPr lang="en-US" sz="1800" dirty="0" smtClean="0"/>
          </a:p>
          <a:p>
            <a:pPr lvl="1"/>
            <a:r>
              <a:rPr lang="el-GR" sz="1800" dirty="0" smtClean="0"/>
              <a:t>Ένας κόμβος μπορεί να ανταλλάξει τα κομμάτια που έχει με κομμάτια που δεν έχει από άλλους κόμβους</a:t>
            </a:r>
            <a:endParaRPr lang="en-US" sz="1800" dirty="0" smtClean="0"/>
          </a:p>
          <a:p>
            <a:pPr lvl="1"/>
            <a:r>
              <a:rPr lang="el-GR" sz="1800" dirty="0" smtClean="0"/>
              <a:t>Οι κόμβοι μπορούν να ανακατασκευάσουν όλο το αρχείο από τα κομμάτια του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Επιτρέπει ταυτόχρονα </a:t>
            </a:r>
            <a:r>
              <a:rPr lang="en-US" sz="2000" dirty="0" smtClean="0"/>
              <a:t>downloads</a:t>
            </a:r>
          </a:p>
          <a:p>
            <a:pPr lvl="1"/>
            <a:r>
              <a:rPr lang="el-GR" sz="1800" dirty="0" smtClean="0"/>
              <a:t>Διαφορετικά μέρη του αρχείου από διαφορετικούς κόμβους ταυτόχρονα</a:t>
            </a:r>
            <a:endParaRPr lang="en-US" sz="1800" dirty="0" smtClean="0"/>
          </a:p>
          <a:p>
            <a:pPr lvl="1"/>
            <a:r>
              <a:rPr lang="el-GR" sz="1800" dirty="0" smtClean="0"/>
              <a:t>Ιδιαίτερα αποδοτικό για μεγάλα αρχεία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System Components</a:t>
            </a:r>
          </a:p>
          <a:p>
            <a:pPr lvl="1"/>
            <a:r>
              <a:rPr lang="en-US" sz="1800" dirty="0" smtClean="0"/>
              <a:t>Web server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Tracker</a:t>
            </a:r>
          </a:p>
          <a:p>
            <a:pPr lvl="1"/>
            <a:r>
              <a:rPr lang="en-US" sz="1800" dirty="0" smtClean="0"/>
              <a:t>Peers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Κόμβος με ειδικό ρόλο</a:t>
            </a:r>
            <a:endParaRPr lang="en-US" sz="2000" dirty="0" smtClean="0"/>
          </a:p>
          <a:p>
            <a:pPr lvl="1"/>
            <a:r>
              <a:rPr lang="el-GR" sz="1800" dirty="0" smtClean="0"/>
              <a:t>Καταγράφει τους κόμβους που συμμετέχουν στο δίκτυο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Οι κόμβοι εγγράφονται στον </a:t>
            </a:r>
            <a:r>
              <a:rPr lang="en-US" sz="2000" dirty="0" smtClean="0"/>
              <a:t>tracker</a:t>
            </a:r>
          </a:p>
          <a:p>
            <a:pPr lvl="1"/>
            <a:r>
              <a:rPr lang="el-GR" sz="1800" dirty="0" smtClean="0"/>
              <a:t>Κατά την άφιξή τους</a:t>
            </a:r>
            <a:endParaRPr lang="en-US" sz="1800" dirty="0" smtClean="0"/>
          </a:p>
          <a:p>
            <a:pPr lvl="1"/>
            <a:r>
              <a:rPr lang="el-GR" sz="1800" dirty="0" smtClean="0"/>
              <a:t>Περιοδικά ενημερώνουν ότι είναι ακόμα στο δίκτυο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Ο </a:t>
            </a:r>
            <a:r>
              <a:rPr lang="en-US" sz="2000" dirty="0" smtClean="0"/>
              <a:t>tracker </a:t>
            </a:r>
            <a:r>
              <a:rPr lang="el-GR" sz="2000" dirty="0" smtClean="0"/>
              <a:t>επιλέγει τους κόμβους για</a:t>
            </a:r>
            <a:r>
              <a:rPr lang="en-US" sz="2000" dirty="0" smtClean="0"/>
              <a:t> downloading</a:t>
            </a:r>
          </a:p>
          <a:p>
            <a:pPr lvl="1"/>
            <a:r>
              <a:rPr lang="el-GR" sz="1800" dirty="0" smtClean="0"/>
              <a:t>Επιστρέφει τυχαίο υποσύνολο (με </a:t>
            </a:r>
            <a:r>
              <a:rPr lang="en-US" sz="1800" dirty="0" smtClean="0"/>
              <a:t>IP addresses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lvl="1"/>
            <a:r>
              <a:rPr lang="el-GR" sz="1800" dirty="0" smtClean="0"/>
              <a:t>Έτσι ένας εισερχόμενος κόμβος ξέρει με ποιους άλλους να συνδεθεί για να κατεβάσει ένα αρχείο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Αντί για κεντρικό </a:t>
            </a:r>
            <a:r>
              <a:rPr lang="en-US" sz="2000" dirty="0" smtClean="0"/>
              <a:t>tracker </a:t>
            </a:r>
            <a:r>
              <a:rPr lang="el-GR" sz="2000" dirty="0" smtClean="0"/>
              <a:t>μπορεί να χρησιμοποιήσει </a:t>
            </a:r>
            <a:r>
              <a:rPr lang="en-US" sz="2000" dirty="0" smtClean="0"/>
              <a:t>P2P</a:t>
            </a:r>
            <a:r>
              <a:rPr lang="el-GR" sz="2000" dirty="0" smtClean="0"/>
              <a:t> δίκτυο (</a:t>
            </a:r>
            <a:r>
              <a:rPr lang="en-US" sz="2000" dirty="0" smtClean="0"/>
              <a:t>DHT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l-GR" sz="2400" dirty="0" smtClean="0"/>
              <a:t>Τα αρχεία διαιρούνται σε μικρότερα κομμάτια</a:t>
            </a:r>
            <a:endParaRPr lang="en-US" sz="2400" dirty="0" smtClean="0"/>
          </a:p>
          <a:p>
            <a:pPr lvl="1"/>
            <a:r>
              <a:rPr lang="el-GR" sz="2000" dirty="0" smtClean="0"/>
              <a:t>Σταθερού μεγέθους, συνήθως </a:t>
            </a:r>
            <a:r>
              <a:rPr lang="en-US" sz="2000" dirty="0" smtClean="0"/>
              <a:t>256 Kbytes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Επιτρέπει ταυτόχρονη μεταφορά</a:t>
            </a:r>
            <a:endParaRPr lang="en-US" sz="2400" dirty="0" smtClean="0"/>
          </a:p>
          <a:p>
            <a:pPr lvl="1"/>
            <a:r>
              <a:rPr lang="el-GR" sz="2000" dirty="0" smtClean="0"/>
              <a:t>Κατέβασμα </a:t>
            </a:r>
            <a:r>
              <a:rPr lang="en-US" sz="2000" dirty="0" smtClean="0"/>
              <a:t>chunks </a:t>
            </a:r>
            <a:r>
              <a:rPr lang="el-GR" sz="2000" dirty="0" smtClean="0"/>
              <a:t>από διαφορετικούς κόμβους </a:t>
            </a:r>
            <a:endParaRPr lang="en-US" sz="2000" dirty="0" smtClean="0"/>
          </a:p>
          <a:p>
            <a:pPr lvl="1"/>
            <a:r>
              <a:rPr lang="el-GR" sz="2000" dirty="0" smtClean="0"/>
              <a:t>Ανέβασμα </a:t>
            </a:r>
            <a:r>
              <a:rPr lang="en-US" sz="2000" dirty="0" smtClean="0"/>
              <a:t>chunks </a:t>
            </a:r>
            <a:r>
              <a:rPr lang="el-GR" sz="2000" dirty="0" smtClean="0"/>
              <a:t>σε άλλους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Γνώση για τα </a:t>
            </a:r>
            <a:r>
              <a:rPr lang="en-US" sz="2400" dirty="0" smtClean="0"/>
              <a:t>chunks </a:t>
            </a:r>
            <a:r>
              <a:rPr lang="el-GR" sz="2400" dirty="0" smtClean="0"/>
              <a:t>που έχουν οι συνδεδεμένοι κόμβοι</a:t>
            </a:r>
            <a:endParaRPr lang="en-US" sz="2400" dirty="0" smtClean="0"/>
          </a:p>
          <a:p>
            <a:pPr lvl="1"/>
            <a:r>
              <a:rPr lang="el-GR" sz="2000" dirty="0" smtClean="0"/>
              <a:t>Περιοδική μεταφορά λίστας με </a:t>
            </a:r>
            <a:r>
              <a:rPr lang="en-US" sz="2000" dirty="0" smtClean="0"/>
              <a:t>chunks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Η μεταφόρτωση ολοκληρώνεται όταν κατέβουν όλα τα </a:t>
            </a:r>
            <a:r>
              <a:rPr lang="en-US" sz="2400" dirty="0" smtClean="0"/>
              <a:t>chunks </a:t>
            </a:r>
            <a:r>
              <a:rPr lang="el-GR" sz="2400" dirty="0" smtClean="0"/>
              <a:t>ενός αρχείου</a:t>
            </a:r>
            <a:endParaRPr lang="en-US" sz="2400" dirty="0" smtClean="0"/>
          </a:p>
          <a:p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941784" y="1371600"/>
            <a:ext cx="7086600" cy="5351463"/>
            <a:chOff x="336" y="864"/>
            <a:chExt cx="4464" cy="3371"/>
          </a:xfrm>
        </p:grpSpPr>
        <p:sp>
          <p:nvSpPr>
            <p:cNvPr id="5" name="AutoShape 33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34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35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36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37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</a:t>
              </a:r>
              <a:r>
                <a:rPr lang="en-US" dirty="0" smtClean="0">
                  <a:solidFill>
                    <a:schemeClr val="tx1"/>
                  </a:solidFill>
                </a:rPr>
                <a:t>Leech]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</a:t>
              </a:r>
              <a:r>
                <a:rPr lang="en-US" dirty="0" smtClean="0">
                  <a:solidFill>
                    <a:schemeClr val="tx1"/>
                  </a:solidFill>
                </a:rPr>
                <a:t>Leech]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Tracker</a:t>
              </a:r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528" y="1536"/>
              <a:ext cx="384" cy="1104"/>
              <a:chOff x="528" y="1536"/>
              <a:chExt cx="384" cy="1104"/>
            </a:xfrm>
          </p:grpSpPr>
          <p:sp>
            <p:nvSpPr>
              <p:cNvPr id="16" name="Line 56"/>
              <p:cNvSpPr>
                <a:spLocks noChangeShapeType="1"/>
              </p:cNvSpPr>
              <p:nvPr/>
            </p:nvSpPr>
            <p:spPr bwMode="auto">
              <a:xfrm flipH="1">
                <a:off x="720" y="1632"/>
                <a:ext cx="192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57"/>
              <p:cNvSpPr txBox="1">
                <a:spLocks noChangeArrowheads="1"/>
              </p:cNvSpPr>
              <p:nvPr/>
            </p:nvSpPr>
            <p:spPr bwMode="auto">
              <a:xfrm rot="-4596209">
                <a:off x="96" y="1968"/>
                <a:ext cx="10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.torrent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 dirty="0"/>
                <a:t>Web page </a:t>
              </a:r>
            </a:p>
            <a:p>
              <a:pPr algn="ctr"/>
              <a:r>
                <a:rPr lang="en-US" sz="1000" dirty="0"/>
                <a:t>with link </a:t>
              </a:r>
            </a:p>
            <a:p>
              <a:pPr algn="ctr"/>
              <a:r>
                <a:rPr lang="en-US" sz="1000" dirty="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960" y="1680"/>
              <a:ext cx="1776" cy="960"/>
              <a:chOff x="960" y="1680"/>
              <a:chExt cx="1776" cy="960"/>
            </a:xfrm>
          </p:grpSpPr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V="1">
                <a:off x="960" y="1680"/>
                <a:ext cx="177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 rot="-1770494">
                <a:off x="1385" y="1853"/>
                <a:ext cx="10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Get-announce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1152" y="1680"/>
              <a:ext cx="1808" cy="960"/>
              <a:chOff x="1152" y="1680"/>
              <a:chExt cx="1808" cy="960"/>
            </a:xfrm>
          </p:grpSpPr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H="1">
                <a:off x="1152" y="1680"/>
                <a:ext cx="1728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 rot="-1770494">
                <a:off x="1392" y="2112"/>
                <a:ext cx="15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Response-peer list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1200" y="2400"/>
              <a:ext cx="2976" cy="1104"/>
              <a:chOff x="1200" y="2400"/>
              <a:chExt cx="2976" cy="1104"/>
            </a:xfrm>
          </p:grpSpPr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 rot="-207199">
                <a:off x="2352" y="2400"/>
                <a:ext cx="9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Shake-hand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 rot="1756914">
              <a:off x="1152" y="3216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Shake-hand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 dirty="0"/>
                <a:t>Web page </a:t>
              </a:r>
            </a:p>
            <a:p>
              <a:pPr algn="ctr"/>
              <a:r>
                <a:rPr lang="en-US" sz="1000" dirty="0"/>
                <a:t>with link </a:t>
              </a:r>
            </a:p>
            <a:p>
              <a:pPr algn="ctr"/>
              <a:r>
                <a:rPr lang="en-US" sz="1000" dirty="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1200" y="2400"/>
              <a:ext cx="2976" cy="960"/>
              <a:chOff x="1200" y="2400"/>
              <a:chExt cx="2976" cy="960"/>
            </a:xfrm>
          </p:grpSpPr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Text Box 24"/>
              <p:cNvSpPr txBox="1">
                <a:spLocks noChangeArrowheads="1"/>
              </p:cNvSpPr>
              <p:nvPr/>
            </p:nvSpPr>
            <p:spPr bwMode="auto">
              <a:xfrm rot="1832436">
                <a:off x="1440" y="2928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 rot="-207199">
                <a:off x="2544" y="2400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Μοντέλο πελάτη-εξυπηρετητή</a:t>
            </a:r>
            <a:endParaRPr lang="el-GR" dirty="0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1617043"/>
          </a:xfrm>
        </p:spPr>
        <p:txBody>
          <a:bodyPr/>
          <a:lstStyle/>
          <a:p>
            <a:r>
              <a:rPr lang="el-GR" sz="2400" dirty="0" smtClean="0"/>
              <a:t>Ο πελάτης στέλνει αιτήματα στον εξυπηρετητή</a:t>
            </a:r>
          </a:p>
          <a:p>
            <a:r>
              <a:rPr lang="el-GR" sz="2400" dirty="0" smtClean="0"/>
              <a:t>Ο εξυπηρετητής παρέχει πόρους ή υπηρεσίες στους πελάτες</a:t>
            </a:r>
          </a:p>
          <a:p>
            <a:r>
              <a:rPr lang="el-GR" sz="2400" dirty="0" smtClean="0"/>
              <a:t>Οι πελάτες δεν έχουν καμία μεταξύ τους επικοινωνία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+  </a:t>
            </a:r>
            <a:r>
              <a:rPr lang="el-GR" sz="2400" b="1" dirty="0" smtClean="0">
                <a:solidFill>
                  <a:srgbClr val="00B050"/>
                </a:solidFill>
              </a:rPr>
              <a:t>Εύκολη υλοποίηση και διαχείριση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-   </a:t>
            </a:r>
            <a:r>
              <a:rPr lang="en-US" sz="2400" b="1" dirty="0" smtClean="0">
                <a:solidFill>
                  <a:srgbClr val="C00000"/>
                </a:solidFill>
              </a:rPr>
              <a:t>Single point of failure</a:t>
            </a:r>
            <a:r>
              <a:rPr lang="el-GR" sz="2400" b="1" dirty="0" smtClean="0">
                <a:solidFill>
                  <a:srgbClr val="C00000"/>
                </a:solidFill>
              </a:rPr>
              <a:t>, δεν κλιμακώνεται εύκολα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E-mail, www</a:t>
            </a:r>
            <a:r>
              <a:rPr lang="el-GR" sz="2400" dirty="0" smtClean="0"/>
              <a:t>, </a:t>
            </a:r>
            <a:r>
              <a:rPr lang="en-US" sz="2400" dirty="0" smtClean="0"/>
              <a:t>ftp, DNS, </a:t>
            </a:r>
            <a:r>
              <a:rPr lang="el-GR" sz="2400" dirty="0" smtClean="0"/>
              <a:t>κλπ.</a:t>
            </a:r>
            <a:endParaRPr lang="el-GR" sz="2400" dirty="0"/>
          </a:p>
        </p:txBody>
      </p:sp>
      <p:pic>
        <p:nvPicPr>
          <p:cNvPr id="6" name="Picture 4" descr="https://upload.wikimedia.org/wikipedia/commons/thumb/c/c9/Client-server-model.svg/250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396044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 dirty="0"/>
                <a:t>Web page </a:t>
              </a:r>
            </a:p>
            <a:p>
              <a:pPr algn="ctr"/>
              <a:r>
                <a:rPr lang="en-US" sz="1000" dirty="0"/>
                <a:t>with link </a:t>
              </a:r>
            </a:p>
            <a:p>
              <a:pPr algn="ctr"/>
              <a:r>
                <a:rPr lang="en-US" sz="1000" dirty="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1200" y="2400"/>
              <a:ext cx="2976" cy="1104"/>
              <a:chOff x="1200" y="2400"/>
              <a:chExt cx="2976" cy="1104"/>
            </a:xfrm>
          </p:grpSpPr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 rot="1832436">
                <a:off x="1440" y="2928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 rot="1832436">
                <a:off x="1296" y="3216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 rot="-207199">
                <a:off x="2544" y="2400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960" y="1680"/>
              <a:ext cx="2000" cy="960"/>
              <a:chOff x="960" y="1680"/>
              <a:chExt cx="2000" cy="960"/>
            </a:xfrm>
          </p:grpSpPr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V="1">
                <a:off x="960" y="1680"/>
                <a:ext cx="177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H="1">
                <a:off x="1152" y="1680"/>
                <a:ext cx="1728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 rot="-1770494">
                <a:off x="1385" y="1853"/>
                <a:ext cx="10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Get-announce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auto">
              <a:xfrm rot="-1770494">
                <a:off x="1392" y="2112"/>
                <a:ext cx="15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Response-peer list</a:t>
                </a: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1200" y="2400"/>
              <a:ext cx="2976" cy="1104"/>
              <a:chOff x="1200" y="2400"/>
              <a:chExt cx="2976" cy="1104"/>
            </a:xfrm>
          </p:grpSpPr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 rot="1832436">
                <a:off x="1440" y="2928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1" name="Text Box 24"/>
              <p:cNvSpPr txBox="1">
                <a:spLocks noChangeArrowheads="1"/>
              </p:cNvSpPr>
              <p:nvPr/>
            </p:nvSpPr>
            <p:spPr bwMode="auto">
              <a:xfrm rot="1832436">
                <a:off x="1296" y="3216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2" name="Text Box 25"/>
              <p:cNvSpPr txBox="1">
                <a:spLocks noChangeArrowheads="1"/>
              </p:cNvSpPr>
              <p:nvPr/>
            </p:nvSpPr>
            <p:spPr bwMode="auto">
              <a:xfrm rot="-207199">
                <a:off x="2544" y="2400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</p:grp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r>
              <a:rPr lang="el-GR" dirty="0" smtClean="0"/>
              <a:t>Παράδειγμα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327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70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Σειρά επιλογής </a:t>
            </a:r>
            <a:r>
              <a:rPr lang="en-US" dirty="0" smtClean="0"/>
              <a:t>chunk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Ποια</a:t>
            </a:r>
            <a:r>
              <a:rPr lang="en-US" sz="2400" dirty="0" smtClean="0"/>
              <a:t> chunks</a:t>
            </a:r>
            <a:r>
              <a:rPr lang="el-GR" sz="2400" dirty="0" smtClean="0"/>
              <a:t> να ζητήσω;</a:t>
            </a:r>
            <a:endParaRPr lang="en-US" sz="2400" dirty="0" smtClean="0"/>
          </a:p>
          <a:p>
            <a:pPr lvl="1"/>
            <a:r>
              <a:rPr lang="el-GR" sz="2000" dirty="0" smtClean="0"/>
              <a:t>Μια λύση: με τη σειρά, όπως ένας </a:t>
            </a:r>
            <a:r>
              <a:rPr lang="en-US" sz="2000" dirty="0" smtClean="0"/>
              <a:t>HTTP client</a:t>
            </a:r>
          </a:p>
          <a:p>
            <a:r>
              <a:rPr lang="el-GR" sz="2400" dirty="0" smtClean="0"/>
              <a:t>Πρόβλημα 1</a:t>
            </a:r>
            <a:r>
              <a:rPr lang="en-US" sz="2400" dirty="0" smtClean="0"/>
              <a:t>: </a:t>
            </a:r>
            <a:r>
              <a:rPr lang="el-GR" sz="2400" dirty="0" smtClean="0"/>
              <a:t>πολλοί κόμβοι θα έχουν τα πρώτα </a:t>
            </a:r>
            <a:r>
              <a:rPr lang="en-US" sz="2400" dirty="0" smtClean="0"/>
              <a:t>chunks</a:t>
            </a:r>
          </a:p>
          <a:p>
            <a:pPr lvl="1"/>
            <a:r>
              <a:rPr lang="el-GR" sz="2000" dirty="0" smtClean="0"/>
              <a:t>Οι κόμβοι δε θα έχουν να μοιραστούν πολλά</a:t>
            </a:r>
            <a:endParaRPr lang="en-US" sz="2000" dirty="0" smtClean="0"/>
          </a:p>
          <a:p>
            <a:pPr lvl="1"/>
            <a:r>
              <a:rPr lang="el-GR" sz="2000" dirty="0" smtClean="0"/>
              <a:t>Περιορίζεται η κλιμακωσιμότητα του συστήματος</a:t>
            </a:r>
            <a:endParaRPr lang="en-US" sz="2000" dirty="0" smtClean="0"/>
          </a:p>
          <a:p>
            <a:r>
              <a:rPr lang="el-GR" sz="2400" dirty="0" smtClean="0"/>
              <a:t>Πρόβλημα 2</a:t>
            </a:r>
            <a:r>
              <a:rPr lang="en-US" sz="2400" dirty="0" smtClean="0"/>
              <a:t>: </a:t>
            </a:r>
            <a:r>
              <a:rPr lang="el-GR" sz="2400" dirty="0" smtClean="0"/>
              <a:t>Τελικά κανείς δεν έχει σπάνια </a:t>
            </a:r>
            <a:r>
              <a:rPr lang="en-US" sz="2400" dirty="0" smtClean="0"/>
              <a:t>chunks</a:t>
            </a:r>
          </a:p>
          <a:p>
            <a:pPr lvl="1"/>
            <a:r>
              <a:rPr lang="el-GR" sz="2000" dirty="0" smtClean="0"/>
              <a:t>Π.χ., τα </a:t>
            </a:r>
            <a:r>
              <a:rPr lang="en-US" sz="2000" dirty="0" smtClean="0"/>
              <a:t>chunks </a:t>
            </a:r>
            <a:r>
              <a:rPr lang="el-GR" sz="2000" dirty="0" smtClean="0"/>
              <a:t>στο τέλος του αρχείου</a:t>
            </a:r>
            <a:endParaRPr lang="en-US" sz="2000" dirty="0" smtClean="0"/>
          </a:p>
          <a:p>
            <a:pPr lvl="1"/>
            <a:r>
              <a:rPr lang="el-GR" sz="2000" dirty="0" smtClean="0"/>
              <a:t>Περιορίζεται η ικανότητα να κατέβει όλο το αρχείο</a:t>
            </a:r>
            <a:endParaRPr lang="en-US" sz="2000" dirty="0" smtClean="0"/>
          </a:p>
          <a:p>
            <a:r>
              <a:rPr lang="el-GR" sz="2400" dirty="0" smtClean="0"/>
              <a:t>Λύσεις</a:t>
            </a:r>
            <a:r>
              <a:rPr lang="en-US" sz="2400" dirty="0" smtClean="0"/>
              <a:t>: </a:t>
            </a:r>
            <a:r>
              <a:rPr lang="el-GR" sz="2400" dirty="0" smtClean="0"/>
              <a:t>τυχαία επιλογή και επιλογή του σπανιότερου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Προτεραιότητα στο σπανιότερο </a:t>
            </a:r>
            <a:r>
              <a:rPr lang="en-US" sz="4000" dirty="0" smtClean="0"/>
              <a:t>chunk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Ποιο είναι το σπανιότερο;</a:t>
            </a:r>
            <a:endParaRPr lang="en-US" sz="2400" dirty="0" smtClean="0"/>
          </a:p>
          <a:p>
            <a:pPr lvl="1"/>
            <a:r>
              <a:rPr lang="el-GR" sz="2000" dirty="0" smtClean="0"/>
              <a:t>Το</a:t>
            </a:r>
            <a:r>
              <a:rPr lang="en-US" sz="2000" dirty="0" smtClean="0"/>
              <a:t> chunk </a:t>
            </a:r>
            <a:r>
              <a:rPr lang="el-GR" sz="2000" dirty="0" smtClean="0"/>
              <a:t>με τα λιγότερα διαθέσιμα αντίγραφα</a:t>
            </a:r>
            <a:endParaRPr lang="en-US" sz="2000" dirty="0" smtClean="0"/>
          </a:p>
          <a:p>
            <a:pPr lvl="1"/>
            <a:r>
              <a:rPr lang="el-GR" sz="2000" dirty="0" smtClean="0"/>
              <a:t>Αυτό ζητείται πρώτα</a:t>
            </a:r>
            <a:endParaRPr lang="en-US" sz="2000" dirty="0" smtClean="0"/>
          </a:p>
          <a:p>
            <a:r>
              <a:rPr lang="el-GR" sz="2400" dirty="0" smtClean="0"/>
              <a:t>Πλεονέκτημα για τον κόμβο</a:t>
            </a:r>
            <a:endParaRPr lang="en-US" sz="2400" dirty="0" smtClean="0"/>
          </a:p>
          <a:p>
            <a:pPr lvl="1"/>
            <a:r>
              <a:rPr lang="el-GR" sz="2000" dirty="0" smtClean="0"/>
              <a:t>Αποφεύγεται η λιμοκτονία όταν αποχωρούν πολλοί κόμβοι</a:t>
            </a:r>
            <a:endParaRPr lang="en-US" sz="2000" dirty="0" smtClean="0"/>
          </a:p>
          <a:p>
            <a:r>
              <a:rPr lang="el-GR" sz="2400" dirty="0" smtClean="0"/>
              <a:t>Πλεονέκτημα για το σύστημα</a:t>
            </a:r>
            <a:endParaRPr lang="en-US" sz="2400" dirty="0" smtClean="0"/>
          </a:p>
          <a:p>
            <a:pPr lvl="1"/>
            <a:r>
              <a:rPr lang="el-GR" sz="2000" dirty="0" smtClean="0"/>
              <a:t>Διασφαλίζεται ότι δε θα χαθεί κάποιο </a:t>
            </a:r>
            <a:r>
              <a:rPr lang="en-US" sz="2000" dirty="0" smtClean="0"/>
              <a:t>chunk</a:t>
            </a:r>
          </a:p>
          <a:p>
            <a:pPr lvl="1"/>
            <a:r>
              <a:rPr lang="el-GR" sz="2000" dirty="0" smtClean="0"/>
              <a:t>Εξισορροπείται το φορτίο με την εξισορρόπηση του</a:t>
            </a:r>
            <a:r>
              <a:rPr lang="en-US" sz="2000" dirty="0" smtClean="0"/>
              <a:t> # </a:t>
            </a:r>
            <a:r>
              <a:rPr lang="el-GR" sz="2000" dirty="0" smtClean="0"/>
              <a:t>των αντιγράφων των </a:t>
            </a:r>
            <a:r>
              <a:rPr lang="en-US" sz="2000" dirty="0" smtClean="0"/>
              <a:t>chunks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Αποφυγή</a:t>
            </a:r>
            <a:r>
              <a:rPr lang="en-US" dirty="0" smtClean="0"/>
              <a:t> Free-Riding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Η πλειονότητα των χρηστών είναι </a:t>
            </a:r>
            <a:r>
              <a:rPr lang="en-US" sz="2400" dirty="0" smtClean="0"/>
              <a:t>free-riders</a:t>
            </a:r>
          </a:p>
          <a:p>
            <a:pPr lvl="1"/>
            <a:r>
              <a:rPr lang="el-GR" sz="2000" dirty="0" smtClean="0"/>
              <a:t>Δε μοιράζονται αρχεία και δεν απαντούν σε ερωτήματα</a:t>
            </a:r>
            <a:endParaRPr lang="en-US" sz="2000" dirty="0" smtClean="0"/>
          </a:p>
          <a:p>
            <a:pPr lvl="1"/>
            <a:r>
              <a:rPr lang="el-GR" sz="2000" dirty="0" smtClean="0"/>
              <a:t>Περιορίζουν τον αριθμό των συνδέσεων ή την ταχύτητα </a:t>
            </a:r>
            <a:r>
              <a:rPr lang="en-US" sz="2000" dirty="0" smtClean="0"/>
              <a:t>upload 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Λίγοι κόμβοι δρουν ως </a:t>
            </a:r>
            <a:r>
              <a:rPr lang="en-US" sz="2400" dirty="0" smtClean="0"/>
              <a:t>servers</a:t>
            </a:r>
          </a:p>
          <a:p>
            <a:pPr lvl="1"/>
            <a:r>
              <a:rPr lang="el-GR" sz="2000" dirty="0" smtClean="0"/>
              <a:t>Συνεισφέροντας στο «κοινό καλό»</a:t>
            </a:r>
          </a:p>
          <a:p>
            <a:pPr lvl="1"/>
            <a:endParaRPr lang="en-US" sz="1800" dirty="0" smtClean="0"/>
          </a:p>
          <a:p>
            <a:r>
              <a:rPr lang="el-GR" sz="2400" dirty="0" smtClean="0"/>
              <a:t>Το πρωτόκολλο </a:t>
            </a:r>
            <a:r>
              <a:rPr lang="en-US" sz="2400" dirty="0" err="1" smtClean="0"/>
              <a:t>BitTorrent</a:t>
            </a:r>
            <a:r>
              <a:rPr lang="el-GR" sz="2400" dirty="0" smtClean="0"/>
              <a:t> σε έναν κόμβο</a:t>
            </a:r>
            <a:endParaRPr lang="en-US" sz="2400" dirty="0" smtClean="0"/>
          </a:p>
          <a:p>
            <a:pPr lvl="1"/>
            <a:r>
              <a:rPr lang="el-GR" sz="2000" dirty="0" smtClean="0"/>
              <a:t>Επιτρέπει στους πιο γρήγορους κόμβους να κατεβάσουν από αυτόν</a:t>
            </a:r>
            <a:endParaRPr lang="en-US" sz="2000" dirty="0" smtClean="0"/>
          </a:p>
          <a:p>
            <a:pPr lvl="1"/>
            <a:r>
              <a:rPr lang="el-GR" sz="2000" dirty="0" smtClean="0"/>
              <a:t>Κάποιες φορές επιτρέπουν σε τυχαίους κόμβους (και πιθανόν </a:t>
            </a:r>
            <a:r>
              <a:rPr lang="en-US" sz="2000" dirty="0" smtClean="0"/>
              <a:t>free riders) </a:t>
            </a:r>
            <a:r>
              <a:rPr lang="el-GR" sz="2000" dirty="0" smtClean="0"/>
              <a:t>να κατεβάσουν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Αποφυγή </a:t>
            </a:r>
            <a:r>
              <a:rPr lang="en-US" dirty="0" smtClean="0"/>
              <a:t>Free-Riding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Ένας κόμβος έχει περιορισμένο </a:t>
            </a:r>
            <a:r>
              <a:rPr lang="en-US" sz="2400" dirty="0" smtClean="0"/>
              <a:t>upload bandwidth</a:t>
            </a:r>
          </a:p>
          <a:p>
            <a:pPr lvl="1"/>
            <a:r>
              <a:rPr lang="el-GR" sz="2000" dirty="0" smtClean="0"/>
              <a:t>Και πρέπει να το μοιράζεται με πολλούς</a:t>
            </a:r>
            <a:endParaRPr lang="en-US" sz="2000" dirty="0" smtClean="0"/>
          </a:p>
          <a:p>
            <a:r>
              <a:rPr lang="en-US" sz="2400" dirty="0" smtClean="0"/>
              <a:t>Tit-for-tat</a:t>
            </a:r>
          </a:p>
          <a:p>
            <a:pPr lvl="1"/>
            <a:r>
              <a:rPr lang="el-GR" sz="2000" dirty="0" smtClean="0"/>
              <a:t>Δίνει προτεραιότητα σε κόμβους με μεγάλο </a:t>
            </a:r>
            <a:r>
              <a:rPr lang="en-US" sz="2000" dirty="0" smtClean="0"/>
              <a:t>upload rate</a:t>
            </a:r>
          </a:p>
          <a:p>
            <a:r>
              <a:rPr lang="el-GR" sz="2400" dirty="0" smtClean="0"/>
              <a:t>Επιβραβεύει τους </a:t>
            </a:r>
            <a:r>
              <a:rPr lang="en-US" sz="2400" dirty="0" smtClean="0"/>
              <a:t>top </a:t>
            </a:r>
            <a:r>
              <a:rPr lang="el-GR" sz="2400" dirty="0" smtClean="0"/>
              <a:t>4 γείτονες</a:t>
            </a:r>
            <a:endParaRPr lang="en-US" sz="2400" dirty="0" smtClean="0"/>
          </a:p>
          <a:p>
            <a:pPr lvl="1"/>
            <a:r>
              <a:rPr lang="el-GR" sz="2000" dirty="0" smtClean="0"/>
              <a:t>Μετράει το </a:t>
            </a:r>
            <a:r>
              <a:rPr lang="en-US" sz="2000" dirty="0" smtClean="0"/>
              <a:t>download bit rate </a:t>
            </a:r>
            <a:r>
              <a:rPr lang="el-GR" sz="2000" dirty="0" smtClean="0"/>
              <a:t>του κάθε γείτονα</a:t>
            </a:r>
            <a:endParaRPr lang="en-US" sz="2000" dirty="0" smtClean="0"/>
          </a:p>
          <a:p>
            <a:pPr lvl="1"/>
            <a:r>
              <a:rPr lang="el-GR" sz="2000" dirty="0" smtClean="0"/>
              <a:t>Ανταποδίδει στέλνοντας </a:t>
            </a:r>
            <a:r>
              <a:rPr lang="en-US" sz="2000" dirty="0" smtClean="0"/>
              <a:t>chunks</a:t>
            </a:r>
            <a:r>
              <a:rPr lang="el-GR" sz="2000" dirty="0" smtClean="0"/>
              <a:t> στους 4 καλύτερους</a:t>
            </a:r>
            <a:endParaRPr lang="en-US" sz="2000" dirty="0" smtClean="0"/>
          </a:p>
          <a:p>
            <a:pPr lvl="1"/>
            <a:r>
              <a:rPr lang="el-GR" sz="2000" dirty="0" smtClean="0"/>
              <a:t>Επαναλαμβάνει κάθε 10 </a:t>
            </a:r>
            <a:r>
              <a:rPr lang="en-US" sz="2000" dirty="0" smtClean="0"/>
              <a:t>sec</a:t>
            </a:r>
          </a:p>
          <a:p>
            <a:r>
              <a:rPr lang="en-US" sz="2400" dirty="0" smtClean="0"/>
              <a:t>Optimistic </a:t>
            </a:r>
            <a:r>
              <a:rPr lang="en-US" sz="2400" dirty="0" err="1" smtClean="0"/>
              <a:t>unchoking</a:t>
            </a:r>
            <a:endParaRPr lang="en-US" sz="2400" dirty="0" smtClean="0"/>
          </a:p>
          <a:p>
            <a:pPr lvl="1"/>
            <a:r>
              <a:rPr lang="el-GR" sz="2000" dirty="0" smtClean="0"/>
              <a:t>Επιλέγει τυχαίο γείτονα για </a:t>
            </a:r>
            <a:r>
              <a:rPr lang="en-US" sz="2000" dirty="0" smtClean="0"/>
              <a:t>upload</a:t>
            </a:r>
            <a:r>
              <a:rPr lang="el-GR" sz="2000" dirty="0" smtClean="0"/>
              <a:t> κάθε </a:t>
            </a:r>
            <a:r>
              <a:rPr lang="en-US" sz="2000" dirty="0" smtClean="0"/>
              <a:t>30 sec</a:t>
            </a:r>
          </a:p>
          <a:p>
            <a:pPr lvl="1"/>
            <a:r>
              <a:rPr lang="el-GR" sz="2000" dirty="0" smtClean="0"/>
              <a:t>Δίνει τη δυνατότητα και σε κάποιον άλλον να κατεβάσει </a:t>
            </a:r>
            <a:r>
              <a:rPr lang="en-US" sz="2000" dirty="0" smtClean="0"/>
              <a:t>chunks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Πειράζοντας το </a:t>
            </a:r>
            <a:r>
              <a:rPr lang="en-US" dirty="0" err="1" smtClean="0"/>
              <a:t>BitTorrent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BitTorrent</a:t>
            </a:r>
            <a:r>
              <a:rPr lang="en-US" sz="2400" dirty="0" smtClean="0"/>
              <a:t> can be gamed, too</a:t>
            </a:r>
          </a:p>
          <a:p>
            <a:pPr lvl="1"/>
            <a:r>
              <a:rPr lang="el-GR" sz="2000" dirty="0" smtClean="0"/>
              <a:t>Οι κόμβοι ανεβάζουν στους </a:t>
            </a:r>
            <a:r>
              <a:rPr lang="en-US" sz="2000" dirty="0" smtClean="0"/>
              <a:t>top N peers </a:t>
            </a:r>
            <a:r>
              <a:rPr lang="el-GR" sz="2000" dirty="0" smtClean="0"/>
              <a:t>με ρυθμό </a:t>
            </a:r>
            <a:r>
              <a:rPr lang="en-US" sz="2000" dirty="0" smtClean="0"/>
              <a:t>1/N</a:t>
            </a:r>
          </a:p>
          <a:p>
            <a:pPr lvl="1"/>
            <a:r>
              <a:rPr lang="el-GR" sz="2000" dirty="0" smtClean="0"/>
              <a:t>Π.χ.</a:t>
            </a:r>
            <a:r>
              <a:rPr lang="en-US" sz="2000" dirty="0" smtClean="0"/>
              <a:t>, </a:t>
            </a:r>
            <a:r>
              <a:rPr lang="el-GR" sz="2000" dirty="0" smtClean="0"/>
              <a:t>αν</a:t>
            </a:r>
            <a:r>
              <a:rPr lang="en-US" sz="2000" dirty="0" smtClean="0"/>
              <a:t> N=4 </a:t>
            </a:r>
            <a:r>
              <a:rPr lang="el-GR" sz="2000" dirty="0" smtClean="0"/>
              <a:t>και οι κόμβοι ανεβάζουν με ρυθμό </a:t>
            </a:r>
            <a:r>
              <a:rPr lang="en-US" sz="2000" dirty="0" smtClean="0"/>
              <a:t>15, 12, 10, 9, 8, 3</a:t>
            </a:r>
          </a:p>
          <a:p>
            <a:pPr lvl="1"/>
            <a:r>
              <a:rPr lang="en-US" sz="2000" dirty="0" smtClean="0"/>
              <a:t>… </a:t>
            </a:r>
            <a:r>
              <a:rPr lang="el-GR" sz="2000" dirty="0" smtClean="0"/>
              <a:t>Τότε ο 4</a:t>
            </a:r>
            <a:r>
              <a:rPr lang="el-GR" sz="2000" baseline="30000" dirty="0" smtClean="0"/>
              <a:t>ος</a:t>
            </a:r>
            <a:r>
              <a:rPr lang="el-GR" sz="2000" dirty="0" smtClean="0"/>
              <a:t> κόμβος έχει πλεονέκτημα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Καλύτερα </a:t>
            </a:r>
            <a:r>
              <a:rPr lang="en-US" sz="2400" dirty="0" smtClean="0"/>
              <a:t>N</a:t>
            </a:r>
            <a:r>
              <a:rPr lang="el-GR" sz="2400" baseline="30000" dirty="0" err="1" smtClean="0"/>
              <a:t>ος</a:t>
            </a:r>
            <a:r>
              <a:rPr lang="en-US" sz="2400" dirty="0" smtClean="0"/>
              <a:t> </a:t>
            </a:r>
            <a:r>
              <a:rPr lang="el-GR" sz="2400" dirty="0" smtClean="0"/>
              <a:t>κόμβος στη λίστα από πρώτος</a:t>
            </a:r>
            <a:endParaRPr lang="en-US" sz="2400" baseline="30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r>
              <a:rPr lang="en-US" dirty="0" smtClean="0"/>
              <a:t> </a:t>
            </a:r>
            <a:r>
              <a:rPr lang="el-GR" dirty="0" smtClean="0"/>
              <a:t>σήμερα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Σημαντικό μέρος της κίνησης στο </a:t>
            </a:r>
            <a:r>
              <a:rPr lang="en-US" sz="2400" dirty="0" smtClean="0"/>
              <a:t>Internet</a:t>
            </a:r>
          </a:p>
          <a:p>
            <a:pPr lvl="1"/>
            <a:r>
              <a:rPr lang="el-GR" sz="2000" dirty="0" smtClean="0"/>
              <a:t>Εκτίμηση: </a:t>
            </a:r>
            <a:r>
              <a:rPr lang="en-US" sz="2000" dirty="0" smtClean="0"/>
              <a:t>30%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Πρόβλημα για λιγότερο δημοφιλή αρχεία</a:t>
            </a:r>
            <a:endParaRPr lang="en-US" sz="2400" dirty="0" smtClean="0"/>
          </a:p>
          <a:p>
            <a:pPr lvl="1"/>
            <a:r>
              <a:rPr lang="el-GR" sz="2000" dirty="0" smtClean="0"/>
              <a:t>Οι κόμβοι αποχωρούν όταν τελειώσουν το κατέβασμα</a:t>
            </a:r>
            <a:endParaRPr lang="en-US" sz="2000" dirty="0" smtClean="0"/>
          </a:p>
          <a:p>
            <a:pPr lvl="1"/>
            <a:r>
              <a:rPr lang="el-GR" sz="2000" dirty="0" smtClean="0"/>
              <a:t>Κάποια αρχεία χάνονται ή δεν υπάρχουν ολόκληρα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Παραμένουν νομικά θέματα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4000" dirty="0" smtClean="0"/>
              <a:t>Το μοντέλο ομότιμων κόμβων (</a:t>
            </a:r>
            <a:r>
              <a:rPr lang="en-US" sz="4000" dirty="0" smtClean="0"/>
              <a:t>P2P)</a:t>
            </a:r>
            <a:endParaRPr lang="el-GR" sz="4000" dirty="0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1905075"/>
          </a:xfrm>
        </p:spPr>
        <p:txBody>
          <a:bodyPr/>
          <a:lstStyle/>
          <a:p>
            <a:r>
              <a:rPr lang="el-GR" sz="2400" dirty="0" smtClean="0"/>
              <a:t>Όλοι οι κόμβοι είναι ισότιμοι (και πελάτες και εξυπηρετητές)</a:t>
            </a:r>
          </a:p>
          <a:p>
            <a:r>
              <a:rPr lang="el-GR" sz="2400" dirty="0" smtClean="0"/>
              <a:t>Επικοινωνούν μεταξύ τους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+ Robustness, scalability</a:t>
            </a:r>
            <a:r>
              <a:rPr lang="el-GR" sz="2400" b="1" dirty="0" smtClean="0">
                <a:solidFill>
                  <a:srgbClr val="00B050"/>
                </a:solidFill>
              </a:rPr>
              <a:t>, αυτό-οργάνωση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- Δύσκολη διαχείριση, ασφάλεια</a:t>
            </a:r>
          </a:p>
          <a:p>
            <a:r>
              <a:rPr lang="en-US" sz="2400" dirty="0" err="1" smtClean="0"/>
              <a:t>BitTorrent</a:t>
            </a:r>
            <a:r>
              <a:rPr lang="en-US" sz="2400" dirty="0" smtClean="0"/>
              <a:t>, </a:t>
            </a:r>
            <a:r>
              <a:rPr lang="en-US" sz="2400" dirty="0" err="1" smtClean="0"/>
              <a:t>skype</a:t>
            </a:r>
            <a:r>
              <a:rPr lang="en-US" sz="2400" dirty="0" smtClean="0"/>
              <a:t>, </a:t>
            </a:r>
            <a:r>
              <a:rPr lang="el-GR" sz="2400" dirty="0" smtClean="0"/>
              <a:t>κλπ.</a:t>
            </a:r>
            <a:endParaRPr lang="el-GR" sz="2400" dirty="0"/>
          </a:p>
        </p:txBody>
      </p:sp>
      <p:pic>
        <p:nvPicPr>
          <p:cNvPr id="6" name="Picture 2" descr="https://upload.wikimedia.org/wikipedia/commons/thumb/3/3f/P2P-network.svg/200px-P2P-networ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80728"/>
            <a:ext cx="3024336" cy="3130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Εντοπισμός δεδομένων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Θέλουμε</a:t>
            </a:r>
          </a:p>
          <a:p>
            <a:pPr lvl="1"/>
            <a:r>
              <a:rPr lang="el-GR" sz="2000" dirty="0" smtClean="0"/>
              <a:t>Χαμηλό κόστος </a:t>
            </a:r>
          </a:p>
          <a:p>
            <a:pPr lvl="1"/>
            <a:r>
              <a:rPr lang="el-GR" sz="2000" dirty="0" smtClean="0"/>
              <a:t>Κλιμακωσιμότητα </a:t>
            </a:r>
          </a:p>
          <a:p>
            <a:pPr lvl="1"/>
            <a:r>
              <a:rPr lang="el-GR" sz="2000" dirty="0" smtClean="0"/>
              <a:t>Εγγύηση για το </a:t>
            </a:r>
            <a:r>
              <a:rPr lang="en-US" sz="2000" dirty="0" smtClean="0"/>
              <a:t>lookup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7796733" cy="170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κακό έχει το </a:t>
            </a:r>
            <a:r>
              <a:rPr lang="en-US" dirty="0" smtClean="0"/>
              <a:t>flooding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Κάποιοι κόμβοι δεν είναι πάντα συνδεδεμένοι και κάποιοι είναι πιο αργοί από άλλους</a:t>
            </a:r>
            <a:endParaRPr lang="en-US" sz="2000" dirty="0" smtClean="0"/>
          </a:p>
          <a:p>
            <a:pPr lvl="1"/>
            <a:r>
              <a:rPr lang="el-GR" sz="1800" dirty="0" smtClean="0"/>
              <a:t>Το </a:t>
            </a:r>
            <a:r>
              <a:rPr lang="en-US" sz="1800" dirty="0" err="1" smtClean="0"/>
              <a:t>Kazaa</a:t>
            </a:r>
            <a:r>
              <a:rPr lang="en-US" sz="1800" dirty="0" smtClean="0"/>
              <a:t> </a:t>
            </a:r>
            <a:r>
              <a:rPr lang="el-GR" sz="1800" dirty="0" smtClean="0"/>
              <a:t>το αντιμετωπίζει κατηγοριοποιώντας τους κόμβους σαν </a:t>
            </a:r>
            <a:r>
              <a:rPr lang="en-US" sz="1800" dirty="0" err="1" smtClean="0"/>
              <a:t>supernodes</a:t>
            </a:r>
            <a:endParaRPr lang="en-US" sz="2400" dirty="0" smtClean="0"/>
          </a:p>
          <a:p>
            <a:endParaRPr lang="el-GR" sz="2000" dirty="0" smtClean="0"/>
          </a:p>
          <a:p>
            <a:r>
              <a:rPr lang="el-GR" sz="2000" dirty="0" smtClean="0"/>
              <a:t>Κακή χρήση των δικτυακών πόρων</a:t>
            </a:r>
            <a:endParaRPr lang="en-US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Μεγάλο </a:t>
            </a:r>
            <a:r>
              <a:rPr lang="en-US" sz="2000" dirty="0" smtClean="0"/>
              <a:t>latency</a:t>
            </a:r>
          </a:p>
          <a:p>
            <a:pPr lvl="1"/>
            <a:r>
              <a:rPr lang="el-GR" sz="1800" dirty="0" smtClean="0"/>
              <a:t>Τα αιτήματα προωθούνται από κόμβο σε κόμβο</a:t>
            </a:r>
            <a:endParaRPr lang="en-US" sz="1600" dirty="0" smtClean="0"/>
          </a:p>
          <a:p>
            <a:pPr lvl="1"/>
            <a:r>
              <a:rPr lang="el-GR" sz="1800" dirty="0" smtClean="0"/>
              <a:t>Επιστροφή της απάντησης από το ίδιο μονοπάτι που πέρασε το ερώτημα στο </a:t>
            </a:r>
            <a:r>
              <a:rPr lang="en-US" sz="1800" dirty="0" smtClean="0"/>
              <a:t>Gnutella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θα θέλαμε;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sz="2400" dirty="0" smtClean="0"/>
              <a:t>Hash table: </a:t>
            </a:r>
            <a:r>
              <a:rPr lang="el-GR" sz="2400" dirty="0" smtClean="0"/>
              <a:t>Δομή που συνδέει κλειδιά με τιμές</a:t>
            </a:r>
            <a:endParaRPr lang="en-US" sz="2400" dirty="0" smtClean="0"/>
          </a:p>
          <a:p>
            <a:r>
              <a:rPr lang="el-GR" sz="2400" dirty="0" smtClean="0"/>
              <a:t>Κόστος αναζήτησης:  Ο(1)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Ζεύγη (</a:t>
            </a:r>
            <a:r>
              <a:rPr lang="en-US" sz="2400" dirty="0" smtClean="0"/>
              <a:t>key</a:t>
            </a:r>
            <a:r>
              <a:rPr lang="el-GR" sz="2400" dirty="0" smtClean="0"/>
              <a:t>, </a:t>
            </a:r>
            <a:r>
              <a:rPr lang="en-US" sz="2400" dirty="0" smtClean="0"/>
              <a:t>value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lvl="1"/>
            <a:r>
              <a:rPr lang="el-GR" sz="2000" dirty="0" smtClean="0"/>
              <a:t>(</a:t>
            </a:r>
            <a:r>
              <a:rPr lang="en-US" sz="2000" dirty="0" smtClean="0"/>
              <a:t>http://www.cnn.com/foo.html</a:t>
            </a:r>
            <a:r>
              <a:rPr lang="el-GR" sz="2000" dirty="0" smtClean="0"/>
              <a:t>,</a:t>
            </a:r>
            <a:r>
              <a:rPr lang="en-US" sz="2000" dirty="0" smtClean="0"/>
              <a:t> Web page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/>
            <a:r>
              <a:rPr lang="el-GR" sz="2000" dirty="0" smtClean="0"/>
              <a:t>(</a:t>
            </a:r>
            <a:r>
              <a:rPr lang="en-US" sz="2000" dirty="0" smtClean="0"/>
              <a:t>Help!.mp3, 12.78.183.2)</a:t>
            </a:r>
          </a:p>
          <a:p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2296" r="1147" b="4068"/>
          <a:stretch>
            <a:fillRect/>
          </a:stretch>
        </p:blipFill>
        <p:spPr bwMode="auto">
          <a:xfrm>
            <a:off x="1979712" y="2261592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/>
          <p:nvPr/>
        </p:nvGrpSpPr>
        <p:grpSpPr>
          <a:xfrm>
            <a:off x="4799112" y="2261592"/>
            <a:ext cx="2590800" cy="2895600"/>
            <a:chOff x="5486400" y="2057400"/>
            <a:chExt cx="2590800" cy="2895600"/>
          </a:xfrm>
        </p:grpSpPr>
        <p:sp>
          <p:nvSpPr>
            <p:cNvPr id="6" name="Rectangle 6"/>
            <p:cNvSpPr/>
            <p:nvPr/>
          </p:nvSpPr>
          <p:spPr bwMode="auto">
            <a:xfrm>
              <a:off x="54864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Table Index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67818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Values</a:t>
              </a:r>
            </a:p>
          </p:txBody>
        </p:sp>
        <p:cxnSp>
          <p:nvCxnSpPr>
            <p:cNvPr id="8" name="Straight Arrow Connector 9"/>
            <p:cNvCxnSpPr/>
            <p:nvPr/>
          </p:nvCxnSpPr>
          <p:spPr bwMode="auto">
            <a:xfrm>
              <a:off x="6477000" y="28194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Straight Arrow Connector 10"/>
            <p:cNvCxnSpPr/>
            <p:nvPr/>
          </p:nvCxnSpPr>
          <p:spPr bwMode="auto">
            <a:xfrm>
              <a:off x="6477000" y="30480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" name="Straight Arrow Connector 11"/>
            <p:cNvCxnSpPr/>
            <p:nvPr/>
          </p:nvCxnSpPr>
          <p:spPr bwMode="auto">
            <a:xfrm>
              <a:off x="6477000" y="33512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" name="Straight Arrow Connector 12"/>
            <p:cNvCxnSpPr/>
            <p:nvPr/>
          </p:nvCxnSpPr>
          <p:spPr bwMode="auto">
            <a:xfrm>
              <a:off x="6477000" y="4648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3"/>
            <p:cNvCxnSpPr/>
            <p:nvPr/>
          </p:nvCxnSpPr>
          <p:spPr bwMode="auto">
            <a:xfrm>
              <a:off x="6477000" y="41894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Arrow Connector 14"/>
            <p:cNvCxnSpPr/>
            <p:nvPr/>
          </p:nvCxnSpPr>
          <p:spPr bwMode="auto">
            <a:xfrm>
              <a:off x="6477000" y="3886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Arrow Connector 15"/>
            <p:cNvCxnSpPr/>
            <p:nvPr/>
          </p:nvCxnSpPr>
          <p:spPr bwMode="auto">
            <a:xfrm>
              <a:off x="6477000" y="36576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</a:t>
            </a:r>
            <a:r>
              <a:rPr lang="en-US" dirty="0" smtClean="0"/>
              <a:t>hash function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sz="2400" dirty="0" smtClean="0"/>
              <a:t>Hash function</a:t>
            </a:r>
          </a:p>
          <a:p>
            <a:pPr lvl="1"/>
            <a:r>
              <a:rPr lang="el-GR" sz="2000" dirty="0" smtClean="0"/>
              <a:t>Μια συνάρτηση που παίρνει είσοδο μεταβλητού μήκους </a:t>
            </a:r>
            <a:r>
              <a:rPr lang="en-US" sz="2000" dirty="0" smtClean="0"/>
              <a:t>(</a:t>
            </a:r>
            <a:r>
              <a:rPr lang="el-GR" sz="2000" dirty="0" smtClean="0"/>
              <a:t>π.χ.</a:t>
            </a:r>
            <a:r>
              <a:rPr lang="en-US" sz="2000" dirty="0" smtClean="0"/>
              <a:t>, </a:t>
            </a:r>
            <a:r>
              <a:rPr lang="el-GR" sz="2000" dirty="0" smtClean="0"/>
              <a:t>ένα </a:t>
            </a:r>
            <a:r>
              <a:rPr lang="en-US" sz="2000" dirty="0" smtClean="0"/>
              <a:t>string) </a:t>
            </a:r>
            <a:r>
              <a:rPr lang="el-GR" sz="2000" dirty="0" smtClean="0"/>
              <a:t>και παράγει ένα αποτέλεσμα </a:t>
            </a:r>
            <a:r>
              <a:rPr lang="en-US" sz="2000" dirty="0" smtClean="0"/>
              <a:t>(</a:t>
            </a:r>
            <a:r>
              <a:rPr lang="el-GR" sz="2000" dirty="0" smtClean="0"/>
              <a:t>συνήθως μικρότερου</a:t>
            </a:r>
            <a:r>
              <a:rPr lang="en-US" sz="2000" dirty="0" smtClean="0"/>
              <a:t>) </a:t>
            </a:r>
            <a:r>
              <a:rPr lang="el-GR" sz="2000" dirty="0" smtClean="0"/>
              <a:t>σταθερού μεγέθους </a:t>
            </a:r>
            <a:r>
              <a:rPr lang="en-US" sz="2000" dirty="0" smtClean="0"/>
              <a:t> (</a:t>
            </a:r>
            <a:r>
              <a:rPr lang="el-GR" sz="2000" dirty="0" smtClean="0"/>
              <a:t>π.χ., έναν</a:t>
            </a:r>
            <a:r>
              <a:rPr lang="en-US" sz="2000" dirty="0" smtClean="0"/>
              <a:t> integer)</a:t>
            </a:r>
          </a:p>
          <a:p>
            <a:pPr lvl="1"/>
            <a:r>
              <a:rPr lang="el-GR" sz="2000" dirty="0" smtClean="0"/>
              <a:t>Παράδειγμα</a:t>
            </a:r>
            <a:r>
              <a:rPr lang="en-US" sz="2000" dirty="0" smtClean="0"/>
              <a:t>: hash strings </a:t>
            </a:r>
            <a:r>
              <a:rPr lang="el-GR" sz="2000" dirty="0" smtClean="0"/>
              <a:t>σε ακέραιους </a:t>
            </a:r>
            <a:r>
              <a:rPr lang="en-US" sz="2000" dirty="0" smtClean="0"/>
              <a:t>0-7:</a:t>
            </a:r>
          </a:p>
          <a:p>
            <a:pPr lvl="2"/>
            <a:r>
              <a:rPr lang="en-US" sz="1600" i="1" dirty="0" smtClean="0"/>
              <a:t>hash(“</a:t>
            </a:r>
            <a:r>
              <a:rPr lang="el-GR" sz="1600" i="1" dirty="0" smtClean="0"/>
              <a:t>Αθήνα</a:t>
            </a:r>
            <a:r>
              <a:rPr lang="en-US" sz="1600" i="1" dirty="0" smtClean="0"/>
              <a:t>”) → 1</a:t>
            </a:r>
          </a:p>
          <a:p>
            <a:pPr lvl="2"/>
            <a:r>
              <a:rPr lang="en-US" sz="1600" i="1" dirty="0" smtClean="0"/>
              <a:t>hash(“</a:t>
            </a:r>
            <a:r>
              <a:rPr lang="el-GR" sz="1600" i="1" dirty="0" smtClean="0"/>
              <a:t>Θεσσαλονίκη</a:t>
            </a:r>
            <a:r>
              <a:rPr lang="en-US" sz="1600" i="1" dirty="0" smtClean="0"/>
              <a:t>”) → 6</a:t>
            </a:r>
          </a:p>
          <a:p>
            <a:pPr lvl="2"/>
            <a:r>
              <a:rPr lang="en-US" sz="1600" i="1" dirty="0" smtClean="0"/>
              <a:t>hash(“</a:t>
            </a:r>
            <a:r>
              <a:rPr lang="el-GR" sz="1600" i="1" dirty="0" smtClean="0"/>
              <a:t>Πάτρα</a:t>
            </a:r>
            <a:r>
              <a:rPr lang="en-US" sz="1600" i="1" dirty="0" smtClean="0"/>
              <a:t>”) → 2</a:t>
            </a:r>
          </a:p>
          <a:p>
            <a:r>
              <a:rPr lang="en-US" sz="2400" dirty="0" smtClean="0"/>
              <a:t>Hash table</a:t>
            </a:r>
            <a:endParaRPr lang="en-US" sz="2800" dirty="0" smtClean="0"/>
          </a:p>
          <a:p>
            <a:pPr lvl="1"/>
            <a:r>
              <a:rPr lang="el-GR" sz="2000" dirty="0" smtClean="0"/>
              <a:t>Πίνακας από </a:t>
            </a:r>
            <a:r>
              <a:rPr lang="en-US" sz="2000" i="1" dirty="0" smtClean="0"/>
              <a:t>(key, value) </a:t>
            </a:r>
            <a:r>
              <a:rPr lang="el-GR" sz="2000" i="1" dirty="0" smtClean="0"/>
              <a:t>ζεύγη</a:t>
            </a:r>
            <a:endParaRPr lang="en-US" sz="2000" i="1" dirty="0" smtClean="0"/>
          </a:p>
          <a:p>
            <a:pPr lvl="1"/>
            <a:r>
              <a:rPr lang="el-GR" sz="2000" dirty="0" smtClean="0"/>
              <a:t>Αναζήτηση κλειδιού</a:t>
            </a:r>
            <a:r>
              <a:rPr lang="en-US" sz="2000" dirty="0" smtClean="0"/>
              <a:t>:</a:t>
            </a:r>
          </a:p>
          <a:p>
            <a:pPr lvl="2"/>
            <a:r>
              <a:rPr lang="el-GR" sz="1600" dirty="0" smtClean="0"/>
              <a:t>Η </a:t>
            </a:r>
            <a:r>
              <a:rPr lang="en-US" sz="1600" dirty="0" smtClean="0"/>
              <a:t>hash function </a:t>
            </a:r>
            <a:r>
              <a:rPr lang="el-GR" sz="1600" dirty="0" smtClean="0"/>
              <a:t>αντιστοιχίζει κλειδιά στο εύρος</a:t>
            </a:r>
            <a:r>
              <a:rPr lang="en-US" sz="1600" i="1" dirty="0" smtClean="0"/>
              <a:t> 0 … N-1</a:t>
            </a:r>
          </a:p>
          <a:p>
            <a:pPr lvl="2">
              <a:buNone/>
            </a:pPr>
            <a:r>
              <a:rPr lang="en-US" sz="1600" dirty="0" smtClean="0"/>
              <a:t>		table of </a:t>
            </a:r>
            <a:r>
              <a:rPr lang="en-US" sz="1600" i="1" dirty="0" smtClean="0"/>
              <a:t>N elements </a:t>
            </a:r>
          </a:p>
          <a:p>
            <a:pPr lvl="2">
              <a:buNone/>
            </a:pPr>
            <a:r>
              <a:rPr lang="en-US" sz="1600" dirty="0" smtClean="0"/>
              <a:t>		</a:t>
            </a:r>
            <a:r>
              <a:rPr lang="en-US" sz="1600" dirty="0" err="1" smtClean="0"/>
              <a:t>i</a:t>
            </a:r>
            <a:r>
              <a:rPr lang="en-US" sz="1600" dirty="0" smtClean="0"/>
              <a:t> = hash(key)</a:t>
            </a:r>
          </a:p>
          <a:p>
            <a:pPr lvl="2">
              <a:buNone/>
            </a:pPr>
            <a:r>
              <a:rPr lang="en-US" sz="1600" dirty="0" smtClean="0"/>
              <a:t>		table[</a:t>
            </a:r>
            <a:r>
              <a:rPr lang="en-US" sz="1600" dirty="0" err="1" smtClean="0"/>
              <a:t>i</a:t>
            </a:r>
            <a:r>
              <a:rPr lang="en-US" sz="1600" dirty="0" smtClean="0"/>
              <a:t>] contains the item</a:t>
            </a:r>
          </a:p>
          <a:p>
            <a:pPr lvl="1"/>
            <a:r>
              <a:rPr lang="el-GR" sz="2000" dirty="0" smtClean="0"/>
              <a:t>Αναζήτηση σε Ο(1)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πρέπει να προσέξω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l-GR" sz="2400" dirty="0" smtClean="0"/>
              <a:t>Επιλογή καλού </a:t>
            </a:r>
            <a:r>
              <a:rPr lang="en-US" sz="2400" dirty="0" smtClean="0"/>
              <a:t>hash function</a:t>
            </a:r>
          </a:p>
          <a:p>
            <a:pPr lvl="1"/>
            <a:r>
              <a:rPr lang="el-GR" sz="2000" dirty="0" smtClean="0"/>
              <a:t>Θέλουμε ομοιόμορφη κατανομή όλων των κλειδιών στο εύρος </a:t>
            </a:r>
            <a:r>
              <a:rPr lang="en-US" sz="2000" i="1" dirty="0" smtClean="0"/>
              <a:t>0 … N-1</a:t>
            </a:r>
            <a:endParaRPr lang="en-US" sz="2000" i="1" dirty="0" smtClean="0">
              <a:solidFill>
                <a:srgbClr val="C00000"/>
              </a:solidFill>
            </a:endParaRPr>
          </a:p>
          <a:p>
            <a:r>
              <a:rPr lang="el-GR" sz="2400" dirty="0" smtClean="0">
                <a:solidFill>
                  <a:srgbClr val="C00000"/>
                </a:solidFill>
              </a:rPr>
              <a:t>Συγκρούσεις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l-GR" sz="2000" dirty="0" smtClean="0"/>
              <a:t>Πολλά κλειδιά μπορεί να αντιστοιχιστούν στην ίδια τιμή</a:t>
            </a:r>
            <a:endParaRPr lang="en-US" sz="2000" dirty="0" smtClean="0"/>
          </a:p>
          <a:p>
            <a:pPr lvl="2"/>
            <a:r>
              <a:rPr lang="en-US" sz="1600" dirty="0" smtClean="0"/>
              <a:t>hash(“Paterson”) → 2</a:t>
            </a:r>
          </a:p>
          <a:p>
            <a:pPr lvl="2"/>
            <a:r>
              <a:rPr lang="en-US" sz="1600" dirty="0" smtClean="0"/>
              <a:t>hash(“Edison”) → 2</a:t>
            </a:r>
          </a:p>
          <a:p>
            <a:pPr lvl="1"/>
            <a:r>
              <a:rPr lang="el-GR" sz="2000" dirty="0" smtClean="0"/>
              <a:t>Η θέση </a:t>
            </a:r>
            <a:r>
              <a:rPr lang="en-US" sz="2000" dirty="0" smtClean="0"/>
              <a:t>table[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  <a:r>
              <a:rPr lang="el-GR" sz="2000" dirty="0" smtClean="0"/>
              <a:t>είναι ένα</a:t>
            </a:r>
            <a:r>
              <a:rPr lang="en-US" sz="2000" dirty="0" smtClean="0"/>
              <a:t> bucket </a:t>
            </a:r>
            <a:r>
              <a:rPr lang="el-GR" sz="2000" dirty="0" smtClean="0"/>
              <a:t>για όλα αυτά τα ζεύγη </a:t>
            </a:r>
            <a:r>
              <a:rPr lang="en-US" sz="2000" i="1" dirty="0" smtClean="0"/>
              <a:t>(key, value)</a:t>
            </a:r>
          </a:p>
          <a:p>
            <a:pPr lvl="1"/>
            <a:r>
              <a:rPr lang="el-GR" sz="2000" dirty="0" smtClean="0"/>
              <a:t>Μέσα στο</a:t>
            </a:r>
            <a:r>
              <a:rPr lang="en-US" sz="2000" dirty="0" smtClean="0"/>
              <a:t> table[</a:t>
            </a:r>
            <a:r>
              <a:rPr lang="en-US" sz="2000" dirty="0" err="1" smtClean="0"/>
              <a:t>i</a:t>
            </a:r>
            <a:r>
              <a:rPr lang="el-GR" sz="2000" dirty="0" smtClean="0"/>
              <a:t>] χρησιμοποιούμε </a:t>
            </a:r>
            <a:r>
              <a:rPr lang="en-US" sz="2000" dirty="0" smtClean="0"/>
              <a:t>linked list </a:t>
            </a:r>
            <a:r>
              <a:rPr lang="el-GR" sz="2000" dirty="0" smtClean="0"/>
              <a:t>ή άλλο ένα επίπεδο </a:t>
            </a:r>
            <a:r>
              <a:rPr lang="en-US" sz="2000" dirty="0" smtClean="0"/>
              <a:t>hashing</a:t>
            </a:r>
          </a:p>
          <a:p>
            <a:r>
              <a:rPr lang="el-GR" sz="2400" dirty="0" smtClean="0"/>
              <a:t>Τι γίνεται όταν το </a:t>
            </a:r>
            <a:r>
              <a:rPr lang="en-US" sz="2400" dirty="0" smtClean="0"/>
              <a:t>hash table </a:t>
            </a:r>
            <a:r>
              <a:rPr lang="el-GR" sz="2400" dirty="0" smtClean="0"/>
              <a:t>μεγαλώνει ή μικραίνει;</a:t>
            </a:r>
            <a:endParaRPr lang="en-US" sz="2400" dirty="0" smtClean="0"/>
          </a:p>
          <a:p>
            <a:pPr lvl="1"/>
            <a:r>
              <a:rPr lang="el-GR" sz="2000" dirty="0" smtClean="0"/>
              <a:t>Αν προσθέσουμε ή αφαιρέσουμε </a:t>
            </a:r>
            <a:r>
              <a:rPr lang="en-US" sz="2000" dirty="0" smtClean="0"/>
              <a:t>buckets → </a:t>
            </a:r>
            <a:r>
              <a:rPr lang="el-GR" sz="2000" dirty="0" smtClean="0"/>
              <a:t>πρέπει να ξαναπεράσουμε τα κλειδιά από </a:t>
            </a:r>
            <a:r>
              <a:rPr lang="en-US" sz="2000" dirty="0" smtClean="0"/>
              <a:t>hash function</a:t>
            </a:r>
            <a:r>
              <a:rPr lang="el-GR" sz="2000" dirty="0" smtClean="0"/>
              <a:t> και να μετακινήσουμε αντικείμενα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Hash Tables (DHT)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Δημιουργία </a:t>
            </a:r>
            <a:r>
              <a:rPr lang="en-US" sz="2400" dirty="0" smtClean="0"/>
              <a:t>peer-to-peer </a:t>
            </a:r>
            <a:r>
              <a:rPr lang="el-GR" sz="2400" dirty="0" smtClean="0"/>
              <a:t>εκδοχής μιας βάσης </a:t>
            </a:r>
            <a:r>
              <a:rPr lang="en-US" sz="2400" dirty="0" smtClean="0"/>
              <a:t>(</a:t>
            </a:r>
            <a:r>
              <a:rPr lang="en-US" sz="2400" i="1" dirty="0" smtClean="0"/>
              <a:t>key, value)</a:t>
            </a:r>
          </a:p>
          <a:p>
            <a:endParaRPr lang="el-GR" sz="2400" dirty="0" smtClean="0"/>
          </a:p>
          <a:p>
            <a:r>
              <a:rPr lang="en-US" sz="2400" dirty="0" smtClean="0"/>
              <a:t> </a:t>
            </a:r>
            <a:r>
              <a:rPr lang="el-GR" sz="2400" dirty="0" smtClean="0"/>
              <a:t>Πώς θέλουμε να λειτουργεί</a:t>
            </a:r>
            <a:endParaRPr lang="en-US" sz="2400" dirty="0" smtClean="0"/>
          </a:p>
          <a:p>
            <a:pPr lvl="1">
              <a:buNone/>
            </a:pPr>
            <a:r>
              <a:rPr lang="en-US" sz="2000" dirty="0" smtClean="0"/>
              <a:t>1. </a:t>
            </a:r>
            <a:r>
              <a:rPr lang="el-GR" sz="2000" dirty="0" smtClean="0"/>
              <a:t>Ένας κόμβος </a:t>
            </a:r>
            <a:r>
              <a:rPr lang="en-US" sz="2000" dirty="0" smtClean="0"/>
              <a:t>(</a:t>
            </a:r>
            <a:r>
              <a:rPr lang="en-US" sz="2000" i="1" dirty="0" smtClean="0"/>
              <a:t>A) </a:t>
            </a:r>
            <a:r>
              <a:rPr lang="el-GR" sz="2000" i="1" dirty="0" smtClean="0"/>
              <a:t>ρωτάει τη βάση με ένα κλειδί</a:t>
            </a:r>
            <a:endParaRPr lang="en-US" sz="2000" i="1" dirty="0" smtClean="0"/>
          </a:p>
          <a:p>
            <a:pPr lvl="1">
              <a:buNone/>
            </a:pPr>
            <a:r>
              <a:rPr lang="en-US" sz="2000" dirty="0" smtClean="0"/>
              <a:t>2. </a:t>
            </a:r>
            <a:r>
              <a:rPr lang="el-GR" sz="2000" dirty="0" smtClean="0"/>
              <a:t>Η βάση βρίσκει τον κόμβο </a:t>
            </a:r>
            <a:r>
              <a:rPr lang="en-US" sz="2000" dirty="0" smtClean="0"/>
              <a:t>(</a:t>
            </a:r>
            <a:r>
              <a:rPr lang="en-US" sz="2000" i="1" dirty="0" smtClean="0"/>
              <a:t>B) </a:t>
            </a:r>
            <a:r>
              <a:rPr lang="el-GR" sz="2000" i="1" dirty="0" smtClean="0"/>
              <a:t>που έχει την τιμή</a:t>
            </a:r>
            <a:endParaRPr lang="en-US" sz="2000" i="1" dirty="0" smtClean="0"/>
          </a:p>
          <a:p>
            <a:pPr lvl="1">
              <a:buNone/>
            </a:pPr>
            <a:r>
              <a:rPr lang="en-US" sz="2000" dirty="0" smtClean="0"/>
              <a:t>3. </a:t>
            </a:r>
            <a:r>
              <a:rPr lang="el-GR" sz="2000" dirty="0" smtClean="0"/>
              <a:t>Ο κόμβος </a:t>
            </a:r>
            <a:r>
              <a:rPr lang="en-US" sz="2000" dirty="0" smtClean="0"/>
              <a:t>(</a:t>
            </a:r>
            <a:r>
              <a:rPr lang="en-US" sz="2000" i="1" dirty="0" smtClean="0"/>
              <a:t>B) </a:t>
            </a:r>
            <a:r>
              <a:rPr lang="el-GR" sz="2000" i="1" dirty="0" smtClean="0"/>
              <a:t>επιστρέφει το ζεύγος </a:t>
            </a:r>
            <a:r>
              <a:rPr lang="en-US" sz="2000" i="1" dirty="0" smtClean="0"/>
              <a:t>(key, value) </a:t>
            </a:r>
            <a:r>
              <a:rPr lang="el-GR" sz="2000" i="1" dirty="0" smtClean="0"/>
              <a:t>στον </a:t>
            </a:r>
            <a:r>
              <a:rPr lang="en-US" sz="2000" i="1" dirty="0" smtClean="0"/>
              <a:t>(A)</a:t>
            </a:r>
            <a:endParaRPr lang="el-GR" sz="2000" i="1" dirty="0" smtClean="0"/>
          </a:p>
          <a:p>
            <a:pPr lvl="1">
              <a:buNone/>
            </a:pPr>
            <a:endParaRPr lang="en-US" sz="2000" i="1" dirty="0" smtClean="0"/>
          </a:p>
          <a:p>
            <a:r>
              <a:rPr lang="el-GR" sz="2400" dirty="0" smtClean="0"/>
              <a:t>Πρέπει να γίνει αποδοτικά</a:t>
            </a:r>
            <a:endParaRPr lang="en-US" sz="2400" dirty="0" smtClean="0"/>
          </a:p>
          <a:p>
            <a:pPr lvl="1"/>
            <a:r>
              <a:rPr lang="el-GR" sz="2000" dirty="0" smtClean="0"/>
              <a:t>Όχι με </a:t>
            </a:r>
            <a:r>
              <a:rPr lang="en-US" sz="2000" dirty="0" smtClean="0"/>
              <a:t>flooding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</a:t>
            </a:r>
            <a:endParaRPr lang="el-G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0" y="5321300"/>
            <a:ext cx="533400" cy="469900"/>
            <a:chOff x="1584" y="3160"/>
            <a:chExt cx="336" cy="29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038600" y="1905000"/>
            <a:ext cx="533400" cy="469900"/>
            <a:chOff x="1584" y="3160"/>
            <a:chExt cx="336" cy="29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7239000" y="5486400"/>
            <a:ext cx="533400" cy="469900"/>
            <a:chOff x="1584" y="3160"/>
            <a:chExt cx="336" cy="296"/>
          </a:xfrm>
        </p:grpSpPr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25" name="Line 38"/>
          <p:cNvSpPr>
            <a:spLocks noChangeShapeType="1"/>
          </p:cNvSpPr>
          <p:nvPr/>
        </p:nvSpPr>
        <p:spPr bwMode="auto">
          <a:xfrm flipV="1">
            <a:off x="2667000" y="4724400"/>
            <a:ext cx="30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 flipV="1">
            <a:off x="4724400" y="4864100"/>
            <a:ext cx="7620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 flipV="1">
            <a:off x="5715000" y="4038600"/>
            <a:ext cx="15240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>
            <a:off x="5638800" y="2438400"/>
            <a:ext cx="12954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1981200" y="2590800"/>
            <a:ext cx="10668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>
            <a:off x="4267200" y="2438400"/>
            <a:ext cx="76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 flipH="1" flipV="1">
            <a:off x="5410200" y="4495800"/>
            <a:ext cx="19050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928269" y="3200400"/>
            <a:ext cx="1114425" cy="12096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467894" y="3737769"/>
            <a:ext cx="460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286000" y="3529024"/>
            <a:ext cx="944563" cy="228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lookup(</a:t>
            </a:r>
            <a:r>
              <a:rPr lang="en-US" dirty="0" err="1">
                <a:solidFill>
                  <a:srgbClr val="FF3300"/>
                </a:solidFill>
              </a:rPr>
              <a:t>key</a:t>
            </a:r>
            <a:r>
              <a:rPr lang="en-US" dirty="0"/>
              <a:t>)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432693" y="3547646"/>
            <a:ext cx="688009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value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65575" y="3547646"/>
            <a:ext cx="503964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key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4485482" y="3200400"/>
            <a:ext cx="0" cy="1209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3928269" y="3603625"/>
            <a:ext cx="11144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3909219" y="3872707"/>
            <a:ext cx="11334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5042694" y="3737769"/>
            <a:ext cx="460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5456253" y="3529024"/>
            <a:ext cx="481807" cy="228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000" dirty="0" smtClean="0">
                <a:sym typeface="Wingdings"/>
              </a:rPr>
              <a:t>Ποιες είναι οι απαιτήσεις</a:t>
            </a:r>
            <a:endParaRPr lang="en-US" sz="2000" dirty="0" smtClean="0">
              <a:sym typeface="Wingdings"/>
            </a:endParaRPr>
          </a:p>
          <a:p>
            <a:pPr lvl="1"/>
            <a:r>
              <a:rPr lang="el-GR" sz="1800" dirty="0" smtClean="0">
                <a:sym typeface="Wingdings"/>
              </a:rPr>
              <a:t>Ντετερμινιστικό</a:t>
            </a:r>
            <a:r>
              <a:rPr lang="en-US" sz="1800" dirty="0" smtClean="0">
                <a:sym typeface="Wingdings"/>
              </a:rPr>
              <a:t> lookup</a:t>
            </a:r>
          </a:p>
          <a:p>
            <a:pPr lvl="1"/>
            <a:r>
              <a:rPr lang="el-GR" sz="1800" dirty="0" smtClean="0">
                <a:sym typeface="Wingdings"/>
              </a:rPr>
              <a:t>Μικρός χρόνος</a:t>
            </a:r>
            <a:r>
              <a:rPr lang="en-US" sz="1800" dirty="0" smtClean="0">
                <a:sym typeface="Wingdings"/>
              </a:rPr>
              <a:t> lookup (</a:t>
            </a:r>
            <a:r>
              <a:rPr lang="el-GR" sz="1800" dirty="0" smtClean="0">
                <a:sym typeface="Wingdings"/>
              </a:rPr>
              <a:t>δεν πρέπει να αυξάνεται γραμμικά με το μέγεθος του συστήματος</a:t>
            </a:r>
            <a:r>
              <a:rPr lang="en-US" sz="1800" dirty="0" smtClean="0">
                <a:sym typeface="Wingdings"/>
              </a:rPr>
              <a:t>)</a:t>
            </a:r>
          </a:p>
          <a:p>
            <a:pPr lvl="1"/>
            <a:r>
              <a:rPr lang="el-GR" sz="1800" dirty="0" smtClean="0">
                <a:sym typeface="Wingdings"/>
              </a:rPr>
              <a:t>Εξισορρόπηση φορτίου ακόμα και με εισόδους/αποχωρήσεις κόμβων</a:t>
            </a:r>
            <a:endParaRPr lang="en-US" sz="1800" dirty="0" smtClean="0">
              <a:sym typeface="Wingdings"/>
            </a:endParaRPr>
          </a:p>
          <a:p>
            <a:pPr lvl="1"/>
            <a:endParaRPr lang="en-US" sz="1800" dirty="0" smtClean="0">
              <a:solidFill>
                <a:srgbClr val="0000FF"/>
              </a:solidFill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Τι κάνουμε</a:t>
            </a:r>
            <a:r>
              <a:rPr lang="en-US" sz="2000" dirty="0" smtClean="0">
                <a:sym typeface="Wingdings"/>
              </a:rPr>
              <a:t>: </a:t>
            </a:r>
            <a:r>
              <a:rPr lang="el-GR" sz="2000" dirty="0" smtClean="0">
                <a:solidFill>
                  <a:srgbClr val="FF0000"/>
                </a:solidFill>
                <a:sym typeface="Wingdings"/>
              </a:rPr>
              <a:t>διαιρούμε το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hash table </a:t>
            </a:r>
            <a:r>
              <a:rPr lang="el-GR" sz="2000" dirty="0" smtClean="0">
                <a:solidFill>
                  <a:srgbClr val="FF0000"/>
                </a:solidFill>
                <a:sym typeface="Wingdings"/>
              </a:rPr>
              <a:t>και το κατανέμουμε στους κόμβους του συστήματος</a:t>
            </a:r>
            <a:endParaRPr lang="en-US" sz="2000" dirty="0" smtClean="0">
              <a:solidFill>
                <a:srgbClr val="FF0000"/>
              </a:solidFill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Πρέπει να διαλέξουμε το σωστό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hash function</a:t>
            </a:r>
          </a:p>
          <a:p>
            <a:endParaRPr lang="en-US" sz="2000" dirty="0" smtClean="0">
              <a:solidFill>
                <a:srgbClr val="0000FF"/>
              </a:solidFill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Πρέπει να χωρίσουμε τον πίνακα και να κατανείμουμε τα κομμάτια με το ελάχιστο κόστος επανατοποθέτησης σε περίπτωση εισόδου/αποχώρησης κόμβου</a:t>
            </a:r>
            <a:endParaRPr lang="en-US" sz="2000" dirty="0" smtClean="0">
              <a:sym typeface="Wingdings"/>
            </a:endParaRP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βασικού </a:t>
            </a:r>
            <a:r>
              <a:rPr lang="en-US" dirty="0" smtClean="0"/>
              <a:t>Hashing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Τοποθέτηση </a:t>
            </a:r>
            <a:r>
              <a:rPr lang="en-US" sz="2400" dirty="0" smtClean="0"/>
              <a:t>X </a:t>
            </a:r>
            <a:r>
              <a:rPr lang="el-GR" sz="2400" dirty="0" smtClean="0"/>
              <a:t>στον </a:t>
            </a:r>
            <a:r>
              <a:rPr lang="en-US" sz="2400" dirty="0" smtClean="0"/>
              <a:t>server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= hash (X) mod k</a:t>
            </a:r>
          </a:p>
          <a:p>
            <a:r>
              <a:rPr lang="el-GR" sz="2400" dirty="0" smtClean="0">
                <a:ea typeface="ＭＳ Ｐゴシック" pitchFamily="-65" charset="-128"/>
              </a:rPr>
              <a:t>Πρόβλημα;</a:t>
            </a:r>
            <a:endParaRPr lang="en-US" sz="2400" dirty="0" smtClean="0">
              <a:ea typeface="ＭＳ Ｐゴシック" pitchFamily="-65" charset="-128"/>
            </a:endParaRPr>
          </a:p>
          <a:p>
            <a:pPr lvl="1"/>
            <a:r>
              <a:rPr lang="el-GR" sz="1800" dirty="0" smtClean="0">
                <a:ea typeface="ＭＳ Ｐゴシック" pitchFamily="-65" charset="-128"/>
              </a:rPr>
              <a:t>Τι συμβαίνει όταν ένας κόμβος πεθάνει ή μπει στο σύστημα </a:t>
            </a:r>
            <a:r>
              <a:rPr lang="en-US" sz="1800" dirty="0" smtClean="0">
                <a:ea typeface="ＭＳ Ｐゴシック" pitchFamily="-65" charset="-128"/>
              </a:rPr>
              <a:t>(k </a:t>
            </a:r>
            <a:r>
              <a:rPr lang="en-US" sz="1800" dirty="0" smtClean="0">
                <a:ea typeface="ＭＳ Ｐゴシック" pitchFamily="-65" charset="-128"/>
                <a:sym typeface="Wingdings" pitchFamily="-65" charset="2"/>
              </a:rPr>
              <a:t> k±1)?</a:t>
            </a:r>
          </a:p>
          <a:p>
            <a:pPr lvl="1"/>
            <a:r>
              <a:rPr lang="el-GR" sz="1800" dirty="0" smtClean="0">
                <a:ea typeface="ＭＳ Ｐゴシック" pitchFamily="-65" charset="-128"/>
                <a:sym typeface="Wingdings" pitchFamily="-65" charset="2"/>
              </a:rPr>
              <a:t>Όλες οι τιμές αντιστοιχίζονται ξανά σε νέους κόμβους</a:t>
            </a:r>
            <a:r>
              <a:rPr lang="en-US" sz="1800" dirty="0" smtClean="0">
                <a:ea typeface="ＭＳ Ｐゴシック" pitchFamily="-65" charset="-128"/>
                <a:sym typeface="Wingdings" pitchFamily="-65" charset="2"/>
              </a:rPr>
              <a:t>!</a:t>
            </a:r>
            <a:endParaRPr lang="en-US" sz="1800" dirty="0" smtClean="0">
              <a:ea typeface="ＭＳ Ｐゴシック" pitchFamily="-65" charset="-128"/>
            </a:endParaRPr>
          </a:p>
          <a:p>
            <a:endParaRPr lang="el-GR" sz="2400" dirty="0"/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2" cstate="print"/>
          <a:srcRect l="2296" r="1147" b="4068"/>
          <a:stretch>
            <a:fillRect/>
          </a:stretch>
        </p:blipFill>
        <p:spPr bwMode="auto">
          <a:xfrm>
            <a:off x="533400" y="3352800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5"/>
          <p:cNvGrpSpPr/>
          <p:nvPr/>
        </p:nvGrpSpPr>
        <p:grpSpPr>
          <a:xfrm>
            <a:off x="3352800" y="3352800"/>
            <a:ext cx="2590800" cy="2895600"/>
            <a:chOff x="5486400" y="2057400"/>
            <a:chExt cx="2590800" cy="2895600"/>
          </a:xfrm>
        </p:grpSpPr>
        <p:sp>
          <p:nvSpPr>
            <p:cNvPr id="31" name="Rectangle 6"/>
            <p:cNvSpPr/>
            <p:nvPr/>
          </p:nvSpPr>
          <p:spPr bwMode="auto">
            <a:xfrm>
              <a:off x="54864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Table Index</a:t>
              </a:r>
            </a:p>
          </p:txBody>
        </p:sp>
        <p:sp>
          <p:nvSpPr>
            <p:cNvPr id="32" name="Rectangle 7"/>
            <p:cNvSpPr/>
            <p:nvPr/>
          </p:nvSpPr>
          <p:spPr bwMode="auto">
            <a:xfrm>
              <a:off x="67818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Values</a:t>
              </a:r>
            </a:p>
          </p:txBody>
        </p:sp>
        <p:cxnSp>
          <p:nvCxnSpPr>
            <p:cNvPr id="33" name="Straight Arrow Connector 8"/>
            <p:cNvCxnSpPr/>
            <p:nvPr/>
          </p:nvCxnSpPr>
          <p:spPr bwMode="auto">
            <a:xfrm>
              <a:off x="6477000" y="28194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Straight Arrow Connector 9"/>
            <p:cNvCxnSpPr/>
            <p:nvPr/>
          </p:nvCxnSpPr>
          <p:spPr bwMode="auto">
            <a:xfrm>
              <a:off x="6477000" y="30480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Straight Arrow Connector 10"/>
            <p:cNvCxnSpPr/>
            <p:nvPr/>
          </p:nvCxnSpPr>
          <p:spPr bwMode="auto">
            <a:xfrm>
              <a:off x="6477000" y="33512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Arrow Connector 11"/>
            <p:cNvCxnSpPr/>
            <p:nvPr/>
          </p:nvCxnSpPr>
          <p:spPr bwMode="auto">
            <a:xfrm>
              <a:off x="6477000" y="4648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Arrow Connector 12"/>
            <p:cNvCxnSpPr/>
            <p:nvPr/>
          </p:nvCxnSpPr>
          <p:spPr bwMode="auto">
            <a:xfrm>
              <a:off x="6477000" y="41894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8" name="Straight Arrow Connector 13"/>
            <p:cNvCxnSpPr/>
            <p:nvPr/>
          </p:nvCxnSpPr>
          <p:spPr bwMode="auto">
            <a:xfrm>
              <a:off x="6477000" y="3886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9" name="Straight Arrow Connector 14"/>
            <p:cNvCxnSpPr/>
            <p:nvPr/>
          </p:nvCxnSpPr>
          <p:spPr bwMode="auto">
            <a:xfrm>
              <a:off x="6477000" y="36576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40" name="Straight Arrow Connector 15"/>
          <p:cNvCxnSpPr/>
          <p:nvPr/>
        </p:nvCxnSpPr>
        <p:spPr bwMode="auto">
          <a:xfrm>
            <a:off x="6172200" y="41148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16"/>
          <p:cNvCxnSpPr/>
          <p:nvPr/>
        </p:nvCxnSpPr>
        <p:spPr bwMode="auto">
          <a:xfrm>
            <a:off x="6172200" y="43434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7"/>
          <p:cNvCxnSpPr/>
          <p:nvPr/>
        </p:nvCxnSpPr>
        <p:spPr bwMode="auto">
          <a:xfrm>
            <a:off x="6172200" y="46482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8"/>
          <p:cNvCxnSpPr/>
          <p:nvPr/>
        </p:nvCxnSpPr>
        <p:spPr bwMode="auto">
          <a:xfrm>
            <a:off x="6172200" y="49530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9"/>
          <p:cNvCxnSpPr/>
          <p:nvPr/>
        </p:nvCxnSpPr>
        <p:spPr bwMode="auto">
          <a:xfrm>
            <a:off x="6172200" y="51816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20"/>
          <p:cNvCxnSpPr/>
          <p:nvPr/>
        </p:nvCxnSpPr>
        <p:spPr bwMode="auto">
          <a:xfrm>
            <a:off x="6172200" y="54864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21"/>
          <p:cNvCxnSpPr/>
          <p:nvPr/>
        </p:nvCxnSpPr>
        <p:spPr bwMode="auto">
          <a:xfrm>
            <a:off x="6172200" y="59436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Rectangle 22"/>
          <p:cNvSpPr/>
          <p:nvPr/>
        </p:nvSpPr>
        <p:spPr bwMode="auto">
          <a:xfrm>
            <a:off x="7086600" y="3886200"/>
            <a:ext cx="1447800" cy="3048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8" name="Rectangle 23"/>
          <p:cNvSpPr/>
          <p:nvPr/>
        </p:nvSpPr>
        <p:spPr bwMode="auto">
          <a:xfrm>
            <a:off x="7086600" y="4267200"/>
            <a:ext cx="1447800" cy="3048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9" name="Rectangle 24"/>
          <p:cNvSpPr/>
          <p:nvPr/>
        </p:nvSpPr>
        <p:spPr bwMode="auto">
          <a:xfrm>
            <a:off x="7086600" y="5791200"/>
            <a:ext cx="1447800" cy="3048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15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0" name="Oval 25"/>
          <p:cNvSpPr/>
          <p:nvPr/>
        </p:nvSpPr>
        <p:spPr bwMode="auto">
          <a:xfrm>
            <a:off x="7772400" y="48006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1" name="Oval 26"/>
          <p:cNvSpPr/>
          <p:nvPr/>
        </p:nvSpPr>
        <p:spPr bwMode="auto">
          <a:xfrm>
            <a:off x="7772400" y="50292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2" name="Oval 27"/>
          <p:cNvSpPr/>
          <p:nvPr/>
        </p:nvSpPr>
        <p:spPr bwMode="auto">
          <a:xfrm>
            <a:off x="7772400" y="52578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3" name="Rectangle 28"/>
          <p:cNvSpPr/>
          <p:nvPr/>
        </p:nvSpPr>
        <p:spPr bwMode="auto">
          <a:xfrm>
            <a:off x="2133600" y="3352800"/>
            <a:ext cx="990600" cy="5334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hashing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Consistent hashing</a:t>
            </a:r>
          </a:p>
          <a:p>
            <a:pPr lvl="1"/>
            <a:r>
              <a:rPr lang="el-GR" sz="2000" dirty="0" smtClean="0"/>
              <a:t>Τα περισσότερα κλειδιά θα αντιστοιχιστούν στην ίδια τιμή όπως πριν</a:t>
            </a:r>
            <a:endParaRPr lang="en-US" sz="2000" dirty="0" smtClean="0"/>
          </a:p>
          <a:p>
            <a:pPr lvl="1"/>
            <a:r>
              <a:rPr lang="el-GR" sz="2000" dirty="0" smtClean="0"/>
              <a:t>Κατά μέσο όρο</a:t>
            </a:r>
            <a:r>
              <a:rPr lang="en-US" sz="2000" dirty="0" smtClean="0"/>
              <a:t> K/n </a:t>
            </a:r>
            <a:r>
              <a:rPr lang="el-GR" sz="2000" dirty="0" smtClean="0"/>
              <a:t>κλειδιά θα πρέπει να αντιστοιχιστούν ξανά</a:t>
            </a:r>
            <a:endParaRPr lang="en-US" sz="2000" dirty="0" smtClean="0"/>
          </a:p>
          <a:p>
            <a:r>
              <a:rPr lang="en-US" sz="2400" dirty="0" smtClean="0"/>
              <a:t>K = # keys, n = # of buckets</a:t>
            </a:r>
            <a:endParaRPr lang="el-GR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8669982" cy="23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l-GR" dirty="0" smtClean="0"/>
              <a:t>Παράδειγμα: Διαμοιρασμός αρχείου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r>
              <a:rPr lang="el-GR" sz="2400" dirty="0" smtClean="0"/>
              <a:t>Γίνεται και με </a:t>
            </a:r>
            <a:r>
              <a:rPr lang="en-US" sz="2400" dirty="0" smtClean="0"/>
              <a:t>client-server</a:t>
            </a:r>
            <a:endParaRPr lang="el-GR" sz="2400" dirty="0"/>
          </a:p>
        </p:txBody>
      </p:sp>
      <p:grpSp>
        <p:nvGrpSpPr>
          <p:cNvPr id="4" name="Group 24"/>
          <p:cNvGrpSpPr>
            <a:grpSpLocks noChangeAspect="1"/>
          </p:cNvGrpSpPr>
          <p:nvPr/>
        </p:nvGrpSpPr>
        <p:grpSpPr>
          <a:xfrm>
            <a:off x="971600" y="2060848"/>
            <a:ext cx="6753944" cy="4262467"/>
            <a:chOff x="461963" y="1508125"/>
            <a:chExt cx="8154987" cy="5146675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3151188" y="2566988"/>
              <a:ext cx="3341687" cy="22399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Picture 5" descr="j02857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31838" y="1930400"/>
              <a:ext cx="1824037" cy="1120775"/>
            </a:xfrm>
            <a:prstGeom prst="rect">
              <a:avLst/>
            </a:prstGeom>
            <a:noFill/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960563" y="2890838"/>
              <a:ext cx="1458912" cy="4222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8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7425" y="1662113"/>
              <a:ext cx="1203325" cy="1228725"/>
            </a:xfrm>
            <a:prstGeom prst="rect">
              <a:avLst/>
            </a:prstGeom>
            <a:noFill/>
          </p:spPr>
        </p:pic>
        <p:pic>
          <p:nvPicPr>
            <p:cNvPr id="9" name="Picture 9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3625" y="4427538"/>
              <a:ext cx="1203325" cy="1228725"/>
            </a:xfrm>
            <a:prstGeom prst="rect">
              <a:avLst/>
            </a:prstGeom>
            <a:noFill/>
          </p:spPr>
        </p:pic>
        <p:pic>
          <p:nvPicPr>
            <p:cNvPr id="10" name="Picture 10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94338" y="5426075"/>
              <a:ext cx="1203325" cy="1228725"/>
            </a:xfrm>
            <a:prstGeom prst="rect">
              <a:avLst/>
            </a:prstGeom>
            <a:noFill/>
          </p:spPr>
        </p:pic>
        <p:pic>
          <p:nvPicPr>
            <p:cNvPr id="11" name="Picture 11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268413" y="4389438"/>
              <a:ext cx="1203325" cy="1228725"/>
            </a:xfrm>
            <a:prstGeom prst="rect">
              <a:avLst/>
            </a:prstGeom>
            <a:noFill/>
          </p:spPr>
        </p:pic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2382838" y="4389438"/>
              <a:ext cx="1228725" cy="5762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574925" y="4081463"/>
              <a:ext cx="5365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2613025" y="1508125"/>
              <a:ext cx="728663" cy="84613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3457575" y="1700213"/>
              <a:ext cx="11334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9900"/>
                  </a:solidFill>
                </a:rPr>
                <a:t>F bits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4687888" y="4735513"/>
              <a:ext cx="920750" cy="11509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6108700" y="4159250"/>
              <a:ext cx="1497013" cy="844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6070600" y="2584450"/>
              <a:ext cx="1420813" cy="268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4572000" y="5080000"/>
              <a:ext cx="536575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6607175" y="4005263"/>
              <a:ext cx="5365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6415088" y="2122488"/>
              <a:ext cx="5365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461963" y="3097213"/>
              <a:ext cx="2554287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upload rate u</a:t>
              </a:r>
              <a:r>
                <a:rPr lang="en-US" sz="2800" baseline="-2500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461963" y="6078538"/>
              <a:ext cx="3217862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FF3300"/>
                  </a:solidFill>
                </a:rPr>
                <a:t>Download rates </a:t>
              </a:r>
              <a:r>
                <a:rPr lang="en-US" sz="2800" dirty="0" err="1">
                  <a:solidFill>
                    <a:srgbClr val="FF3300"/>
                  </a:solidFill>
                </a:rPr>
                <a:t>d</a:t>
              </a:r>
              <a:r>
                <a:rPr lang="en-US" sz="2800" baseline="-25000" dirty="0" err="1">
                  <a:solidFill>
                    <a:srgbClr val="FF3300"/>
                  </a:solidFill>
                </a:rPr>
                <a:t>i</a:t>
              </a:r>
              <a:endParaRPr lang="en-US" sz="2800" baseline="-25000" dirty="0">
                <a:solidFill>
                  <a:srgbClr val="FF3300"/>
                </a:solidFill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071938" y="3352800"/>
              <a:ext cx="1490662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Internet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DHT: Chord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525963"/>
          </a:xfrm>
        </p:spPr>
        <p:txBody>
          <a:bodyPr/>
          <a:lstStyle/>
          <a:p>
            <a:r>
              <a:rPr lang="el-GR" sz="2400" dirty="0" smtClean="0"/>
              <a:t>Ένα </a:t>
            </a:r>
            <a:r>
              <a:rPr lang="en-US" sz="2400" dirty="0" smtClean="0"/>
              <a:t>key </a:t>
            </a:r>
            <a:r>
              <a:rPr lang="el-GR" sz="2400" dirty="0" smtClean="0"/>
              <a:t>γίνεται </a:t>
            </a:r>
            <a:r>
              <a:rPr lang="en-US" sz="2400" dirty="0" smtClean="0"/>
              <a:t>hash</a:t>
            </a:r>
            <a:r>
              <a:rPr lang="el-GR" sz="2400" dirty="0" smtClean="0"/>
              <a:t> σε μια τιμή με </a:t>
            </a:r>
            <a:r>
              <a:rPr lang="en-US" sz="2400" dirty="0" smtClean="0"/>
              <a:t>m</a:t>
            </a:r>
            <a:r>
              <a:rPr lang="en-US" sz="2400" i="1" dirty="0" smtClean="0"/>
              <a:t>-bits : 0 … (2</a:t>
            </a:r>
            <a:r>
              <a:rPr lang="en-US" sz="2400" i="1" baseline="30000" dirty="0" smtClean="0"/>
              <a:t>m</a:t>
            </a:r>
            <a:r>
              <a:rPr lang="en-US" sz="2400" i="1" dirty="0" smtClean="0"/>
              <a:t>-1)</a:t>
            </a:r>
          </a:p>
          <a:p>
            <a:r>
              <a:rPr lang="el-GR" sz="2400" dirty="0" smtClean="0"/>
              <a:t>Κατασκευάζεται ένας λογικός δακτύλιος για τις τιμές </a:t>
            </a:r>
            <a:r>
              <a:rPr lang="en-US" sz="2400" dirty="0" smtClean="0"/>
              <a:t>0 .. (2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-1)</a:t>
            </a:r>
          </a:p>
          <a:p>
            <a:r>
              <a:rPr lang="el-GR" sz="2400" dirty="0" smtClean="0"/>
              <a:t>Οι κόμβοι τοποθετούνται στον δακτύλιο στη θέση</a:t>
            </a:r>
            <a:r>
              <a:rPr lang="en-US" sz="2400" dirty="0" smtClean="0"/>
              <a:t> </a:t>
            </a:r>
            <a:r>
              <a:rPr lang="en-US" sz="2400" i="1" dirty="0" smtClean="0"/>
              <a:t>hash(IP)</a:t>
            </a:r>
            <a:endParaRPr lang="el-GR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5576714" cy="353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81516"/>
            <a:ext cx="7508075" cy="42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Τοποθέτηση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Παράδειγμα</a:t>
            </a:r>
            <a:r>
              <a:rPr lang="en-US" sz="2400" dirty="0" smtClean="0"/>
              <a:t>: </a:t>
            </a:r>
            <a:r>
              <a:rPr lang="en-US" sz="2400" i="1" dirty="0" smtClean="0"/>
              <a:t>n=16; </a:t>
            </a:r>
            <a:r>
              <a:rPr lang="el-GR" sz="2400" i="1" dirty="0" smtClean="0"/>
              <a:t>Σύστημα με 4 κόμβους</a:t>
            </a:r>
            <a:r>
              <a:rPr lang="en-US" sz="2400" i="1" dirty="0" smtClean="0"/>
              <a:t> (</a:t>
            </a:r>
            <a:r>
              <a:rPr lang="el-GR" sz="2400" i="1" dirty="0" smtClean="0"/>
              <a:t>μέχρι τώρα</a:t>
            </a:r>
            <a:r>
              <a:rPr lang="en-US" sz="2400" i="1" dirty="0" smtClean="0"/>
              <a:t>)</a:t>
            </a:r>
          </a:p>
          <a:p>
            <a:r>
              <a:rPr lang="el-GR" sz="2400" dirty="0" smtClean="0"/>
              <a:t>Τα δεδομένα αποθηκεύονται στον διάδοχο κόμβο (</a:t>
            </a:r>
            <a:r>
              <a:rPr lang="en-US" sz="2400" b="1" dirty="0" smtClean="0"/>
              <a:t>successor</a:t>
            </a:r>
            <a:r>
              <a:rPr lang="el-GR" sz="2400" b="1" dirty="0" smtClean="0"/>
              <a:t>)</a:t>
            </a:r>
            <a:endParaRPr lang="en-US" sz="2400" b="1" dirty="0" smtClean="0"/>
          </a:p>
          <a:p>
            <a:pPr lvl="1"/>
            <a:r>
              <a:rPr lang="el-GR" sz="2000" dirty="0" smtClean="0"/>
              <a:t>Κόμβος με </a:t>
            </a:r>
            <a:r>
              <a:rPr lang="en-US" sz="2000" dirty="0" smtClean="0"/>
              <a:t>id ≥ hash(key)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708920"/>
            <a:ext cx="8107635" cy="38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Χειρισμός ερωτημάτων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952328"/>
          </a:xfrm>
        </p:spPr>
        <p:txBody>
          <a:bodyPr/>
          <a:lstStyle/>
          <a:p>
            <a:r>
              <a:rPr lang="el-GR" sz="1800" dirty="0" smtClean="0"/>
              <a:t>Οποιοσδήποτε κόμβος μπορεί να λάβει ερώτημα για ένα </a:t>
            </a:r>
            <a:r>
              <a:rPr lang="en-US" sz="1800" dirty="0" smtClean="0"/>
              <a:t>key (insert </a:t>
            </a:r>
            <a:r>
              <a:rPr lang="el-GR" sz="1800" dirty="0" smtClean="0"/>
              <a:t>ή </a:t>
            </a:r>
            <a:r>
              <a:rPr lang="en-US" sz="1800" dirty="0" smtClean="0"/>
              <a:t>query). </a:t>
            </a:r>
            <a:r>
              <a:rPr lang="el-GR" sz="1800" dirty="0" smtClean="0"/>
              <a:t>Αν το </a:t>
            </a:r>
            <a:r>
              <a:rPr lang="en-US" sz="1800" dirty="0" smtClean="0"/>
              <a:t>hash(key) </a:t>
            </a:r>
            <a:r>
              <a:rPr lang="el-GR" sz="1800" dirty="0" smtClean="0"/>
              <a:t>δεν ανήκει στο εύρος κλειδιών του, το προωθεί στον διάδοχο</a:t>
            </a:r>
          </a:p>
          <a:p>
            <a:r>
              <a:rPr lang="el-GR" sz="1800" dirty="0" smtClean="0"/>
              <a:t>Η διαδικασία συνεχίζεται μέχρι να βρεθεί ο υπεύθυνος κόμβος</a:t>
            </a:r>
            <a:endParaRPr lang="en-US" sz="1800" dirty="0" smtClean="0"/>
          </a:p>
          <a:p>
            <a:pPr lvl="1"/>
            <a:r>
              <a:rPr lang="el-GR" sz="1400" dirty="0" smtClean="0"/>
              <a:t>Η χειρότερη περίπτωση</a:t>
            </a:r>
            <a:r>
              <a:rPr lang="en-US" sz="1400" dirty="0" smtClean="0"/>
              <a:t>: </a:t>
            </a:r>
            <a:r>
              <a:rPr lang="el-GR" sz="1400" dirty="0" smtClean="0"/>
              <a:t>με </a:t>
            </a:r>
            <a:r>
              <a:rPr lang="en-US" sz="1400" dirty="0" smtClean="0"/>
              <a:t>p </a:t>
            </a:r>
            <a:r>
              <a:rPr lang="el-GR" sz="1400" dirty="0" smtClean="0"/>
              <a:t>κόμβους</a:t>
            </a:r>
            <a:r>
              <a:rPr lang="en-US" sz="1400" dirty="0" smtClean="0"/>
              <a:t>, </a:t>
            </a:r>
            <a:r>
              <a:rPr lang="el-GR" sz="1400" dirty="0" smtClean="0"/>
              <a:t>διασχίζει </a:t>
            </a:r>
            <a:r>
              <a:rPr lang="en-US" sz="1400" dirty="0" smtClean="0"/>
              <a:t>p-1</a:t>
            </a:r>
            <a:r>
              <a:rPr lang="el-GR" sz="1400" dirty="0" smtClean="0"/>
              <a:t> -&gt;</a:t>
            </a:r>
            <a:r>
              <a:rPr lang="en-US" sz="1400" dirty="0" smtClean="0"/>
              <a:t> O(N)</a:t>
            </a:r>
          </a:p>
          <a:p>
            <a:pPr lvl="1"/>
            <a:r>
              <a:rPr lang="el-GR" sz="1400" dirty="0" smtClean="0"/>
              <a:t>Η μέση περίπτωση</a:t>
            </a:r>
            <a:r>
              <a:rPr lang="en-US" sz="1400" dirty="0" smtClean="0"/>
              <a:t>: p/2 </a:t>
            </a:r>
            <a:r>
              <a:rPr lang="el-GR" sz="1400" dirty="0" smtClean="0"/>
              <a:t>κόμβους 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κόμβου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Κάποια κλειδιά ανατίθενται σε νέο κόμβο</a:t>
            </a:r>
            <a:endParaRPr lang="en-US" sz="2000" dirty="0" smtClean="0"/>
          </a:p>
          <a:p>
            <a:r>
              <a:rPr lang="el-GR" sz="2000" dirty="0" smtClean="0"/>
              <a:t>Τα δεδομένα για αυτά τα ζεύγη </a:t>
            </a:r>
            <a:r>
              <a:rPr lang="en-US" sz="2000" dirty="0" smtClean="0"/>
              <a:t>(key, value) </a:t>
            </a:r>
            <a:r>
              <a:rPr lang="el-GR" sz="2000" dirty="0" smtClean="0"/>
              <a:t>πρέπει να μεταφερθούν στον νέο κόμβο</a:t>
            </a:r>
            <a:endParaRPr lang="el-GR" sz="20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77824"/>
            <a:ext cx="8633612" cy="414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Αποχώρηση κόμβου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000" dirty="0" smtClean="0"/>
              <a:t>Τα κλειδιά ανατίθενται στον διάδοχο του κόμβου</a:t>
            </a:r>
            <a:endParaRPr lang="en-US" sz="2000" dirty="0" smtClean="0"/>
          </a:p>
          <a:p>
            <a:r>
              <a:rPr lang="el-GR" sz="2000" dirty="0" smtClean="0"/>
              <a:t>Τα δεδομένα για αυτά τα ζεύγη </a:t>
            </a:r>
            <a:r>
              <a:rPr lang="en-US" sz="2000" dirty="0" smtClean="0"/>
              <a:t>(key, value) </a:t>
            </a:r>
            <a:r>
              <a:rPr lang="el-GR" sz="2000" dirty="0" smtClean="0"/>
              <a:t>πρέπει να μεταφερθούν</a:t>
            </a:r>
            <a:endParaRPr lang="el-GR" sz="20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338769"/>
            <a:ext cx="8546926" cy="411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Ανοχή σε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Κόμβοι μπορεί να πεθάνουν</a:t>
            </a:r>
            <a:endParaRPr lang="en-US" sz="2400" dirty="0" smtClean="0"/>
          </a:p>
          <a:p>
            <a:pPr lvl="1"/>
            <a:r>
              <a:rPr lang="en-US" sz="2000" dirty="0" smtClean="0"/>
              <a:t>(key, value) </a:t>
            </a:r>
            <a:r>
              <a:rPr lang="el-GR" sz="2000" dirty="0" smtClean="0"/>
              <a:t>δεδομένα </a:t>
            </a:r>
            <a:r>
              <a:rPr lang="en-US" sz="2000" dirty="0" smtClean="0"/>
              <a:t>replicated</a:t>
            </a:r>
          </a:p>
          <a:p>
            <a:pPr lvl="1"/>
            <a:r>
              <a:rPr lang="el-GR" sz="2000" dirty="0" smtClean="0"/>
              <a:t>Δημιουργία </a:t>
            </a:r>
            <a:r>
              <a:rPr lang="en-US" sz="2000" dirty="0" smtClean="0"/>
              <a:t>R replicas</a:t>
            </a:r>
            <a:r>
              <a:rPr lang="el-GR" sz="2000" dirty="0" smtClean="0"/>
              <a:t> που αποθηκεύονται στους </a:t>
            </a:r>
            <a:r>
              <a:rPr lang="en-US" sz="2000" dirty="0" smtClean="0"/>
              <a:t>R-1 </a:t>
            </a:r>
            <a:r>
              <a:rPr lang="el-GR" sz="2000" dirty="0" smtClean="0"/>
              <a:t>διαδοχικούς κόμβους στον δακτύλιο</a:t>
            </a:r>
            <a:endParaRPr lang="en-US" sz="2000" dirty="0" smtClean="0"/>
          </a:p>
          <a:p>
            <a:r>
              <a:rPr lang="el-GR" sz="2400" dirty="0" smtClean="0"/>
              <a:t>Γίνεται λίγο πιο περίπλοκο</a:t>
            </a:r>
            <a:endParaRPr lang="en-US" sz="2400" dirty="0" smtClean="0"/>
          </a:p>
          <a:p>
            <a:pPr lvl="1"/>
            <a:r>
              <a:rPr lang="el-GR" sz="2000" dirty="0" smtClean="0"/>
              <a:t>Κάθε κόμβος πρέπει να ξέρει και τον διάδοχο του διαδόχου του (ή και παραπάνω από έναν)</a:t>
            </a:r>
            <a:endParaRPr lang="en-US" sz="2000" dirty="0" smtClean="0"/>
          </a:p>
          <a:p>
            <a:r>
              <a:rPr lang="el-GR" sz="2400" dirty="0" smtClean="0"/>
              <a:t>Εύκολο αν γνωρίζει και τους </a:t>
            </a:r>
            <a:r>
              <a:rPr lang="en-US" sz="2400" dirty="0" smtClean="0"/>
              <a:t>R-1</a:t>
            </a:r>
          </a:p>
          <a:p>
            <a:pPr lvl="1"/>
            <a:r>
              <a:rPr lang="el-GR" sz="2000" dirty="0" smtClean="0"/>
              <a:t>Οποιαδήποτε αλλαγή πρέπει να εξαπλωθεί σε όλα τα </a:t>
            </a:r>
            <a:r>
              <a:rPr lang="en-US" sz="2000" dirty="0" smtClean="0"/>
              <a:t>replicas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Απόδοση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Δεν μας αρέσει το </a:t>
            </a:r>
            <a:r>
              <a:rPr lang="en-US" sz="2400" dirty="0" smtClean="0"/>
              <a:t>O(N) </a:t>
            </a:r>
            <a:r>
              <a:rPr lang="el-GR" sz="2400" dirty="0" smtClean="0"/>
              <a:t>κόστος του </a:t>
            </a:r>
            <a:r>
              <a:rPr lang="en-US" sz="2400" dirty="0" smtClean="0"/>
              <a:t>lookup</a:t>
            </a:r>
          </a:p>
          <a:p>
            <a:r>
              <a:rPr lang="el-GR" sz="2400" dirty="0" smtClean="0"/>
              <a:t>Απλή προσέγγιση για καλή απόδοση</a:t>
            </a:r>
            <a:endParaRPr lang="en-US" sz="2400" dirty="0" smtClean="0"/>
          </a:p>
          <a:p>
            <a:pPr lvl="1"/>
            <a:r>
              <a:rPr lang="el-GR" sz="2000" dirty="0" smtClean="0"/>
              <a:t>Όλοι οι κόμβοι γνωρίζονται μεταξύ τους</a:t>
            </a:r>
            <a:endParaRPr lang="en-US" sz="2000" dirty="0" smtClean="0"/>
          </a:p>
          <a:p>
            <a:pPr lvl="1"/>
            <a:r>
              <a:rPr lang="el-GR" sz="2000" dirty="0" smtClean="0"/>
              <a:t>Όταν ένας κόμβος λάβει ερώτημα για </a:t>
            </a:r>
            <a:r>
              <a:rPr lang="en-US" sz="2000" dirty="0" smtClean="0"/>
              <a:t>key</a:t>
            </a:r>
            <a:r>
              <a:rPr lang="el-GR" sz="2000" dirty="0" smtClean="0"/>
              <a:t> ψάχνει στον πίνακα δρομολόγησης να βρει τον κόμβο που είναι υπεύθυνος για το </a:t>
            </a:r>
            <a:r>
              <a:rPr lang="en-US" sz="2000" dirty="0" smtClean="0"/>
              <a:t>key</a:t>
            </a:r>
          </a:p>
          <a:p>
            <a:pPr lvl="1"/>
            <a:r>
              <a:rPr lang="el-GR" sz="2000" dirty="0" smtClean="0"/>
              <a:t>Απόδοση </a:t>
            </a:r>
            <a:r>
              <a:rPr lang="en-US" sz="2000" dirty="0" smtClean="0"/>
              <a:t>O(1)</a:t>
            </a:r>
          </a:p>
          <a:p>
            <a:pPr lvl="1"/>
            <a:r>
              <a:rPr lang="el-GR" sz="2000" dirty="0" smtClean="0"/>
              <a:t>Κατά την εισαγωγή/αποχώρηση κόμβων πρέπει να ενημερωθούν όλοι</a:t>
            </a:r>
          </a:p>
          <a:p>
            <a:pPr lvl="1"/>
            <a:r>
              <a:rPr lang="el-GR" sz="2000" dirty="0" smtClean="0"/>
              <a:t>Όχι πολύ καλή λύση για τεράστια δίκτυα (πολλοί κόμβοι -&gt; μεγάλοι πίνακες δρομολόγησης)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Tables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l-GR" sz="2000" dirty="0" smtClean="0"/>
              <a:t>Συμβιβασμός για αποφυγή μεγάλων πινάκων δρομολόγησης σε κάθε κόμβο</a:t>
            </a:r>
            <a:endParaRPr lang="en-US" sz="2000" dirty="0" smtClean="0"/>
          </a:p>
          <a:p>
            <a:pPr lvl="1"/>
            <a:r>
              <a:rPr lang="el-GR" sz="1800" dirty="0" smtClean="0"/>
              <a:t>Χρήση</a:t>
            </a:r>
            <a:r>
              <a:rPr lang="en-US" sz="1800" dirty="0" smtClean="0"/>
              <a:t> finger tables </a:t>
            </a:r>
            <a:r>
              <a:rPr lang="el-GR" sz="1800" dirty="0" smtClean="0"/>
              <a:t>για άνω όριο στο μέγεθος του πίνακα</a:t>
            </a:r>
            <a:endParaRPr lang="en-US" sz="1800" dirty="0" smtClean="0"/>
          </a:p>
          <a:p>
            <a:r>
              <a:rPr lang="en-US" sz="2000" dirty="0" smtClean="0"/>
              <a:t>Finger table = </a:t>
            </a:r>
            <a:r>
              <a:rPr lang="el-GR" sz="2000" dirty="0" smtClean="0"/>
              <a:t>μερική λίστα κόμβων</a:t>
            </a:r>
            <a:endParaRPr lang="en-US" sz="2000" dirty="0" smtClean="0"/>
          </a:p>
          <a:p>
            <a:r>
              <a:rPr lang="el-GR" sz="2000" dirty="0" smtClean="0"/>
              <a:t>Σε κάθε κόμβο το </a:t>
            </a:r>
            <a:r>
              <a:rPr lang="en-US" sz="2000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</a:t>
            </a:r>
            <a:r>
              <a:rPr lang="el-GR" sz="2000" dirty="0" smtClean="0"/>
              <a:t>στοιχείο είναι ο κόμβος που ακολουθεί κατά τουλάχιστον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i</a:t>
            </a:r>
            <a:r>
              <a:rPr lang="en-US" sz="2000" dirty="0" smtClean="0"/>
              <a:t>-1 </a:t>
            </a:r>
            <a:r>
              <a:rPr lang="el-GR" sz="2000" dirty="0" smtClean="0"/>
              <a:t>στον κύκλο </a:t>
            </a:r>
            <a:endParaRPr lang="en-US" sz="2000" dirty="0" smtClean="0"/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[0]: immediate (1st) successor</a:t>
            </a:r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[1]: successor after that (2nd)</a:t>
            </a:r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[2]: 4th successor</a:t>
            </a:r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[3]: 8th successor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O(log N) </a:t>
            </a:r>
            <a:r>
              <a:rPr lang="el-GR" sz="2000" dirty="0" smtClean="0"/>
              <a:t>κόμβοι προσπελάζονται για ένα </a:t>
            </a:r>
            <a:r>
              <a:rPr lang="en-US" sz="2000" dirty="0" smtClean="0"/>
              <a:t>lookup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finger table</a:t>
            </a:r>
            <a:endParaRPr lang="el-G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4927600"/>
          </a:xfrm>
        </p:spPr>
        <p:txBody>
          <a:bodyPr/>
          <a:lstStyle/>
          <a:p>
            <a:r>
              <a:rPr lang="en-US" sz="2400" dirty="0" smtClean="0"/>
              <a:t>Ids 0-120 -&gt; 2</a:t>
            </a:r>
            <a:r>
              <a:rPr lang="en-US" sz="2400" baseline="30000" dirty="0" smtClean="0"/>
              <a:t>7 </a:t>
            </a:r>
            <a:r>
              <a:rPr lang="en-US" sz="2400" dirty="0" smtClean="0"/>
              <a:t>=128 &gt; 120 </a:t>
            </a:r>
            <a:r>
              <a:rPr lang="el-GR" sz="2400" dirty="0" smtClean="0"/>
              <a:t>οπότε 7 </a:t>
            </a:r>
            <a:r>
              <a:rPr lang="en-US" sz="2400" dirty="0" smtClean="0"/>
              <a:t>fingers</a:t>
            </a:r>
          </a:p>
          <a:p>
            <a:r>
              <a:rPr lang="en-US" sz="2400" dirty="0" smtClean="0"/>
              <a:t>f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= Successor(n+2</a:t>
            </a:r>
            <a:r>
              <a:rPr lang="en-US" sz="2400" baseline="30000" dirty="0" smtClean="0"/>
              <a:t>i</a:t>
            </a:r>
            <a:r>
              <a:rPr lang="en-US" sz="2400" dirty="0" smtClean="0"/>
              <a:t>mod120)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531845" y="29083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808445" y="36703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456824" y="4359203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411570" y="5711825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301782" y="3060700"/>
            <a:ext cx="153988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3911258" y="5573712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298732" y="6094412"/>
            <a:ext cx="153988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5874995" y="29464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3912845" y="5295900"/>
            <a:ext cx="177800" cy="355600"/>
          </a:xfrm>
          <a:custGeom>
            <a:avLst/>
            <a:gdLst>
              <a:gd name="T0" fmla="*/ 241935000 w 112"/>
              <a:gd name="T1" fmla="*/ 564515000 h 224"/>
              <a:gd name="T2" fmla="*/ 241935000 w 112"/>
              <a:gd name="T3" fmla="*/ 80645000 h 224"/>
              <a:gd name="T4" fmla="*/ 0 w 112"/>
              <a:gd name="T5" fmla="*/ 80645000 h 224"/>
              <a:gd name="T6" fmla="*/ 0 60000 65536"/>
              <a:gd name="T7" fmla="*/ 0 60000 65536"/>
              <a:gd name="T8" fmla="*/ 0 60000 65536"/>
              <a:gd name="T9" fmla="*/ 0 w 112"/>
              <a:gd name="T10" fmla="*/ 0 h 224"/>
              <a:gd name="T11" fmla="*/ 112 w 112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3836645" y="5116512"/>
            <a:ext cx="419100" cy="458788"/>
          </a:xfrm>
          <a:custGeom>
            <a:avLst/>
            <a:gdLst>
              <a:gd name="T0" fmla="*/ 362902500 w 264"/>
              <a:gd name="T1" fmla="*/ 751737246 h 280"/>
              <a:gd name="T2" fmla="*/ 604837500 w 264"/>
              <a:gd name="T3" fmla="*/ 107390801 h 280"/>
              <a:gd name="T4" fmla="*/ 0 w 264"/>
              <a:gd name="T5" fmla="*/ 107390801 h 280"/>
              <a:gd name="T6" fmla="*/ 0 60000 65536"/>
              <a:gd name="T7" fmla="*/ 0 60000 65536"/>
              <a:gd name="T8" fmla="*/ 0 60000 65536"/>
              <a:gd name="T9" fmla="*/ 0 w 264"/>
              <a:gd name="T10" fmla="*/ 0 h 280"/>
              <a:gd name="T11" fmla="*/ 264 w 26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3684245" y="4811712"/>
            <a:ext cx="812800" cy="763588"/>
          </a:xfrm>
          <a:custGeom>
            <a:avLst/>
            <a:gdLst>
              <a:gd name="T0" fmla="*/ 589159131 w 464"/>
              <a:gd name="T1" fmla="*/ 1487414882 h 392"/>
              <a:gd name="T2" fmla="*/ 1325608483 w 464"/>
              <a:gd name="T3" fmla="*/ 212487840 h 392"/>
              <a:gd name="T4" fmla="*/ 0 w 464"/>
              <a:gd name="T5" fmla="*/ 212487840 h 392"/>
              <a:gd name="T6" fmla="*/ 0 60000 65536"/>
              <a:gd name="T7" fmla="*/ 0 60000 65536"/>
              <a:gd name="T8" fmla="*/ 0 60000 65536"/>
              <a:gd name="T9" fmla="*/ 0 w 464"/>
              <a:gd name="T10" fmla="*/ 0 h 392"/>
              <a:gd name="T11" fmla="*/ 464 w 464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3608045" y="4432300"/>
            <a:ext cx="1447800" cy="1143000"/>
          </a:xfrm>
          <a:custGeom>
            <a:avLst/>
            <a:gdLst>
              <a:gd name="T0" fmla="*/ 725805000 w 912"/>
              <a:gd name="T1" fmla="*/ 1814512500 h 720"/>
              <a:gd name="T2" fmla="*/ 2147483647 w 912"/>
              <a:gd name="T3" fmla="*/ 362902500 h 720"/>
              <a:gd name="T4" fmla="*/ 0 w 912"/>
              <a:gd name="T5" fmla="*/ 0 h 720"/>
              <a:gd name="T6" fmla="*/ 0 60000 65536"/>
              <a:gd name="T7" fmla="*/ 0 60000 65536"/>
              <a:gd name="T8" fmla="*/ 0 60000 65536"/>
              <a:gd name="T9" fmla="*/ 0 w 912"/>
              <a:gd name="T10" fmla="*/ 0 h 720"/>
              <a:gd name="T11" fmla="*/ 912 w 91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4065245" y="3289300"/>
            <a:ext cx="1231900" cy="2286000"/>
          </a:xfrm>
          <a:custGeom>
            <a:avLst/>
            <a:gdLst>
              <a:gd name="T0" fmla="*/ 0 w 776"/>
              <a:gd name="T1" fmla="*/ 2147483647 h 1440"/>
              <a:gd name="T2" fmla="*/ 1935480000 w 776"/>
              <a:gd name="T3" fmla="*/ 2147483647 h 1440"/>
              <a:gd name="T4" fmla="*/ 120967500 w 776"/>
              <a:gd name="T5" fmla="*/ 0 h 1440"/>
              <a:gd name="T6" fmla="*/ 0 60000 65536"/>
              <a:gd name="T7" fmla="*/ 0 60000 65536"/>
              <a:gd name="T8" fmla="*/ 0 60000 65536"/>
              <a:gd name="T9" fmla="*/ 0 w 776"/>
              <a:gd name="T10" fmla="*/ 0 h 1440"/>
              <a:gd name="T11" fmla="*/ 776 w 776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4065245" y="3365500"/>
            <a:ext cx="2514600" cy="22098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0 h 1392"/>
              <a:gd name="T6" fmla="*/ 0 60000 65536"/>
              <a:gd name="T7" fmla="*/ 0 60000 65536"/>
              <a:gd name="T8" fmla="*/ 0 60000 65536"/>
              <a:gd name="T9" fmla="*/ 0 w 1584"/>
              <a:gd name="T10" fmla="*/ 0 h 1392"/>
              <a:gd name="T11" fmla="*/ 1584 w 1584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455645" y="5784790"/>
            <a:ext cx="65915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Helvetica" pitchFamily="-65" charset="0"/>
              </a:rPr>
              <a:t>N80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150845" y="54229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998445" y="523875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922245" y="501015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769845" y="47371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3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743200" y="42672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4</a:t>
            </a:r>
            <a:endParaRPr lang="en-US" sz="1400" b="1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385795" y="30607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5</a:t>
            </a:r>
            <a:endParaRPr lang="en-US" sz="1400" b="1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583020" y="30607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6</a:t>
            </a:r>
            <a:endParaRPr lang="en-US" sz="1400" b="1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1102725" y="2769037"/>
            <a:ext cx="808748" cy="23391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 err="1">
                <a:solidFill>
                  <a:schemeClr val="tx1"/>
                </a:solidFill>
              </a:rPr>
              <a:t>i</a:t>
            </a:r>
            <a:r>
              <a:rPr lang="en-US" sz="2000" i="1" dirty="0">
                <a:solidFill>
                  <a:schemeClr val="tx1"/>
                </a:solidFill>
              </a:rPr>
              <a:t>   </a:t>
            </a:r>
            <a:r>
              <a:rPr lang="en-US" sz="2000" i="1" dirty="0" err="1">
                <a:solidFill>
                  <a:schemeClr val="tx1"/>
                </a:solidFill>
              </a:rPr>
              <a:t>ft[i</a:t>
            </a:r>
            <a:r>
              <a:rPr lang="en-US" sz="2000" i="1" dirty="0">
                <a:solidFill>
                  <a:schemeClr val="tx1"/>
                </a:solidFill>
              </a:rPr>
              <a:t>]</a:t>
            </a:r>
          </a:p>
          <a:p>
            <a:r>
              <a:rPr lang="en-US" dirty="0">
                <a:solidFill>
                  <a:schemeClr val="tx1"/>
                </a:solidFill>
              </a:rPr>
              <a:t>0  96</a:t>
            </a:r>
          </a:p>
          <a:p>
            <a:r>
              <a:rPr lang="en-US" dirty="0">
                <a:solidFill>
                  <a:schemeClr val="tx1"/>
                </a:solidFill>
              </a:rPr>
              <a:t>1  96</a:t>
            </a:r>
          </a:p>
          <a:p>
            <a:r>
              <a:rPr lang="en-US" dirty="0">
                <a:solidFill>
                  <a:schemeClr val="tx1"/>
                </a:solidFill>
              </a:rPr>
              <a:t>2  96</a:t>
            </a:r>
          </a:p>
          <a:p>
            <a:r>
              <a:rPr lang="en-US" dirty="0">
                <a:solidFill>
                  <a:schemeClr val="tx1"/>
                </a:solidFill>
              </a:rPr>
              <a:t>3  96</a:t>
            </a:r>
          </a:p>
          <a:p>
            <a:r>
              <a:rPr lang="en-US" dirty="0">
                <a:solidFill>
                  <a:schemeClr val="tx1"/>
                </a:solidFill>
              </a:rPr>
              <a:t>4  96</a:t>
            </a:r>
          </a:p>
          <a:p>
            <a:r>
              <a:rPr lang="en-US" dirty="0">
                <a:solidFill>
                  <a:schemeClr val="tx1"/>
                </a:solidFill>
              </a:rPr>
              <a:t>5  </a:t>
            </a:r>
            <a:r>
              <a:rPr lang="en-US" dirty="0" smtClean="0">
                <a:solidFill>
                  <a:schemeClr val="tx1"/>
                </a:solidFill>
              </a:rPr>
              <a:t>114</a:t>
            </a:r>
          </a:p>
          <a:p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dirty="0" smtClean="0">
                <a:solidFill>
                  <a:schemeClr val="tx1"/>
                </a:solidFill>
              </a:rPr>
              <a:t> 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29650" y="2200712"/>
            <a:ext cx="2418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Finger Table at N80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460407" y="2616200"/>
            <a:ext cx="778904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N114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819400" y="3867090"/>
            <a:ext cx="659155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Helvetica" pitchFamily="-65" charset="0"/>
              </a:rPr>
              <a:t>N96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7086600" y="3409890"/>
            <a:ext cx="655949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N25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Εύρεση </a:t>
            </a:r>
            <a:r>
              <a:rPr lang="en-US" dirty="0" smtClean="0"/>
              <a:t>key </a:t>
            </a:r>
            <a:r>
              <a:rPr lang="el-GR" dirty="0" smtClean="0"/>
              <a:t>με </a:t>
            </a:r>
            <a:r>
              <a:rPr lang="en-US" dirty="0" smtClean="0"/>
              <a:t>finger table</a:t>
            </a:r>
            <a:endParaRPr lang="el-GR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590800" y="23622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867400" y="31242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15779" y="3813103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470525" y="5165725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360737" y="2514600"/>
            <a:ext cx="153988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970213" y="5027612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357687" y="5548312"/>
            <a:ext cx="153988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933950" y="24003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2971800" y="4749800"/>
            <a:ext cx="177800" cy="355600"/>
          </a:xfrm>
          <a:custGeom>
            <a:avLst/>
            <a:gdLst>
              <a:gd name="T0" fmla="*/ 241935000 w 112"/>
              <a:gd name="T1" fmla="*/ 564515000 h 224"/>
              <a:gd name="T2" fmla="*/ 241935000 w 112"/>
              <a:gd name="T3" fmla="*/ 80645000 h 224"/>
              <a:gd name="T4" fmla="*/ 0 w 112"/>
              <a:gd name="T5" fmla="*/ 80645000 h 224"/>
              <a:gd name="T6" fmla="*/ 0 60000 65536"/>
              <a:gd name="T7" fmla="*/ 0 60000 65536"/>
              <a:gd name="T8" fmla="*/ 0 60000 65536"/>
              <a:gd name="T9" fmla="*/ 0 w 112"/>
              <a:gd name="T10" fmla="*/ 0 h 224"/>
              <a:gd name="T11" fmla="*/ 112 w 112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2895600" y="4570412"/>
            <a:ext cx="419100" cy="458788"/>
          </a:xfrm>
          <a:custGeom>
            <a:avLst/>
            <a:gdLst>
              <a:gd name="T0" fmla="*/ 362902500 w 264"/>
              <a:gd name="T1" fmla="*/ 751737246 h 280"/>
              <a:gd name="T2" fmla="*/ 604837500 w 264"/>
              <a:gd name="T3" fmla="*/ 107390801 h 280"/>
              <a:gd name="T4" fmla="*/ 0 w 264"/>
              <a:gd name="T5" fmla="*/ 107390801 h 280"/>
              <a:gd name="T6" fmla="*/ 0 60000 65536"/>
              <a:gd name="T7" fmla="*/ 0 60000 65536"/>
              <a:gd name="T8" fmla="*/ 0 60000 65536"/>
              <a:gd name="T9" fmla="*/ 0 w 264"/>
              <a:gd name="T10" fmla="*/ 0 h 280"/>
              <a:gd name="T11" fmla="*/ 264 w 26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2743200" y="4265612"/>
            <a:ext cx="812800" cy="763588"/>
          </a:xfrm>
          <a:custGeom>
            <a:avLst/>
            <a:gdLst>
              <a:gd name="T0" fmla="*/ 589159131 w 464"/>
              <a:gd name="T1" fmla="*/ 1487414882 h 392"/>
              <a:gd name="T2" fmla="*/ 1325608483 w 464"/>
              <a:gd name="T3" fmla="*/ 212487840 h 392"/>
              <a:gd name="T4" fmla="*/ 0 w 464"/>
              <a:gd name="T5" fmla="*/ 212487840 h 392"/>
              <a:gd name="T6" fmla="*/ 0 60000 65536"/>
              <a:gd name="T7" fmla="*/ 0 60000 65536"/>
              <a:gd name="T8" fmla="*/ 0 60000 65536"/>
              <a:gd name="T9" fmla="*/ 0 w 464"/>
              <a:gd name="T10" fmla="*/ 0 h 392"/>
              <a:gd name="T11" fmla="*/ 464 w 464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2667000" y="3886200"/>
            <a:ext cx="1447800" cy="1143000"/>
          </a:xfrm>
          <a:custGeom>
            <a:avLst/>
            <a:gdLst>
              <a:gd name="T0" fmla="*/ 725805000 w 912"/>
              <a:gd name="T1" fmla="*/ 1814512500 h 720"/>
              <a:gd name="T2" fmla="*/ 2147483647 w 912"/>
              <a:gd name="T3" fmla="*/ 362902500 h 720"/>
              <a:gd name="T4" fmla="*/ 0 w 912"/>
              <a:gd name="T5" fmla="*/ 0 h 720"/>
              <a:gd name="T6" fmla="*/ 0 60000 65536"/>
              <a:gd name="T7" fmla="*/ 0 60000 65536"/>
              <a:gd name="T8" fmla="*/ 0 60000 65536"/>
              <a:gd name="T9" fmla="*/ 0 w 912"/>
              <a:gd name="T10" fmla="*/ 0 h 720"/>
              <a:gd name="T11" fmla="*/ 912 w 91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3124200" y="2743200"/>
            <a:ext cx="1231900" cy="2286000"/>
          </a:xfrm>
          <a:custGeom>
            <a:avLst/>
            <a:gdLst>
              <a:gd name="T0" fmla="*/ 0 w 776"/>
              <a:gd name="T1" fmla="*/ 2147483647 h 1440"/>
              <a:gd name="T2" fmla="*/ 1935480000 w 776"/>
              <a:gd name="T3" fmla="*/ 2147483647 h 1440"/>
              <a:gd name="T4" fmla="*/ 120967500 w 776"/>
              <a:gd name="T5" fmla="*/ 0 h 1440"/>
              <a:gd name="T6" fmla="*/ 0 60000 65536"/>
              <a:gd name="T7" fmla="*/ 0 60000 65536"/>
              <a:gd name="T8" fmla="*/ 0 60000 65536"/>
              <a:gd name="T9" fmla="*/ 0 w 776"/>
              <a:gd name="T10" fmla="*/ 0 h 1440"/>
              <a:gd name="T11" fmla="*/ 776 w 776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3124200" y="2819400"/>
            <a:ext cx="2514600" cy="22098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0 h 1392"/>
              <a:gd name="T6" fmla="*/ 0 60000 65536"/>
              <a:gd name="T7" fmla="*/ 0 60000 65536"/>
              <a:gd name="T8" fmla="*/ 0 60000 65536"/>
              <a:gd name="T9" fmla="*/ 0 w 1584"/>
              <a:gd name="T10" fmla="*/ 0 h 1392"/>
              <a:gd name="T11" fmla="*/ 1584 w 1584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209800" y="4953000"/>
            <a:ext cx="65915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N86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676400" y="3886200"/>
            <a:ext cx="764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86 </a:t>
            </a:r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+ </a:t>
            </a:r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4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752600" y="3320990"/>
            <a:ext cx="800219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N102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145555" y="2863790"/>
            <a:ext cx="659155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N20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cxnSp>
        <p:nvCxnSpPr>
          <p:cNvPr id="25" name="Straight Arrow Connector 33"/>
          <p:cNvCxnSpPr>
            <a:stCxn id="8" idx="2"/>
          </p:cNvCxnSpPr>
          <p:nvPr/>
        </p:nvCxnSpPr>
        <p:spPr bwMode="auto">
          <a:xfrm rot="10800000" flipV="1">
            <a:off x="3352800" y="3201194"/>
            <a:ext cx="2514600" cy="213280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590800" y="5410200"/>
            <a:ext cx="764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0 </a:t>
            </a:r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+ </a:t>
            </a:r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6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7" name="Multiply 35"/>
          <p:cNvSpPr/>
          <p:nvPr/>
        </p:nvSpPr>
        <p:spPr bwMode="auto">
          <a:xfrm>
            <a:off x="2667000" y="2971800"/>
            <a:ext cx="381000" cy="3810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" name="Freeform 36"/>
          <p:cNvSpPr/>
          <p:nvPr/>
        </p:nvSpPr>
        <p:spPr bwMode="auto">
          <a:xfrm>
            <a:off x="5806857" y="3234226"/>
            <a:ext cx="229132" cy="185500"/>
          </a:xfrm>
          <a:custGeom>
            <a:avLst/>
            <a:gdLst>
              <a:gd name="connsiteX0" fmla="*/ 111293 w 229132"/>
              <a:gd name="connsiteY0" fmla="*/ 0 h 185500"/>
              <a:gd name="connsiteX1" fmla="*/ 19640 w 229132"/>
              <a:gd name="connsiteY1" fmla="*/ 157129 h 185500"/>
              <a:gd name="connsiteX2" fmla="*/ 229132 w 229132"/>
              <a:gd name="connsiteY2" fmla="*/ 170223 h 185500"/>
              <a:gd name="connsiteX3" fmla="*/ 229132 w 229132"/>
              <a:gd name="connsiteY3" fmla="*/ 170223 h 18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32" h="185500">
                <a:moveTo>
                  <a:pt x="111293" y="0"/>
                </a:moveTo>
                <a:cubicBezTo>
                  <a:pt x="55646" y="64379"/>
                  <a:pt x="0" y="128759"/>
                  <a:pt x="19640" y="157129"/>
                </a:cubicBezTo>
                <a:cubicBezTo>
                  <a:pt x="39280" y="185500"/>
                  <a:pt x="229132" y="170223"/>
                  <a:pt x="229132" y="170223"/>
                </a:cubicBezTo>
                <a:lnTo>
                  <a:pt x="229132" y="1702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9" name="Freeform 38"/>
          <p:cNvSpPr/>
          <p:nvPr/>
        </p:nvSpPr>
        <p:spPr bwMode="auto">
          <a:xfrm>
            <a:off x="5610459" y="3234226"/>
            <a:ext cx="477903" cy="386274"/>
          </a:xfrm>
          <a:custGeom>
            <a:avLst/>
            <a:gdLst>
              <a:gd name="connsiteX0" fmla="*/ 281504 w 477903"/>
              <a:gd name="connsiteY0" fmla="*/ 0 h 386274"/>
              <a:gd name="connsiteX1" fmla="*/ 32733 w 477903"/>
              <a:gd name="connsiteY1" fmla="*/ 327351 h 386274"/>
              <a:gd name="connsiteX2" fmla="*/ 477903 w 477903"/>
              <a:gd name="connsiteY2" fmla="*/ 353539 h 38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903" h="386274">
                <a:moveTo>
                  <a:pt x="281504" y="0"/>
                </a:moveTo>
                <a:cubicBezTo>
                  <a:pt x="140752" y="134214"/>
                  <a:pt x="0" y="268428"/>
                  <a:pt x="32733" y="327351"/>
                </a:cubicBezTo>
                <a:cubicBezTo>
                  <a:pt x="65466" y="386274"/>
                  <a:pt x="271684" y="369906"/>
                  <a:pt x="477903" y="35353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0" name="Freeform 39"/>
          <p:cNvSpPr/>
          <p:nvPr/>
        </p:nvSpPr>
        <p:spPr bwMode="auto">
          <a:xfrm>
            <a:off x="5403149" y="3234226"/>
            <a:ext cx="737586" cy="785642"/>
          </a:xfrm>
          <a:custGeom>
            <a:avLst/>
            <a:gdLst>
              <a:gd name="connsiteX0" fmla="*/ 475721 w 737586"/>
              <a:gd name="connsiteY0" fmla="*/ 0 h 785642"/>
              <a:gd name="connsiteX1" fmla="*/ 43644 w 737586"/>
              <a:gd name="connsiteY1" fmla="*/ 510668 h 785642"/>
              <a:gd name="connsiteX2" fmla="*/ 737586 w 737586"/>
              <a:gd name="connsiteY2" fmla="*/ 785642 h 78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7586" h="785642">
                <a:moveTo>
                  <a:pt x="475721" y="0"/>
                </a:moveTo>
                <a:cubicBezTo>
                  <a:pt x="237860" y="189864"/>
                  <a:pt x="0" y="379728"/>
                  <a:pt x="43644" y="510668"/>
                </a:cubicBezTo>
                <a:cubicBezTo>
                  <a:pt x="87288" y="641608"/>
                  <a:pt x="412437" y="713625"/>
                  <a:pt x="737586" y="78564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1" name="Freeform 40"/>
          <p:cNvSpPr/>
          <p:nvPr/>
        </p:nvSpPr>
        <p:spPr bwMode="auto">
          <a:xfrm>
            <a:off x="5169653" y="3221132"/>
            <a:ext cx="735404" cy="1545096"/>
          </a:xfrm>
          <a:custGeom>
            <a:avLst/>
            <a:gdLst>
              <a:gd name="connsiteX0" fmla="*/ 735404 w 735404"/>
              <a:gd name="connsiteY0" fmla="*/ 0 h 1545096"/>
              <a:gd name="connsiteX1" fmla="*/ 2182 w 735404"/>
              <a:gd name="connsiteY1" fmla="*/ 759454 h 1545096"/>
              <a:gd name="connsiteX2" fmla="*/ 722310 w 735404"/>
              <a:gd name="connsiteY2" fmla="*/ 1545096 h 154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404" h="1545096">
                <a:moveTo>
                  <a:pt x="735404" y="0"/>
                </a:moveTo>
                <a:cubicBezTo>
                  <a:pt x="369884" y="250969"/>
                  <a:pt x="4364" y="501938"/>
                  <a:pt x="2182" y="759454"/>
                </a:cubicBezTo>
                <a:cubicBezTo>
                  <a:pt x="0" y="1016970"/>
                  <a:pt x="361155" y="1281033"/>
                  <a:pt x="722310" y="154509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2" name="Freeform 41"/>
          <p:cNvSpPr/>
          <p:nvPr/>
        </p:nvSpPr>
        <p:spPr bwMode="auto">
          <a:xfrm>
            <a:off x="4394968" y="3194944"/>
            <a:ext cx="1470809" cy="2265268"/>
          </a:xfrm>
          <a:custGeom>
            <a:avLst/>
            <a:gdLst>
              <a:gd name="connsiteX0" fmla="*/ 1470809 w 1470809"/>
              <a:gd name="connsiteY0" fmla="*/ 0 h 2265268"/>
              <a:gd name="connsiteX1" fmla="*/ 135297 w 1470809"/>
              <a:gd name="connsiteY1" fmla="*/ 1257027 h 2265268"/>
              <a:gd name="connsiteX2" fmla="*/ 659027 w 1470809"/>
              <a:gd name="connsiteY2" fmla="*/ 2265268 h 226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0809" h="2265268">
                <a:moveTo>
                  <a:pt x="1470809" y="0"/>
                </a:moveTo>
                <a:cubicBezTo>
                  <a:pt x="870701" y="439741"/>
                  <a:pt x="270594" y="879482"/>
                  <a:pt x="135297" y="1257027"/>
                </a:cubicBezTo>
                <a:cubicBezTo>
                  <a:pt x="0" y="1634572"/>
                  <a:pt x="659027" y="2265268"/>
                  <a:pt x="659027" y="2265268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44"/>
          <p:cNvCxnSpPr>
            <a:stCxn id="8" idx="2"/>
            <a:endCxn id="12" idx="6"/>
          </p:cNvCxnSpPr>
          <p:nvPr/>
        </p:nvCxnSpPr>
        <p:spPr bwMode="auto">
          <a:xfrm rot="10800000" flipV="1">
            <a:off x="3124200" y="3201194"/>
            <a:ext cx="2743200" cy="1903412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4" name="Freeform 45"/>
          <p:cNvSpPr/>
          <p:nvPr/>
        </p:nvSpPr>
        <p:spPr bwMode="auto">
          <a:xfrm>
            <a:off x="2631744" y="3397902"/>
            <a:ext cx="1918161" cy="1682583"/>
          </a:xfrm>
          <a:custGeom>
            <a:avLst/>
            <a:gdLst>
              <a:gd name="connsiteX0" fmla="*/ 432077 w 1918161"/>
              <a:gd name="connsiteY0" fmla="*/ 1682583 h 1682583"/>
              <a:gd name="connsiteX1" fmla="*/ 1846148 w 1918161"/>
              <a:gd name="connsiteY1" fmla="*/ 202957 h 1682583"/>
              <a:gd name="connsiteX2" fmla="*/ 0 w 1918161"/>
              <a:gd name="connsiteY2" fmla="*/ 464838 h 168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8161" h="1682583">
                <a:moveTo>
                  <a:pt x="432077" y="1682583"/>
                </a:moveTo>
                <a:cubicBezTo>
                  <a:pt x="1175119" y="1044249"/>
                  <a:pt x="1918161" y="405915"/>
                  <a:pt x="1846148" y="202957"/>
                </a:cubicBezTo>
                <a:cubicBezTo>
                  <a:pt x="1774135" y="0"/>
                  <a:pt x="887067" y="232419"/>
                  <a:pt x="0" y="464838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5" name="Freeform 46"/>
          <p:cNvSpPr/>
          <p:nvPr/>
        </p:nvSpPr>
        <p:spPr bwMode="auto">
          <a:xfrm>
            <a:off x="2657930" y="2658089"/>
            <a:ext cx="909981" cy="1204651"/>
          </a:xfrm>
          <a:custGeom>
            <a:avLst/>
            <a:gdLst>
              <a:gd name="connsiteX0" fmla="*/ 0 w 909981"/>
              <a:gd name="connsiteY0" fmla="*/ 1204651 h 1204651"/>
              <a:gd name="connsiteX1" fmla="*/ 772502 w 909981"/>
              <a:gd name="connsiteY1" fmla="*/ 733266 h 1204651"/>
              <a:gd name="connsiteX2" fmla="*/ 824875 w 909981"/>
              <a:gd name="connsiteY2" fmla="*/ 0 h 120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9981" h="1204651">
                <a:moveTo>
                  <a:pt x="0" y="1204651"/>
                </a:moveTo>
                <a:cubicBezTo>
                  <a:pt x="317511" y="1069346"/>
                  <a:pt x="635023" y="934041"/>
                  <a:pt x="772502" y="733266"/>
                </a:cubicBezTo>
                <a:cubicBezTo>
                  <a:pt x="909981" y="532491"/>
                  <a:pt x="867428" y="266245"/>
                  <a:pt x="824875" y="0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6" grpId="0"/>
      <p:bldP spid="26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400" dirty="0" smtClean="0"/>
              <a:t>…</a:t>
            </a:r>
            <a:r>
              <a:rPr lang="el-GR" sz="2400" dirty="0" smtClean="0"/>
              <a:t>όμως κάποιες φορές δεν είναι η καλύτερη λύση</a:t>
            </a:r>
            <a:endParaRPr lang="en-US" sz="2400" dirty="0" smtClean="0"/>
          </a:p>
          <a:p>
            <a:pPr lvl="1"/>
            <a:r>
              <a:rPr lang="el-GR" sz="2000" dirty="0" smtClean="0"/>
              <a:t>Περιορισμένο</a:t>
            </a:r>
            <a:r>
              <a:rPr lang="en-US" sz="2000" dirty="0" smtClean="0"/>
              <a:t> bandwidth</a:t>
            </a:r>
          </a:p>
          <a:p>
            <a:pPr lvl="1"/>
            <a:r>
              <a:rPr lang="el-GR" sz="2000" dirty="0" smtClean="0"/>
              <a:t>Ένας</a:t>
            </a:r>
            <a:r>
              <a:rPr lang="en-US" sz="2000" dirty="0" smtClean="0"/>
              <a:t> server </a:t>
            </a:r>
            <a:r>
              <a:rPr lang="el-GR" sz="2000" dirty="0" smtClean="0"/>
              <a:t>μπορεί να εξυπηρετήσει συγκεκριμένο αριθμό </a:t>
            </a:r>
            <a:r>
              <a:rPr lang="en-US" sz="2000" dirty="0" smtClean="0"/>
              <a:t>clients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Αύξηση του</a:t>
            </a:r>
            <a:r>
              <a:rPr lang="en-US" sz="2400" dirty="0" smtClean="0"/>
              <a:t> upload rate </a:t>
            </a:r>
            <a:r>
              <a:rPr lang="el-GR" sz="2400" dirty="0" smtClean="0"/>
              <a:t>από τη μεριά του </a:t>
            </a:r>
            <a:r>
              <a:rPr lang="en-US" sz="2400" dirty="0" smtClean="0"/>
              <a:t>server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lvl="1"/>
            <a:r>
              <a:rPr lang="el-GR" sz="2000" dirty="0" smtClean="0"/>
              <a:t>Σύνδεση με μεγαλύτερο </a:t>
            </a:r>
            <a:r>
              <a:rPr lang="en-US" sz="2000" dirty="0" smtClean="0"/>
              <a:t>bandwidth </a:t>
            </a:r>
            <a:r>
              <a:rPr lang="el-GR" sz="2000" dirty="0" smtClean="0"/>
              <a:t>για έναν </a:t>
            </a:r>
            <a:r>
              <a:rPr lang="en-US" sz="2000" dirty="0" smtClean="0"/>
              <a:t>server</a:t>
            </a:r>
          </a:p>
          <a:p>
            <a:pPr lvl="1"/>
            <a:r>
              <a:rPr lang="el-GR" sz="2000" dirty="0" smtClean="0"/>
              <a:t>Πολλαπλοί </a:t>
            </a:r>
            <a:r>
              <a:rPr lang="en-US" sz="2000" dirty="0" smtClean="0"/>
              <a:t>servers,</a:t>
            </a:r>
            <a:r>
              <a:rPr lang="el-GR" sz="2000" dirty="0" smtClean="0"/>
              <a:t> καθένας με δική του σύνδεση</a:t>
            </a:r>
            <a:endParaRPr lang="en-US" sz="2000" dirty="0" smtClean="0"/>
          </a:p>
          <a:p>
            <a:pPr lvl="1"/>
            <a:r>
              <a:rPr lang="el-GR" sz="2000" dirty="0" smtClean="0"/>
              <a:t>Απαιτεί αλλαγή στην υποδομή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Εναλλακτικά</a:t>
            </a:r>
            <a:r>
              <a:rPr lang="en-US" sz="2400" dirty="0" smtClean="0"/>
              <a:t>: </a:t>
            </a:r>
            <a:r>
              <a:rPr lang="el-GR" sz="2400" dirty="0" smtClean="0"/>
              <a:t>Βάζουμε τους παραλήπτες να βοηθήσουν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l-GR" sz="2000" dirty="0" smtClean="0"/>
              <a:t>Οι παραλήπτες λαμβάνουν αντίγραφο του αρχείου</a:t>
            </a:r>
            <a:endParaRPr lang="en-US" sz="2000" dirty="0" smtClean="0"/>
          </a:p>
          <a:p>
            <a:pPr lvl="1"/>
            <a:r>
              <a:rPr lang="el-GR" sz="2000" dirty="0" smtClean="0"/>
              <a:t>Το αναδιανέμουν σε άλλους παραλήπτες</a:t>
            </a:r>
            <a:endParaRPr lang="en-US" sz="2000" dirty="0" smtClean="0"/>
          </a:p>
          <a:p>
            <a:pPr lvl="1"/>
            <a:r>
              <a:rPr lang="el-GR" sz="2000" dirty="0" smtClean="0"/>
              <a:t>Μειώνουν τον φόρτο του </a:t>
            </a:r>
            <a:r>
              <a:rPr lang="en-US" sz="2000" dirty="0" smtClean="0"/>
              <a:t>server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Δομημένα </a:t>
            </a:r>
            <a:r>
              <a:rPr lang="en-US" dirty="0" smtClean="0"/>
              <a:t>P2P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Τα </a:t>
            </a:r>
            <a:r>
              <a:rPr lang="en-US" sz="2400" dirty="0" smtClean="0"/>
              <a:t>DHT </a:t>
            </a:r>
            <a:r>
              <a:rPr lang="el-GR" sz="2400" dirty="0" smtClean="0"/>
              <a:t>συστήματα είναι δομημένα</a:t>
            </a:r>
            <a:r>
              <a:rPr lang="en-US" sz="2400" dirty="0" smtClean="0"/>
              <a:t> (structured) P2P </a:t>
            </a:r>
            <a:r>
              <a:rPr lang="el-GR" sz="2400" dirty="0" smtClean="0"/>
              <a:t>συστήματα σε αντίθεση με τα αδόμητα (</a:t>
            </a:r>
            <a:r>
              <a:rPr lang="en-US" sz="2400" dirty="0" smtClean="0"/>
              <a:t>unstructured</a:t>
            </a:r>
            <a:r>
              <a:rPr lang="el-GR" sz="2400" dirty="0" smtClean="0"/>
              <a:t>) </a:t>
            </a:r>
            <a:r>
              <a:rPr lang="en-US" sz="2400" dirty="0" smtClean="0"/>
              <a:t>P2P </a:t>
            </a:r>
            <a:r>
              <a:rPr lang="el-GR" sz="2400" dirty="0" smtClean="0"/>
              <a:t>όπως το </a:t>
            </a:r>
            <a:r>
              <a:rPr lang="en-US" sz="2400" dirty="0" smtClean="0"/>
              <a:t>Napster, Gnutella, </a:t>
            </a:r>
            <a:r>
              <a:rPr lang="en-US" sz="2400" dirty="0" err="1" smtClean="0"/>
              <a:t>Kazaa</a:t>
            </a:r>
            <a:r>
              <a:rPr lang="en-US" sz="2400" dirty="0" smtClean="0"/>
              <a:t> </a:t>
            </a:r>
            <a:r>
              <a:rPr lang="el-GR" sz="2400" dirty="0" smtClean="0"/>
              <a:t>κλπ.</a:t>
            </a:r>
            <a:endParaRPr lang="en-US" sz="2400" dirty="0" smtClean="0"/>
          </a:p>
          <a:p>
            <a:r>
              <a:rPr lang="el-GR" sz="2400" dirty="0" smtClean="0"/>
              <a:t>Χρησιμοποιούνται ως βάση για άλλα συστήματα, όπως </a:t>
            </a:r>
            <a:r>
              <a:rPr lang="en-US" sz="2400" dirty="0" smtClean="0"/>
              <a:t>“</a:t>
            </a:r>
            <a:r>
              <a:rPr lang="en-US" sz="2400" dirty="0" err="1" smtClean="0"/>
              <a:t>trackerless</a:t>
            </a:r>
            <a:r>
              <a:rPr lang="en-US" sz="2400" dirty="0" smtClean="0"/>
              <a:t>” </a:t>
            </a:r>
            <a:r>
              <a:rPr lang="en-US" sz="2400" dirty="0" err="1" smtClean="0"/>
              <a:t>BitTorrent</a:t>
            </a:r>
            <a:r>
              <a:rPr lang="en-US" sz="2400" dirty="0" smtClean="0"/>
              <a:t>, Amazon Dynamo, </a:t>
            </a:r>
            <a:r>
              <a:rPr lang="el-GR" sz="2400" dirty="0" smtClean="0"/>
              <a:t>κατανεμημένα </a:t>
            </a:r>
            <a:r>
              <a:rPr lang="en-US" sz="2400" dirty="0" smtClean="0"/>
              <a:t>file systems, </a:t>
            </a:r>
            <a:r>
              <a:rPr lang="el-GR" sz="2400" dirty="0" smtClean="0"/>
              <a:t>κατανεμημένα </a:t>
            </a:r>
            <a:r>
              <a:rPr lang="en-US" sz="2400" dirty="0" smtClean="0"/>
              <a:t>repositories </a:t>
            </a:r>
            <a:r>
              <a:rPr lang="el-GR" sz="2400" dirty="0" smtClean="0"/>
              <a:t>κλπ.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Dynamo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525963"/>
          </a:xfrm>
        </p:spPr>
        <p:txBody>
          <a:bodyPr/>
          <a:lstStyle/>
          <a:p>
            <a:r>
              <a:rPr lang="el-GR" sz="2400" dirty="0" smtClean="0"/>
              <a:t>Κατανεμημένο</a:t>
            </a:r>
            <a:r>
              <a:rPr lang="en-US" sz="2400" dirty="0" smtClean="0"/>
              <a:t> key-value storage</a:t>
            </a:r>
          </a:p>
          <a:p>
            <a:pPr lvl="1"/>
            <a:r>
              <a:rPr lang="el-GR" sz="2000" dirty="0" err="1" smtClean="0"/>
              <a:t>Προσβάσιμο</a:t>
            </a:r>
            <a:r>
              <a:rPr lang="el-GR" sz="2000" dirty="0" smtClean="0"/>
              <a:t> μόνο με το</a:t>
            </a:r>
            <a:r>
              <a:rPr lang="en-US" sz="2000" dirty="0" smtClean="0"/>
              <a:t> key</a:t>
            </a:r>
          </a:p>
          <a:p>
            <a:pPr lvl="1"/>
            <a:r>
              <a:rPr lang="en-US" sz="2000" dirty="0" smtClean="0"/>
              <a:t>put(key, value) &amp; get(key)</a:t>
            </a:r>
          </a:p>
          <a:p>
            <a:r>
              <a:rPr lang="el-GR" sz="2400" dirty="0" smtClean="0"/>
              <a:t>Χρησιμοποιείται για πολλά </a:t>
            </a:r>
            <a:r>
              <a:rPr lang="en-US" sz="2400" dirty="0" smtClean="0"/>
              <a:t>Amazon services</a:t>
            </a:r>
          </a:p>
          <a:p>
            <a:pPr lvl="1"/>
            <a:r>
              <a:rPr lang="en-US" sz="2000" dirty="0" smtClean="0"/>
              <a:t>Shopping cart, best seller lists, customer preferences, product catalog</a:t>
            </a:r>
            <a:r>
              <a:rPr lang="el-GR" sz="2000" dirty="0" smtClean="0"/>
              <a:t>…</a:t>
            </a:r>
            <a:endParaRPr lang="en-US" sz="2000" dirty="0" smtClean="0"/>
          </a:p>
          <a:p>
            <a:pPr lvl="1"/>
            <a:r>
              <a:rPr lang="el-GR" sz="2000" dirty="0" smtClean="0"/>
              <a:t>Δεν υπάρχει ανάγκη για περίπλοκα ερωτήματα όπως αυτά που απαντάει ένα</a:t>
            </a:r>
            <a:r>
              <a:rPr lang="en-US" sz="2000" dirty="0" smtClean="0"/>
              <a:t> RDBMS</a:t>
            </a:r>
            <a:r>
              <a:rPr lang="el-GR" sz="2000" dirty="0" smtClean="0"/>
              <a:t> </a:t>
            </a:r>
          </a:p>
          <a:p>
            <a:pPr lvl="2"/>
            <a:r>
              <a:rPr lang="el-GR" sz="1800" dirty="0" smtClean="0"/>
              <a:t>Θα περιόριζε κλιμακωσιμότητα και διαθεσιμότητα</a:t>
            </a:r>
            <a:endParaRPr lang="en-US" sz="1600" dirty="0" smtClean="0"/>
          </a:p>
          <a:p>
            <a:pPr lvl="1"/>
            <a:r>
              <a:rPr lang="el-GR" sz="2000" dirty="0" smtClean="0"/>
              <a:t>Πλέον προσφέρεται και ως </a:t>
            </a:r>
            <a:r>
              <a:rPr lang="en-US" sz="2000" dirty="0" smtClean="0"/>
              <a:t>AWS (</a:t>
            </a:r>
            <a:r>
              <a:rPr lang="en-US" sz="2000" dirty="0" err="1" smtClean="0"/>
              <a:t>DynamoDB</a:t>
            </a:r>
            <a:r>
              <a:rPr lang="en-US" sz="2000" dirty="0" smtClean="0"/>
              <a:t>)</a:t>
            </a:r>
          </a:p>
          <a:p>
            <a:r>
              <a:rPr lang="el-GR" sz="2400" dirty="0" smtClean="0"/>
              <a:t>Μαζί με άλλα συστήματα της </a:t>
            </a:r>
            <a:r>
              <a:rPr lang="en-US" sz="2400" dirty="0" smtClean="0"/>
              <a:t>Google (GFS &amp;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) </a:t>
            </a:r>
            <a:r>
              <a:rPr lang="el-GR" sz="2400" dirty="0" smtClean="0"/>
              <a:t>το </a:t>
            </a:r>
            <a:r>
              <a:rPr lang="en-US" sz="2400" dirty="0" smtClean="0"/>
              <a:t>Dynamo </a:t>
            </a:r>
            <a:r>
              <a:rPr lang="el-GR" sz="2400" dirty="0" smtClean="0"/>
              <a:t>είναι από τα </a:t>
            </a:r>
            <a:r>
              <a:rPr lang="el-GR" sz="2400" dirty="0" err="1" smtClean="0"/>
              <a:t>πρωτα</a:t>
            </a:r>
            <a:r>
              <a:rPr lang="el-GR" sz="2400" dirty="0" smtClean="0"/>
              <a:t> </a:t>
            </a:r>
            <a:r>
              <a:rPr lang="en-US" sz="2400" dirty="0" smtClean="0"/>
              <a:t>non-relational storage systems (a.k.a. NoSQL)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Κίνητρο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Shopping cart service</a:t>
            </a:r>
          </a:p>
          <a:p>
            <a:pPr lvl="1"/>
            <a:r>
              <a:rPr lang="en-US" sz="1800" dirty="0" smtClean="0"/>
              <a:t>3 million checkouts </a:t>
            </a:r>
            <a:r>
              <a:rPr lang="el-GR" sz="1800" dirty="0" smtClean="0"/>
              <a:t>κάθε μέρα</a:t>
            </a:r>
            <a:endParaRPr lang="en-US" sz="1800" dirty="0" smtClean="0"/>
          </a:p>
          <a:p>
            <a:pPr lvl="1"/>
            <a:r>
              <a:rPr lang="el-GR" sz="1800" dirty="0" smtClean="0"/>
              <a:t>Εκατοντάδες χιλιάδες ταυτόχρονα </a:t>
            </a:r>
            <a:r>
              <a:rPr lang="en-US" sz="1800" dirty="0" smtClean="0"/>
              <a:t>sessions</a:t>
            </a:r>
          </a:p>
          <a:p>
            <a:r>
              <a:rPr lang="el-GR" sz="2000" dirty="0" smtClean="0"/>
              <a:t>Οι εφαρμογές πρέπει να μπορούν να </a:t>
            </a:r>
            <a:r>
              <a:rPr lang="el-GR" sz="2000" dirty="0" err="1" smtClean="0"/>
              <a:t>παραμετροποιήσουν</a:t>
            </a:r>
            <a:r>
              <a:rPr lang="el-GR" sz="2000" dirty="0" smtClean="0"/>
              <a:t> το</a:t>
            </a:r>
            <a:r>
              <a:rPr lang="en-US" sz="2000" dirty="0" smtClean="0"/>
              <a:t> Dynamo </a:t>
            </a:r>
            <a:r>
              <a:rPr lang="el-GR" sz="2000" dirty="0" smtClean="0"/>
              <a:t>για επιθυμητό </a:t>
            </a:r>
            <a:r>
              <a:rPr lang="en-US" sz="2000" dirty="0" smtClean="0"/>
              <a:t>latency &amp; throughput</a:t>
            </a:r>
            <a:endParaRPr lang="el-GR" sz="2000" dirty="0" smtClean="0"/>
          </a:p>
          <a:p>
            <a:pPr lvl="1"/>
            <a:r>
              <a:rPr lang="el-GR" sz="1800" dirty="0" smtClean="0"/>
              <a:t>Τουλάχιστον </a:t>
            </a:r>
            <a:r>
              <a:rPr lang="en-US" sz="1800" dirty="0" smtClean="0"/>
              <a:t>99.9% </a:t>
            </a:r>
            <a:r>
              <a:rPr lang="el-GR" sz="1800" dirty="0" smtClean="0"/>
              <a:t>των </a:t>
            </a:r>
            <a:r>
              <a:rPr lang="en-US" sz="1800" dirty="0" smtClean="0"/>
              <a:t>read/write </a:t>
            </a:r>
            <a:r>
              <a:rPr lang="el-GR" sz="1800" dirty="0" smtClean="0"/>
              <a:t>λειτουργιών σε λιγότερο από </a:t>
            </a:r>
            <a:r>
              <a:rPr lang="en-US" sz="1800" dirty="0" smtClean="0"/>
              <a:t>1 sec</a:t>
            </a:r>
          </a:p>
          <a:p>
            <a:pPr lvl="1"/>
            <a:r>
              <a:rPr lang="el-GR" sz="1800" dirty="0" smtClean="0"/>
              <a:t>Ισορροπία ανάμεσα σε </a:t>
            </a:r>
            <a:r>
              <a:rPr lang="en-US" sz="1800" dirty="0" smtClean="0"/>
              <a:t>performance, cost, availability, durability guarantees.</a:t>
            </a:r>
          </a:p>
          <a:p>
            <a:r>
              <a:rPr lang="el-GR" sz="2000" dirty="0" smtClean="0"/>
              <a:t>Ανάγκη για </a:t>
            </a:r>
            <a:r>
              <a:rPr lang="en-US" sz="2000" dirty="0" smtClean="0"/>
              <a:t>availability </a:t>
            </a:r>
            <a:r>
              <a:rPr lang="el-GR" sz="2000" dirty="0" smtClean="0"/>
              <a:t>(θυμήσου το θεώρημα </a:t>
            </a:r>
            <a:r>
              <a:rPr lang="en-US" sz="2000" dirty="0" smtClean="0"/>
              <a:t>CAP)</a:t>
            </a:r>
          </a:p>
          <a:p>
            <a:pPr lvl="1"/>
            <a:r>
              <a:rPr lang="en-US" sz="1800" dirty="0" smtClean="0"/>
              <a:t>Eventual consistency</a:t>
            </a:r>
          </a:p>
          <a:p>
            <a:pPr lvl="1"/>
            <a:r>
              <a:rPr lang="en-US" sz="1800" dirty="0" smtClean="0"/>
              <a:t>Partition tolerance</a:t>
            </a:r>
          </a:p>
          <a:p>
            <a:pPr lvl="1"/>
            <a:r>
              <a:rPr lang="en-US" sz="1800" dirty="0" smtClean="0"/>
              <a:t>Availability (“always-on” experience)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Απαιτούμενα κομμάτια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Θέλουμε να σχεδιάσουμε μια υπηρεσία </a:t>
            </a:r>
            <a:r>
              <a:rPr lang="en-US" sz="2400" dirty="0" smtClean="0"/>
              <a:t>storage</a:t>
            </a:r>
            <a:r>
              <a:rPr lang="el-GR" sz="2400" dirty="0" smtClean="0"/>
              <a:t> σε έναν </a:t>
            </a:r>
            <a:r>
              <a:rPr lang="en-US" sz="2400" dirty="0" smtClean="0"/>
              <a:t>cluster</a:t>
            </a:r>
            <a:r>
              <a:rPr lang="el-GR" sz="2400" dirty="0" smtClean="0"/>
              <a:t> από </a:t>
            </a:r>
            <a:r>
              <a:rPr lang="en-US" sz="2400" dirty="0" smtClean="0"/>
              <a:t>servers</a:t>
            </a:r>
          </a:p>
          <a:p>
            <a:endParaRPr lang="en-US" sz="2400" dirty="0" smtClean="0"/>
          </a:p>
          <a:p>
            <a:r>
              <a:rPr lang="el-GR" sz="2400" dirty="0" smtClean="0"/>
              <a:t>Δύο λειτουργίες</a:t>
            </a:r>
            <a:r>
              <a:rPr lang="en-US" sz="2400" dirty="0" smtClean="0"/>
              <a:t>: </a:t>
            </a:r>
            <a:r>
              <a:rPr lang="en-US" sz="2400" b="1" dirty="0" smtClean="0"/>
              <a:t>get(key) </a:t>
            </a:r>
            <a:r>
              <a:rPr lang="el-GR" sz="2400" dirty="0" smtClean="0"/>
              <a:t>και </a:t>
            </a:r>
            <a:r>
              <a:rPr lang="en-US" sz="2400" b="1" dirty="0" smtClean="0"/>
              <a:t>put(key, data)</a:t>
            </a:r>
          </a:p>
          <a:p>
            <a:pPr lvl="1"/>
            <a:r>
              <a:rPr lang="en-US" sz="2000" dirty="0" smtClean="0"/>
              <a:t>Data </a:t>
            </a:r>
            <a:r>
              <a:rPr lang="el-GR" sz="2000" dirty="0" smtClean="0"/>
              <a:t>μικρού μεγέθους</a:t>
            </a:r>
            <a:r>
              <a:rPr lang="en-US" sz="2000" dirty="0" smtClean="0"/>
              <a:t> (&lt; 1MB)</a:t>
            </a:r>
            <a:endParaRPr lang="el-GR" sz="2000" dirty="0" smtClean="0"/>
          </a:p>
          <a:p>
            <a:pPr lvl="1"/>
            <a:endParaRPr lang="en-US" sz="2400" dirty="0" smtClean="0"/>
          </a:p>
          <a:p>
            <a:r>
              <a:rPr lang="el-GR" sz="2400" dirty="0" smtClean="0"/>
              <a:t>Τι χρειαζόμαστε;</a:t>
            </a:r>
            <a:endParaRPr lang="en-US" sz="2400" dirty="0" smtClean="0"/>
          </a:p>
          <a:p>
            <a:pPr lvl="1"/>
            <a:r>
              <a:rPr lang="el-GR" sz="2000" dirty="0" smtClean="0"/>
              <a:t>Διαχείριση μελών</a:t>
            </a:r>
            <a:endParaRPr lang="en-US" sz="2000" dirty="0" smtClean="0"/>
          </a:p>
          <a:p>
            <a:pPr lvl="1"/>
            <a:r>
              <a:rPr lang="el-GR" sz="2000" dirty="0" smtClean="0"/>
              <a:t>Εισαγωγή/αναζήτηση/διαγραφή δεδομένων</a:t>
            </a:r>
            <a:endParaRPr lang="en-US" sz="2000" dirty="0" smtClean="0"/>
          </a:p>
          <a:p>
            <a:pPr lvl="1"/>
            <a:r>
              <a:rPr lang="en-US" sz="2000" dirty="0" smtClean="0"/>
              <a:t>Consistency </a:t>
            </a:r>
            <a:r>
              <a:rPr lang="el-GR" sz="2000" dirty="0" smtClean="0"/>
              <a:t>με </a:t>
            </a:r>
            <a:r>
              <a:rPr lang="en-US" sz="2000" dirty="0" smtClean="0"/>
              <a:t>replication</a:t>
            </a:r>
          </a:p>
          <a:p>
            <a:pPr lvl="1"/>
            <a:r>
              <a:rPr lang="en-US" sz="2000" dirty="0" smtClean="0"/>
              <a:t>Partition tolerance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Σχεδιαστικές τεχνικές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Gossiping </a:t>
            </a:r>
            <a:r>
              <a:rPr lang="el-GR" sz="2400" dirty="0" smtClean="0"/>
              <a:t>για διαχείριση μελών και ανίχνευση σφαλμάτων</a:t>
            </a:r>
            <a:endParaRPr lang="en-US" sz="2400" dirty="0" smtClean="0"/>
          </a:p>
          <a:p>
            <a:pPr lvl="1"/>
            <a:r>
              <a:rPr lang="en-US" sz="2000" dirty="0" smtClean="0"/>
              <a:t>Eventually-consistent membership</a:t>
            </a:r>
          </a:p>
          <a:p>
            <a:r>
              <a:rPr lang="en-US" sz="2400" dirty="0" smtClean="0"/>
              <a:t>Consistent hashing </a:t>
            </a:r>
            <a:r>
              <a:rPr lang="el-GR" sz="2400" dirty="0" smtClean="0"/>
              <a:t>για κατανομή κλειδιών και κόμβων</a:t>
            </a:r>
            <a:endParaRPr lang="en-US" sz="2400" dirty="0" smtClean="0"/>
          </a:p>
          <a:p>
            <a:pPr lvl="1"/>
            <a:r>
              <a:rPr lang="el-GR" sz="2000" dirty="0" smtClean="0"/>
              <a:t>Παρόμοιο με το</a:t>
            </a:r>
            <a:r>
              <a:rPr lang="en-US" sz="2000" dirty="0" smtClean="0"/>
              <a:t> Chord</a:t>
            </a:r>
          </a:p>
          <a:p>
            <a:pPr lvl="1"/>
            <a:r>
              <a:rPr lang="el-GR" sz="2000" dirty="0" smtClean="0"/>
              <a:t>Αλλά δεν υπάρχει δρομολόγηση δακτυλίου, όλοι οι κόμβοι γνωρίζονται</a:t>
            </a:r>
            <a:endParaRPr lang="en-US" sz="2000" dirty="0" smtClean="0"/>
          </a:p>
          <a:p>
            <a:r>
              <a:rPr lang="en-US" sz="2400" dirty="0" smtClean="0"/>
              <a:t>Object versioning </a:t>
            </a:r>
            <a:r>
              <a:rPr lang="el-GR" sz="2400" dirty="0" smtClean="0"/>
              <a:t>για</a:t>
            </a:r>
            <a:r>
              <a:rPr lang="en-US" sz="2400" dirty="0" smtClean="0"/>
              <a:t> eventually-consistent </a:t>
            </a:r>
            <a:r>
              <a:rPr lang="el-GR" sz="2400" dirty="0" smtClean="0"/>
              <a:t>δεδομένα</a:t>
            </a:r>
            <a:endParaRPr lang="en-US" sz="2400" dirty="0" smtClean="0"/>
          </a:p>
          <a:p>
            <a:pPr lvl="1"/>
            <a:r>
              <a:rPr lang="el-GR" sz="2000" dirty="0" smtClean="0"/>
              <a:t>Ένα </a:t>
            </a:r>
            <a:r>
              <a:rPr lang="en-US" sz="2000" dirty="0" smtClean="0"/>
              <a:t>vector clock </a:t>
            </a:r>
            <a:r>
              <a:rPr lang="el-GR" sz="2000" dirty="0" smtClean="0"/>
              <a:t>για κάθε δεδομένο</a:t>
            </a:r>
            <a:endParaRPr lang="en-US" sz="2000" dirty="0" smtClean="0"/>
          </a:p>
          <a:p>
            <a:r>
              <a:rPr lang="en-US" sz="2400" dirty="0" smtClean="0"/>
              <a:t>Quorums </a:t>
            </a:r>
            <a:r>
              <a:rPr lang="el-GR" sz="2400" dirty="0" smtClean="0"/>
              <a:t>για </a:t>
            </a:r>
            <a:r>
              <a:rPr lang="en-US" sz="2400" dirty="0" smtClean="0"/>
              <a:t>partition tolerance</a:t>
            </a:r>
          </a:p>
          <a:p>
            <a:pPr lvl="1"/>
            <a:r>
              <a:rPr lang="en-US" sz="2000" dirty="0" smtClean="0"/>
              <a:t>“Sloppy” quorum</a:t>
            </a:r>
          </a:p>
          <a:p>
            <a:r>
              <a:rPr lang="en-US" sz="2400" dirty="0" err="1" smtClean="0"/>
              <a:t>Merkle</a:t>
            </a:r>
            <a:r>
              <a:rPr lang="en-US" sz="2400" dirty="0" smtClean="0"/>
              <a:t> tree </a:t>
            </a:r>
            <a:r>
              <a:rPr lang="el-GR" sz="2400" dirty="0" smtClean="0"/>
              <a:t>για συγχρονισμό των </a:t>
            </a:r>
            <a:r>
              <a:rPr lang="en-US" sz="2400" dirty="0" smtClean="0"/>
              <a:t>replicas </a:t>
            </a:r>
            <a:r>
              <a:rPr lang="el-GR" sz="2400" dirty="0" smtClean="0"/>
              <a:t>μετά από σφάλματα ή </a:t>
            </a:r>
            <a:r>
              <a:rPr lang="en-US" sz="2400" dirty="0" smtClean="0"/>
              <a:t>partitions</a:t>
            </a:r>
            <a:r>
              <a:rPr lang="el-GR" sz="2400" dirty="0" smtClean="0"/>
              <a:t> 	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μελών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Οι κόμβοι οργανώνονται σε δακτύλιο </a:t>
            </a:r>
            <a:r>
              <a:rPr lang="en-US" sz="2000" dirty="0" smtClean="0"/>
              <a:t>Chord </a:t>
            </a:r>
            <a:r>
              <a:rPr lang="el-GR" sz="2000" dirty="0" smtClean="0"/>
              <a:t>με χρήση </a:t>
            </a:r>
            <a:r>
              <a:rPr lang="en-US" sz="2000" dirty="0" smtClean="0"/>
              <a:t>consistent hashing</a:t>
            </a:r>
          </a:p>
          <a:p>
            <a:pPr lvl="1"/>
            <a:r>
              <a:rPr lang="el-GR" sz="1600" dirty="0" smtClean="0"/>
              <a:t>Αλλά όλοι ξέρουν όλους</a:t>
            </a:r>
            <a:endParaRPr lang="en-US" sz="1600" dirty="0" smtClean="0"/>
          </a:p>
          <a:p>
            <a:r>
              <a:rPr lang="el-GR" sz="2000" dirty="0" smtClean="0"/>
              <a:t>Εισαγωγή/αποχώρηση κόμβων</a:t>
            </a:r>
            <a:endParaRPr lang="en-US" sz="2000" dirty="0" smtClean="0"/>
          </a:p>
          <a:p>
            <a:pPr lvl="1"/>
            <a:r>
              <a:rPr lang="el-GR" sz="1800" dirty="0" smtClean="0"/>
              <a:t>Γίνεται χειροκίνητα</a:t>
            </a:r>
            <a:endParaRPr lang="en-US" sz="1800" dirty="0" smtClean="0"/>
          </a:p>
          <a:p>
            <a:pPr lvl="1"/>
            <a:r>
              <a:rPr lang="el-GR" sz="1800" dirty="0" smtClean="0"/>
              <a:t>Κάποιος διαχειριστής χρησιμοποιεί κονσόλα για να προσθέσει ή να αφαιρέσει έναν κόμβο</a:t>
            </a:r>
            <a:endParaRPr lang="en-US" sz="1800" dirty="0" smtClean="0"/>
          </a:p>
          <a:p>
            <a:pPr lvl="1"/>
            <a:r>
              <a:rPr lang="el-GR" sz="1800" dirty="0" smtClean="0"/>
              <a:t>Λόγος</a:t>
            </a:r>
            <a:r>
              <a:rPr lang="en-US" sz="1800" dirty="0" smtClean="0"/>
              <a:t>: </a:t>
            </a:r>
            <a:r>
              <a:rPr lang="el-GR" sz="1800" dirty="0" smtClean="0"/>
              <a:t>η φύση των εφαρμογών που υποστηρίζει</a:t>
            </a:r>
          </a:p>
          <a:p>
            <a:pPr lvl="2"/>
            <a:r>
              <a:rPr lang="el-GR" sz="1400" dirty="0" smtClean="0"/>
              <a:t>Οι κόμβοι δεν αποχωρούν συχνά, μόνο λόγω σφάλματος και επανέρχονται γρήγορα</a:t>
            </a:r>
            <a:endParaRPr lang="en-US" sz="1400" dirty="0" smtClean="0"/>
          </a:p>
          <a:p>
            <a:r>
              <a:rPr lang="el-GR" sz="2000" dirty="0" smtClean="0"/>
              <a:t>Διάδοση της αλλαγής στα μέλη</a:t>
            </a:r>
            <a:endParaRPr lang="en-US" sz="2000" dirty="0" smtClean="0"/>
          </a:p>
          <a:p>
            <a:pPr lvl="1"/>
            <a:r>
              <a:rPr lang="el-GR" sz="1800" dirty="0" smtClean="0"/>
              <a:t>Κάθε κόμβος διατηρεί δικό του </a:t>
            </a:r>
            <a:r>
              <a:rPr lang="en-US" sz="1800" dirty="0" smtClean="0"/>
              <a:t>group view</a:t>
            </a:r>
            <a:r>
              <a:rPr lang="el-GR" sz="1800" dirty="0" smtClean="0"/>
              <a:t> και ιστορικό αλλαγών</a:t>
            </a:r>
            <a:endParaRPr lang="en-US" sz="1800" dirty="0" smtClean="0"/>
          </a:p>
          <a:p>
            <a:pPr lvl="1"/>
            <a:r>
              <a:rPr lang="el-GR" sz="1800" dirty="0" smtClean="0"/>
              <a:t>Διάδοση μέσω </a:t>
            </a:r>
            <a:r>
              <a:rPr lang="en-US" sz="1800" dirty="0" smtClean="0"/>
              <a:t>gossiping (</a:t>
            </a:r>
            <a:r>
              <a:rPr lang="el-GR" sz="1800" dirty="0" smtClean="0"/>
              <a:t>ανά δευτερόλεπτο, σε τυχαίους κόμβους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Eventually-consistent membership protocol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12777"/>
            <a:ext cx="8867328" cy="2232248"/>
          </a:xfrm>
        </p:spPr>
        <p:txBody>
          <a:bodyPr/>
          <a:lstStyle/>
          <a:p>
            <a:r>
              <a:rPr lang="el-GR" sz="2400" dirty="0" smtClean="0"/>
              <a:t>Με παραδοσιακό</a:t>
            </a:r>
            <a:r>
              <a:rPr lang="en-US" sz="2400" dirty="0" smtClean="0"/>
              <a:t> consistent hashing</a:t>
            </a:r>
            <a:r>
              <a:rPr lang="el-GR" sz="2400" dirty="0" smtClean="0"/>
              <a:t> έχουμε ανισορροπία φόρτου</a:t>
            </a:r>
          </a:p>
          <a:p>
            <a:pPr lvl="1"/>
            <a:r>
              <a:rPr lang="el-GR" sz="2000" dirty="0" smtClean="0"/>
              <a:t>Ένας κόμβος μπορεί να έχει περισσότερα κλειδιά από άλλους</a:t>
            </a:r>
          </a:p>
          <a:p>
            <a:pPr lvl="1"/>
            <a:r>
              <a:rPr lang="el-GR" sz="2000" dirty="0" smtClean="0"/>
              <a:t>Κάποια κλειδιά είναι πιο δημοφιλή από άλλα</a:t>
            </a:r>
            <a:endParaRPr lang="en-US" sz="2000" dirty="0" smtClean="0"/>
          </a:p>
          <a:p>
            <a:endParaRPr lang="el-GR" sz="2400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2713038" y="29845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28"/>
          <p:cNvSpPr>
            <a:spLocks noChangeArrowheads="1"/>
          </p:cNvSpPr>
          <p:nvPr/>
        </p:nvSpPr>
        <p:spPr bwMode="auto">
          <a:xfrm>
            <a:off x="5554663" y="32527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30"/>
          <p:cNvSpPr>
            <a:spLocks noChangeArrowheads="1"/>
          </p:cNvSpPr>
          <p:nvPr/>
        </p:nvSpPr>
        <p:spPr bwMode="auto">
          <a:xfrm>
            <a:off x="5248275" y="60182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2751138" y="3944937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32"/>
          <p:cNvSpPr>
            <a:spLocks noChangeArrowheads="1"/>
          </p:cNvSpPr>
          <p:nvPr/>
        </p:nvSpPr>
        <p:spPr bwMode="auto">
          <a:xfrm>
            <a:off x="3595688" y="59801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33"/>
          <p:cNvSpPr>
            <a:spLocks noChangeArrowheads="1"/>
          </p:cNvSpPr>
          <p:nvPr/>
        </p:nvSpPr>
        <p:spPr bwMode="auto">
          <a:xfrm>
            <a:off x="5592763" y="5788025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>
            <a:off x="3482975" y="3136900"/>
            <a:ext cx="153988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35"/>
          <p:cNvSpPr>
            <a:spLocks noChangeArrowheads="1"/>
          </p:cNvSpPr>
          <p:nvPr/>
        </p:nvSpPr>
        <p:spPr bwMode="auto">
          <a:xfrm>
            <a:off x="2906713" y="5364162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36"/>
          <p:cNvSpPr>
            <a:spLocks noChangeArrowheads="1"/>
          </p:cNvSpPr>
          <p:nvPr/>
        </p:nvSpPr>
        <p:spPr bwMode="auto">
          <a:xfrm>
            <a:off x="4479925" y="6170612"/>
            <a:ext cx="153988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5056188" y="30226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38"/>
          <p:cNvSpPr>
            <a:spLocks noChangeArrowheads="1"/>
          </p:cNvSpPr>
          <p:nvPr/>
        </p:nvSpPr>
        <p:spPr bwMode="auto">
          <a:xfrm>
            <a:off x="6074196" y="382746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6094413" y="51339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40"/>
          <p:cNvSpPr>
            <a:spLocks noChangeArrowheads="1"/>
          </p:cNvSpPr>
          <p:nvPr/>
        </p:nvSpPr>
        <p:spPr bwMode="auto">
          <a:xfrm>
            <a:off x="4595813" y="29067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4097338" y="29448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42"/>
          <p:cNvSpPr>
            <a:spLocks noChangeArrowheads="1"/>
          </p:cNvSpPr>
          <p:nvPr/>
        </p:nvSpPr>
        <p:spPr bwMode="auto">
          <a:xfrm>
            <a:off x="3060700" y="3482975"/>
            <a:ext cx="153988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43"/>
          <p:cNvSpPr>
            <a:spLocks noChangeArrowheads="1"/>
          </p:cNvSpPr>
          <p:nvPr/>
        </p:nvSpPr>
        <p:spPr bwMode="auto">
          <a:xfrm>
            <a:off x="2636838" y="44434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44"/>
          <p:cNvSpPr>
            <a:spLocks noChangeArrowheads="1"/>
          </p:cNvSpPr>
          <p:nvPr/>
        </p:nvSpPr>
        <p:spPr bwMode="auto">
          <a:xfrm>
            <a:off x="2674938" y="4826000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45"/>
          <p:cNvSpPr>
            <a:spLocks noChangeArrowheads="1"/>
          </p:cNvSpPr>
          <p:nvPr/>
        </p:nvSpPr>
        <p:spPr bwMode="auto">
          <a:xfrm>
            <a:off x="3175000" y="5710237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6228184" y="458112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8"/>
          <p:cNvSpPr>
            <a:spLocks noChangeArrowheads="1"/>
          </p:cNvSpPr>
          <p:nvPr/>
        </p:nvSpPr>
        <p:spPr bwMode="auto">
          <a:xfrm>
            <a:off x="5868144" y="551723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38"/>
          <p:cNvSpPr>
            <a:spLocks noChangeArrowheads="1"/>
          </p:cNvSpPr>
          <p:nvPr/>
        </p:nvSpPr>
        <p:spPr bwMode="auto">
          <a:xfrm>
            <a:off x="5868144" y="350100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flipH="1">
            <a:off x="5796136" y="5589240"/>
            <a:ext cx="1008112" cy="28803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6876256" y="537321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overloaded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node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6228184" y="422108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39 - Στρογγυλεμένο ορθογώνιο"/>
          <p:cNvSpPr/>
          <p:nvPr/>
        </p:nvSpPr>
        <p:spPr>
          <a:xfrm>
            <a:off x="5364088" y="3212976"/>
            <a:ext cx="1224136" cy="2808312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Κάθε κόμβος ανατίθεται σε πολλά σημεία στον δακτύλιο </a:t>
            </a:r>
          </a:p>
          <a:p>
            <a:pPr lvl="1"/>
            <a:r>
              <a:rPr lang="el-GR" sz="1800" dirty="0" smtClean="0"/>
              <a:t>Κάθε σημείο είναι ένας εικονικός κόμβος (</a:t>
            </a:r>
            <a:r>
              <a:rPr lang="en-US" sz="1800" dirty="0" smtClean="0"/>
              <a:t>virtual node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r>
              <a:rPr lang="el-GR" sz="2000" dirty="0" smtClean="0"/>
              <a:t>Εκκίνηση με στατικό αριθμό</a:t>
            </a:r>
            <a:r>
              <a:rPr lang="en-US" sz="2000" dirty="0" smtClean="0"/>
              <a:t> virtual nodes </a:t>
            </a:r>
            <a:r>
              <a:rPr lang="el-GR" sz="2000" dirty="0" smtClean="0"/>
              <a:t>ομοιόμορφα κατανεμημένων στον δακτύλιο</a:t>
            </a:r>
            <a:endParaRPr lang="en-US" sz="2000" dirty="0" smtClean="0"/>
          </a:p>
          <a:p>
            <a:endParaRPr lang="el-GR" sz="2000" dirty="0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el-GR" sz="2400" dirty="0" smtClean="0"/>
              <a:t>Ο πρώτος φυσικός κόμβος που εισέρχεται αναλαμβάνει όλους τους </a:t>
            </a:r>
            <a:r>
              <a:rPr lang="en-US" sz="2400" dirty="0" smtClean="0"/>
              <a:t>virtual nodes</a:t>
            </a:r>
          </a:p>
          <a:p>
            <a:endParaRPr lang="el-GR" sz="2400" dirty="0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6444208" y="2937187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Box 28"/>
          <p:cNvSpPr txBox="1"/>
          <p:nvPr/>
        </p:nvSpPr>
        <p:spPr>
          <a:xfrm>
            <a:off x="6674396" y="2751311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 </a:t>
            </a:r>
            <a:r>
              <a:rPr lang="el-GR" sz="2400" dirty="0" smtClean="0"/>
              <a:t>δεύτερος παίρνει το </a:t>
            </a:r>
            <a:r>
              <a:rPr lang="en-US" sz="2400" dirty="0" smtClean="0"/>
              <a:t>1/2</a:t>
            </a:r>
          </a:p>
          <a:p>
            <a:endParaRPr lang="el-GR" sz="24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6856412" y="2208213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8"/>
          <p:cNvSpPr txBox="1"/>
          <p:nvPr/>
        </p:nvSpPr>
        <p:spPr>
          <a:xfrm>
            <a:off x="7086600" y="2022337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1</a:t>
            </a: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6858000" y="2543611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30"/>
          <p:cNvSpPr txBox="1"/>
          <p:nvPr/>
        </p:nvSpPr>
        <p:spPr>
          <a:xfrm>
            <a:off x="7088188" y="2357735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Προκλήσεις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Οι </a:t>
            </a:r>
            <a:r>
              <a:rPr lang="en-US" sz="2000" dirty="0" smtClean="0"/>
              <a:t>peers </a:t>
            </a:r>
            <a:r>
              <a:rPr lang="el-GR" sz="2000" dirty="0" smtClean="0"/>
              <a:t>έρχονται και φεύγουν</a:t>
            </a:r>
            <a:endParaRPr lang="en-US" sz="2000" dirty="0" smtClean="0"/>
          </a:p>
          <a:p>
            <a:pPr lvl="1"/>
            <a:r>
              <a:rPr lang="el-GR" sz="1800" dirty="0" smtClean="0"/>
              <a:t>Συνδέονται κατά διαστήματα</a:t>
            </a:r>
            <a:endParaRPr lang="en-US" sz="1800" dirty="0" smtClean="0"/>
          </a:p>
          <a:p>
            <a:pPr lvl="1"/>
            <a:r>
              <a:rPr lang="el-GR" sz="1800" dirty="0" smtClean="0"/>
              <a:t>Οποιαδήποτε στιγμή, με γρήγορο ρυθμό</a:t>
            </a:r>
            <a:endParaRPr lang="en-US" sz="1800" dirty="0" smtClean="0"/>
          </a:p>
          <a:p>
            <a:pPr lvl="1"/>
            <a:r>
              <a:rPr lang="el-GR" sz="1800" dirty="0" smtClean="0"/>
              <a:t>Μπορεί να επιστρέψουν με διαφορετικό </a:t>
            </a:r>
            <a:r>
              <a:rPr lang="en-US" sz="1800" dirty="0" smtClean="0"/>
              <a:t>IP</a:t>
            </a:r>
            <a:endParaRPr lang="el-GR" sz="1800" dirty="0" smtClean="0"/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εντοπίζουμε σχετικούς </a:t>
            </a:r>
            <a:r>
              <a:rPr lang="en-US" sz="2000" dirty="0" smtClean="0"/>
              <a:t>peers</a:t>
            </a:r>
            <a:r>
              <a:rPr lang="el-GR" sz="2000" dirty="0" smtClean="0"/>
              <a:t>;</a:t>
            </a:r>
            <a:endParaRPr lang="en-US" sz="2000" dirty="0" smtClean="0"/>
          </a:p>
          <a:p>
            <a:pPr lvl="1"/>
            <a:r>
              <a:rPr lang="en-US" sz="1800" dirty="0" smtClean="0"/>
              <a:t>Peers </a:t>
            </a:r>
            <a:r>
              <a:rPr lang="el-GR" sz="1800" dirty="0" smtClean="0"/>
              <a:t>που είναι αυτή τη στιγμή </a:t>
            </a:r>
            <a:r>
              <a:rPr lang="en-US" sz="1800" dirty="0" smtClean="0"/>
              <a:t>online</a:t>
            </a:r>
          </a:p>
          <a:p>
            <a:pPr lvl="1"/>
            <a:r>
              <a:rPr lang="en-US" sz="1800" dirty="0" smtClean="0"/>
              <a:t>Peers </a:t>
            </a:r>
            <a:r>
              <a:rPr lang="el-GR" sz="1800" dirty="0" smtClean="0"/>
              <a:t>που έχουν το αρχείο που ζητάμε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παρακινώ τους </a:t>
            </a:r>
            <a:r>
              <a:rPr lang="en-US" sz="2000" dirty="0" smtClean="0"/>
              <a:t>peers</a:t>
            </a:r>
            <a:r>
              <a:rPr lang="el-GR" sz="2000" dirty="0" smtClean="0"/>
              <a:t> να μείνουν συνδεδεμένοι;</a:t>
            </a:r>
            <a:endParaRPr lang="en-US" sz="2000" dirty="0" smtClean="0"/>
          </a:p>
          <a:p>
            <a:pPr lvl="1"/>
            <a:r>
              <a:rPr lang="el-GR" sz="1800" dirty="0" smtClean="0"/>
              <a:t>Γιατί να μην αποχωρήσουν μόλις κατεβάσουν το αρχείο;</a:t>
            </a:r>
            <a:endParaRPr lang="en-US" sz="1800" dirty="0" smtClean="0"/>
          </a:p>
          <a:p>
            <a:pPr lvl="1"/>
            <a:r>
              <a:rPr lang="el-GR" sz="1800" dirty="0" smtClean="0"/>
              <a:t>Γιατί να διαμοιράσουν περιεχόμενο σε άλλους </a:t>
            </a:r>
            <a:r>
              <a:rPr lang="en-US" sz="1800" dirty="0" smtClean="0"/>
              <a:t>peers</a:t>
            </a:r>
            <a:r>
              <a:rPr lang="el-GR" sz="1800" dirty="0" smtClean="0"/>
              <a:t>;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θα κατεβάσω ένα αρχείο αποδοτικά</a:t>
            </a:r>
            <a:endParaRPr lang="en-US" sz="2000" dirty="0" smtClean="0"/>
          </a:p>
          <a:p>
            <a:pPr lvl="1"/>
            <a:r>
              <a:rPr lang="el-GR" sz="1800" dirty="0" smtClean="0"/>
              <a:t>Όσο πιο γρήγορα γίνεται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Ο τρίτος περίπου το </a:t>
            </a:r>
            <a:r>
              <a:rPr lang="en-US" sz="2400" dirty="0" smtClean="0"/>
              <a:t>1/3 </a:t>
            </a:r>
          </a:p>
          <a:p>
            <a:endParaRPr lang="el-GR" sz="24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6856412" y="2208213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8"/>
          <p:cNvSpPr txBox="1"/>
          <p:nvPr/>
        </p:nvSpPr>
        <p:spPr>
          <a:xfrm>
            <a:off x="7086600" y="2022337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1</a:t>
            </a: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6858000" y="2543611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30"/>
          <p:cNvSpPr txBox="1"/>
          <p:nvPr/>
        </p:nvSpPr>
        <p:spPr>
          <a:xfrm>
            <a:off x="7088188" y="2357735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2</a:t>
            </a:r>
          </a:p>
        </p:txBody>
      </p:sp>
      <p:sp>
        <p:nvSpPr>
          <p:cNvPr id="29" name="Oval 31"/>
          <p:cNvSpPr>
            <a:spLocks noChangeArrowheads="1"/>
          </p:cNvSpPr>
          <p:nvPr/>
        </p:nvSpPr>
        <p:spPr bwMode="auto">
          <a:xfrm>
            <a:off x="6858000" y="2924611"/>
            <a:ext cx="153988" cy="153987"/>
          </a:xfrm>
          <a:prstGeom prst="ellipse">
            <a:avLst/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32"/>
          <p:cNvSpPr txBox="1"/>
          <p:nvPr/>
        </p:nvSpPr>
        <p:spPr>
          <a:xfrm>
            <a:off x="7088188" y="2738735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2 </a:t>
            </a:r>
            <a:r>
              <a:rPr lang="en-US" sz="2000" dirty="0" smtClean="0"/>
              <a:t>physical nodes, 5 virtual nodes</a:t>
            </a:r>
            <a:endParaRPr lang="el-GR" sz="20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2276872"/>
            <a:ext cx="7524328" cy="37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Εξισορρόπηση φόρτου</a:t>
            </a:r>
            <a:endParaRPr lang="en-US" sz="2400" dirty="0" smtClean="0"/>
          </a:p>
          <a:p>
            <a:pPr lvl="1"/>
            <a:r>
              <a:rPr lang="el-GR" sz="2000" dirty="0" smtClean="0"/>
              <a:t>Αν ένας κόμβος αποχωρήσει, ο φόρτος του κατανέμεται στους εναπομείναντες κόμβους</a:t>
            </a:r>
            <a:endParaRPr lang="en-US" sz="2000" dirty="0" smtClean="0"/>
          </a:p>
          <a:p>
            <a:pPr lvl="1"/>
            <a:r>
              <a:rPr lang="el-GR" sz="2000" dirty="0" smtClean="0"/>
              <a:t>Αν ένας κόμβος προστεθεί, δέχεται παρόμοιο φορτίο από τους υπόλοιπους κόμβους</a:t>
            </a:r>
            <a:endParaRPr lang="en-US" sz="2000" dirty="0" smtClean="0"/>
          </a:p>
          <a:p>
            <a:r>
              <a:rPr lang="el-GR" sz="2400" dirty="0" smtClean="0"/>
              <a:t>Ο αριθμός από </a:t>
            </a:r>
            <a:r>
              <a:rPr lang="en-US" sz="2400" dirty="0" smtClean="0"/>
              <a:t>virtual nodes </a:t>
            </a:r>
            <a:r>
              <a:rPr lang="el-GR" sz="2400" dirty="0" smtClean="0"/>
              <a:t>ανά κόμβο καθορίζεται από τις δυνατότητες του κόμβου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N: # of replicas</a:t>
            </a:r>
          </a:p>
          <a:p>
            <a:r>
              <a:rPr lang="el-GR" sz="2400" dirty="0" smtClean="0"/>
              <a:t>Το πρώτο αποθηκεύεται με βάση το </a:t>
            </a:r>
            <a:r>
              <a:rPr lang="en-US" sz="2400" dirty="0" smtClean="0"/>
              <a:t>consistent hashing</a:t>
            </a:r>
          </a:p>
          <a:p>
            <a:r>
              <a:rPr lang="el-GR" sz="2400" dirty="0" smtClean="0"/>
              <a:t>Τα υπόλοιπα </a:t>
            </a:r>
            <a:r>
              <a:rPr lang="en-US" sz="2400" dirty="0" smtClean="0"/>
              <a:t>N-1 </a:t>
            </a:r>
            <a:r>
              <a:rPr lang="el-GR" sz="2400" dirty="0" smtClean="0"/>
              <a:t>αποθηκεύονται στους επόμενους </a:t>
            </a:r>
            <a:r>
              <a:rPr lang="en-US" sz="2400" dirty="0" smtClean="0"/>
              <a:t>N-1 (</a:t>
            </a:r>
            <a:r>
              <a:rPr lang="el-GR" sz="2400" dirty="0" smtClean="0"/>
              <a:t>φυσικούς</a:t>
            </a:r>
            <a:r>
              <a:rPr lang="en-US" sz="2400" dirty="0" smtClean="0"/>
              <a:t>) </a:t>
            </a:r>
            <a:r>
              <a:rPr lang="el-GR" sz="2400" dirty="0" smtClean="0"/>
              <a:t>διάδοχους κόμβους</a:t>
            </a:r>
            <a:r>
              <a:rPr lang="en-US" sz="2400" dirty="0" smtClean="0"/>
              <a:t> (preference list)</a:t>
            </a:r>
          </a:p>
          <a:p>
            <a:endParaRPr lang="el-GR" sz="2400" dirty="0"/>
          </a:p>
        </p:txBody>
      </p:sp>
      <p:pic>
        <p:nvPicPr>
          <p:cNvPr id="5" name="Picture 4" descr="Screen Shot 2012-03-28 at 12.27.1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4248472" cy="301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Lazy replication (eventual consistency)</a:t>
            </a:r>
          </a:p>
          <a:p>
            <a:pPr lvl="1"/>
            <a:r>
              <a:rPr lang="el-GR" sz="2000" dirty="0" smtClean="0"/>
              <a:t>Ένα αίτημα</a:t>
            </a:r>
            <a:r>
              <a:rPr lang="en-US" sz="2000" dirty="0" smtClean="0"/>
              <a:t> put() </a:t>
            </a:r>
            <a:r>
              <a:rPr lang="el-GR" sz="2000" dirty="0" smtClean="0"/>
              <a:t>επιστρέφει αμέσως (</a:t>
            </a:r>
            <a:r>
              <a:rPr lang="en-US" sz="2000" dirty="0" smtClean="0"/>
              <a:t>high write throughput)</a:t>
            </a:r>
          </a:p>
          <a:p>
            <a:pPr lvl="2"/>
            <a:r>
              <a:rPr lang="el-GR" sz="1600" dirty="0" smtClean="0"/>
              <a:t>Δεν περιμένει να διαδοθεί το </a:t>
            </a:r>
            <a:r>
              <a:rPr lang="en-US" sz="1600" dirty="0" smtClean="0"/>
              <a:t>update </a:t>
            </a:r>
            <a:r>
              <a:rPr lang="el-GR" sz="1600" dirty="0" smtClean="0"/>
              <a:t>σε όλα τα </a:t>
            </a:r>
            <a:r>
              <a:rPr lang="en-US" sz="1600" dirty="0" smtClean="0"/>
              <a:t>replicas</a:t>
            </a:r>
          </a:p>
          <a:p>
            <a:r>
              <a:rPr lang="el-GR" sz="2400" dirty="0" smtClean="0"/>
              <a:t>Οδηγεί σε </a:t>
            </a:r>
            <a:r>
              <a:rPr lang="en-US" sz="2400" dirty="0" smtClean="0"/>
              <a:t>inconsistency, </a:t>
            </a:r>
            <a:r>
              <a:rPr lang="el-GR" sz="2400" dirty="0" smtClean="0"/>
              <a:t>που λύνεται με</a:t>
            </a:r>
            <a:r>
              <a:rPr lang="en-US" sz="2400" dirty="0" smtClean="0"/>
              <a:t> object versioning</a:t>
            </a:r>
          </a:p>
          <a:p>
            <a:endParaRPr lang="el-GR" sz="1800" dirty="0"/>
          </a:p>
        </p:txBody>
      </p:sp>
      <p:pic>
        <p:nvPicPr>
          <p:cNvPr id="5" name="Picture 4" descr="Screen Shot 2012-03-28 at 12.27.1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4248472" cy="301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Versioning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525963"/>
          </a:xfrm>
        </p:spPr>
        <p:txBody>
          <a:bodyPr/>
          <a:lstStyle/>
          <a:p>
            <a:r>
              <a:rPr lang="el-GR" sz="2400" dirty="0" smtClean="0"/>
              <a:t>Τα </a:t>
            </a:r>
            <a:r>
              <a:rPr lang="en-US" sz="2400" dirty="0" smtClean="0"/>
              <a:t>writes </a:t>
            </a:r>
            <a:r>
              <a:rPr lang="el-GR" sz="2400" dirty="0" smtClean="0"/>
              <a:t>πρέπει πάντα να επιτυγχάνουν</a:t>
            </a:r>
            <a:endParaRPr lang="en-US" sz="2400" dirty="0" smtClean="0"/>
          </a:p>
          <a:p>
            <a:pPr lvl="1"/>
            <a:r>
              <a:rPr lang="el-GR" sz="2000" dirty="0" smtClean="0"/>
              <a:t>π.χ.,</a:t>
            </a:r>
            <a:r>
              <a:rPr lang="en-US" sz="2000" dirty="0" smtClean="0"/>
              <a:t>“Add to Cart”</a:t>
            </a:r>
          </a:p>
          <a:p>
            <a:r>
              <a:rPr lang="el-GR" sz="2400" dirty="0" smtClean="0"/>
              <a:t>Χρησιμοποιούνται </a:t>
            </a:r>
            <a:r>
              <a:rPr lang="en-US" sz="2400" dirty="0" smtClean="0"/>
              <a:t>versions</a:t>
            </a:r>
            <a:r>
              <a:rPr lang="el-GR" sz="2400" dirty="0" smtClean="0"/>
              <a:t> για επίλυση ασυνεπειών μεταξύ </a:t>
            </a:r>
            <a:r>
              <a:rPr lang="en-US" sz="2400" dirty="0" smtClean="0"/>
              <a:t>replicas</a:t>
            </a:r>
          </a:p>
          <a:p>
            <a:r>
              <a:rPr lang="el-GR" sz="2400" dirty="0" smtClean="0"/>
              <a:t>Κάθε αντικείμενο έχει ένα </a:t>
            </a:r>
            <a:r>
              <a:rPr lang="en-US" sz="2400" dirty="0" smtClean="0"/>
              <a:t>vector clock</a:t>
            </a:r>
          </a:p>
          <a:p>
            <a:pPr lvl="1"/>
            <a:r>
              <a:rPr lang="el-GR" sz="2000" dirty="0" err="1" smtClean="0"/>
              <a:t>π.χ</a:t>
            </a:r>
            <a:r>
              <a:rPr lang="en-US" sz="2000" dirty="0" smtClean="0"/>
              <a:t>, 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([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, 1], [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, 1]): </a:t>
            </a:r>
            <a:r>
              <a:rPr lang="el-GR" sz="2000" dirty="0" smtClean="0"/>
              <a:t>Το</a:t>
            </a:r>
            <a:r>
              <a:rPr lang="en-US" sz="2000" dirty="0" smtClean="0"/>
              <a:t> 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l-GR" sz="2000" dirty="0" smtClean="0"/>
              <a:t>ενημερώθηκε μια φορά από τον</a:t>
            </a:r>
            <a:r>
              <a:rPr lang="en-US" sz="2000" dirty="0" smtClean="0"/>
              <a:t>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l-GR" sz="2000" dirty="0" smtClean="0"/>
              <a:t> και μια από τον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y</a:t>
            </a:r>
            <a:endParaRPr lang="en-US" sz="2000" dirty="0" smtClean="0"/>
          </a:p>
          <a:p>
            <a:pPr lvl="1"/>
            <a:r>
              <a:rPr lang="el-GR" sz="2000" dirty="0" smtClean="0"/>
              <a:t>Κάθε κόμβος διατηρεί όλα τα </a:t>
            </a:r>
            <a:r>
              <a:rPr lang="en-US" sz="2000" dirty="0" smtClean="0"/>
              <a:t>versions </a:t>
            </a:r>
            <a:r>
              <a:rPr lang="el-GR" sz="2000" dirty="0" smtClean="0"/>
              <a:t>μέχρι τα δεδομένα να γίνουν συνεπή</a:t>
            </a:r>
            <a:endParaRPr lang="en-US" sz="2000" dirty="0" smtClean="0"/>
          </a:p>
          <a:p>
            <a:r>
              <a:rPr lang="el-GR" sz="2400" dirty="0" smtClean="0"/>
              <a:t>Ασυνέπεια έχουμε όταν εμφανίζονται ταυτόχρονες </a:t>
            </a:r>
            <a:r>
              <a:rPr lang="en-US" sz="2400" dirty="0" smtClean="0"/>
              <a:t>versions</a:t>
            </a:r>
          </a:p>
          <a:p>
            <a:r>
              <a:rPr lang="el-GR" sz="2400" dirty="0" smtClean="0"/>
              <a:t>Αν υπάρχει ασυνέπεια γίνεται επίλυση αργότερα</a:t>
            </a:r>
            <a:endParaRPr lang="en-US" sz="2400" dirty="0" smtClean="0"/>
          </a:p>
          <a:p>
            <a:pPr lvl="1"/>
            <a:r>
              <a:rPr lang="el-GR" sz="2000" dirty="0" smtClean="0"/>
              <a:t>Π.χ. μπορεί να εμφανιστούν πάλι προϊόντα που έχουν σβηστεί από το </a:t>
            </a:r>
            <a:r>
              <a:rPr lang="en-US" sz="2000" dirty="0" smtClean="0"/>
              <a:t>shopping cart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Versioning</a:t>
            </a:r>
            <a:endParaRPr lang="el-GR" dirty="0"/>
          </a:p>
        </p:txBody>
      </p:sp>
      <p:pic>
        <p:nvPicPr>
          <p:cNvPr id="4" name="Picture 4" descr="Screen Shot 2012-03-28 at 12.43.1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71600"/>
            <a:ext cx="4271392" cy="49713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Versioning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US" sz="2000" dirty="0" smtClean="0"/>
              <a:t>Consistency revisited</a:t>
            </a:r>
          </a:p>
          <a:p>
            <a:pPr lvl="1"/>
            <a:r>
              <a:rPr lang="en-US" sz="1800" dirty="0" err="1" smtClean="0"/>
              <a:t>Linearizability</a:t>
            </a:r>
            <a:r>
              <a:rPr lang="en-US" sz="1800" dirty="0" smtClean="0"/>
              <a:t>: </a:t>
            </a:r>
            <a:r>
              <a:rPr lang="el-GR" sz="1800" dirty="0" smtClean="0"/>
              <a:t>οποιοδήποτε</a:t>
            </a:r>
            <a:r>
              <a:rPr lang="en-US" sz="1800" dirty="0" smtClean="0"/>
              <a:t> read </a:t>
            </a:r>
            <a:r>
              <a:rPr lang="el-GR" sz="1800" dirty="0" smtClean="0"/>
              <a:t>διαβάζει το τελευταίο </a:t>
            </a:r>
            <a:r>
              <a:rPr lang="en-US" sz="1800" dirty="0" smtClean="0"/>
              <a:t>write</a:t>
            </a:r>
            <a:endParaRPr lang="el-GR" sz="1800" dirty="0" smtClean="0"/>
          </a:p>
          <a:p>
            <a:pPr lvl="1"/>
            <a:r>
              <a:rPr lang="en-US" sz="1800" dirty="0" smtClean="0"/>
              <a:t>Eventual consistency: </a:t>
            </a:r>
            <a:r>
              <a:rPr lang="el-GR" sz="1800" dirty="0" smtClean="0"/>
              <a:t>ένα</a:t>
            </a:r>
            <a:r>
              <a:rPr lang="en-US" sz="1800" dirty="0" smtClean="0"/>
              <a:t> read operations </a:t>
            </a:r>
            <a:r>
              <a:rPr lang="el-GR" sz="1800" dirty="0" smtClean="0"/>
              <a:t>μπορεί να μη διαβάσει το τελευταίο </a:t>
            </a:r>
            <a:r>
              <a:rPr lang="en-US" sz="1800" dirty="0" smtClean="0"/>
              <a:t>write </a:t>
            </a:r>
            <a:r>
              <a:rPr lang="el-GR" sz="1800" dirty="0" smtClean="0"/>
              <a:t>και κάποιες φορές χρειάζεται επίλυση ασυνεπειών </a:t>
            </a:r>
          </a:p>
          <a:p>
            <a:r>
              <a:rPr lang="el-GR" sz="2000" dirty="0" smtClean="0"/>
              <a:t>Στο </a:t>
            </a:r>
            <a:r>
              <a:rPr lang="en-US" sz="2000" dirty="0" smtClean="0"/>
              <a:t>Dynamo </a:t>
            </a:r>
            <a:r>
              <a:rPr lang="el-GR" sz="2000" dirty="0" smtClean="0"/>
              <a:t>επίλυση κατά τα </a:t>
            </a:r>
            <a:r>
              <a:rPr lang="en-US" sz="2000" dirty="0" smtClean="0"/>
              <a:t>reads</a:t>
            </a:r>
          </a:p>
          <a:p>
            <a:pPr lvl="1"/>
            <a:r>
              <a:rPr lang="en-US" sz="1800" dirty="0" smtClean="0"/>
              <a:t>highly available</a:t>
            </a:r>
            <a:r>
              <a:rPr lang="el-GR" sz="1800" dirty="0" smtClean="0"/>
              <a:t>, </a:t>
            </a:r>
            <a:r>
              <a:rPr lang="en-US" sz="1800" dirty="0" smtClean="0"/>
              <a:t>read/write </a:t>
            </a:r>
            <a:r>
              <a:rPr lang="el-GR" sz="1800" dirty="0" smtClean="0"/>
              <a:t>συνεχίζουν ακόμα και σε περίπτωση </a:t>
            </a:r>
            <a:r>
              <a:rPr lang="en-US" sz="1800" dirty="0" smtClean="0"/>
              <a:t>network partition</a:t>
            </a:r>
          </a:p>
          <a:p>
            <a:pPr lvl="1"/>
            <a:r>
              <a:rPr lang="el-GR" sz="1800" dirty="0" smtClean="0"/>
              <a:t>Ο πελάτης θα πρέπει πάντα να μπορεί να προσθέτει ή να αφαιρεί προϊόντα από το </a:t>
            </a:r>
            <a:r>
              <a:rPr lang="en-US" sz="1800" dirty="0" smtClean="0"/>
              <a:t>shopping cart</a:t>
            </a:r>
          </a:p>
          <a:p>
            <a:r>
              <a:rPr lang="el-GR" sz="2000" dirty="0" smtClean="0"/>
              <a:t>Απλή επίλυση από το σύστημα</a:t>
            </a:r>
          </a:p>
          <a:p>
            <a:pPr lvl="1"/>
            <a:r>
              <a:rPr lang="en-US" sz="1800" dirty="0" smtClean="0"/>
              <a:t>last-write-wins policy</a:t>
            </a:r>
          </a:p>
          <a:p>
            <a:r>
              <a:rPr lang="el-GR" sz="2000" dirty="0" smtClean="0"/>
              <a:t>Πολύπλοκη επίλυση από την εφαρμογή</a:t>
            </a:r>
          </a:p>
          <a:p>
            <a:pPr lvl="1"/>
            <a:r>
              <a:rPr lang="el-GR" sz="1800" dirty="0" smtClean="0"/>
              <a:t>Η εφαρμογή γνωρίζει καλύτερα τη σημασία των δεδομένων</a:t>
            </a:r>
            <a:endParaRPr lang="en-US" sz="1800" dirty="0" smtClean="0"/>
          </a:p>
          <a:p>
            <a:pPr lvl="1"/>
            <a:r>
              <a:rPr lang="el-GR" sz="1800" dirty="0" smtClean="0"/>
              <a:t>Χρειάζεται όλα τα </a:t>
            </a:r>
            <a:r>
              <a:rPr lang="en-US" sz="1800" dirty="0" smtClean="0"/>
              <a:t>versions </a:t>
            </a:r>
            <a:r>
              <a:rPr lang="el-GR" sz="1800" dirty="0" smtClean="0"/>
              <a:t>των δεδομένων</a:t>
            </a:r>
          </a:p>
          <a:p>
            <a:pPr lvl="1"/>
            <a:r>
              <a:rPr lang="el-GR" sz="1800" dirty="0" smtClean="0"/>
              <a:t>Π.χ. συγχώνευση των </a:t>
            </a:r>
            <a:r>
              <a:rPr lang="en-US" sz="1800" dirty="0" smtClean="0"/>
              <a:t>shopping cart versions</a:t>
            </a:r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Στατιστικά για ο</a:t>
            </a:r>
            <a:r>
              <a:rPr lang="en-US" dirty="0" err="1" smtClean="0"/>
              <a:t>bject</a:t>
            </a:r>
            <a:r>
              <a:rPr lang="en-US" dirty="0" smtClean="0"/>
              <a:t> Versioning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Over a 24-hour period</a:t>
            </a:r>
          </a:p>
          <a:p>
            <a:r>
              <a:rPr lang="en-US" sz="2400" dirty="0" smtClean="0"/>
              <a:t>99.94% of requests saw exactly one version</a:t>
            </a:r>
          </a:p>
          <a:p>
            <a:r>
              <a:rPr lang="en-US" sz="2400" dirty="0" smtClean="0"/>
              <a:t>0.00057% saw 2 versions</a:t>
            </a:r>
          </a:p>
          <a:p>
            <a:r>
              <a:rPr lang="en-US" sz="2400" dirty="0" smtClean="0"/>
              <a:t>0.00047% saw 3 versions</a:t>
            </a:r>
          </a:p>
          <a:p>
            <a:r>
              <a:rPr lang="en-US" sz="2400" dirty="0" smtClean="0"/>
              <a:t>0.00009% saw 4 versions</a:t>
            </a:r>
          </a:p>
          <a:p>
            <a:r>
              <a:rPr lang="en-US" sz="2400" dirty="0" smtClean="0"/>
              <a:t>Usually triggered by many concurrent requests issued </a:t>
            </a:r>
            <a:r>
              <a:rPr lang="en-US" sz="2400" dirty="0" smtClean="0"/>
              <a:t>by </a:t>
            </a:r>
            <a:r>
              <a:rPr lang="en-US" sz="2400" dirty="0" smtClean="0"/>
              <a:t>robots, not human clients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l-GR" sz="2400" dirty="0" smtClean="0"/>
              <a:t>Παράμετροι</a:t>
            </a:r>
            <a:endParaRPr lang="en-US" sz="2400" dirty="0" smtClean="0"/>
          </a:p>
          <a:p>
            <a:pPr lvl="1"/>
            <a:r>
              <a:rPr lang="en-US" sz="2000" dirty="0" smtClean="0"/>
              <a:t>N replicas</a:t>
            </a:r>
          </a:p>
          <a:p>
            <a:pPr lvl="1"/>
            <a:r>
              <a:rPr lang="en-US" sz="2000" dirty="0" smtClean="0"/>
              <a:t>R readers</a:t>
            </a:r>
          </a:p>
          <a:p>
            <a:pPr lvl="1"/>
            <a:r>
              <a:rPr lang="en-US" sz="2000" dirty="0" smtClean="0"/>
              <a:t>W writers</a:t>
            </a:r>
          </a:p>
          <a:p>
            <a:r>
              <a:rPr lang="el-GR" sz="2400" dirty="0" smtClean="0"/>
              <a:t>Στατικό </a:t>
            </a:r>
            <a:r>
              <a:rPr lang="en-US" sz="2400" dirty="0" smtClean="0"/>
              <a:t>quorum: R + W &gt; N</a:t>
            </a:r>
          </a:p>
          <a:p>
            <a:r>
              <a:rPr lang="el-GR" sz="2400" dirty="0" smtClean="0"/>
              <a:t>Τυπικές τιμές για </a:t>
            </a:r>
            <a:r>
              <a:rPr lang="en-US" sz="2400" dirty="0" smtClean="0"/>
              <a:t>Dynamo: (N, R, W) == (3, 2,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 με αδόμητα </a:t>
            </a:r>
            <a:r>
              <a:rPr lang="en-US" dirty="0" smtClean="0"/>
              <a:t>P2P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Δεν χρησιμοποιείται κανένας αλγόριθμος για την οργάνωσή τους</a:t>
            </a:r>
          </a:p>
          <a:p>
            <a:r>
              <a:rPr lang="el-GR" sz="2400" dirty="0" smtClean="0"/>
              <a:t>Ανάλογα με τον τρόπο εντοπισμού των κόμβων</a:t>
            </a:r>
          </a:p>
          <a:p>
            <a:pPr lvl="1"/>
            <a:r>
              <a:rPr lang="el-GR" sz="2000" dirty="0" smtClean="0">
                <a:solidFill>
                  <a:srgbClr val="0000FF"/>
                </a:solidFill>
              </a:rPr>
              <a:t>Με κεντρικό κατάλογο </a:t>
            </a:r>
            <a:r>
              <a:rPr lang="en-US" sz="2000" dirty="0" smtClean="0"/>
              <a:t>(Napster)</a:t>
            </a:r>
          </a:p>
          <a:p>
            <a:pPr lvl="1"/>
            <a:r>
              <a:rPr lang="el-GR" sz="2000" dirty="0" smtClean="0">
                <a:solidFill>
                  <a:srgbClr val="0000FF"/>
                </a:solidFill>
              </a:rPr>
              <a:t>Με πλημμύρα </a:t>
            </a:r>
            <a:r>
              <a:rPr lang="en-US" sz="2000" dirty="0" smtClean="0"/>
              <a:t>(Gnutella)</a:t>
            </a:r>
          </a:p>
          <a:p>
            <a:pPr lvl="1"/>
            <a:r>
              <a:rPr lang="el-GR" sz="2000" dirty="0" smtClean="0">
                <a:solidFill>
                  <a:srgbClr val="0000FF"/>
                </a:solidFill>
              </a:rPr>
              <a:t>Ιεραρχικά </a:t>
            </a:r>
            <a:r>
              <a:rPr lang="en-US" sz="2000" dirty="0" smtClean="0"/>
              <a:t>(</a:t>
            </a:r>
            <a:r>
              <a:rPr lang="en-US" sz="2000" dirty="0" err="1" smtClean="0"/>
              <a:t>Kazaa</a:t>
            </a:r>
            <a:r>
              <a:rPr lang="en-US" sz="2000" dirty="0" smtClean="0"/>
              <a:t>, modern Gnutella)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</a:t>
            </a:r>
            <a:r>
              <a:rPr lang="en-US" dirty="0" smtClean="0"/>
              <a:t>replicas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Αν ένας κόμβος πεθάνει και ανανήψει, πρέπει να μπορεί γρήγορα να καταλάβει αν πρέπει να συγχρονίσει τα αντίγραφά του ή όχι</a:t>
            </a:r>
            <a:endParaRPr lang="en-US" sz="2000" dirty="0" smtClean="0"/>
          </a:p>
          <a:p>
            <a:pPr lvl="1"/>
            <a:r>
              <a:rPr lang="el-GR" sz="1800" dirty="0" smtClean="0"/>
              <a:t>Η μεταφορά όλων των ζευγών </a:t>
            </a:r>
            <a:r>
              <a:rPr lang="en-US" sz="1800" dirty="0" smtClean="0"/>
              <a:t>(key, value) </a:t>
            </a:r>
            <a:r>
              <a:rPr lang="el-GR" sz="1800" dirty="0" smtClean="0"/>
              <a:t>για σύγκριση δε συμφέρει</a:t>
            </a:r>
          </a:p>
          <a:p>
            <a:pPr lvl="1"/>
            <a:endParaRPr lang="en-US" sz="1800" dirty="0" smtClean="0"/>
          </a:p>
          <a:p>
            <a:r>
              <a:rPr lang="en-US" sz="2000" dirty="0" err="1" smtClean="0"/>
              <a:t>Merkle</a:t>
            </a:r>
            <a:r>
              <a:rPr lang="en-US" sz="2000" dirty="0" smtClean="0"/>
              <a:t> trees</a:t>
            </a:r>
          </a:p>
          <a:p>
            <a:pPr lvl="1"/>
            <a:r>
              <a:rPr lang="en-US" sz="1800" dirty="0" smtClean="0"/>
              <a:t>T</a:t>
            </a:r>
            <a:r>
              <a:rPr lang="el-GR" sz="1800" dirty="0" smtClean="0"/>
              <a:t>α φύλλα είναι </a:t>
            </a:r>
            <a:r>
              <a:rPr lang="en-US" sz="1800" dirty="0" smtClean="0"/>
              <a:t>hashes </a:t>
            </a:r>
            <a:r>
              <a:rPr lang="el-GR" sz="1800" dirty="0" smtClean="0"/>
              <a:t>των τιμών του κάθε κλειδιού</a:t>
            </a:r>
            <a:endParaRPr lang="en-US" sz="1800" dirty="0" smtClean="0"/>
          </a:p>
          <a:p>
            <a:pPr lvl="1"/>
            <a:r>
              <a:rPr lang="el-GR" sz="1800" dirty="0" smtClean="0"/>
              <a:t>Οι γονείς είναι</a:t>
            </a:r>
            <a:r>
              <a:rPr lang="en-US" sz="1800" dirty="0" smtClean="0"/>
              <a:t> hashes </a:t>
            </a:r>
            <a:r>
              <a:rPr lang="el-GR" sz="1800" dirty="0" smtClean="0"/>
              <a:t>των παιδιών τους</a:t>
            </a:r>
            <a:endParaRPr lang="en-US" sz="1800" dirty="0" smtClean="0"/>
          </a:p>
          <a:p>
            <a:pPr lvl="1"/>
            <a:r>
              <a:rPr lang="el-GR" sz="1800" dirty="0" smtClean="0"/>
              <a:t>Η σύγκριση γονέων στο ίδιο επίπεδο δείχνει διαφορά στα παιδιά</a:t>
            </a:r>
            <a:endParaRPr lang="en-US" sz="1800" dirty="0" smtClean="0"/>
          </a:p>
          <a:p>
            <a:pPr lvl="1"/>
            <a:r>
              <a:rPr lang="el-GR" sz="1800" dirty="0" smtClean="0"/>
              <a:t>Μεταφορά μόνο των </a:t>
            </a:r>
            <a:r>
              <a:rPr lang="en-US" sz="1800" dirty="0" smtClean="0"/>
              <a:t>(key, value) </a:t>
            </a:r>
            <a:r>
              <a:rPr lang="el-GR" sz="1800" dirty="0" smtClean="0"/>
              <a:t>που έχουν αλλάξει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</a:t>
            </a:r>
            <a:r>
              <a:rPr lang="en-US" dirty="0" smtClean="0"/>
              <a:t>replicas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Σύγκριση 2 κόμβων που είναι συγχρονισμένοι</a:t>
            </a:r>
            <a:endParaRPr lang="en-US" sz="2400" dirty="0" smtClean="0"/>
          </a:p>
          <a:p>
            <a:pPr lvl="1"/>
            <a:r>
              <a:rPr lang="en-US" sz="2000" dirty="0" smtClean="0"/>
              <a:t>Two (key, value) pairs: (k0, v0) &amp; (k1, v1)</a:t>
            </a:r>
          </a:p>
          <a:p>
            <a:endParaRPr lang="el-GR" sz="2400" dirty="0"/>
          </a:p>
        </p:txBody>
      </p:sp>
      <p:sp>
        <p:nvSpPr>
          <p:cNvPr id="4" name="TextBox 4"/>
          <p:cNvSpPr txBox="1"/>
          <p:nvPr/>
        </p:nvSpPr>
        <p:spPr>
          <a:xfrm>
            <a:off x="457200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0 = hash(v0)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4491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115291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2 = hash(h0 + h1)</a:t>
            </a:r>
          </a:p>
        </p:txBody>
      </p:sp>
      <p:cxnSp>
        <p:nvCxnSpPr>
          <p:cNvPr id="7" name="Straight Connector 9"/>
          <p:cNvCxnSpPr>
            <a:stCxn id="6" idx="2"/>
            <a:endCxn id="4" idx="0"/>
          </p:cNvCxnSpPr>
          <p:nvPr/>
        </p:nvCxnSpPr>
        <p:spPr bwMode="auto">
          <a:xfrm flipH="1">
            <a:off x="1337259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10"/>
          <p:cNvCxnSpPr>
            <a:stCxn id="6" idx="2"/>
            <a:endCxn id="5" idx="0"/>
          </p:cNvCxnSpPr>
          <p:nvPr/>
        </p:nvCxnSpPr>
        <p:spPr bwMode="auto">
          <a:xfrm>
            <a:off x="2291342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4945483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0 = hash(v0)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6822774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5603574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2 = hash(h0 + h1)</a:t>
            </a:r>
          </a:p>
        </p:txBody>
      </p:sp>
      <p:cxnSp>
        <p:nvCxnSpPr>
          <p:cNvPr id="12" name="Straight Connector 16"/>
          <p:cNvCxnSpPr>
            <a:stCxn id="11" idx="2"/>
            <a:endCxn id="9" idx="0"/>
          </p:cNvCxnSpPr>
          <p:nvPr/>
        </p:nvCxnSpPr>
        <p:spPr bwMode="auto">
          <a:xfrm flipH="1">
            <a:off x="5825542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7"/>
          <p:cNvCxnSpPr>
            <a:stCxn id="11" idx="2"/>
            <a:endCxn id="10" idx="0"/>
          </p:cNvCxnSpPr>
          <p:nvPr/>
        </p:nvCxnSpPr>
        <p:spPr bwMode="auto">
          <a:xfrm>
            <a:off x="6779625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8"/>
          <p:cNvSpPr/>
          <p:nvPr/>
        </p:nvSpPr>
        <p:spPr bwMode="auto">
          <a:xfrm>
            <a:off x="1524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Node0</a:t>
            </a:r>
          </a:p>
        </p:txBody>
      </p:sp>
      <p:sp>
        <p:nvSpPr>
          <p:cNvPr id="15" name="Rectangle 19"/>
          <p:cNvSpPr/>
          <p:nvPr/>
        </p:nvSpPr>
        <p:spPr bwMode="auto">
          <a:xfrm>
            <a:off x="45720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Node1</a:t>
            </a:r>
          </a:p>
        </p:txBody>
      </p:sp>
      <p:sp>
        <p:nvSpPr>
          <p:cNvPr id="16" name="Rectangle 20"/>
          <p:cNvSpPr/>
          <p:nvPr/>
        </p:nvSpPr>
        <p:spPr bwMode="auto">
          <a:xfrm>
            <a:off x="838200" y="2514600"/>
            <a:ext cx="73914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Equal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</a:t>
            </a:r>
            <a:r>
              <a:rPr lang="en-US" dirty="0" smtClean="0"/>
              <a:t>replicas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l-GR" sz="2400" dirty="0" smtClean="0"/>
              <a:t>Σύγκριση 2 κόμβων που δεν είναι συγχρονισμένοι</a:t>
            </a:r>
            <a:endParaRPr lang="en-US" sz="2400" dirty="0" smtClean="0"/>
          </a:p>
          <a:p>
            <a:pPr lvl="1"/>
            <a:r>
              <a:rPr lang="en-US" sz="2000" dirty="0" smtClean="0"/>
              <a:t>One: (k0, v2) &amp; (k1, v1)</a:t>
            </a:r>
          </a:p>
          <a:p>
            <a:pPr lvl="1"/>
            <a:r>
              <a:rPr lang="en-US" sz="2000" dirty="0" smtClean="0"/>
              <a:t>The other: (k0, v0) &amp; (k1, v1)</a:t>
            </a:r>
            <a:endParaRPr lang="el-GR" sz="2000" dirty="0"/>
          </a:p>
        </p:txBody>
      </p:sp>
      <p:sp>
        <p:nvSpPr>
          <p:cNvPr id="4" name="TextBox 4"/>
          <p:cNvSpPr txBox="1"/>
          <p:nvPr/>
        </p:nvSpPr>
        <p:spPr>
          <a:xfrm>
            <a:off x="457200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h3 = hash(v2)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4491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115291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</a:t>
            </a:r>
            <a:r>
              <a:rPr lang="en-US" sz="2000" dirty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 = hash(h2 + h1)</a:t>
            </a:r>
          </a:p>
        </p:txBody>
      </p:sp>
      <p:cxnSp>
        <p:nvCxnSpPr>
          <p:cNvPr id="7" name="Straight Connector 9"/>
          <p:cNvCxnSpPr>
            <a:stCxn id="6" idx="2"/>
            <a:endCxn id="4" idx="0"/>
          </p:cNvCxnSpPr>
          <p:nvPr/>
        </p:nvCxnSpPr>
        <p:spPr bwMode="auto">
          <a:xfrm flipH="1">
            <a:off x="1337259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10"/>
          <p:cNvCxnSpPr>
            <a:stCxn id="6" idx="2"/>
            <a:endCxn id="5" idx="0"/>
          </p:cNvCxnSpPr>
          <p:nvPr/>
        </p:nvCxnSpPr>
        <p:spPr bwMode="auto">
          <a:xfrm>
            <a:off x="2291342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4945483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0 = hash(v0)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6822774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5603574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2 = hash(h0 + h1)</a:t>
            </a:r>
          </a:p>
        </p:txBody>
      </p:sp>
      <p:cxnSp>
        <p:nvCxnSpPr>
          <p:cNvPr id="12" name="Straight Connector 16"/>
          <p:cNvCxnSpPr>
            <a:stCxn id="11" idx="2"/>
            <a:endCxn id="9" idx="0"/>
          </p:cNvCxnSpPr>
          <p:nvPr/>
        </p:nvCxnSpPr>
        <p:spPr bwMode="auto">
          <a:xfrm flipH="1">
            <a:off x="5825542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7"/>
          <p:cNvCxnSpPr>
            <a:stCxn id="11" idx="2"/>
            <a:endCxn id="10" idx="0"/>
          </p:cNvCxnSpPr>
          <p:nvPr/>
        </p:nvCxnSpPr>
        <p:spPr bwMode="auto">
          <a:xfrm>
            <a:off x="6779625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8"/>
          <p:cNvSpPr/>
          <p:nvPr/>
        </p:nvSpPr>
        <p:spPr bwMode="auto">
          <a:xfrm>
            <a:off x="1524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Node0</a:t>
            </a:r>
          </a:p>
        </p:txBody>
      </p:sp>
      <p:sp>
        <p:nvSpPr>
          <p:cNvPr id="15" name="Rectangle 19"/>
          <p:cNvSpPr/>
          <p:nvPr/>
        </p:nvSpPr>
        <p:spPr bwMode="auto">
          <a:xfrm>
            <a:off x="45720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Node1</a:t>
            </a:r>
          </a:p>
        </p:txBody>
      </p:sp>
      <p:sp>
        <p:nvSpPr>
          <p:cNvPr id="16" name="Rectangle 20"/>
          <p:cNvSpPr/>
          <p:nvPr/>
        </p:nvSpPr>
        <p:spPr bwMode="auto">
          <a:xfrm>
            <a:off x="838200" y="2514600"/>
            <a:ext cx="73914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Not equal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Ένας κόμβος (ή κάποιοι κόμβοι) λειτουργεί ως κεντρικός κατάλογος</a:t>
            </a:r>
          </a:p>
          <a:p>
            <a:r>
              <a:rPr lang="el-GR" sz="2400" dirty="0" smtClean="0"/>
              <a:t>Για να συνδεθούν στο δίκτυο οι </a:t>
            </a:r>
            <a:r>
              <a:rPr lang="en-US" sz="2400" dirty="0" smtClean="0"/>
              <a:t>clients</a:t>
            </a:r>
            <a:r>
              <a:rPr lang="el-GR" sz="2400" dirty="0" smtClean="0"/>
              <a:t> πρέπει πρώτα να συνδεθούν στον κεντρικό κατάλογο</a:t>
            </a:r>
          </a:p>
          <a:p>
            <a:r>
              <a:rPr lang="el-GR" sz="2400" dirty="0" smtClean="0"/>
              <a:t>Ο κεντρικός κατάλογος διατηρεί 	</a:t>
            </a:r>
          </a:p>
          <a:p>
            <a:pPr lvl="1"/>
            <a:r>
              <a:rPr lang="el-GR" sz="2000" dirty="0" smtClean="0"/>
              <a:t>πίνακα με στοιχεία για εγγεγραμμένους </a:t>
            </a:r>
            <a:r>
              <a:rPr lang="en-US" sz="2000" dirty="0" smtClean="0"/>
              <a:t>clients</a:t>
            </a:r>
            <a:r>
              <a:rPr lang="el-GR" sz="2000" dirty="0" smtClean="0"/>
              <a:t> (</a:t>
            </a:r>
            <a:r>
              <a:rPr lang="en-US" sz="2000" dirty="0" smtClean="0"/>
              <a:t>IP, bandwidth</a:t>
            </a:r>
            <a:r>
              <a:rPr lang="el-GR" sz="2000" dirty="0" smtClean="0"/>
              <a:t> κλπ.)</a:t>
            </a:r>
          </a:p>
          <a:p>
            <a:pPr lvl="1"/>
            <a:r>
              <a:rPr lang="el-GR" sz="2000" dirty="0" smtClean="0"/>
              <a:t>πίνακα με αρχεία ανά </a:t>
            </a:r>
            <a:r>
              <a:rPr lang="en-US" sz="2000" dirty="0" smtClean="0"/>
              <a:t>client </a:t>
            </a:r>
            <a:r>
              <a:rPr lang="el-GR" sz="2000" dirty="0" smtClean="0"/>
              <a:t>και πληροφορίες για αυτά (π.χ. όνομα αρχείου, τύπος, ημερομηνία κλπ.)</a:t>
            </a:r>
          </a:p>
          <a:p>
            <a:r>
              <a:rPr lang="el-GR" sz="2400" dirty="0" smtClean="0"/>
              <a:t>Βασικές λειτουργίες</a:t>
            </a:r>
          </a:p>
          <a:p>
            <a:pPr lvl="1"/>
            <a:r>
              <a:rPr lang="en-US" sz="2000" dirty="0" smtClean="0"/>
              <a:t>join</a:t>
            </a:r>
          </a:p>
          <a:p>
            <a:pPr lvl="1"/>
            <a:r>
              <a:rPr lang="en-US" sz="2000" dirty="0" smtClean="0"/>
              <a:t>search</a:t>
            </a:r>
          </a:p>
          <a:p>
            <a:pPr lvl="1"/>
            <a:r>
              <a:rPr lang="en-US" sz="2000" dirty="0" smtClean="0"/>
              <a:t>download</a:t>
            </a:r>
            <a:endParaRPr lang="el-GR" sz="2000" dirty="0" smtClean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Napster</a:t>
            </a:r>
            <a:endParaRPr lang="el-GR" dirty="0"/>
          </a:p>
        </p:txBody>
      </p:sp>
      <p:pic>
        <p:nvPicPr>
          <p:cNvPr id="7" name="Picture 2" descr="http://cdn2.pitchfork.com/news/44784/4b25fb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350" y="360040"/>
            <a:ext cx="80053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23697</TotalTime>
  <Words>3672</Words>
  <Application>Microsoft Office PowerPoint</Application>
  <PresentationFormat>On-screen Show (4:3)</PresentationFormat>
  <Paragraphs>790</Paragraphs>
  <Slides>82</Slides>
  <Notes>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Θέμα του Office</vt:lpstr>
      <vt:lpstr>Visio</vt:lpstr>
      <vt:lpstr>PowerPoint Presentation</vt:lpstr>
      <vt:lpstr>Κατηγορίες κατανεμημένων συστημάτων</vt:lpstr>
      <vt:lpstr>Μοντέλο πελάτη-εξυπηρετητή</vt:lpstr>
      <vt:lpstr>Το μοντέλο ομότιμων κόμβων (P2P)</vt:lpstr>
      <vt:lpstr>Παράδειγμα: Διαμοιρασμός αρχείου</vt:lpstr>
      <vt:lpstr>Προβλήματα</vt:lpstr>
      <vt:lpstr>Προκλήσεις</vt:lpstr>
      <vt:lpstr>Λύση με αδόμητα P2P</vt:lpstr>
      <vt:lpstr>Napster</vt:lpstr>
      <vt:lpstr>Napster</vt:lpstr>
      <vt:lpstr>Napster</vt:lpstr>
      <vt:lpstr>Ιδιότητες</vt:lpstr>
      <vt:lpstr>Gnutella</vt:lpstr>
      <vt:lpstr>Gnutella</vt:lpstr>
      <vt:lpstr>Gnutella</vt:lpstr>
      <vt:lpstr>PowerPoint Presentation</vt:lpstr>
      <vt:lpstr>Ιδιότητες</vt:lpstr>
      <vt:lpstr>Kazaa</vt:lpstr>
      <vt:lpstr>Kazaa</vt:lpstr>
      <vt:lpstr>Ιδιότητες</vt:lpstr>
      <vt:lpstr>Ειδική περίπτωση: BitTorrent</vt:lpstr>
      <vt:lpstr>Βασική αρχή: Παράλληλο Downloading</vt:lpstr>
      <vt:lpstr>Tracker</vt:lpstr>
      <vt:lpstr>Chunks</vt:lpstr>
      <vt:lpstr>BitTorrent</vt:lpstr>
      <vt:lpstr>BitTorrent</vt:lpstr>
      <vt:lpstr>BitTorrent</vt:lpstr>
      <vt:lpstr>BitTorrent</vt:lpstr>
      <vt:lpstr>BitTorrent</vt:lpstr>
      <vt:lpstr>BitTorrent</vt:lpstr>
      <vt:lpstr>BitTorrent</vt:lpstr>
      <vt:lpstr>Παράδειγμα </vt:lpstr>
      <vt:lpstr>Παράδειγμα</vt:lpstr>
      <vt:lpstr>Σειρά επιλογής chunk</vt:lpstr>
      <vt:lpstr>Προτεραιότητα στο σπανιότερο chunk</vt:lpstr>
      <vt:lpstr>Αποφυγή Free-Riding</vt:lpstr>
      <vt:lpstr>Αποφυγή Free-Riding</vt:lpstr>
      <vt:lpstr>Πειράζοντας το BitTorrent</vt:lpstr>
      <vt:lpstr>BitTorrent σήμερα</vt:lpstr>
      <vt:lpstr>Εντοπισμός δεδομένων</vt:lpstr>
      <vt:lpstr>Τι κακό έχει το flooding;</vt:lpstr>
      <vt:lpstr>Τι θα θέλαμε;</vt:lpstr>
      <vt:lpstr>Τι είναι hash function</vt:lpstr>
      <vt:lpstr>Τι πρέπει να προσέξω</vt:lpstr>
      <vt:lpstr>Distributed Hash Tables (DHT)</vt:lpstr>
      <vt:lpstr>DHT</vt:lpstr>
      <vt:lpstr>DHT</vt:lpstr>
      <vt:lpstr>Χρήση βασικού Hashing</vt:lpstr>
      <vt:lpstr>Consistent hashing</vt:lpstr>
      <vt:lpstr>Παράδειγμα DHT: Chord</vt:lpstr>
      <vt:lpstr>Τοποθέτηση κλειδιών</vt:lpstr>
      <vt:lpstr>Χειρισμός ερωτημάτων</vt:lpstr>
      <vt:lpstr>Εισαγωγή κόμβου</vt:lpstr>
      <vt:lpstr>Αποχώρηση κόμβου</vt:lpstr>
      <vt:lpstr>Ανοχή σε σφάλματα</vt:lpstr>
      <vt:lpstr>Απόδοση</vt:lpstr>
      <vt:lpstr>Finger Tables</vt:lpstr>
      <vt:lpstr>Παράδειγμα finger table</vt:lpstr>
      <vt:lpstr>Εύρεση key με finger table</vt:lpstr>
      <vt:lpstr>Δομημένα P2P</vt:lpstr>
      <vt:lpstr>Amazon Dynamo</vt:lpstr>
      <vt:lpstr>Κίνητρο</vt:lpstr>
      <vt:lpstr>Απαιτούμενα κομμάτια</vt:lpstr>
      <vt:lpstr>Σχεδιαστικές τεχνικές</vt:lpstr>
      <vt:lpstr>Διαχείριση μελών</vt:lpstr>
      <vt:lpstr>Κατανομή κόμβων και κλειδιών</vt:lpstr>
      <vt:lpstr>Κατανομή κόμβων και κλειδιών</vt:lpstr>
      <vt:lpstr>Κατανομή κόμβων και κλειδιών</vt:lpstr>
      <vt:lpstr>Κατανομή κόμβων και κλειδιών</vt:lpstr>
      <vt:lpstr>Κατανομή κόμβων και κλειδιών</vt:lpstr>
      <vt:lpstr>Παράδειγμα</vt:lpstr>
      <vt:lpstr>Πλεονεκτήματα </vt:lpstr>
      <vt:lpstr>Replication</vt:lpstr>
      <vt:lpstr>Replication</vt:lpstr>
      <vt:lpstr>Object Versioning</vt:lpstr>
      <vt:lpstr>Object Versioning</vt:lpstr>
      <vt:lpstr>Object Versioning</vt:lpstr>
      <vt:lpstr>Στατιστικά για οbject Versioning</vt:lpstr>
      <vt:lpstr>Quorums</vt:lpstr>
      <vt:lpstr>Συγχρονισμός replicas</vt:lpstr>
      <vt:lpstr>Συγχρονισμός replicas</vt:lpstr>
      <vt:lpstr>Συγχρονισμός replicas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Distributed Data Management for Analytical Processing Applications</dc:title>
  <dc:creator>Katerina Doka</dc:creator>
  <cp:lastModifiedBy>katerina.doka katerina.doka</cp:lastModifiedBy>
  <cp:revision>718</cp:revision>
  <cp:lastPrinted>1601-01-01T00:00:00Z</cp:lastPrinted>
  <dcterms:created xsi:type="dcterms:W3CDTF">2010-01-28T11:06:47Z</dcterms:created>
  <dcterms:modified xsi:type="dcterms:W3CDTF">2019-12-13T12:51:39Z</dcterms:modified>
</cp:coreProperties>
</file>