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65" r:id="rId16"/>
    <p:sldId id="270" r:id="rId17"/>
    <p:sldId id="330" r:id="rId18"/>
    <p:sldId id="271" r:id="rId19"/>
    <p:sldId id="272" r:id="rId20"/>
    <p:sldId id="274" r:id="rId21"/>
    <p:sldId id="275" r:id="rId22"/>
    <p:sldId id="331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l-G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9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9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2A84AF3-5E84-4DCE-8FDD-FB16F904ED38}" type="slidenum">
              <a:rPr lang="el-G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l-G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959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xtShape 1"/>
          <p:cNvSpPr txBox="1"/>
          <p:nvPr/>
        </p:nvSpPr>
        <p:spPr>
          <a:xfrm>
            <a:off x="5797440" y="6743880"/>
            <a:ext cx="4433400" cy="352080"/>
          </a:xfrm>
          <a:prstGeom prst="rect">
            <a:avLst/>
          </a:prstGeom>
          <a:noFill/>
          <a:ln w="9360">
            <a:noFill/>
          </a:ln>
        </p:spPr>
        <p:txBody>
          <a:bodyPr lIns="94320" tIns="47160" rIns="94320" bIns="47160" anchor="b"/>
          <a:lstStyle/>
          <a:p>
            <a:pPr algn="r">
              <a:lnSpc>
                <a:spcPct val="100000"/>
              </a:lnSpc>
            </a:pPr>
            <a:fld id="{44FC9F66-EA5A-41F7-8ABC-B37FABF3F82C}" type="slidenum"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</a:t>
            </a:fld>
            <a:endParaRPr lang="el-G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1023840" y="3373560"/>
            <a:ext cx="8186400" cy="3192120"/>
          </a:xfrm>
          <a:prstGeom prst="rect">
            <a:avLst/>
          </a:prstGeom>
        </p:spPr>
        <p:txBody>
          <a:bodyPr lIns="94320" tIns="47160" rIns="94320" bIns="47160" anchor="ctr"/>
          <a:lstStyle/>
          <a:p>
            <a:endParaRPr lang="el-G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CustomShape 3"/>
          <p:cNvSpPr/>
          <p:nvPr/>
        </p:nvSpPr>
        <p:spPr>
          <a:xfrm>
            <a:off x="5797440" y="6743880"/>
            <a:ext cx="4435200" cy="353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320" tIns="47160" rIns="94320" bIns="47160" anchor="b"/>
          <a:lstStyle/>
          <a:p>
            <a:pPr algn="r">
              <a:lnSpc>
                <a:spcPct val="100000"/>
              </a:lnSpc>
            </a:pPr>
            <a:fld id="{93536A26-8E23-443D-AA77-186254560D0D}" type="slidenum"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Micro Hei"/>
              </a:rPr>
              <a:t>1</a:t>
            </a:fld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/>
          <p:nvPr/>
        </p:nvPicPr>
        <p:blipFill>
          <a:blip r:embed="rId14"/>
          <a:stretch/>
        </p:blipFill>
        <p:spPr>
          <a:xfrm>
            <a:off x="7715160" y="6093000"/>
            <a:ext cx="715680" cy="713880"/>
          </a:xfrm>
          <a:prstGeom prst="rect">
            <a:avLst/>
          </a:prstGeom>
          <a:ln w="38160">
            <a:noFill/>
          </a:ln>
        </p:spPr>
      </p:pic>
      <p:sp>
        <p:nvSpPr>
          <p:cNvPr id="11" name="Line 1"/>
          <p:cNvSpPr/>
          <p:nvPr/>
        </p:nvSpPr>
        <p:spPr>
          <a:xfrm>
            <a:off x="8501040" y="6524280"/>
            <a:ext cx="64296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Picture 19"/>
          <p:cNvPicPr/>
          <p:nvPr/>
        </p:nvPicPr>
        <p:blipFill>
          <a:blip r:embed="rId15"/>
          <a:stretch/>
        </p:blipFill>
        <p:spPr>
          <a:xfrm>
            <a:off x="5715000" y="6235560"/>
            <a:ext cx="1856880" cy="577440"/>
          </a:xfrm>
          <a:prstGeom prst="rect">
            <a:avLst/>
          </a:prstGeom>
          <a:ln w="38160">
            <a:noFill/>
          </a:ln>
        </p:spPr>
      </p:pic>
      <p:sp>
        <p:nvSpPr>
          <p:cNvPr id="3" name="Line 2"/>
          <p:cNvSpPr/>
          <p:nvPr/>
        </p:nvSpPr>
        <p:spPr>
          <a:xfrm>
            <a:off x="0" y="6524280"/>
            <a:ext cx="557208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3"/>
          <p:cNvSpPr/>
          <p:nvPr/>
        </p:nvSpPr>
        <p:spPr>
          <a:xfrm>
            <a:off x="108000" y="6568920"/>
            <a:ext cx="1007640" cy="2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13/12/2017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466560" y="6556320"/>
            <a:ext cx="46810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200" b="0" strike="noStrike" spc="-1">
                <a:solidFill>
                  <a:srgbClr val="EEEC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Big Data related projects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l-G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6D0BEA6-8F3B-445E-BAEC-423F87D509AC}" type="slidenum">
              <a:rPr lang="el-G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l-G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/>
          <p:cNvPicPr/>
          <p:nvPr/>
        </p:nvPicPr>
        <p:blipFill>
          <a:blip r:embed="rId14"/>
          <a:stretch/>
        </p:blipFill>
        <p:spPr>
          <a:xfrm>
            <a:off x="7715160" y="6093000"/>
            <a:ext cx="715680" cy="713880"/>
          </a:xfrm>
          <a:prstGeom prst="rect">
            <a:avLst/>
          </a:prstGeom>
          <a:ln w="38160">
            <a:noFill/>
          </a:ln>
        </p:spPr>
      </p:pic>
      <p:sp>
        <p:nvSpPr>
          <p:cNvPr id="45" name="Line 1"/>
          <p:cNvSpPr/>
          <p:nvPr/>
        </p:nvSpPr>
        <p:spPr>
          <a:xfrm>
            <a:off x="8501040" y="6524280"/>
            <a:ext cx="64296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Picture 19"/>
          <p:cNvPicPr/>
          <p:nvPr/>
        </p:nvPicPr>
        <p:blipFill>
          <a:blip r:embed="rId15"/>
          <a:stretch/>
        </p:blipFill>
        <p:spPr>
          <a:xfrm>
            <a:off x="5715000" y="6235560"/>
            <a:ext cx="1856880" cy="577440"/>
          </a:xfrm>
          <a:prstGeom prst="rect">
            <a:avLst/>
          </a:prstGeom>
          <a:ln w="38160">
            <a:noFill/>
          </a:ln>
        </p:spPr>
      </p:pic>
      <p:sp>
        <p:nvSpPr>
          <p:cNvPr id="47" name="Line 2"/>
          <p:cNvSpPr/>
          <p:nvPr/>
        </p:nvSpPr>
        <p:spPr>
          <a:xfrm>
            <a:off x="0" y="6524280"/>
            <a:ext cx="557208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108000" y="6568920"/>
            <a:ext cx="1007640" cy="2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13/12/2017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466560" y="6556320"/>
            <a:ext cx="46810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200" b="0" strike="noStrike" spc="-1">
                <a:solidFill>
                  <a:srgbClr val="EEECE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Big Data related projects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Picture 4"/>
          <p:cNvPicPr/>
          <p:nvPr/>
        </p:nvPicPr>
        <p:blipFill>
          <a:blip r:embed="rId14"/>
          <a:stretch/>
        </p:blipFill>
        <p:spPr>
          <a:xfrm>
            <a:off x="7715160" y="6093000"/>
            <a:ext cx="715680" cy="713880"/>
          </a:xfrm>
          <a:prstGeom prst="rect">
            <a:avLst/>
          </a:prstGeom>
          <a:ln w="38160">
            <a:noFill/>
          </a:ln>
        </p:spPr>
      </p:pic>
      <p:sp>
        <p:nvSpPr>
          <p:cNvPr id="51" name="Line 5"/>
          <p:cNvSpPr/>
          <p:nvPr/>
        </p:nvSpPr>
        <p:spPr>
          <a:xfrm>
            <a:off x="8501040" y="6524280"/>
            <a:ext cx="64296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" name="Picture 19"/>
          <p:cNvPicPr/>
          <p:nvPr/>
        </p:nvPicPr>
        <p:blipFill>
          <a:blip r:embed="rId15"/>
          <a:stretch/>
        </p:blipFill>
        <p:spPr>
          <a:xfrm>
            <a:off x="5715000" y="6235560"/>
            <a:ext cx="1856880" cy="577440"/>
          </a:xfrm>
          <a:prstGeom prst="rect">
            <a:avLst/>
          </a:prstGeom>
          <a:ln w="38160">
            <a:noFill/>
          </a:ln>
        </p:spPr>
      </p:pic>
      <p:sp>
        <p:nvSpPr>
          <p:cNvPr id="53" name="Line 6"/>
          <p:cNvSpPr/>
          <p:nvPr/>
        </p:nvSpPr>
        <p:spPr>
          <a:xfrm>
            <a:off x="0" y="6524280"/>
            <a:ext cx="557208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7"/>
          <p:cNvSpPr/>
          <p:nvPr/>
        </p:nvSpPr>
        <p:spPr>
          <a:xfrm>
            <a:off x="108000" y="6568920"/>
            <a:ext cx="1007640" cy="2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Line 8"/>
          <p:cNvSpPr/>
          <p:nvPr/>
        </p:nvSpPr>
        <p:spPr>
          <a:xfrm>
            <a:off x="0" y="1143000"/>
            <a:ext cx="9144000" cy="360"/>
          </a:xfrm>
          <a:prstGeom prst="line">
            <a:avLst/>
          </a:prstGeom>
          <a:ln w="38160">
            <a:solidFill>
              <a:srgbClr val="A5002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Kλικ για επεξεργασία του τίτλου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1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LevelKλικ για επεξεργασία των στυλ του υποδείγματος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Δεύτερου επιπέδου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Τρίτου επιπέδου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Τέταρτου επιπέδου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Πέμπτου επιπέδου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11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l-G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" name="PlaceHolder 1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60FA6F-90EF-4D61-AF0C-F0A1F2DFFD20}" type="slidenum">
              <a:rPr lang="el-G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l-G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642960" y="1214280"/>
            <a:ext cx="7772040" cy="1680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Consensus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3260520"/>
            <a:ext cx="8000640" cy="297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Κατανεμημένα Συστήματα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r>
            <a:r>
              <a:rPr lang="el-G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-20</a:t>
            </a:r>
            <a:r>
              <a:rPr lang="en-US" sz="2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l-GR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http://www.cslab.ece.ntua.gr/courses/distrib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Picture 3"/>
          <p:cNvPicPr/>
          <p:nvPr/>
        </p:nvPicPr>
        <p:blipFill>
          <a:blip r:embed="rId3"/>
          <a:stretch/>
        </p:blipFill>
        <p:spPr>
          <a:xfrm>
            <a:off x="7715160" y="6093000"/>
            <a:ext cx="715680" cy="713880"/>
          </a:xfrm>
          <a:prstGeom prst="rect">
            <a:avLst/>
          </a:prstGeom>
          <a:ln w="9360">
            <a:noFill/>
          </a:ln>
        </p:spPr>
      </p:pic>
      <p:sp>
        <p:nvSpPr>
          <p:cNvPr id="102" name="Line 3"/>
          <p:cNvSpPr/>
          <p:nvPr/>
        </p:nvSpPr>
        <p:spPr>
          <a:xfrm>
            <a:off x="8501040" y="6524280"/>
            <a:ext cx="642960" cy="1800"/>
          </a:xfrm>
          <a:prstGeom prst="line">
            <a:avLst/>
          </a:prstGeom>
          <a:ln w="38160">
            <a:solidFill>
              <a:srgbClr val="A500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3" name="Picture 5"/>
          <p:cNvPicPr/>
          <p:nvPr/>
        </p:nvPicPr>
        <p:blipFill>
          <a:blip r:embed="rId4"/>
          <a:stretch/>
        </p:blipFill>
        <p:spPr>
          <a:xfrm>
            <a:off x="5715000" y="6235560"/>
            <a:ext cx="1856880" cy="577440"/>
          </a:xfrm>
          <a:prstGeom prst="rect">
            <a:avLst/>
          </a:prstGeom>
          <a:ln w="9360">
            <a:noFill/>
          </a:ln>
        </p:spPr>
      </p:pic>
      <p:sp>
        <p:nvSpPr>
          <p:cNvPr id="104" name="Line 4"/>
          <p:cNvSpPr/>
          <p:nvPr/>
        </p:nvSpPr>
        <p:spPr>
          <a:xfrm>
            <a:off x="0" y="6524280"/>
            <a:ext cx="5572080" cy="1800"/>
          </a:xfrm>
          <a:prstGeom prst="line">
            <a:avLst/>
          </a:prstGeom>
          <a:ln w="38160">
            <a:solidFill>
              <a:srgbClr val="A5002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5"/>
          <p:cNvSpPr/>
          <p:nvPr/>
        </p:nvSpPr>
        <p:spPr>
          <a:xfrm>
            <a:off x="52560" y="5257800"/>
            <a:ext cx="9038880" cy="979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Σύγχρονο σύστημα+crash failures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Χρησιμοποιεί βασικό multicast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Εγγυάται παράδοση από σωστές διεργασίες αν ο αποστολέας δεν πεθάνει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Υποθέτει μόνο crash failures των διεργασιών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υποθέτουμε ότι μέχρι και f από τις N διεργασίες μπορεί να πεθάνουν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Πώς δουλεύει...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σε f +1 γύρους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Βασίζεται σε timeouts (σύγχρονο σύστημα)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Σύγχρονο σύστημα+crash failures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Αρχικά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διεργασία προτείνει μια τιμή από ένα σύνολο D 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διεργασία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Διατηρεί το σύνολο τιμών V</a:t>
            </a:r>
            <a:r>
              <a:rPr lang="en-GB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που έλαβε στον γύρο r 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Σε κάθε γύρο r, όπου 1 ≤ r ≤ f+1, κάθε διεργασία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Στέλνει με multicasts τις τιμές που γνωρίζει σε όλες τις άλλες (μόνο τις τιμές που δεν έχει ξαναστείλει στο παρελθόν, δλδ  V</a:t>
            </a:r>
            <a:r>
              <a:rPr lang="en-GB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- V</a:t>
            </a:r>
            <a:r>
              <a:rPr lang="en-GB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r-1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)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Λαμβάνει μηνύματα multicast, ανανεώνοντας το V</a:t>
            </a:r>
            <a:r>
              <a:rPr lang="en-GB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  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με τυχόν νέες τιμές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Στον γύρο f+1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διεργασία διαλέγει την ελάχιστη τιμή από το σύνολο V</a:t>
            </a:r>
            <a:r>
              <a:rPr lang="en-GB" sz="20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f+1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ως τελική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Γιατί δουλεύει;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Θέτει το timeout ίσο με τον μέγιστο χρόνο που θέλει μια σωστή διεργασία να στείλει multicast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Έτσι μπορεί να αποφανθεί αν μια διεργασία έχει πεθάνει (αν δε λάβει μήνυμα)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Αν μια διεργασία πεθάνει, κάποια τιμή μπορεί να μην προωθήθηκε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Στον γύρο f+1 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Όλες οι σωστές διεργασίες έχουν το ίδιο σύνολο τιμών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οπότε αποφασίζουν για την ίδια τιμή (minimum) 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τουλάχιστον f+1 γύροι απαιτούνται για ανοχή σε f crash failures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Απόδειξη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Ας υποθέσουμε ότι 2 σωστές διεργασίες p</a:t>
            </a:r>
            <a:r>
              <a:rPr lang="en-GB" sz="20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και p</a:t>
            </a:r>
            <a:r>
              <a:rPr lang="en-GB" sz="20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διαφέρουν στο τελικό σύνολο τιμών 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proof by contradiction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Ας υποθέσουμε ότι η p</a:t>
            </a:r>
            <a:r>
              <a:rPr lang="en-GB" sz="20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έχει μια τιμή v που δεν έχει η p</a:t>
            </a:r>
            <a:r>
              <a:rPr lang="en-GB" sz="20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Άρα η p</a:t>
            </a:r>
            <a:r>
              <a:rPr lang="en-GB" sz="20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 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δεν πρέπει να έχει λάβει την v σε κανένα γύρο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Στον τελευταίο γύρο, κάποια τρίτη διεργασία  p</a:t>
            </a:r>
            <a:r>
              <a:rPr lang="en-GB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έστειλε v στην p</a:t>
            </a:r>
            <a:r>
              <a:rPr lang="en-GB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και πέθανε πριν τη στείλει στην p</a:t>
            </a:r>
            <a:r>
              <a:rPr lang="en-GB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Οποιαδήποτε διεργασία που έστειλε v στον προτελευταίο γύρο πρέπει να πέθανε, αλλιώς θα είχαν λάβει και οι δύο p</a:t>
            </a:r>
            <a:r>
              <a:rPr lang="en-GB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και p</a:t>
            </a:r>
            <a:r>
              <a:rPr lang="en-GB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την τιμή v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Προχωρώντας έτσι, σε καθέναν από τους προηγούμενους γύρους θα πρέπει να πέθαινε τουλάχιστον μια διεργασία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Αλλά υποθέσαμε το πολύ f σφάλματα και  f+1 γύρους ==&gt; contradiction.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Βυζαντινοί στρατηγοί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π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ρό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βλημα [Lamport 1982]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ή π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ερισσότεροι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στρ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ατηγοί πρέπει να αποφασίσουν επίθεση ή οπισθοχώρηση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ας διοικητής (commander) δίνει την εντολή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υπ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όλοι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ποι (lieutenants) αποφασίζουν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ας ή περισσότεροι είναι προδότες (=αναξιόπιστοι)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Προτείνουν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επ</a:t>
            </a:r>
            <a:r>
              <a:rPr lang="en-GB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ίθεση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σε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ποιους και οπισθοχώρηση στους άλλους</a:t>
            </a: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</a:t>
            </a:r>
            <a:r>
              <a:rPr lang="en-GB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ορεί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να </a:t>
            </a:r>
            <a:r>
              <a:rPr lang="en-GB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είν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αι προδότες είτε commander είτε lieutenants!</a:t>
            </a: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Απα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ιτήσεις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l-GR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Όλοι οι πιστοί υπολοχαγοί θα ακολουθήσουν την ίδια εντολή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</a:t>
            </a:r>
            <a:r>
              <a:rPr lang="en-GB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</a:t>
            </a:r>
            <a:r>
              <a:rPr lang="el-G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διοικητής</a:t>
            </a:r>
            <a:r>
              <a:rPr lang="en-GB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είν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αι </a:t>
            </a:r>
            <a:r>
              <a:rPr lang="el-G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πιστός</a:t>
            </a:r>
            <a:r>
              <a:rPr lang="en-GB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τότε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l-G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υπολοχαγοί</a:t>
            </a:r>
            <a:r>
              <a:rPr lang="en-GB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πρέπει να αποφασίσουν την τιμή που πρότεινε ο commander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Βυζαντινοί στρατηγοί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1268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Διεργ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ασίες με «βυζαντινά σφάλματα» (arbitrary failures) 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 από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τις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διεργ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ασίες αναξιόπιστες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Σε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σύγχρονο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σύστημ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Χρησιμο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ποιούμε timeout για ανίχνευση απουσίας μηνύματος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Δεν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μπ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ορούμε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να απ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οφ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ανθούμε αν η διεργασία κράσαρε ή απλώς δεν απαντάει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Αδυν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αμία consensus με N ≤ 3f </a:t>
            </a:r>
            <a:endParaRPr lang="en-GB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l-GR" sz="4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Αλγόριθμος</a:t>
            </a:r>
            <a:endParaRPr lang="en-GB" sz="4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14942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26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commander sends value to each of the lieutenants (attack/retreat)</a:t>
            </a:r>
          </a:p>
          <a:p>
            <a:pPr marL="34326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each lieutenant sends value it received to its peers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5836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Στρατηγοί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57200" y="1484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Assume synchronous system 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processes, one faulty 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proceed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rounds 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messages ‘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3:1: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attack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’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meaning ‘3 says 1 says 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attack’ 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Problem! ‘1 says 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attack’ </a:t>
            </a: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‘3 says 1 says </a:t>
            </a: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retreat’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cannot tell which process is telling the truth! 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goes away if digital signatures used... </a:t>
            </a:r>
            <a:endParaRPr lang="en-GB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26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BUT: What if commander is a traitor?</a:t>
            </a:r>
            <a:endParaRPr lang="en-GB" sz="2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Show – no solution to agreement for N=3 and f=1 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 generalise to impossibility for N ≤ 3f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Βυζαντινοί Στρατηγοί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699480" y="220500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816480" y="2340000"/>
            <a:ext cx="13824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940680" y="2252520"/>
            <a:ext cx="1250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(Commander)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826560" y="3625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7"/>
          <p:cNvSpPr/>
          <p:nvPr/>
        </p:nvSpPr>
        <p:spPr>
          <a:xfrm>
            <a:off x="943200" y="37609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8"/>
          <p:cNvSpPr/>
          <p:nvPr/>
        </p:nvSpPr>
        <p:spPr>
          <a:xfrm>
            <a:off x="4192200" y="3625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9"/>
          <p:cNvSpPr/>
          <p:nvPr/>
        </p:nvSpPr>
        <p:spPr>
          <a:xfrm>
            <a:off x="4307040" y="37609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10"/>
          <p:cNvSpPr/>
          <p:nvPr/>
        </p:nvSpPr>
        <p:spPr>
          <a:xfrm>
            <a:off x="2227320" y="2265480"/>
            <a:ext cx="782280" cy="817200"/>
          </a:xfrm>
          <a:prstGeom prst="ellipse">
            <a:avLst/>
          </a:prstGeom>
          <a:solidFill>
            <a:srgbClr val="FFFFFF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1"/>
          <p:cNvSpPr/>
          <p:nvPr/>
        </p:nvSpPr>
        <p:spPr>
          <a:xfrm>
            <a:off x="1166760" y="3348000"/>
            <a:ext cx="782280" cy="818640"/>
          </a:xfrm>
          <a:prstGeom prst="ellipse">
            <a:avLst/>
          </a:prstGeom>
          <a:solidFill>
            <a:srgbClr val="FFFFFF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2"/>
          <p:cNvSpPr/>
          <p:nvPr/>
        </p:nvSpPr>
        <p:spPr>
          <a:xfrm>
            <a:off x="3262320" y="3348000"/>
            <a:ext cx="782280" cy="818640"/>
          </a:xfrm>
          <a:prstGeom prst="ellipse">
            <a:avLst/>
          </a:prstGeom>
          <a:solidFill>
            <a:srgbClr val="FFDC99"/>
          </a:solidFill>
          <a:ln w="36360">
            <a:solidFill>
              <a:srgbClr val="FFDC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13"/>
          <p:cNvSpPr/>
          <p:nvPr/>
        </p:nvSpPr>
        <p:spPr>
          <a:xfrm>
            <a:off x="1835280" y="3373560"/>
            <a:ext cx="90000" cy="9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374" y="10629"/>
                </a:moveTo>
                <a:lnTo>
                  <a:pt x="21600" y="16114"/>
                </a:lnTo>
                <a:lnTo>
                  <a:pt x="0" y="21600"/>
                </a:lnTo>
                <a:lnTo>
                  <a:pt x="5226" y="0"/>
                </a:lnTo>
                <a:lnTo>
                  <a:pt x="16374" y="10629"/>
                </a:lnTo>
                <a:close/>
                <a:moveTo>
                  <a:pt x="16374" y="10629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Line 14"/>
          <p:cNvSpPr/>
          <p:nvPr/>
        </p:nvSpPr>
        <p:spPr>
          <a:xfrm flipH="1">
            <a:off x="1904760" y="2939760"/>
            <a:ext cx="436680" cy="4572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15"/>
          <p:cNvSpPr/>
          <p:nvPr/>
        </p:nvSpPr>
        <p:spPr>
          <a:xfrm>
            <a:off x="3284640" y="3373560"/>
            <a:ext cx="91800" cy="9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486" y="10629"/>
                </a:moveTo>
                <a:lnTo>
                  <a:pt x="16114" y="0"/>
                </a:lnTo>
                <a:lnTo>
                  <a:pt x="21600" y="21600"/>
                </a:lnTo>
                <a:lnTo>
                  <a:pt x="0" y="16114"/>
                </a:lnTo>
                <a:lnTo>
                  <a:pt x="5486" y="10629"/>
                </a:lnTo>
                <a:close/>
                <a:moveTo>
                  <a:pt x="5486" y="10629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Line 16"/>
          <p:cNvSpPr/>
          <p:nvPr/>
        </p:nvSpPr>
        <p:spPr>
          <a:xfrm>
            <a:off x="2871720" y="2939760"/>
            <a:ext cx="436320" cy="4572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17"/>
          <p:cNvSpPr/>
          <p:nvPr/>
        </p:nvSpPr>
        <p:spPr>
          <a:xfrm>
            <a:off x="3146400" y="3589200"/>
            <a:ext cx="91800" cy="9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971"/>
                </a:moveTo>
                <a:lnTo>
                  <a:pt x="0" y="0"/>
                </a:lnTo>
                <a:lnTo>
                  <a:pt x="21600" y="10971"/>
                </a:lnTo>
                <a:lnTo>
                  <a:pt x="0" y="21600"/>
                </a:lnTo>
                <a:lnTo>
                  <a:pt x="0" y="10971"/>
                </a:lnTo>
                <a:close/>
                <a:moveTo>
                  <a:pt x="0" y="10971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Line 18"/>
          <p:cNvSpPr/>
          <p:nvPr/>
        </p:nvSpPr>
        <p:spPr>
          <a:xfrm>
            <a:off x="1949400" y="3638520"/>
            <a:ext cx="1197000" cy="144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19"/>
          <p:cNvSpPr/>
          <p:nvPr/>
        </p:nvSpPr>
        <p:spPr>
          <a:xfrm>
            <a:off x="1973160" y="3879720"/>
            <a:ext cx="91800" cy="9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600" y="10629"/>
                </a:moveTo>
                <a:lnTo>
                  <a:pt x="21600" y="21600"/>
                </a:lnTo>
                <a:lnTo>
                  <a:pt x="0" y="10629"/>
                </a:lnTo>
                <a:lnTo>
                  <a:pt x="21600" y="0"/>
                </a:lnTo>
                <a:lnTo>
                  <a:pt x="21600" y="10629"/>
                </a:lnTo>
                <a:close/>
                <a:moveTo>
                  <a:pt x="21600" y="10629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Line 20"/>
          <p:cNvSpPr/>
          <p:nvPr/>
        </p:nvSpPr>
        <p:spPr>
          <a:xfrm flipH="1">
            <a:off x="2065320" y="3927240"/>
            <a:ext cx="1196640" cy="18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21"/>
          <p:cNvSpPr/>
          <p:nvPr/>
        </p:nvSpPr>
        <p:spPr>
          <a:xfrm>
            <a:off x="3119400" y="298944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2"/>
          <p:cNvSpPr/>
          <p:nvPr/>
        </p:nvSpPr>
        <p:spPr>
          <a:xfrm>
            <a:off x="1295400" y="300348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3"/>
          <p:cNvSpPr/>
          <p:nvPr/>
        </p:nvSpPr>
        <p:spPr>
          <a:xfrm>
            <a:off x="2298960" y="340848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</a:t>
            </a: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4"/>
          <p:cNvSpPr/>
          <p:nvPr/>
        </p:nvSpPr>
        <p:spPr>
          <a:xfrm>
            <a:off x="2286000" y="3986280"/>
            <a:ext cx="4521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retreat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5"/>
          <p:cNvSpPr/>
          <p:nvPr/>
        </p:nvSpPr>
        <p:spPr>
          <a:xfrm>
            <a:off x="4887360" y="220500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6"/>
          <p:cNvSpPr/>
          <p:nvPr/>
        </p:nvSpPr>
        <p:spPr>
          <a:xfrm>
            <a:off x="5002920" y="2340000"/>
            <a:ext cx="13824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7"/>
          <p:cNvSpPr/>
          <p:nvPr/>
        </p:nvSpPr>
        <p:spPr>
          <a:xfrm>
            <a:off x="5128560" y="2252520"/>
            <a:ext cx="1250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(Commander)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8"/>
          <p:cNvSpPr/>
          <p:nvPr/>
        </p:nvSpPr>
        <p:spPr>
          <a:xfrm>
            <a:off x="5032080" y="3625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9"/>
          <p:cNvSpPr/>
          <p:nvPr/>
        </p:nvSpPr>
        <p:spPr>
          <a:xfrm>
            <a:off x="5146920" y="37609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0"/>
          <p:cNvSpPr/>
          <p:nvPr/>
        </p:nvSpPr>
        <p:spPr>
          <a:xfrm>
            <a:off x="8397360" y="3625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31"/>
          <p:cNvSpPr/>
          <p:nvPr/>
        </p:nvSpPr>
        <p:spPr>
          <a:xfrm>
            <a:off x="8512560" y="37609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32"/>
          <p:cNvSpPr/>
          <p:nvPr/>
        </p:nvSpPr>
        <p:spPr>
          <a:xfrm>
            <a:off x="6416640" y="2265480"/>
            <a:ext cx="782280" cy="817200"/>
          </a:xfrm>
          <a:prstGeom prst="ellipse">
            <a:avLst/>
          </a:prstGeom>
          <a:solidFill>
            <a:srgbClr val="FFDC99"/>
          </a:solidFill>
          <a:ln w="36360">
            <a:solidFill>
              <a:srgbClr val="FFDC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33"/>
          <p:cNvSpPr/>
          <p:nvPr/>
        </p:nvSpPr>
        <p:spPr>
          <a:xfrm>
            <a:off x="5380200" y="3348000"/>
            <a:ext cx="782280" cy="818640"/>
          </a:xfrm>
          <a:prstGeom prst="ellipse">
            <a:avLst/>
          </a:prstGeom>
          <a:solidFill>
            <a:srgbClr val="FFFFFF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34"/>
          <p:cNvSpPr/>
          <p:nvPr/>
        </p:nvSpPr>
        <p:spPr>
          <a:xfrm>
            <a:off x="7473960" y="3348000"/>
            <a:ext cx="783720" cy="818640"/>
          </a:xfrm>
          <a:prstGeom prst="ellipse">
            <a:avLst/>
          </a:prstGeom>
          <a:solidFill>
            <a:srgbClr val="FFFFFF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35"/>
          <p:cNvSpPr/>
          <p:nvPr/>
        </p:nvSpPr>
        <p:spPr>
          <a:xfrm>
            <a:off x="6046920" y="3373560"/>
            <a:ext cx="91800" cy="9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457" y="10629"/>
                </a:moveTo>
                <a:lnTo>
                  <a:pt x="21600" y="16114"/>
                </a:lnTo>
                <a:lnTo>
                  <a:pt x="0" y="21600"/>
                </a:lnTo>
                <a:lnTo>
                  <a:pt x="5486" y="0"/>
                </a:lnTo>
                <a:lnTo>
                  <a:pt x="16457" y="10629"/>
                </a:lnTo>
                <a:close/>
                <a:moveTo>
                  <a:pt x="16457" y="10629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Line 36"/>
          <p:cNvSpPr/>
          <p:nvPr/>
        </p:nvSpPr>
        <p:spPr>
          <a:xfrm flipH="1">
            <a:off x="6116400" y="2939760"/>
            <a:ext cx="436680" cy="4572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37"/>
          <p:cNvSpPr/>
          <p:nvPr/>
        </p:nvSpPr>
        <p:spPr>
          <a:xfrm>
            <a:off x="7473960" y="3373560"/>
            <a:ext cx="115560" cy="9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8749" y="10629"/>
                </a:moveTo>
                <a:lnTo>
                  <a:pt x="13124" y="0"/>
                </a:lnTo>
                <a:lnTo>
                  <a:pt x="21600" y="21600"/>
                </a:lnTo>
                <a:lnTo>
                  <a:pt x="0" y="16114"/>
                </a:lnTo>
                <a:lnTo>
                  <a:pt x="8749" y="10629"/>
                </a:lnTo>
                <a:close/>
                <a:moveTo>
                  <a:pt x="8749" y="10629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Line 38"/>
          <p:cNvSpPr/>
          <p:nvPr/>
        </p:nvSpPr>
        <p:spPr>
          <a:xfrm>
            <a:off x="7083360" y="2939760"/>
            <a:ext cx="438120" cy="4572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39"/>
          <p:cNvSpPr/>
          <p:nvPr/>
        </p:nvSpPr>
        <p:spPr>
          <a:xfrm>
            <a:off x="7359480" y="3589200"/>
            <a:ext cx="91800" cy="9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971"/>
                </a:moveTo>
                <a:lnTo>
                  <a:pt x="0" y="0"/>
                </a:lnTo>
                <a:lnTo>
                  <a:pt x="21600" y="10971"/>
                </a:lnTo>
                <a:lnTo>
                  <a:pt x="0" y="21600"/>
                </a:lnTo>
                <a:lnTo>
                  <a:pt x="0" y="10971"/>
                </a:lnTo>
                <a:close/>
                <a:moveTo>
                  <a:pt x="0" y="10971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Line 40"/>
          <p:cNvSpPr/>
          <p:nvPr/>
        </p:nvSpPr>
        <p:spPr>
          <a:xfrm>
            <a:off x="6162480" y="3638520"/>
            <a:ext cx="1173240" cy="144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41"/>
          <p:cNvSpPr/>
          <p:nvPr/>
        </p:nvSpPr>
        <p:spPr>
          <a:xfrm>
            <a:off x="6186600" y="3879720"/>
            <a:ext cx="91800" cy="9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600" y="10629"/>
                </a:moveTo>
                <a:lnTo>
                  <a:pt x="21600" y="21600"/>
                </a:lnTo>
                <a:lnTo>
                  <a:pt x="0" y="10629"/>
                </a:lnTo>
                <a:lnTo>
                  <a:pt x="21600" y="0"/>
                </a:lnTo>
                <a:lnTo>
                  <a:pt x="21600" y="10629"/>
                </a:lnTo>
                <a:close/>
                <a:moveTo>
                  <a:pt x="21600" y="10629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Line 42"/>
          <p:cNvSpPr/>
          <p:nvPr/>
        </p:nvSpPr>
        <p:spPr>
          <a:xfrm flipH="1">
            <a:off x="6278400" y="3927240"/>
            <a:ext cx="1195200" cy="18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43"/>
          <p:cNvSpPr/>
          <p:nvPr/>
        </p:nvSpPr>
        <p:spPr>
          <a:xfrm>
            <a:off x="7324560" y="298944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retreat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44"/>
          <p:cNvSpPr/>
          <p:nvPr/>
        </p:nvSpPr>
        <p:spPr>
          <a:xfrm>
            <a:off x="5486400" y="3003480"/>
            <a:ext cx="3164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45"/>
          <p:cNvSpPr/>
          <p:nvPr/>
        </p:nvSpPr>
        <p:spPr>
          <a:xfrm>
            <a:off x="6486720" y="3408480"/>
            <a:ext cx="485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46"/>
          <p:cNvSpPr/>
          <p:nvPr/>
        </p:nvSpPr>
        <p:spPr>
          <a:xfrm>
            <a:off x="6477000" y="398628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retreat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47"/>
          <p:cNvSpPr/>
          <p:nvPr/>
        </p:nvSpPr>
        <p:spPr>
          <a:xfrm>
            <a:off x="3016440" y="4516560"/>
            <a:ext cx="33645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Faulty processes are shown coloured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Όμως…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Solution exists for 4 processes with one faulty 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commander faulty, then correct lieutenants have gathered all values sent by the commander 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one lieutenant faulty, 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each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correct lieutenant receives 2 copies of the value from the commander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Thus – correct lieutenants can decide on majority of the values received 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 generalize to N ≥ 3f + 1 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Τι θα δούμε 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Προβλήματα που απαιτούν συμφωνία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Πότε και γιατί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Ορισμός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Byzantine Generals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Σύγχρονα συστήματα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Ασύγχρονα συστήματα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Αδυναμία consensus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Πρακτικές λύσεις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Βυζαντινοί Στρατηγοί 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621720" y="184644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740520" y="1986120"/>
            <a:ext cx="13824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867600" y="1895400"/>
            <a:ext cx="1250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(Commander)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772560" y="3193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891000" y="333360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7"/>
          <p:cNvSpPr/>
          <p:nvPr/>
        </p:nvSpPr>
        <p:spPr>
          <a:xfrm>
            <a:off x="4192200" y="3193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8"/>
          <p:cNvSpPr/>
          <p:nvPr/>
        </p:nvSpPr>
        <p:spPr>
          <a:xfrm>
            <a:off x="4308840" y="333360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9"/>
          <p:cNvSpPr/>
          <p:nvPr/>
        </p:nvSpPr>
        <p:spPr>
          <a:xfrm>
            <a:off x="1119240" y="2913120"/>
            <a:ext cx="79344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0"/>
          <p:cNvSpPr/>
          <p:nvPr/>
        </p:nvSpPr>
        <p:spPr>
          <a:xfrm>
            <a:off x="3247920" y="2913120"/>
            <a:ext cx="794880" cy="833040"/>
          </a:xfrm>
          <a:prstGeom prst="ellipse">
            <a:avLst/>
          </a:prstGeom>
          <a:solidFill>
            <a:srgbClr val="FFDC99"/>
          </a:solidFill>
          <a:ln w="36360">
            <a:solidFill>
              <a:srgbClr val="FFDC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1"/>
          <p:cNvSpPr/>
          <p:nvPr/>
        </p:nvSpPr>
        <p:spPr>
          <a:xfrm>
            <a:off x="1797120" y="293688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374" y="5574"/>
                </a:moveTo>
                <a:lnTo>
                  <a:pt x="21600" y="16374"/>
                </a:lnTo>
                <a:lnTo>
                  <a:pt x="0" y="21600"/>
                </a:lnTo>
                <a:lnTo>
                  <a:pt x="5574" y="0"/>
                </a:lnTo>
                <a:lnTo>
                  <a:pt x="16374" y="5574"/>
                </a:lnTo>
                <a:close/>
                <a:moveTo>
                  <a:pt x="16374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12"/>
          <p:cNvSpPr/>
          <p:nvPr/>
        </p:nvSpPr>
        <p:spPr>
          <a:xfrm flipH="1">
            <a:off x="1868400" y="2496960"/>
            <a:ext cx="44424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3"/>
          <p:cNvSpPr/>
          <p:nvPr/>
        </p:nvSpPr>
        <p:spPr>
          <a:xfrm>
            <a:off x="3270240" y="293688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574" y="5574"/>
                </a:moveTo>
                <a:lnTo>
                  <a:pt x="16374" y="0"/>
                </a:lnTo>
                <a:lnTo>
                  <a:pt x="21600" y="21600"/>
                </a:lnTo>
                <a:lnTo>
                  <a:pt x="0" y="16374"/>
                </a:lnTo>
                <a:lnTo>
                  <a:pt x="5574" y="5574"/>
                </a:lnTo>
                <a:close/>
                <a:moveTo>
                  <a:pt x="5574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Line 14"/>
          <p:cNvSpPr/>
          <p:nvPr/>
        </p:nvSpPr>
        <p:spPr>
          <a:xfrm>
            <a:off x="2850840" y="2496960"/>
            <a:ext cx="44316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5"/>
          <p:cNvSpPr/>
          <p:nvPr/>
        </p:nvSpPr>
        <p:spPr>
          <a:xfrm>
            <a:off x="3130560" y="3157560"/>
            <a:ext cx="9180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0" y="0"/>
                </a:lnTo>
                <a:lnTo>
                  <a:pt x="21600" y="10800"/>
                </a:lnTo>
                <a:lnTo>
                  <a:pt x="0" y="21600"/>
                </a:lnTo>
                <a:lnTo>
                  <a:pt x="0" y="108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Line 16"/>
          <p:cNvSpPr/>
          <p:nvPr/>
        </p:nvSpPr>
        <p:spPr>
          <a:xfrm>
            <a:off x="1912680" y="3206520"/>
            <a:ext cx="1217520" cy="18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7"/>
          <p:cNvSpPr/>
          <p:nvPr/>
        </p:nvSpPr>
        <p:spPr>
          <a:xfrm>
            <a:off x="1938240" y="345132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600" y="10800"/>
                </a:moveTo>
                <a:lnTo>
                  <a:pt x="21600" y="21600"/>
                </a:lnTo>
                <a:lnTo>
                  <a:pt x="0" y="10800"/>
                </a:lnTo>
                <a:lnTo>
                  <a:pt x="21600" y="0"/>
                </a:lnTo>
                <a:lnTo>
                  <a:pt x="21600" y="10800"/>
                </a:lnTo>
                <a:close/>
                <a:moveTo>
                  <a:pt x="21600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Line 18"/>
          <p:cNvSpPr/>
          <p:nvPr/>
        </p:nvSpPr>
        <p:spPr>
          <a:xfrm flipH="1">
            <a:off x="2031840" y="3500280"/>
            <a:ext cx="1216080" cy="144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9"/>
          <p:cNvSpPr/>
          <p:nvPr/>
        </p:nvSpPr>
        <p:spPr>
          <a:xfrm>
            <a:off x="3101760" y="258120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0"/>
          <p:cNvSpPr/>
          <p:nvPr/>
        </p:nvSpPr>
        <p:spPr>
          <a:xfrm>
            <a:off x="1219200" y="258120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1"/>
          <p:cNvSpPr/>
          <p:nvPr/>
        </p:nvSpPr>
        <p:spPr>
          <a:xfrm>
            <a:off x="2072160" y="297180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2"/>
          <p:cNvSpPr/>
          <p:nvPr/>
        </p:nvSpPr>
        <p:spPr>
          <a:xfrm>
            <a:off x="2664360" y="3265560"/>
            <a:ext cx="4521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retreat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3"/>
          <p:cNvSpPr/>
          <p:nvPr/>
        </p:nvSpPr>
        <p:spPr>
          <a:xfrm>
            <a:off x="3063960" y="5373720"/>
            <a:ext cx="33645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Faulty processes are shown coloured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4"/>
          <p:cNvSpPr/>
          <p:nvPr/>
        </p:nvSpPr>
        <p:spPr>
          <a:xfrm>
            <a:off x="2195640" y="4064040"/>
            <a:ext cx="79344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5"/>
          <p:cNvSpPr/>
          <p:nvPr/>
        </p:nvSpPr>
        <p:spPr>
          <a:xfrm>
            <a:off x="2495160" y="500544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6"/>
          <p:cNvSpPr/>
          <p:nvPr/>
        </p:nvSpPr>
        <p:spPr>
          <a:xfrm>
            <a:off x="2613240" y="51451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7"/>
          <p:cNvSpPr/>
          <p:nvPr/>
        </p:nvSpPr>
        <p:spPr>
          <a:xfrm>
            <a:off x="2546280" y="3965400"/>
            <a:ext cx="93240" cy="74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0"/>
                </a:moveTo>
                <a:lnTo>
                  <a:pt x="21600" y="0"/>
                </a:lnTo>
                <a:lnTo>
                  <a:pt x="10800" y="21600"/>
                </a:lnTo>
                <a:lnTo>
                  <a:pt x="0" y="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Line 28"/>
          <p:cNvSpPr/>
          <p:nvPr/>
        </p:nvSpPr>
        <p:spPr>
          <a:xfrm>
            <a:off x="2592360" y="2546280"/>
            <a:ext cx="1440" cy="139536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29"/>
          <p:cNvSpPr/>
          <p:nvPr/>
        </p:nvSpPr>
        <p:spPr>
          <a:xfrm>
            <a:off x="2438400" y="272880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30"/>
          <p:cNvSpPr/>
          <p:nvPr/>
        </p:nvSpPr>
        <p:spPr>
          <a:xfrm>
            <a:off x="2056320" y="370836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4:1: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31"/>
          <p:cNvSpPr/>
          <p:nvPr/>
        </p:nvSpPr>
        <p:spPr>
          <a:xfrm>
            <a:off x="1066800" y="405144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2"/>
          <p:cNvSpPr/>
          <p:nvPr/>
        </p:nvSpPr>
        <p:spPr>
          <a:xfrm>
            <a:off x="3290040" y="4051440"/>
            <a:ext cx="485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retreat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3"/>
          <p:cNvSpPr/>
          <p:nvPr/>
        </p:nvSpPr>
        <p:spPr>
          <a:xfrm>
            <a:off x="3270240" y="364824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16026"/>
                </a:moveTo>
                <a:lnTo>
                  <a:pt x="0" y="5226"/>
                </a:lnTo>
                <a:lnTo>
                  <a:pt x="21600" y="0"/>
                </a:lnTo>
                <a:lnTo>
                  <a:pt x="16374" y="21600"/>
                </a:lnTo>
                <a:lnTo>
                  <a:pt x="10800" y="16026"/>
                </a:lnTo>
                <a:close/>
                <a:moveTo>
                  <a:pt x="10800" y="16026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Line 34"/>
          <p:cNvSpPr/>
          <p:nvPr/>
        </p:nvSpPr>
        <p:spPr>
          <a:xfrm flipV="1">
            <a:off x="2850840" y="3720960"/>
            <a:ext cx="44316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35"/>
          <p:cNvSpPr/>
          <p:nvPr/>
        </p:nvSpPr>
        <p:spPr>
          <a:xfrm>
            <a:off x="2943360" y="423540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5574"/>
                </a:moveTo>
                <a:lnTo>
                  <a:pt x="21600" y="16026"/>
                </a:lnTo>
                <a:lnTo>
                  <a:pt x="0" y="21600"/>
                </a:lnTo>
                <a:lnTo>
                  <a:pt x="5574" y="0"/>
                </a:lnTo>
                <a:lnTo>
                  <a:pt x="10800" y="5574"/>
                </a:lnTo>
                <a:close/>
                <a:moveTo>
                  <a:pt x="10800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36"/>
          <p:cNvSpPr/>
          <p:nvPr/>
        </p:nvSpPr>
        <p:spPr>
          <a:xfrm flipH="1">
            <a:off x="2989080" y="3697200"/>
            <a:ext cx="538200" cy="5634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37"/>
          <p:cNvSpPr/>
          <p:nvPr/>
        </p:nvSpPr>
        <p:spPr>
          <a:xfrm>
            <a:off x="2710440" y="370836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38"/>
          <p:cNvSpPr/>
          <p:nvPr/>
        </p:nvSpPr>
        <p:spPr>
          <a:xfrm>
            <a:off x="1797120" y="3648240"/>
            <a:ext cx="11556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3184" y="10800"/>
                </a:moveTo>
                <a:lnTo>
                  <a:pt x="8696" y="21600"/>
                </a:lnTo>
                <a:lnTo>
                  <a:pt x="0" y="0"/>
                </a:lnTo>
                <a:lnTo>
                  <a:pt x="21600" y="5226"/>
                </a:lnTo>
                <a:lnTo>
                  <a:pt x="13184" y="10800"/>
                </a:lnTo>
                <a:close/>
                <a:moveTo>
                  <a:pt x="13184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Line 39"/>
          <p:cNvSpPr/>
          <p:nvPr/>
        </p:nvSpPr>
        <p:spPr>
          <a:xfrm flipH="1" flipV="1">
            <a:off x="1868400" y="3720960"/>
            <a:ext cx="46656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40"/>
          <p:cNvSpPr/>
          <p:nvPr/>
        </p:nvSpPr>
        <p:spPr>
          <a:xfrm>
            <a:off x="2147760" y="423540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977" y="5574"/>
                </a:moveTo>
                <a:lnTo>
                  <a:pt x="16289" y="0"/>
                </a:lnTo>
                <a:lnTo>
                  <a:pt x="21600" y="21600"/>
                </a:lnTo>
                <a:lnTo>
                  <a:pt x="0" y="16026"/>
                </a:lnTo>
                <a:lnTo>
                  <a:pt x="10977" y="5574"/>
                </a:lnTo>
                <a:close/>
                <a:moveTo>
                  <a:pt x="10977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Line 41"/>
          <p:cNvSpPr/>
          <p:nvPr/>
        </p:nvSpPr>
        <p:spPr>
          <a:xfrm>
            <a:off x="1657080" y="3697200"/>
            <a:ext cx="538200" cy="5634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42"/>
          <p:cNvSpPr/>
          <p:nvPr/>
        </p:nvSpPr>
        <p:spPr>
          <a:xfrm>
            <a:off x="4873320" y="184644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43"/>
          <p:cNvSpPr/>
          <p:nvPr/>
        </p:nvSpPr>
        <p:spPr>
          <a:xfrm>
            <a:off x="4991760" y="1986120"/>
            <a:ext cx="13824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4"/>
          <p:cNvSpPr/>
          <p:nvPr/>
        </p:nvSpPr>
        <p:spPr>
          <a:xfrm>
            <a:off x="5117400" y="1895400"/>
            <a:ext cx="1250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(Commander)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45"/>
          <p:cNvSpPr/>
          <p:nvPr/>
        </p:nvSpPr>
        <p:spPr>
          <a:xfrm>
            <a:off x="5024160" y="3193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46"/>
          <p:cNvSpPr/>
          <p:nvPr/>
        </p:nvSpPr>
        <p:spPr>
          <a:xfrm>
            <a:off x="5142240" y="333360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47"/>
          <p:cNvSpPr/>
          <p:nvPr/>
        </p:nvSpPr>
        <p:spPr>
          <a:xfrm>
            <a:off x="8442000" y="3193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48"/>
          <p:cNvSpPr/>
          <p:nvPr/>
        </p:nvSpPr>
        <p:spPr>
          <a:xfrm>
            <a:off x="8561520" y="333360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49"/>
          <p:cNvSpPr/>
          <p:nvPr/>
        </p:nvSpPr>
        <p:spPr>
          <a:xfrm>
            <a:off x="5375160" y="2913120"/>
            <a:ext cx="79668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50"/>
          <p:cNvSpPr/>
          <p:nvPr/>
        </p:nvSpPr>
        <p:spPr>
          <a:xfrm>
            <a:off x="7504200" y="2913120"/>
            <a:ext cx="79488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51"/>
          <p:cNvSpPr/>
          <p:nvPr/>
        </p:nvSpPr>
        <p:spPr>
          <a:xfrm>
            <a:off x="6054840" y="2936880"/>
            <a:ext cx="9180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289" y="5574"/>
                </a:moveTo>
                <a:lnTo>
                  <a:pt x="21600" y="16374"/>
                </a:lnTo>
                <a:lnTo>
                  <a:pt x="0" y="21600"/>
                </a:lnTo>
                <a:lnTo>
                  <a:pt x="5311" y="0"/>
                </a:lnTo>
                <a:lnTo>
                  <a:pt x="16289" y="5574"/>
                </a:lnTo>
                <a:close/>
                <a:moveTo>
                  <a:pt x="16289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Line 52"/>
          <p:cNvSpPr/>
          <p:nvPr/>
        </p:nvSpPr>
        <p:spPr>
          <a:xfrm flipH="1">
            <a:off x="6124320" y="2496960"/>
            <a:ext cx="44460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53"/>
          <p:cNvSpPr/>
          <p:nvPr/>
        </p:nvSpPr>
        <p:spPr>
          <a:xfrm>
            <a:off x="7527960" y="293688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311" y="5574"/>
                </a:moveTo>
                <a:lnTo>
                  <a:pt x="16289" y="0"/>
                </a:lnTo>
                <a:lnTo>
                  <a:pt x="21600" y="21600"/>
                </a:lnTo>
                <a:lnTo>
                  <a:pt x="0" y="16374"/>
                </a:lnTo>
                <a:lnTo>
                  <a:pt x="5311" y="5574"/>
                </a:lnTo>
                <a:close/>
                <a:moveTo>
                  <a:pt x="5311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Line 54"/>
          <p:cNvSpPr/>
          <p:nvPr/>
        </p:nvSpPr>
        <p:spPr>
          <a:xfrm>
            <a:off x="7107120" y="2496960"/>
            <a:ext cx="44460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55"/>
          <p:cNvSpPr/>
          <p:nvPr/>
        </p:nvSpPr>
        <p:spPr>
          <a:xfrm>
            <a:off x="7388280" y="315756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0" y="0"/>
                </a:lnTo>
                <a:lnTo>
                  <a:pt x="21600" y="10800"/>
                </a:lnTo>
                <a:lnTo>
                  <a:pt x="0" y="21600"/>
                </a:lnTo>
                <a:lnTo>
                  <a:pt x="0" y="108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Line 56"/>
          <p:cNvSpPr/>
          <p:nvPr/>
        </p:nvSpPr>
        <p:spPr>
          <a:xfrm>
            <a:off x="6172200" y="3206520"/>
            <a:ext cx="1215720" cy="18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57"/>
          <p:cNvSpPr/>
          <p:nvPr/>
        </p:nvSpPr>
        <p:spPr>
          <a:xfrm>
            <a:off x="6194520" y="345132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600" y="10800"/>
                </a:moveTo>
                <a:lnTo>
                  <a:pt x="21600" y="21600"/>
                </a:lnTo>
                <a:lnTo>
                  <a:pt x="0" y="10800"/>
                </a:lnTo>
                <a:lnTo>
                  <a:pt x="21600" y="0"/>
                </a:lnTo>
                <a:lnTo>
                  <a:pt x="21600" y="10800"/>
                </a:lnTo>
                <a:close/>
                <a:moveTo>
                  <a:pt x="21600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Line 58"/>
          <p:cNvSpPr/>
          <p:nvPr/>
        </p:nvSpPr>
        <p:spPr>
          <a:xfrm flipH="1">
            <a:off x="6287760" y="3500280"/>
            <a:ext cx="1216080" cy="144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59"/>
          <p:cNvSpPr/>
          <p:nvPr/>
        </p:nvSpPr>
        <p:spPr>
          <a:xfrm>
            <a:off x="7357320" y="2581200"/>
            <a:ext cx="3164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retreat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60"/>
          <p:cNvSpPr/>
          <p:nvPr/>
        </p:nvSpPr>
        <p:spPr>
          <a:xfrm>
            <a:off x="5562600" y="2581200"/>
            <a:ext cx="2829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61"/>
          <p:cNvSpPr/>
          <p:nvPr/>
        </p:nvSpPr>
        <p:spPr>
          <a:xfrm>
            <a:off x="6321960" y="2971800"/>
            <a:ext cx="4521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62"/>
          <p:cNvSpPr/>
          <p:nvPr/>
        </p:nvSpPr>
        <p:spPr>
          <a:xfrm>
            <a:off x="6915960" y="3265560"/>
            <a:ext cx="485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retreat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63"/>
          <p:cNvSpPr/>
          <p:nvPr/>
        </p:nvSpPr>
        <p:spPr>
          <a:xfrm>
            <a:off x="6427800" y="4089240"/>
            <a:ext cx="794880" cy="83160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64"/>
          <p:cNvSpPr/>
          <p:nvPr/>
        </p:nvSpPr>
        <p:spPr>
          <a:xfrm>
            <a:off x="6746400" y="500544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65"/>
          <p:cNvSpPr/>
          <p:nvPr/>
        </p:nvSpPr>
        <p:spPr>
          <a:xfrm>
            <a:off x="6863040" y="51451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66"/>
          <p:cNvSpPr/>
          <p:nvPr/>
        </p:nvSpPr>
        <p:spPr>
          <a:xfrm>
            <a:off x="6780240" y="3965400"/>
            <a:ext cx="11556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8696" y="0"/>
                </a:moveTo>
                <a:lnTo>
                  <a:pt x="21600" y="0"/>
                </a:lnTo>
                <a:lnTo>
                  <a:pt x="8696" y="21600"/>
                </a:lnTo>
                <a:lnTo>
                  <a:pt x="0" y="0"/>
                </a:lnTo>
                <a:lnTo>
                  <a:pt x="8696" y="0"/>
                </a:lnTo>
                <a:close/>
                <a:moveTo>
                  <a:pt x="8696" y="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67"/>
          <p:cNvSpPr/>
          <p:nvPr/>
        </p:nvSpPr>
        <p:spPr>
          <a:xfrm>
            <a:off x="6825960" y="2546280"/>
            <a:ext cx="1800" cy="139536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68"/>
          <p:cNvSpPr/>
          <p:nvPr/>
        </p:nvSpPr>
        <p:spPr>
          <a:xfrm>
            <a:off x="6853320" y="277812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69"/>
          <p:cNvSpPr/>
          <p:nvPr/>
        </p:nvSpPr>
        <p:spPr>
          <a:xfrm>
            <a:off x="6309360" y="370836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4:1: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70"/>
          <p:cNvSpPr/>
          <p:nvPr/>
        </p:nvSpPr>
        <p:spPr>
          <a:xfrm>
            <a:off x="5410200" y="4051440"/>
            <a:ext cx="4521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71"/>
          <p:cNvSpPr/>
          <p:nvPr/>
        </p:nvSpPr>
        <p:spPr>
          <a:xfrm>
            <a:off x="7538040" y="4051440"/>
            <a:ext cx="485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retreat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72"/>
          <p:cNvSpPr/>
          <p:nvPr/>
        </p:nvSpPr>
        <p:spPr>
          <a:xfrm>
            <a:off x="7527960" y="364824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311" y="16026"/>
                </a:moveTo>
                <a:lnTo>
                  <a:pt x="0" y="5226"/>
                </a:lnTo>
                <a:lnTo>
                  <a:pt x="21600" y="0"/>
                </a:lnTo>
                <a:lnTo>
                  <a:pt x="16289" y="21600"/>
                </a:lnTo>
                <a:lnTo>
                  <a:pt x="5311" y="16026"/>
                </a:lnTo>
                <a:close/>
                <a:moveTo>
                  <a:pt x="5311" y="16026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Line 73"/>
          <p:cNvSpPr/>
          <p:nvPr/>
        </p:nvSpPr>
        <p:spPr>
          <a:xfrm flipV="1">
            <a:off x="7083360" y="3720960"/>
            <a:ext cx="46836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74"/>
          <p:cNvSpPr/>
          <p:nvPr/>
        </p:nvSpPr>
        <p:spPr>
          <a:xfrm>
            <a:off x="7176960" y="423540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026" y="5574"/>
                </a:moveTo>
                <a:lnTo>
                  <a:pt x="21600" y="16026"/>
                </a:lnTo>
                <a:lnTo>
                  <a:pt x="0" y="21600"/>
                </a:lnTo>
                <a:lnTo>
                  <a:pt x="5574" y="0"/>
                </a:lnTo>
                <a:lnTo>
                  <a:pt x="16026" y="5574"/>
                </a:lnTo>
                <a:close/>
                <a:moveTo>
                  <a:pt x="16026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Line 75"/>
          <p:cNvSpPr/>
          <p:nvPr/>
        </p:nvSpPr>
        <p:spPr>
          <a:xfrm flipH="1">
            <a:off x="7246800" y="3697200"/>
            <a:ext cx="514440" cy="5634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77"/>
          <p:cNvSpPr/>
          <p:nvPr/>
        </p:nvSpPr>
        <p:spPr>
          <a:xfrm>
            <a:off x="6054840" y="3648240"/>
            <a:ext cx="9180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289" y="10800"/>
                </a:moveTo>
                <a:lnTo>
                  <a:pt x="5311" y="21600"/>
                </a:lnTo>
                <a:lnTo>
                  <a:pt x="0" y="0"/>
                </a:lnTo>
                <a:lnTo>
                  <a:pt x="21600" y="5226"/>
                </a:lnTo>
                <a:lnTo>
                  <a:pt x="16289" y="10800"/>
                </a:lnTo>
                <a:close/>
                <a:moveTo>
                  <a:pt x="16289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Line 78"/>
          <p:cNvSpPr/>
          <p:nvPr/>
        </p:nvSpPr>
        <p:spPr>
          <a:xfrm flipH="1" flipV="1">
            <a:off x="6124320" y="3720960"/>
            <a:ext cx="46692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79"/>
          <p:cNvSpPr/>
          <p:nvPr/>
        </p:nvSpPr>
        <p:spPr>
          <a:xfrm>
            <a:off x="6391440" y="420696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5574"/>
                </a:moveTo>
                <a:lnTo>
                  <a:pt x="16026" y="0"/>
                </a:lnTo>
                <a:lnTo>
                  <a:pt x="21600" y="21600"/>
                </a:lnTo>
                <a:lnTo>
                  <a:pt x="0" y="16026"/>
                </a:lnTo>
                <a:lnTo>
                  <a:pt x="10800" y="5574"/>
                </a:lnTo>
                <a:close/>
                <a:moveTo>
                  <a:pt x="10800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Line 80"/>
          <p:cNvSpPr/>
          <p:nvPr/>
        </p:nvSpPr>
        <p:spPr>
          <a:xfrm>
            <a:off x="5913360" y="3697200"/>
            <a:ext cx="514080" cy="53496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81"/>
          <p:cNvSpPr/>
          <p:nvPr/>
        </p:nvSpPr>
        <p:spPr>
          <a:xfrm>
            <a:off x="2195640" y="1785960"/>
            <a:ext cx="79344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82"/>
          <p:cNvSpPr/>
          <p:nvPr/>
        </p:nvSpPr>
        <p:spPr>
          <a:xfrm>
            <a:off x="6427800" y="1785960"/>
            <a:ext cx="794880" cy="833040"/>
          </a:xfrm>
          <a:prstGeom prst="ellipse">
            <a:avLst/>
          </a:prstGeom>
          <a:solidFill>
            <a:srgbClr val="FFDC99"/>
          </a:solidFill>
          <a:ln w="36360">
            <a:solidFill>
              <a:srgbClr val="FFDC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83"/>
          <p:cNvSpPr/>
          <p:nvPr/>
        </p:nvSpPr>
        <p:spPr>
          <a:xfrm>
            <a:off x="762000" y="5733360"/>
            <a:ext cx="397512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p2 decides majority </a:t>
            </a:r>
            <a:r>
              <a:rPr lang="el-GR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attack, retreat, attack</a:t>
            </a:r>
            <a:r>
              <a:rPr lang="el-GR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p4 decides majority </a:t>
            </a:r>
            <a:r>
              <a:rPr lang="el-GR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attack, attack, retreat)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Βυζαντινοί Στρατηγοί 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621720" y="184644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740520" y="1986120"/>
            <a:ext cx="13824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867600" y="1895400"/>
            <a:ext cx="1250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(Commander)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772560" y="3193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891000" y="333360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7"/>
          <p:cNvSpPr/>
          <p:nvPr/>
        </p:nvSpPr>
        <p:spPr>
          <a:xfrm>
            <a:off x="4192200" y="3193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8"/>
          <p:cNvSpPr/>
          <p:nvPr/>
        </p:nvSpPr>
        <p:spPr>
          <a:xfrm>
            <a:off x="4308840" y="333360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9"/>
          <p:cNvSpPr/>
          <p:nvPr/>
        </p:nvSpPr>
        <p:spPr>
          <a:xfrm>
            <a:off x="1119240" y="2913120"/>
            <a:ext cx="79344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0"/>
          <p:cNvSpPr/>
          <p:nvPr/>
        </p:nvSpPr>
        <p:spPr>
          <a:xfrm>
            <a:off x="3247920" y="2913120"/>
            <a:ext cx="794880" cy="833040"/>
          </a:xfrm>
          <a:prstGeom prst="ellipse">
            <a:avLst/>
          </a:prstGeom>
          <a:solidFill>
            <a:srgbClr val="FFDC99"/>
          </a:solidFill>
          <a:ln w="36360">
            <a:solidFill>
              <a:srgbClr val="FFDC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1"/>
          <p:cNvSpPr/>
          <p:nvPr/>
        </p:nvSpPr>
        <p:spPr>
          <a:xfrm>
            <a:off x="1797120" y="293688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374" y="5574"/>
                </a:moveTo>
                <a:lnTo>
                  <a:pt x="21600" y="16374"/>
                </a:lnTo>
                <a:lnTo>
                  <a:pt x="0" y="21600"/>
                </a:lnTo>
                <a:lnTo>
                  <a:pt x="5574" y="0"/>
                </a:lnTo>
                <a:lnTo>
                  <a:pt x="16374" y="5574"/>
                </a:lnTo>
                <a:close/>
                <a:moveTo>
                  <a:pt x="16374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12"/>
          <p:cNvSpPr/>
          <p:nvPr/>
        </p:nvSpPr>
        <p:spPr>
          <a:xfrm flipH="1">
            <a:off x="1868400" y="2496960"/>
            <a:ext cx="44424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3"/>
          <p:cNvSpPr/>
          <p:nvPr/>
        </p:nvSpPr>
        <p:spPr>
          <a:xfrm>
            <a:off x="3270240" y="293688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574" y="5574"/>
                </a:moveTo>
                <a:lnTo>
                  <a:pt x="16374" y="0"/>
                </a:lnTo>
                <a:lnTo>
                  <a:pt x="21600" y="21600"/>
                </a:lnTo>
                <a:lnTo>
                  <a:pt x="0" y="16374"/>
                </a:lnTo>
                <a:lnTo>
                  <a:pt x="5574" y="5574"/>
                </a:lnTo>
                <a:close/>
                <a:moveTo>
                  <a:pt x="5574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Line 14"/>
          <p:cNvSpPr/>
          <p:nvPr/>
        </p:nvSpPr>
        <p:spPr>
          <a:xfrm>
            <a:off x="2850840" y="2496960"/>
            <a:ext cx="44316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5"/>
          <p:cNvSpPr/>
          <p:nvPr/>
        </p:nvSpPr>
        <p:spPr>
          <a:xfrm>
            <a:off x="3130560" y="3157560"/>
            <a:ext cx="9180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0" y="0"/>
                </a:lnTo>
                <a:lnTo>
                  <a:pt x="21600" y="10800"/>
                </a:lnTo>
                <a:lnTo>
                  <a:pt x="0" y="21600"/>
                </a:lnTo>
                <a:lnTo>
                  <a:pt x="0" y="108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Line 16"/>
          <p:cNvSpPr/>
          <p:nvPr/>
        </p:nvSpPr>
        <p:spPr>
          <a:xfrm>
            <a:off x="1912680" y="3206520"/>
            <a:ext cx="1217520" cy="18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7"/>
          <p:cNvSpPr/>
          <p:nvPr/>
        </p:nvSpPr>
        <p:spPr>
          <a:xfrm>
            <a:off x="1938240" y="345132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600" y="10800"/>
                </a:moveTo>
                <a:lnTo>
                  <a:pt x="21600" y="21600"/>
                </a:lnTo>
                <a:lnTo>
                  <a:pt x="0" y="10800"/>
                </a:lnTo>
                <a:lnTo>
                  <a:pt x="21600" y="0"/>
                </a:lnTo>
                <a:lnTo>
                  <a:pt x="21600" y="10800"/>
                </a:lnTo>
                <a:close/>
                <a:moveTo>
                  <a:pt x="21600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Line 18"/>
          <p:cNvSpPr/>
          <p:nvPr/>
        </p:nvSpPr>
        <p:spPr>
          <a:xfrm flipH="1">
            <a:off x="2031840" y="3500280"/>
            <a:ext cx="1216080" cy="144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9"/>
          <p:cNvSpPr/>
          <p:nvPr/>
        </p:nvSpPr>
        <p:spPr>
          <a:xfrm>
            <a:off x="3101760" y="258120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1:v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0"/>
          <p:cNvSpPr/>
          <p:nvPr/>
        </p:nvSpPr>
        <p:spPr>
          <a:xfrm>
            <a:off x="1787400" y="258120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1:v</a:t>
            </a:r>
            <a:endParaRPr lang="el-G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1"/>
          <p:cNvSpPr/>
          <p:nvPr/>
        </p:nvSpPr>
        <p:spPr>
          <a:xfrm>
            <a:off x="2072160" y="297180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2:1:v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2"/>
          <p:cNvSpPr/>
          <p:nvPr/>
        </p:nvSpPr>
        <p:spPr>
          <a:xfrm>
            <a:off x="2664360" y="3265560"/>
            <a:ext cx="4521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3:1:u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3"/>
          <p:cNvSpPr/>
          <p:nvPr/>
        </p:nvSpPr>
        <p:spPr>
          <a:xfrm>
            <a:off x="3063960" y="5373720"/>
            <a:ext cx="33645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Faulty processes are shown coloured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4"/>
          <p:cNvSpPr/>
          <p:nvPr/>
        </p:nvSpPr>
        <p:spPr>
          <a:xfrm>
            <a:off x="2195640" y="4064040"/>
            <a:ext cx="79344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5"/>
          <p:cNvSpPr/>
          <p:nvPr/>
        </p:nvSpPr>
        <p:spPr>
          <a:xfrm>
            <a:off x="2495160" y="500544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6"/>
          <p:cNvSpPr/>
          <p:nvPr/>
        </p:nvSpPr>
        <p:spPr>
          <a:xfrm>
            <a:off x="2613240" y="51451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7"/>
          <p:cNvSpPr/>
          <p:nvPr/>
        </p:nvSpPr>
        <p:spPr>
          <a:xfrm>
            <a:off x="2546280" y="3965400"/>
            <a:ext cx="93240" cy="74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0"/>
                </a:moveTo>
                <a:lnTo>
                  <a:pt x="21600" y="0"/>
                </a:lnTo>
                <a:lnTo>
                  <a:pt x="10800" y="21600"/>
                </a:lnTo>
                <a:lnTo>
                  <a:pt x="0" y="0"/>
                </a:lnTo>
                <a:lnTo>
                  <a:pt x="10800" y="0"/>
                </a:lnTo>
                <a:close/>
                <a:moveTo>
                  <a:pt x="10800" y="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Line 28"/>
          <p:cNvSpPr/>
          <p:nvPr/>
        </p:nvSpPr>
        <p:spPr>
          <a:xfrm>
            <a:off x="2592360" y="2546280"/>
            <a:ext cx="1440" cy="139536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29"/>
          <p:cNvSpPr/>
          <p:nvPr/>
        </p:nvSpPr>
        <p:spPr>
          <a:xfrm>
            <a:off x="2630520" y="277812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1:v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30"/>
          <p:cNvSpPr/>
          <p:nvPr/>
        </p:nvSpPr>
        <p:spPr>
          <a:xfrm>
            <a:off x="2056320" y="370836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4:1:v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31"/>
          <p:cNvSpPr/>
          <p:nvPr/>
        </p:nvSpPr>
        <p:spPr>
          <a:xfrm>
            <a:off x="1519920" y="405144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2:1:v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32"/>
          <p:cNvSpPr/>
          <p:nvPr/>
        </p:nvSpPr>
        <p:spPr>
          <a:xfrm>
            <a:off x="3290040" y="4051440"/>
            <a:ext cx="485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3:1:w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3"/>
          <p:cNvSpPr/>
          <p:nvPr/>
        </p:nvSpPr>
        <p:spPr>
          <a:xfrm>
            <a:off x="3270240" y="364824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16026"/>
                </a:moveTo>
                <a:lnTo>
                  <a:pt x="0" y="5226"/>
                </a:lnTo>
                <a:lnTo>
                  <a:pt x="21600" y="0"/>
                </a:lnTo>
                <a:lnTo>
                  <a:pt x="16374" y="21600"/>
                </a:lnTo>
                <a:lnTo>
                  <a:pt x="10800" y="16026"/>
                </a:lnTo>
                <a:close/>
                <a:moveTo>
                  <a:pt x="10800" y="16026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Line 34"/>
          <p:cNvSpPr/>
          <p:nvPr/>
        </p:nvSpPr>
        <p:spPr>
          <a:xfrm flipV="1">
            <a:off x="2850840" y="3720960"/>
            <a:ext cx="44316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35"/>
          <p:cNvSpPr/>
          <p:nvPr/>
        </p:nvSpPr>
        <p:spPr>
          <a:xfrm>
            <a:off x="2943360" y="423540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5574"/>
                </a:moveTo>
                <a:lnTo>
                  <a:pt x="21600" y="16026"/>
                </a:lnTo>
                <a:lnTo>
                  <a:pt x="0" y="21600"/>
                </a:lnTo>
                <a:lnTo>
                  <a:pt x="5574" y="0"/>
                </a:lnTo>
                <a:lnTo>
                  <a:pt x="10800" y="5574"/>
                </a:lnTo>
                <a:close/>
                <a:moveTo>
                  <a:pt x="10800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36"/>
          <p:cNvSpPr/>
          <p:nvPr/>
        </p:nvSpPr>
        <p:spPr>
          <a:xfrm flipH="1">
            <a:off x="2989080" y="3697200"/>
            <a:ext cx="538200" cy="5634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37"/>
          <p:cNvSpPr/>
          <p:nvPr/>
        </p:nvSpPr>
        <p:spPr>
          <a:xfrm>
            <a:off x="2710440" y="370836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4:1:v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38"/>
          <p:cNvSpPr/>
          <p:nvPr/>
        </p:nvSpPr>
        <p:spPr>
          <a:xfrm>
            <a:off x="1797120" y="3648240"/>
            <a:ext cx="11556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3184" y="10800"/>
                </a:moveTo>
                <a:lnTo>
                  <a:pt x="8696" y="21600"/>
                </a:lnTo>
                <a:lnTo>
                  <a:pt x="0" y="0"/>
                </a:lnTo>
                <a:lnTo>
                  <a:pt x="21600" y="5226"/>
                </a:lnTo>
                <a:lnTo>
                  <a:pt x="13184" y="10800"/>
                </a:lnTo>
                <a:close/>
                <a:moveTo>
                  <a:pt x="13184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Line 39"/>
          <p:cNvSpPr/>
          <p:nvPr/>
        </p:nvSpPr>
        <p:spPr>
          <a:xfrm flipH="1" flipV="1">
            <a:off x="1868400" y="3720960"/>
            <a:ext cx="46656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40"/>
          <p:cNvSpPr/>
          <p:nvPr/>
        </p:nvSpPr>
        <p:spPr>
          <a:xfrm>
            <a:off x="2147760" y="423540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977" y="5574"/>
                </a:moveTo>
                <a:lnTo>
                  <a:pt x="16289" y="0"/>
                </a:lnTo>
                <a:lnTo>
                  <a:pt x="21600" y="21600"/>
                </a:lnTo>
                <a:lnTo>
                  <a:pt x="0" y="16026"/>
                </a:lnTo>
                <a:lnTo>
                  <a:pt x="10977" y="5574"/>
                </a:lnTo>
                <a:close/>
                <a:moveTo>
                  <a:pt x="10977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Line 41"/>
          <p:cNvSpPr/>
          <p:nvPr/>
        </p:nvSpPr>
        <p:spPr>
          <a:xfrm>
            <a:off x="1657080" y="3697200"/>
            <a:ext cx="538200" cy="5634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42"/>
          <p:cNvSpPr/>
          <p:nvPr/>
        </p:nvSpPr>
        <p:spPr>
          <a:xfrm>
            <a:off x="4873320" y="184644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43"/>
          <p:cNvSpPr/>
          <p:nvPr/>
        </p:nvSpPr>
        <p:spPr>
          <a:xfrm>
            <a:off x="4991760" y="1986120"/>
            <a:ext cx="13824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4"/>
          <p:cNvSpPr/>
          <p:nvPr/>
        </p:nvSpPr>
        <p:spPr>
          <a:xfrm>
            <a:off x="5117400" y="1895400"/>
            <a:ext cx="1250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(Commander)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45"/>
          <p:cNvSpPr/>
          <p:nvPr/>
        </p:nvSpPr>
        <p:spPr>
          <a:xfrm>
            <a:off x="5024160" y="3193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46"/>
          <p:cNvSpPr/>
          <p:nvPr/>
        </p:nvSpPr>
        <p:spPr>
          <a:xfrm>
            <a:off x="5142240" y="333360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47"/>
          <p:cNvSpPr/>
          <p:nvPr/>
        </p:nvSpPr>
        <p:spPr>
          <a:xfrm>
            <a:off x="8442000" y="319392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48"/>
          <p:cNvSpPr/>
          <p:nvPr/>
        </p:nvSpPr>
        <p:spPr>
          <a:xfrm>
            <a:off x="8561520" y="333360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49"/>
          <p:cNvSpPr/>
          <p:nvPr/>
        </p:nvSpPr>
        <p:spPr>
          <a:xfrm>
            <a:off x="5375160" y="2913120"/>
            <a:ext cx="79668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50"/>
          <p:cNvSpPr/>
          <p:nvPr/>
        </p:nvSpPr>
        <p:spPr>
          <a:xfrm>
            <a:off x="7504200" y="2913120"/>
            <a:ext cx="79488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51"/>
          <p:cNvSpPr/>
          <p:nvPr/>
        </p:nvSpPr>
        <p:spPr>
          <a:xfrm>
            <a:off x="6054840" y="2936880"/>
            <a:ext cx="9180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289" y="5574"/>
                </a:moveTo>
                <a:lnTo>
                  <a:pt x="21600" y="16374"/>
                </a:lnTo>
                <a:lnTo>
                  <a:pt x="0" y="21600"/>
                </a:lnTo>
                <a:lnTo>
                  <a:pt x="5311" y="0"/>
                </a:lnTo>
                <a:lnTo>
                  <a:pt x="16289" y="5574"/>
                </a:lnTo>
                <a:close/>
                <a:moveTo>
                  <a:pt x="16289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Line 52"/>
          <p:cNvSpPr/>
          <p:nvPr/>
        </p:nvSpPr>
        <p:spPr>
          <a:xfrm flipH="1">
            <a:off x="6124320" y="2496960"/>
            <a:ext cx="44460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53"/>
          <p:cNvSpPr/>
          <p:nvPr/>
        </p:nvSpPr>
        <p:spPr>
          <a:xfrm>
            <a:off x="7527960" y="293688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311" y="5574"/>
                </a:moveTo>
                <a:lnTo>
                  <a:pt x="16289" y="0"/>
                </a:lnTo>
                <a:lnTo>
                  <a:pt x="21600" y="21600"/>
                </a:lnTo>
                <a:lnTo>
                  <a:pt x="0" y="16374"/>
                </a:lnTo>
                <a:lnTo>
                  <a:pt x="5311" y="5574"/>
                </a:lnTo>
                <a:close/>
                <a:moveTo>
                  <a:pt x="5311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Line 54"/>
          <p:cNvSpPr/>
          <p:nvPr/>
        </p:nvSpPr>
        <p:spPr>
          <a:xfrm>
            <a:off x="7107120" y="2496960"/>
            <a:ext cx="44460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55"/>
          <p:cNvSpPr/>
          <p:nvPr/>
        </p:nvSpPr>
        <p:spPr>
          <a:xfrm>
            <a:off x="7388280" y="315756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0800"/>
                </a:moveTo>
                <a:lnTo>
                  <a:pt x="0" y="0"/>
                </a:lnTo>
                <a:lnTo>
                  <a:pt x="21600" y="10800"/>
                </a:lnTo>
                <a:lnTo>
                  <a:pt x="0" y="21600"/>
                </a:lnTo>
                <a:lnTo>
                  <a:pt x="0" y="108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Line 56"/>
          <p:cNvSpPr/>
          <p:nvPr/>
        </p:nvSpPr>
        <p:spPr>
          <a:xfrm>
            <a:off x="6172200" y="3206520"/>
            <a:ext cx="1215720" cy="18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57"/>
          <p:cNvSpPr/>
          <p:nvPr/>
        </p:nvSpPr>
        <p:spPr>
          <a:xfrm>
            <a:off x="6194520" y="345132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600" y="10800"/>
                </a:moveTo>
                <a:lnTo>
                  <a:pt x="21600" y="21600"/>
                </a:lnTo>
                <a:lnTo>
                  <a:pt x="0" y="10800"/>
                </a:lnTo>
                <a:lnTo>
                  <a:pt x="21600" y="0"/>
                </a:lnTo>
                <a:lnTo>
                  <a:pt x="21600" y="10800"/>
                </a:lnTo>
                <a:close/>
                <a:moveTo>
                  <a:pt x="21600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Line 58"/>
          <p:cNvSpPr/>
          <p:nvPr/>
        </p:nvSpPr>
        <p:spPr>
          <a:xfrm flipH="1">
            <a:off x="6287760" y="3500280"/>
            <a:ext cx="1216080" cy="144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59"/>
          <p:cNvSpPr/>
          <p:nvPr/>
        </p:nvSpPr>
        <p:spPr>
          <a:xfrm>
            <a:off x="7357320" y="2581200"/>
            <a:ext cx="3164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1:w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60"/>
          <p:cNvSpPr/>
          <p:nvPr/>
        </p:nvSpPr>
        <p:spPr>
          <a:xfrm>
            <a:off x="6042240" y="2581200"/>
            <a:ext cx="2829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1:u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61"/>
          <p:cNvSpPr/>
          <p:nvPr/>
        </p:nvSpPr>
        <p:spPr>
          <a:xfrm>
            <a:off x="6321960" y="2971800"/>
            <a:ext cx="4521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2:1:u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62"/>
          <p:cNvSpPr/>
          <p:nvPr/>
        </p:nvSpPr>
        <p:spPr>
          <a:xfrm>
            <a:off x="6915960" y="3265560"/>
            <a:ext cx="485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3:1:w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63"/>
          <p:cNvSpPr/>
          <p:nvPr/>
        </p:nvSpPr>
        <p:spPr>
          <a:xfrm>
            <a:off x="6427800" y="4089240"/>
            <a:ext cx="794880" cy="83160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64"/>
          <p:cNvSpPr/>
          <p:nvPr/>
        </p:nvSpPr>
        <p:spPr>
          <a:xfrm>
            <a:off x="6746400" y="5005440"/>
            <a:ext cx="142920" cy="304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65"/>
          <p:cNvSpPr/>
          <p:nvPr/>
        </p:nvSpPr>
        <p:spPr>
          <a:xfrm>
            <a:off x="6863040" y="5145120"/>
            <a:ext cx="92520" cy="197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66"/>
          <p:cNvSpPr/>
          <p:nvPr/>
        </p:nvSpPr>
        <p:spPr>
          <a:xfrm>
            <a:off x="6780240" y="3965400"/>
            <a:ext cx="11556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8696" y="0"/>
                </a:moveTo>
                <a:lnTo>
                  <a:pt x="21600" y="0"/>
                </a:lnTo>
                <a:lnTo>
                  <a:pt x="8696" y="21600"/>
                </a:lnTo>
                <a:lnTo>
                  <a:pt x="0" y="0"/>
                </a:lnTo>
                <a:lnTo>
                  <a:pt x="8696" y="0"/>
                </a:lnTo>
                <a:close/>
                <a:moveTo>
                  <a:pt x="8696" y="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67"/>
          <p:cNvSpPr/>
          <p:nvPr/>
        </p:nvSpPr>
        <p:spPr>
          <a:xfrm>
            <a:off x="6825960" y="2546280"/>
            <a:ext cx="1800" cy="139536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68"/>
          <p:cNvSpPr/>
          <p:nvPr/>
        </p:nvSpPr>
        <p:spPr>
          <a:xfrm>
            <a:off x="6853320" y="2778120"/>
            <a:ext cx="27252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1:v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69"/>
          <p:cNvSpPr/>
          <p:nvPr/>
        </p:nvSpPr>
        <p:spPr>
          <a:xfrm>
            <a:off x="6309360" y="370836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4:1:v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70"/>
          <p:cNvSpPr/>
          <p:nvPr/>
        </p:nvSpPr>
        <p:spPr>
          <a:xfrm>
            <a:off x="5771160" y="4051440"/>
            <a:ext cx="4521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2:1:u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71"/>
          <p:cNvSpPr/>
          <p:nvPr/>
        </p:nvSpPr>
        <p:spPr>
          <a:xfrm>
            <a:off x="7538040" y="4051440"/>
            <a:ext cx="48564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3:1:w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72"/>
          <p:cNvSpPr/>
          <p:nvPr/>
        </p:nvSpPr>
        <p:spPr>
          <a:xfrm>
            <a:off x="7527960" y="364824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5311" y="16026"/>
                </a:moveTo>
                <a:lnTo>
                  <a:pt x="0" y="5226"/>
                </a:lnTo>
                <a:lnTo>
                  <a:pt x="21600" y="0"/>
                </a:lnTo>
                <a:lnTo>
                  <a:pt x="16289" y="21600"/>
                </a:lnTo>
                <a:lnTo>
                  <a:pt x="5311" y="16026"/>
                </a:lnTo>
                <a:close/>
                <a:moveTo>
                  <a:pt x="5311" y="16026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Line 73"/>
          <p:cNvSpPr/>
          <p:nvPr/>
        </p:nvSpPr>
        <p:spPr>
          <a:xfrm flipV="1">
            <a:off x="7083360" y="3720960"/>
            <a:ext cx="46836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74"/>
          <p:cNvSpPr/>
          <p:nvPr/>
        </p:nvSpPr>
        <p:spPr>
          <a:xfrm>
            <a:off x="7176960" y="423540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026" y="5574"/>
                </a:moveTo>
                <a:lnTo>
                  <a:pt x="21600" y="16026"/>
                </a:lnTo>
                <a:lnTo>
                  <a:pt x="0" y="21600"/>
                </a:lnTo>
                <a:lnTo>
                  <a:pt x="5574" y="0"/>
                </a:lnTo>
                <a:lnTo>
                  <a:pt x="16026" y="5574"/>
                </a:lnTo>
                <a:close/>
                <a:moveTo>
                  <a:pt x="16026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Line 75"/>
          <p:cNvSpPr/>
          <p:nvPr/>
        </p:nvSpPr>
        <p:spPr>
          <a:xfrm flipH="1">
            <a:off x="7246800" y="3697200"/>
            <a:ext cx="514440" cy="56340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76"/>
          <p:cNvSpPr/>
          <p:nvPr/>
        </p:nvSpPr>
        <p:spPr>
          <a:xfrm>
            <a:off x="6960240" y="3708360"/>
            <a:ext cx="441360" cy="243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4:1:v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77"/>
          <p:cNvSpPr/>
          <p:nvPr/>
        </p:nvSpPr>
        <p:spPr>
          <a:xfrm>
            <a:off x="6054840" y="3648240"/>
            <a:ext cx="9180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289" y="10800"/>
                </a:moveTo>
                <a:lnTo>
                  <a:pt x="5311" y="21600"/>
                </a:lnTo>
                <a:lnTo>
                  <a:pt x="0" y="0"/>
                </a:lnTo>
                <a:lnTo>
                  <a:pt x="21600" y="5226"/>
                </a:lnTo>
                <a:lnTo>
                  <a:pt x="16289" y="10800"/>
                </a:lnTo>
                <a:close/>
                <a:moveTo>
                  <a:pt x="16289" y="10800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Line 78"/>
          <p:cNvSpPr/>
          <p:nvPr/>
        </p:nvSpPr>
        <p:spPr>
          <a:xfrm flipH="1" flipV="1">
            <a:off x="6124320" y="3720960"/>
            <a:ext cx="466920" cy="46512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79"/>
          <p:cNvSpPr/>
          <p:nvPr/>
        </p:nvSpPr>
        <p:spPr>
          <a:xfrm>
            <a:off x="6391440" y="4206960"/>
            <a:ext cx="93240" cy="9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5574"/>
                </a:moveTo>
                <a:lnTo>
                  <a:pt x="16026" y="0"/>
                </a:lnTo>
                <a:lnTo>
                  <a:pt x="21600" y="21600"/>
                </a:lnTo>
                <a:lnTo>
                  <a:pt x="0" y="16026"/>
                </a:lnTo>
                <a:lnTo>
                  <a:pt x="10800" y="5574"/>
                </a:lnTo>
                <a:close/>
                <a:moveTo>
                  <a:pt x="10800" y="5574"/>
                </a:moveTo>
              </a:path>
            </a:pathLst>
          </a:custGeom>
          <a:solidFill>
            <a:srgbClr val="000000"/>
          </a:solidFill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Line 80"/>
          <p:cNvSpPr/>
          <p:nvPr/>
        </p:nvSpPr>
        <p:spPr>
          <a:xfrm>
            <a:off x="5913360" y="3697200"/>
            <a:ext cx="514080" cy="534960"/>
          </a:xfrm>
          <a:prstGeom prst="line">
            <a:avLst/>
          </a:prstGeom>
          <a:ln w="36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81"/>
          <p:cNvSpPr/>
          <p:nvPr/>
        </p:nvSpPr>
        <p:spPr>
          <a:xfrm>
            <a:off x="2195640" y="1785960"/>
            <a:ext cx="793440" cy="833040"/>
          </a:xfrm>
          <a:prstGeom prst="ellipse">
            <a:avLst/>
          </a:prstGeom>
          <a:solidFill>
            <a:srgbClr val="FFFFFF"/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82"/>
          <p:cNvSpPr/>
          <p:nvPr/>
        </p:nvSpPr>
        <p:spPr>
          <a:xfrm>
            <a:off x="6427800" y="1785960"/>
            <a:ext cx="794880" cy="833040"/>
          </a:xfrm>
          <a:prstGeom prst="ellipse">
            <a:avLst/>
          </a:prstGeom>
          <a:solidFill>
            <a:srgbClr val="FFDC99"/>
          </a:solidFill>
          <a:ln w="36360">
            <a:solidFill>
              <a:srgbClr val="FFDC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83"/>
          <p:cNvSpPr/>
          <p:nvPr/>
        </p:nvSpPr>
        <p:spPr>
          <a:xfrm>
            <a:off x="1259640" y="5733360"/>
            <a:ext cx="2664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p2 decides majority (v,u,v)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p4 decides majority (v,v,w)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84"/>
          <p:cNvSpPr/>
          <p:nvPr/>
        </p:nvSpPr>
        <p:spPr>
          <a:xfrm>
            <a:off x="6156000" y="5792520"/>
            <a:ext cx="2664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majority </a:t>
            </a:r>
            <a:r>
              <a:rPr lang="el-GR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exists</a:t>
            </a:r>
            <a:endParaRPr lang="en-US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2776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Ασύγχρονο σύστημα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Τα μηνύματα μπορούν να έχουν αυθαίρετη καθυστέρηση και οι επεξεργασίες να είναι αυθαίρετα αργές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Είναι αδύνατον να εγγυηθούμε ότι θα πετύχουμε consensus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Ακόμα και μια αποτυχία είναι ικανή να αποτρέψει συμφωνία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Μια αργή διεργασία δε διακρίνεται από μια διεργασία που έχει πεθάνει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αδυναμία ισχύει για οποιοδήποτε πρωτόκολλο consensus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Αποδείχτηκε  από Fischer, Lynch και Patterson το 1983  (</a:t>
            </a:r>
            <a:r>
              <a:rPr lang="en-GB" sz="24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FLP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Λύθηκε διαφωνία που υπήρχε για μια δεκαετία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Είμαστε καταδικασμένοι;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Τα ασύγχρονα συστήματα δεν μπορούν να εγγυηθούν ότι θα έρθουν σε συμφωνία ακόμα και με αποτυχία μιας μόνο διεργασίας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Κλειδί: “εγγύηση”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 σημαίνει ότι οι διεργασίες δεν μπορούν να έρθουν σε συμφωνία αν μια από αυτές αποτύχει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Επιτρέπει συμφωνία με κάποια πιθανότητα μεγαλύτερη από 0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Στην πράξη πολλά συστήματα επιτυγχάνουν  consensus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Πώς το ξεπερνάμε;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Τεχνικές για να ξεπεράσουμε το αδύνατο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Τεχνική 1: </a:t>
            </a:r>
            <a:r>
              <a:rPr lang="en-GB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κρύβουμε τις αποτυχίες 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(crash-stop)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Χρήση persistent storage και τοπικών checkpoints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Μετά από αποτυχία, επανεκκίνηση της διεργασίας και ανάνηψη από το τελευταίο checkpoint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Μπορεί να εισάγει αυθαίρετες καθυστερήσεις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Τεχνική 2: </a:t>
            </a:r>
            <a:r>
              <a:rPr lang="en-GB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χρησιμοποιούμε ανιχνευτές λαθών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Π.χ., αν μια διεργασία είναι αργή, θεωρούμε ότι έχει αποτύχει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Τότε τη σκοτώνουμε πραγματικά ή αγνοούμε τα μηνύματά της από εκείνο το σημείο και μετά (fail-silent)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Αυτό μετατρέπει το ασύγχρονο σε σύγχρονο σύστημα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ανιχνευτές λαθών δεν είναι 100% ακριβείς και απαιτούν μεγάλο timeout για να έχουν μια λογική συμπεριφορά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Σκοπός ενός αλγορίθμου consensus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Ανοχή σε σφάλματα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Δεν μπλοκάρει όταν η πλειονότητα των διεργασιών δουλεύουν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Συμφωνία σε ένα αποτέλεσμα ανάμεσα σε ομάδα διεργασιών ακόμα κι αν: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Κάποιες διεργασίες πεθάνουν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Κάποια μηνύματα χαθούν ή έρθουν εκτός σειράς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παραδοθούν, τα μηνύματα δεν αλλοιώνονται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Paxos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αλγόριθμος consensus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από τους πιο αποδοτικούς και κομψούς αλγορίθμους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Πασίγνωστος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Τι γίνεται με το FLP (impossibility of consensus)?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Προφανώς δε λύνει το FLP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Βασίζεται σε ανιχνευτές σφαλμάτων για παράκαμψη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ιστορία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Δημιουργήθηκε από τον Leslie Lamport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abstract του paper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“Recent archaeological discoveries on the island of Paxos reveal that the parliament functioned despite the peripatetic propensity of its part-time legislators. The legislators maintained consistent copies of the parliamentary record, despite their frequent forays from the chamber and the forgetfulness of their messengers. The Paxon parliament’s protocol provides a new way of implementing the state-machine approach to the design of distributed systems.”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ιστορία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κόσμος αρχικά νόμιζε ότι πρόκειται για αστείο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Lamport δημοσίευσε τελικά το paper 8 χρόνια μετά τη συγγραφή του, το 1998  (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“The Part-Time Parliament”)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Κανείς δεν το καταλάβαινε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Lamport έγραψε άλλο paper που εξηγεί το Paxos σε απλά Αγγλικά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Τίτλος: “Paxos Made Simple”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Abstract: “The Paxos algorithm, when presented in plain English, is very simple.”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Ακόμα κι έτσι, ο αλγόριθμος είναι δυσνόητος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Τελικά όμως…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Πολλά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πρα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γμ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ατικά συστήματα υλοποιούν το Paxos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Chubby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MS Bing cluster management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AWS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Cassandra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Amazon CTO Werner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Vogels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σε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blog post “Job Openings in My Group”)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“What kind of things am I looking for in you?”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“You know your distributed systems theory: You know about logical time, snapshots, stability, message ordering, but also acid and multi-level transactions. You have heard about the FLP impossibility argument. You know why failure detectors can solve it (but you do not have to remember which one diamond-w was). </a:t>
            </a:r>
            <a:r>
              <a:rPr lang="en-GB" sz="18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 have at least once tried to understand </a:t>
            </a:r>
            <a:r>
              <a:rPr lang="en-GB" sz="1800" b="0" i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Paxos</a:t>
            </a:r>
            <a:r>
              <a:rPr lang="en-GB" sz="18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reading the original paper</a:t>
            </a:r>
            <a:r>
              <a:rPr lang="en-GB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.”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Έχουμε δει ήδη…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Mutual exclusion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Συμφωνία για το ποιος έχει πρόσβαση σε κάποιον πόρο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Αλγόριθμοι εκλογών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Συμφωνία για το ποίος αναλαμβάνει κάποιον ξεχωριστό ρόλο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Εκτέλεση κατανεμημένων transactions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Commit ή abort?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Ολική διάταξη μηνυμάτων multicast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Ποια είναι η σειρά παράδοσης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Συγχρονισμός replicas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Γενικό πρόβλημα consensus: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Πώς ερχόμαστε σε ομόφωνη απόφαση για μια συγκεκριμένη τιμή;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Υποθέσεις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δίκτυο είναι ασύγχρονο με καθυστερήσεις στα μηνύματα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δίκτυο μπορεί να χάσει μηνύματα ή να τα στείλει περισσότερες από μια φορές αλλά δεν μπορεί να τα αλλοιώσει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διεργασίες μπορεί να κρασάρουν (και να σταματήσουν)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διεργασίες έχουν </a:t>
            </a:r>
            <a:r>
              <a:rPr lang="en-GB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permanent storage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(δίσκο)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διεργασίες μπορούν να προτείνουν τιμές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στόχος είναι όλες οι διεργασίες να συμφωνήσουν σε μία από τις προτεινόμενες τιμές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Επιθυμητές ιδιότητες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Safety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Μπορεί να επιλεγεί μόνο τιμή που έχει προταθεί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Επιλέγεται μια μόνο τιμή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Μια διεργασία μαθαίνει μια τιμή μόνο αν έχει επιλεγεί</a:t>
            </a: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Liveness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Κάποια προτεινόμενη τιμή επιλέγεται τελικά  (eventually)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επιλεγεί μια τιμή, κάθε διεργασία τελικά θα τη μάθει</a:t>
            </a: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οπτική του χρήστη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while (submit_request(R) != ACCEPTED) ;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R θα μπορούσε να είναι ένα key:value ζεύγος μιας βάσης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93" name="Picture 2"/>
          <p:cNvPicPr/>
          <p:nvPr/>
        </p:nvPicPr>
        <p:blipFill>
          <a:blip r:embed="rId2"/>
          <a:stretch/>
        </p:blipFill>
        <p:spPr>
          <a:xfrm>
            <a:off x="100080" y="1602360"/>
            <a:ext cx="8943480" cy="2114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παίκτες του Paxos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457200" y="1600200"/>
            <a:ext cx="713880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Client: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Στέλνει ένα αίτημα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Proposers: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Λαμβάνουν αίτημα από τον client και τρέχουν το πρωτόκολλο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Leader: Εκλεγμένος coordinator ανάμεσα στους proposers (δεν είναι απαραίτητος, απλώς απλοποιεί τη διάταξη μηνυμάτων και διασφαλίζει ότι δεν υπάρχει διαφωνία)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Acceptors: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Πολλαπλές διεργασίες που θυμούνται το state του πρωτοκόλλου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Quorum = πλειονότητα από acceptors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Learners: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Όταν οι acceptors συμφωνήσουν, ο learner εκτελεί το αίτημα ή/και στέλνει απάντηση στον client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596360" y="1772640"/>
            <a:ext cx="215640" cy="424800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4"/>
          <p:cNvSpPr/>
          <p:nvPr/>
        </p:nvSpPr>
        <p:spPr>
          <a:xfrm rot="5400000">
            <a:off x="6410880" y="3685320"/>
            <a:ext cx="3888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Διαφορετικοί ρόλοι μπορεί να συνυπάρχουν στον ίδιο κόμβο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Τι κάνει το Paxos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π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ρότ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αση (αίτημα) έχει ένα ID.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FF"/>
              </a:buClr>
              <a:buFont typeface="Arial"/>
              <a:buChar char="–"/>
            </a:pPr>
            <a:r>
              <a:rPr lang="en-GB" sz="20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(proposal #, value) == (N, V)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α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ύξων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α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ριθμός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του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proposal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είν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αι καθολικά μοναδικός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Τρεις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φάσεις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Φάση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lang="en-GB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repare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ας proposer </a:t>
            </a:r>
            <a:r>
              <a:rPr lang="el-G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μαθαίνει όλα τα προηγούμενα </a:t>
            </a:r>
            <a:r>
              <a:rPr lang="en-GB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proposals </a:t>
            </a:r>
            <a:r>
              <a:rPr lang="el-GR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από τους </a:t>
            </a:r>
            <a:r>
              <a:rPr lang="en-GB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acceptors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Φάση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Propose: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ας proposer στέλνει proposal.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Φάση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Learn: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learners μαθα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ίνουν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απ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οτέλεσμ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Τι κάνει το Paxos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Πριν να προτείνει κάποιος proposer θα ρωτήσει τους acceptors αν έχει ήδη προταθεί κάποια άλλη τιμή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ναι, ο proposer θα προτείνει την ίδια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συμπεριφορά είναι αλτρουιστική: Ο στόχος του κάθε proposer είναι η ομοφωνία, όχι να επιλεγεί η τιμή που προτείνει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Acceptors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στόχος είναι να επιλέξει το proposal με τον μεγαλύτερο αύξοντα αριθμό από όλους τους proposers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Learners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learners είναι παθητικοί και περιμένουν το αποτέλεσμα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lang="en-GB" sz="44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</a:t>
            </a: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φάση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45720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proposer επιλέγει τον αύξοντα αριθμό N του proposal του και στέλνει </a:t>
            </a:r>
            <a:r>
              <a:rPr lang="en-GB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prepare request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στους acceptors με προτεινόμενη τιμή v.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“Hey, have you accepted any proposal yet?”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acceptor πρέπει να απαντήσει: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το proposal έχει μεγαλύτερο Ν από όλα τα proposals που έχει δεχτεί μέχρι τώρα τότε στέλνει υπόσχεση να μη δεχτεί πλέον κανένα proposal με αύξοντα αριθμό μικρότερο του N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έχει ήδη δεχτεί κάποιο proposal, συμπεριλαμβάνει και την τιμή Ν’ και v’ του proposal με τον μεγαλύτερο αύξοντα αριθμό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έχει ήδη δεχτεί proposal με Ν’ &gt; Ν αγνοεί το request (ή στέλνει nack)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n-GB" sz="44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</a:t>
            </a: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φάση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ένας proposer λάβει απάντηση από την πλειοψηφία, τότε στέλνει </a:t>
            </a:r>
            <a:r>
              <a:rPr lang="en-GB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 request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για το proposal (N, V).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V: Η τιμή του proposal με τον μεγαλύτερο αύξοντα αριθμό N (από αυτές που επεστράφησαν στην 1</a:t>
            </a:r>
            <a:r>
              <a:rPr lang="en-GB" sz="20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φάση).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Μετά τη λήψη του (N, V), οι acceptors είτε: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δέχονται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απορρίπτουν αν υπάρχει άλλο prepare request με N’ μεγαλύτερο του N και έχει απαντήσει σε αυτό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r>
              <a:rPr lang="en-GB" sz="44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</a:t>
            </a: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φάση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learners πρέπει να μάθουν ποια τιμή επελέγη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τρόπος: Κάθε acceptor απαντάει σε όλους τους learners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ακριβό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Άλλος τρόπος: εκλογή “distinguished learner”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Acceptors απαντούν σε αυτόν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Αυτός ενημερώνει τους υπόλοιπους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Επιρρεπές σε σφάλματα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Μίξη των δύο: σύνολο από distinguished learners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Πρόβλημα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GB" sz="2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race condition για τα proposals.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P</a:t>
            </a:r>
            <a:r>
              <a:rPr lang="en-GB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ολοκληρώνει την φάση 1 με proposal number N</a:t>
            </a:r>
            <a:r>
              <a:rPr lang="en-GB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Προτού η P</a:t>
            </a:r>
            <a:r>
              <a:rPr lang="en-GB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ξεκινήσει την φάση 2, η P</a:t>
            </a:r>
            <a:r>
              <a:rPr lang="en-GB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ξεκινά και ολοκληρώνει την φάση 1 με proposal number N</a:t>
            </a:r>
            <a:r>
              <a:rPr lang="en-GB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&gt; N</a:t>
            </a:r>
            <a:r>
              <a:rPr lang="en-GB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P</a:t>
            </a:r>
            <a:r>
              <a:rPr lang="en-GB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ολοκληρώνει την φάση 2, οι acceptors το απορρίπτουν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Προτού η P</a:t>
            </a:r>
            <a:r>
              <a:rPr lang="en-GB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ξεκινήσει την φάση 2, η P</a:t>
            </a:r>
            <a:r>
              <a:rPr lang="en-GB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ξεκινά ξανά και ολοκληρώνει την φάση 1 με proposal number N</a:t>
            </a:r>
            <a:r>
              <a:rPr lang="en-GB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&gt; N</a:t>
            </a:r>
            <a:r>
              <a:rPr lang="en-GB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P</a:t>
            </a:r>
            <a:r>
              <a:rPr lang="en-GB" sz="24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ολοκληρώνει την φάση 2, οι acceptors το απορρίπτουν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…(συνεχίζεται επ’ άπειρον)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Στόχος του consensus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Επιτρέπει σε ομάδα διεργασιών να συμφωνήσουν σε ένα αποτέλεσμα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Όλες οι διεργασίες πρέπει να συμφωνήσουν στην ίδια τιμή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τιμή πρέπει να έχει υποβληθεί από τουλάχιστον μια διεργασία (ένας αλγόριθμος consensus δεν μπορεί απλώς να επινοήσει μια τιμή)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Λύση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Λύση: εκλογή ενός διακεκριμένου proposer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ο proposer μπορεί να επικοινωνήσει επιτυχώς με την πλειονότητα των κόμβων, τότε το πρωτόκολλο εξασφαλίζει liveness.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δηλαδή, το Paxos έχει ανοχή σε </a:t>
            </a:r>
            <a:r>
              <a:rPr lang="en-GB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&lt; 1/2 * </a:t>
            </a:r>
            <a:r>
              <a:rPr lang="en-GB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 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σφάλματα</a:t>
            </a: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Paxos εν δράση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45720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proposer εκλέγεται ως leader και δέχεται όλα τα requests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14" name="Picture 2"/>
          <p:cNvPicPr/>
          <p:nvPr/>
        </p:nvPicPr>
        <p:blipFill>
          <a:blip r:embed="rId2"/>
          <a:stretch/>
        </p:blipFill>
        <p:spPr>
          <a:xfrm>
            <a:off x="1115640" y="2277000"/>
            <a:ext cx="6546600" cy="3949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0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457200" y="13514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client στέλνει request στον proposer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17" name="Picture 2"/>
          <p:cNvPicPr/>
          <p:nvPr/>
        </p:nvPicPr>
        <p:blipFill>
          <a:blip r:embed="rId2"/>
          <a:stretch/>
        </p:blipFill>
        <p:spPr>
          <a:xfrm>
            <a:off x="395640" y="1703520"/>
            <a:ext cx="7321680" cy="4533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1a - PREPARE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457200" y="141264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Proposer: δημιουργεί ένα </a:t>
            </a:r>
            <a:r>
              <a:rPr lang="en-GB" sz="16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proposal #N (N λειτουργεί σαν χρονοσφραγίδα Lamport), </a:t>
            </a: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όπου το Ν είναι μεγαλύτερο από οποιοδήποτε προηγούμενο proposal number που χρησιμοποιήθηκε από τον proposer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Αποστολή σε quorum από Acceptors (όσους μπορεί να προσπελάσει – σίγουρα πλειονότητα)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0" name="Picture 2"/>
          <p:cNvPicPr/>
          <p:nvPr/>
        </p:nvPicPr>
        <p:blipFill>
          <a:blip r:embed="rId2"/>
          <a:stretch/>
        </p:blipFill>
        <p:spPr>
          <a:xfrm>
            <a:off x="827640" y="2545920"/>
            <a:ext cx="6925680" cy="3691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1a - PROMISE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457200" y="1268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Acceptor: αν 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ID 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του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proposal &gt; οπ</a:t>
            </a: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οιοδή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ποτε προηγούμενο proposal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Υπ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όσχετ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αι  να αγνοήσει όλα τα αιτήματα με  ID &lt; N και απαντάει με πληροφορίες για το πιο πρόσφατο proposal που έχει </a:t>
            </a:r>
            <a:r>
              <a:rPr lang="el-G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δεχτεί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Αλλιώς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απ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ορρί</a:t>
            </a: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πτει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3" name="Picture 2"/>
          <p:cNvPicPr/>
          <p:nvPr/>
        </p:nvPicPr>
        <p:blipFill>
          <a:blip r:embed="rId2"/>
          <a:stretch/>
        </p:blipFill>
        <p:spPr>
          <a:xfrm>
            <a:off x="899640" y="2565000"/>
            <a:ext cx="7106400" cy="3573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2a - ACCEPT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457200" y="1196640"/>
            <a:ext cx="8229240" cy="4669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Proposer: αν ο proposer λάβει υπόσχεση από την πλειονότητα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Στέλνει  ac</a:t>
            </a:r>
            <a:r>
              <a:rPr lang="en-GB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cept στο quorum με την επιλεγμένη τιμή v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τιμή που πρότεινε αρχικά, αν οι acceptors δεν είχαν κάνει accept σε καμία πρόταση στο παρελθόν 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τιμή v για το μεγαλύτερο N που έλαβε από το promise των acceptors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6" name="Picture 2"/>
          <p:cNvPicPr/>
          <p:nvPr/>
        </p:nvPicPr>
        <p:blipFill>
          <a:blip r:embed="rId2"/>
          <a:stretch/>
        </p:blipFill>
        <p:spPr>
          <a:xfrm>
            <a:off x="611640" y="2637000"/>
            <a:ext cx="6953400" cy="3814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2b - ANNOUNCE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45720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Acceptor: Αν η υπόσχεση ισχύει ακόμα, ανακοινώνει την τιμή </a:t>
            </a:r>
            <a:r>
              <a:rPr lang="en-GB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Στέλνει μήνυμα </a:t>
            </a:r>
            <a:r>
              <a:rPr lang="en-GB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Accepted στον Proposer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Αλλιώς αγνοεί το μήνυμα (ή στέλνει </a:t>
            </a:r>
            <a:r>
              <a:rPr lang="en-GB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NACK)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29" name="Picture 3"/>
          <p:cNvPicPr/>
          <p:nvPr/>
        </p:nvPicPr>
        <p:blipFill>
          <a:blip r:embed="rId2"/>
          <a:stretch/>
        </p:blipFill>
        <p:spPr>
          <a:xfrm>
            <a:off x="971640" y="2565000"/>
            <a:ext cx="6921720" cy="360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3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45720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Learner: Απαντά στον client και κάνει τη δουλειά που πρέπει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32" name="Picture 2"/>
          <p:cNvPicPr/>
          <p:nvPr/>
        </p:nvPicPr>
        <p:blipFill>
          <a:blip r:embed="rId2"/>
          <a:stretch/>
        </p:blipFill>
        <p:spPr>
          <a:xfrm>
            <a:off x="940680" y="2421000"/>
            <a:ext cx="6943320" cy="3665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Παράδειγμα 1: phase 0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35" name="Picture 2"/>
          <p:cNvPicPr/>
          <p:nvPr/>
        </p:nvPicPr>
        <p:blipFill>
          <a:blip r:embed="rId2"/>
          <a:stretch/>
        </p:blipFill>
        <p:spPr>
          <a:xfrm>
            <a:off x="1115640" y="2493000"/>
            <a:ext cx="6706440" cy="3695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1a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Proposer: 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διαλέγει id 5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38" name="Picture 2"/>
          <p:cNvPicPr/>
          <p:nvPr/>
        </p:nvPicPr>
        <p:blipFill>
          <a:blip r:embed="rId2"/>
          <a:stretch/>
        </p:blipFill>
        <p:spPr>
          <a:xfrm>
            <a:off x="827640" y="2709000"/>
            <a:ext cx="6593760" cy="3477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Μοντέλο συστήματος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διεργασίες αποτυγχάνουν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μόνο με </a:t>
            </a:r>
            <a:r>
              <a:rPr lang="en-GB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crash-stop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Με οποιονδήποτε τρόπο – Βυζαντινά σφάλματα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Σύγχρονο σύστημα: Όριο σε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Καθυστερήσεις μηνυμάτων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Μέγιστος χρόνος για κάθε βήμα επεξεργασίας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Ασύγχρονο σύστημα: δεν υπάρχουν τέτοια όρια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Π.χ. το Internet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1b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457200" y="1484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Acceptor: 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το 5 είναι το μεγαλύτερο id που έχει δει, στέλνει υπόσχεση να μη δεχτεί μικρότερα ids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1" name="Picture 2"/>
          <p:cNvPicPr/>
          <p:nvPr/>
        </p:nvPicPr>
        <p:blipFill>
          <a:blip r:embed="rId2"/>
          <a:stretch/>
        </p:blipFill>
        <p:spPr>
          <a:xfrm>
            <a:off x="755640" y="2565000"/>
            <a:ext cx="6767640" cy="3625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2a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45720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Proposer: 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λαμβάνει υπόσχεση από την πλειονότητα των acceptors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Πρέπει να δεχτεί αυτό το &lt;id, value&gt;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4" name="Picture 2"/>
          <p:cNvPicPr/>
          <p:nvPr/>
        </p:nvPicPr>
        <p:blipFill>
          <a:blip r:embed="rId2"/>
          <a:stretch/>
        </p:blipFill>
        <p:spPr>
          <a:xfrm>
            <a:off x="655200" y="2565000"/>
            <a:ext cx="7084800" cy="3672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2b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44676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Acceptor: 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ανακοινώνουν απόφαση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7" name="Picture 2"/>
          <p:cNvPicPr/>
          <p:nvPr/>
        </p:nvPicPr>
        <p:blipFill>
          <a:blip r:embed="rId2"/>
          <a:stretch/>
        </p:blipFill>
        <p:spPr>
          <a:xfrm>
            <a:off x="467640" y="2277000"/>
            <a:ext cx="7305480" cy="3924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Παράδειγμα 2 – Phase 1a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9" name="Picture 2"/>
          <p:cNvPicPr/>
          <p:nvPr/>
        </p:nvPicPr>
        <p:blipFill>
          <a:blip r:embed="rId2"/>
          <a:stretch/>
        </p:blipFill>
        <p:spPr>
          <a:xfrm>
            <a:off x="2339640" y="1484640"/>
            <a:ext cx="4032000" cy="3088440"/>
          </a:xfrm>
          <a:prstGeom prst="rect">
            <a:avLst/>
          </a:prstGeom>
          <a:ln>
            <a:noFill/>
          </a:ln>
        </p:spPr>
      </p:pic>
      <p:sp>
        <p:nvSpPr>
          <p:cNvPr id="350" name="CustomShape 2"/>
          <p:cNvSpPr/>
          <p:nvPr/>
        </p:nvSpPr>
        <p:spPr>
          <a:xfrm>
            <a:off x="2195640" y="4653000"/>
            <a:ext cx="457164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Proposers A and B each send prepare requests to every acceptor. In this example proposer A’s request reaches acceptors X and Y first, and proposer B’s request reaches acceptor Z first.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1b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2" name="Picture 2"/>
          <p:cNvPicPr/>
          <p:nvPr/>
        </p:nvPicPr>
        <p:blipFill>
          <a:blip r:embed="rId2"/>
          <a:stretch/>
        </p:blipFill>
        <p:spPr>
          <a:xfrm>
            <a:off x="1547640" y="1412640"/>
            <a:ext cx="5810040" cy="3312000"/>
          </a:xfrm>
          <a:prstGeom prst="rect">
            <a:avLst/>
          </a:prstGeom>
          <a:ln>
            <a:noFill/>
          </a:ln>
        </p:spPr>
      </p:pic>
      <p:sp>
        <p:nvSpPr>
          <p:cNvPr id="353" name="CustomShape 2"/>
          <p:cNvSpPr/>
          <p:nvPr/>
        </p:nvSpPr>
        <p:spPr>
          <a:xfrm>
            <a:off x="2267640" y="5157360"/>
            <a:ext cx="4571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Each acceptor responds to the first prepare request message that it receives.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1b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5" name="Picture 2"/>
          <p:cNvPicPr/>
          <p:nvPr/>
        </p:nvPicPr>
        <p:blipFill>
          <a:blip r:embed="rId2"/>
          <a:stretch/>
        </p:blipFill>
        <p:spPr>
          <a:xfrm>
            <a:off x="1547640" y="1447800"/>
            <a:ext cx="6148560" cy="3240360"/>
          </a:xfrm>
          <a:prstGeom prst="rect">
            <a:avLst/>
          </a:prstGeom>
          <a:ln>
            <a:noFill/>
          </a:ln>
        </p:spPr>
      </p:pic>
      <p:sp>
        <p:nvSpPr>
          <p:cNvPr id="356" name="CustomShape 2"/>
          <p:cNvSpPr/>
          <p:nvPr/>
        </p:nvSpPr>
        <p:spPr>
          <a:xfrm>
            <a:off x="1403640" y="4653000"/>
            <a:ext cx="64803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Acceptor Z ignores proposer A’s request because it has already seen a higher numbered proposal (4 &gt; 2). Acceptors X and Y respond to proposer B’s request with the previous highest request that they acknowledged, and a promise to ignore any lower numbered proposals.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2a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8" name="Picture 2"/>
          <p:cNvPicPr/>
          <p:nvPr/>
        </p:nvPicPr>
        <p:blipFill>
          <a:blip r:embed="rId2"/>
          <a:stretch/>
        </p:blipFill>
        <p:spPr>
          <a:xfrm>
            <a:off x="2411640" y="1268640"/>
            <a:ext cx="3672000" cy="3011400"/>
          </a:xfrm>
          <a:prstGeom prst="rect">
            <a:avLst/>
          </a:prstGeom>
          <a:ln>
            <a:noFill/>
          </a:ln>
        </p:spPr>
      </p:pic>
      <p:sp>
        <p:nvSpPr>
          <p:cNvPr id="359" name="CustomShape 2"/>
          <p:cNvSpPr/>
          <p:nvPr/>
        </p:nvSpPr>
        <p:spPr>
          <a:xfrm>
            <a:off x="1259640" y="4725000"/>
            <a:ext cx="6264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Proposer B sends an accept request to each acceptor, with its previous proposal number (4), and the value of the highest numbered proposal it has seen (8, from [n=2, v=8])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2b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1" name="Picture 2"/>
          <p:cNvPicPr/>
          <p:nvPr/>
        </p:nvPicPr>
        <p:blipFill>
          <a:blip r:embed="rId2"/>
          <a:stretch/>
        </p:blipFill>
        <p:spPr>
          <a:xfrm>
            <a:off x="1907640" y="1484640"/>
            <a:ext cx="5001120" cy="295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Συνέχισε να προσπαθείς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 proposal N μπορεί να αποτύχει γιατί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acceptor μπορεί να έχει δώσει υπόσχεση να αγνοήσει όλα τα proposals με id μικρότερο κάποιου M &gt;N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proposer δε λαμβάνει quorum από απαντήσεις είτε στη φάση 1b είτε στη φάση 2b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αλγόριθμος τότε πρέπει να ξανα-ξεκινήσει με μεγαλύτερο proposal id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Επιμύθιο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Paxos μας επιτρέπει να διασφαλίσουμε συνεπή ολική διάταξη σε σύνολο από events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 = εντολές, ενέργειες, ενημερώσεις κατάστασης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κόμβος θα έχει την τελευταία κατάσταση ή κάποια προηγούμενη εκδοχή της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Χρησιμοποιείται σε: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Cassandra lightweight transactions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Chubby lock manager / name server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Spanner, Megastore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Microsoft Autopilot cluster management service from Bing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VMware NSX Controller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Amazon Web Services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Ορισμός του προβλήματος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Ν διεργασίες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Αρχικά κάθε διεργασία p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Ξεκινά από απροσδιόριστη κατάσταση (undecided state)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Προτείνει μια αρχική τιμή από domain D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διεργασίες επικοινωνούν προσπαθώντας να συμφωνήσουν σε μια τιμή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Δεν μπορούν να αλλάξουν την απόφαση όταν μπουν σε decided state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πρόβλημα consensus: Ορισμός πρωτοκόλλου έτσι ώστε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Όλες οι σωστές διεργασίες να θέσουν την ίδια τιμή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Ακόμα κι αν συμβεί σφάλμα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Σύνοψη του Paxos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45720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Για να κάνεις αλλαγή στο σύστημα: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Λες στον </a:t>
            </a:r>
            <a:r>
              <a:rPr lang="en-GB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proposer το event που θες να προσθέσεις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Αυτά τα αιτήματα μπορεί να συμβούν ταυτόχρονα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Leader = εκλεγμένος proposer. Δεν είναι απαραίτητος για τη λειτουργία του Paxos, αλλά είναι βελτιστοποίηση για διασφάλιση μοναδικής πηγής από αύξοντες αριθμούς στα proposals 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proposer επιλέγει το επόμενο event ID και ζητά από τους acceptors να το φυλάξουν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οποιοσδήποτε acceptor έχει δει μεγαλύτερο event ID, απορρίπτει την πρόταση και επιστρέφει το event ID αυτό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proposer προσπαθεί ξανά με μεγαλύτερο event ID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Όταν η πλειονότητα των </a:t>
            </a: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acceptors αποδεχτούν το proposal, τα event στέλνονται στους 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learners για να αρχίσουν να ενεργούν (π.χ., να ενημερώσουν την κατάσταση του συστήματος)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Fault tolerant: χρειαζόμαστε </a:t>
            </a:r>
            <a:r>
              <a:rPr lang="en-GB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2k+1 servers για k fault tolerance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Chubby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Υπηρεσία lock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Επιτρέπει σε πολλαπλούς πελάτες να μοιράζονται ένα lock και να συντονίζονται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coarse-grained lock service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Locks are supposed to be held for hours and days, not seconds.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Μπορεί να αποθηκεύει και μικρά αρχεία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Στόχος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Low-rate locking/unlocking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Low-volume information storage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Γιατί να χρειαζόμαστε κάτι τέτοιο;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Υποδομή της Google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File System (GFS)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Distributed file system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Bigtable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Table-based storage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MapReduce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Programming paradigm &amp; its execution framework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Όλα αυτά βασίζονται στο Chubby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File System (GFS)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 cluster file system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~12 disks per machine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660066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Replication των αρχείων για ανοχή σε σφάλματα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Τα αρχεία διαιρούνται σε chunks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64MB/chunk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Κατανέμονται και αντιγράφονται σε servers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Δύο οντότητες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FF0000"/>
              </a:buClr>
              <a:buFont typeface="Arial"/>
              <a:buChar char="–"/>
            </a:pPr>
            <a:r>
              <a:rPr lang="en-GB" sz="20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master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Chunk servers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GFS master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Διατηρεί metadata του file system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Namespace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Πληροφορίες για access control 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Αντιστοιχία filename σε chunks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Τρέχουσες θέσεις των chunks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Αντιγράφει τα δεδομένα για fault tolerance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Επικοινωνεί περιοδικά με τους chunk servers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μέσω heartbeat μηνυμάτων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Για να λάβει την κατάστασή τους και να στείλει εντολές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Chunk servers αποκρίνονται σε read/write αιτήματα και στις εντολές του master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BigTable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Table-based storage πάνω από το GFS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Κύριο storage για πολλά Google services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Analytics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Finance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Personalized search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Google Earth &amp; Google Maps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Παρέχει έναν μεγάλο λογικό πίνακα στους clients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λογικοί πίνακες διαιρούνται σε  </a:t>
            </a:r>
            <a:r>
              <a:rPr lang="en-GB" sz="18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tablets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και κατανέμονται στους Bigtable servers.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Τρεις οντότητες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Client library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FF0000"/>
              </a:buClr>
              <a:buFont typeface="Arial"/>
              <a:buChar char="–"/>
            </a:pPr>
            <a:r>
              <a:rPr lang="en-GB" sz="18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master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Tablet servers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BigTable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Table: rows &amp; columns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(row, column, timestamp) -&gt; cell contents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Π.χ., web pages και σχετικές πληροφορίες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Rows: URLs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Columns: actual web page, (out-going) links, (incoming) links, etc.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Versioned: using timestamps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0" name="Picture 4"/>
          <p:cNvPicPr/>
          <p:nvPr/>
        </p:nvPicPr>
        <p:blipFill>
          <a:blip r:embed="rId2"/>
          <a:stretch/>
        </p:blipFill>
        <p:spPr>
          <a:xfrm>
            <a:off x="0" y="4038480"/>
            <a:ext cx="9029520" cy="208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MapReduce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Προγραμματιστικό μοντέλο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Map: (key, value) 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list of (intermediate key, intermediate value)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Reduce: (intermediate key, list of intermediate values) 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(output key, output value)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προγραμματιστές γράφουν συναρτήσεις Map &amp; Reduce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Execution framework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 Google MapReduce εκτελεί τις συναρτήσεις Map &amp; Reduce σε έναν cluster από servers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FF0000"/>
              </a:buClr>
              <a:buFont typeface="Arial"/>
              <a:buChar char="–"/>
            </a:pPr>
            <a:r>
              <a:rPr lang="en-GB" sz="20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master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Workers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MapReduce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1447920" y="4724280"/>
            <a:ext cx="1417320" cy="66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386" name="CustomShape 4"/>
          <p:cNvSpPr/>
          <p:nvPr/>
        </p:nvSpPr>
        <p:spPr>
          <a:xfrm>
            <a:off x="2865240" y="499104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387" name="CustomShape 5"/>
          <p:cNvSpPr/>
          <p:nvPr/>
        </p:nvSpPr>
        <p:spPr>
          <a:xfrm>
            <a:off x="3246480" y="506736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88" name="CustomShape 6"/>
          <p:cNvSpPr/>
          <p:nvPr/>
        </p:nvSpPr>
        <p:spPr>
          <a:xfrm>
            <a:off x="2941560" y="521964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389" name="CustomShape 7"/>
          <p:cNvSpPr/>
          <p:nvPr/>
        </p:nvSpPr>
        <p:spPr>
          <a:xfrm>
            <a:off x="2865240" y="422928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390" name="CustomShape 8"/>
          <p:cNvSpPr/>
          <p:nvPr/>
        </p:nvSpPr>
        <p:spPr>
          <a:xfrm>
            <a:off x="3246480" y="430524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91" name="CustomShape 9"/>
          <p:cNvSpPr/>
          <p:nvPr/>
        </p:nvSpPr>
        <p:spPr>
          <a:xfrm>
            <a:off x="2941560" y="445788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392" name="CustomShape 10"/>
          <p:cNvSpPr/>
          <p:nvPr/>
        </p:nvSpPr>
        <p:spPr>
          <a:xfrm>
            <a:off x="2865240" y="346716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393" name="CustomShape 11"/>
          <p:cNvSpPr/>
          <p:nvPr/>
        </p:nvSpPr>
        <p:spPr>
          <a:xfrm>
            <a:off x="3246480" y="354348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94" name="CustomShape 12"/>
          <p:cNvSpPr/>
          <p:nvPr/>
        </p:nvSpPr>
        <p:spPr>
          <a:xfrm>
            <a:off x="2941560" y="369576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395" name="CustomShape 13"/>
          <p:cNvSpPr/>
          <p:nvPr/>
        </p:nvSpPr>
        <p:spPr>
          <a:xfrm>
            <a:off x="5303880" y="392436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396" name="CustomShape 14"/>
          <p:cNvSpPr/>
          <p:nvPr/>
        </p:nvSpPr>
        <p:spPr>
          <a:xfrm>
            <a:off x="5684760" y="400068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397" name="CustomShape 15"/>
          <p:cNvSpPr/>
          <p:nvPr/>
        </p:nvSpPr>
        <p:spPr>
          <a:xfrm>
            <a:off x="5379840" y="415296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398" name="CustomShape 16"/>
          <p:cNvSpPr/>
          <p:nvPr/>
        </p:nvSpPr>
        <p:spPr>
          <a:xfrm>
            <a:off x="7665840" y="411480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399" name="CustomShape 17"/>
          <p:cNvSpPr/>
          <p:nvPr/>
        </p:nvSpPr>
        <p:spPr>
          <a:xfrm>
            <a:off x="8047080" y="419112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00" name="CustomShape 18"/>
          <p:cNvSpPr/>
          <p:nvPr/>
        </p:nvSpPr>
        <p:spPr>
          <a:xfrm>
            <a:off x="7742160" y="434340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01" name="CustomShape 19"/>
          <p:cNvSpPr/>
          <p:nvPr/>
        </p:nvSpPr>
        <p:spPr>
          <a:xfrm>
            <a:off x="7818480" y="426708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02" name="CustomShape 20"/>
          <p:cNvSpPr/>
          <p:nvPr/>
        </p:nvSpPr>
        <p:spPr>
          <a:xfrm>
            <a:off x="8199360" y="434340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03" name="CustomShape 21"/>
          <p:cNvSpPr/>
          <p:nvPr/>
        </p:nvSpPr>
        <p:spPr>
          <a:xfrm>
            <a:off x="7894440" y="449568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04" name="CustomShape 22"/>
          <p:cNvSpPr/>
          <p:nvPr/>
        </p:nvSpPr>
        <p:spPr>
          <a:xfrm>
            <a:off x="7970760" y="441972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05" name="CustomShape 23"/>
          <p:cNvSpPr/>
          <p:nvPr/>
        </p:nvSpPr>
        <p:spPr>
          <a:xfrm>
            <a:off x="8351640" y="449568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06" name="CustomShape 24"/>
          <p:cNvSpPr/>
          <p:nvPr/>
        </p:nvSpPr>
        <p:spPr>
          <a:xfrm>
            <a:off x="8047080" y="464832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07" name="CustomShape 25"/>
          <p:cNvSpPr/>
          <p:nvPr/>
        </p:nvSpPr>
        <p:spPr>
          <a:xfrm flipV="1">
            <a:off x="1447920" y="3752280"/>
            <a:ext cx="1417320" cy="66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08" name="CustomShape 26"/>
          <p:cNvSpPr/>
          <p:nvPr/>
        </p:nvSpPr>
        <p:spPr>
          <a:xfrm>
            <a:off x="1455480" y="4572000"/>
            <a:ext cx="136764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09" name="CustomShape 27"/>
          <p:cNvSpPr/>
          <p:nvPr/>
        </p:nvSpPr>
        <p:spPr>
          <a:xfrm>
            <a:off x="1989000" y="3848040"/>
            <a:ext cx="25164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28"/>
          <p:cNvSpPr/>
          <p:nvPr/>
        </p:nvSpPr>
        <p:spPr>
          <a:xfrm>
            <a:off x="2141280" y="4402440"/>
            <a:ext cx="25164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29"/>
          <p:cNvSpPr/>
          <p:nvPr/>
        </p:nvSpPr>
        <p:spPr>
          <a:xfrm>
            <a:off x="1950840" y="4897800"/>
            <a:ext cx="25164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30"/>
          <p:cNvSpPr/>
          <p:nvPr/>
        </p:nvSpPr>
        <p:spPr>
          <a:xfrm flipV="1">
            <a:off x="3703680" y="4305240"/>
            <a:ext cx="1523520" cy="19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3" name="CustomShape 31"/>
          <p:cNvSpPr/>
          <p:nvPr/>
        </p:nvSpPr>
        <p:spPr>
          <a:xfrm>
            <a:off x="3703680" y="4724280"/>
            <a:ext cx="1523520" cy="19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4" name="CustomShape 32"/>
          <p:cNvSpPr/>
          <p:nvPr/>
        </p:nvSpPr>
        <p:spPr>
          <a:xfrm flipV="1">
            <a:off x="3703680" y="5029200"/>
            <a:ext cx="1523520" cy="304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5" name="CustomShape 33"/>
          <p:cNvSpPr/>
          <p:nvPr/>
        </p:nvSpPr>
        <p:spPr>
          <a:xfrm>
            <a:off x="3703680" y="3695760"/>
            <a:ext cx="1523520" cy="495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6" name="CustomShape 34"/>
          <p:cNvSpPr/>
          <p:nvPr/>
        </p:nvSpPr>
        <p:spPr>
          <a:xfrm flipV="1">
            <a:off x="3703680" y="4419720"/>
            <a:ext cx="1523520" cy="72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7" name="CustomShape 35"/>
          <p:cNvSpPr/>
          <p:nvPr/>
        </p:nvSpPr>
        <p:spPr>
          <a:xfrm>
            <a:off x="3703680" y="3962520"/>
            <a:ext cx="1523520" cy="83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8" name="CustomShape 36"/>
          <p:cNvSpPr/>
          <p:nvPr/>
        </p:nvSpPr>
        <p:spPr>
          <a:xfrm>
            <a:off x="6103800" y="4191120"/>
            <a:ext cx="1485720" cy="26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19" name="CustomShape 37"/>
          <p:cNvSpPr/>
          <p:nvPr/>
        </p:nvSpPr>
        <p:spPr>
          <a:xfrm flipV="1">
            <a:off x="6103800" y="4610160"/>
            <a:ext cx="1485720" cy="26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20" name="CustomShape 38"/>
          <p:cNvSpPr/>
          <p:nvPr/>
        </p:nvSpPr>
        <p:spPr>
          <a:xfrm>
            <a:off x="4014360" y="224784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21" name="CustomShape 39"/>
          <p:cNvSpPr/>
          <p:nvPr/>
        </p:nvSpPr>
        <p:spPr>
          <a:xfrm>
            <a:off x="4395240" y="232416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22" name="CustomShape 40"/>
          <p:cNvSpPr/>
          <p:nvPr/>
        </p:nvSpPr>
        <p:spPr>
          <a:xfrm>
            <a:off x="4090680" y="247644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23" name="CustomShape 41"/>
          <p:cNvSpPr/>
          <p:nvPr/>
        </p:nvSpPr>
        <p:spPr>
          <a:xfrm>
            <a:off x="3999960" y="1943280"/>
            <a:ext cx="8348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42"/>
          <p:cNvSpPr/>
          <p:nvPr/>
        </p:nvSpPr>
        <p:spPr>
          <a:xfrm>
            <a:off x="360000" y="5071680"/>
            <a:ext cx="11930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Input Files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43"/>
          <p:cNvSpPr/>
          <p:nvPr/>
        </p:nvSpPr>
        <p:spPr>
          <a:xfrm>
            <a:off x="7826040" y="4957200"/>
            <a:ext cx="8424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Output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44"/>
          <p:cNvSpPr/>
          <p:nvPr/>
        </p:nvSpPr>
        <p:spPr>
          <a:xfrm>
            <a:off x="2649240" y="5524560"/>
            <a:ext cx="14202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Map workers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45"/>
          <p:cNvSpPr/>
          <p:nvPr/>
        </p:nvSpPr>
        <p:spPr>
          <a:xfrm>
            <a:off x="4933440" y="5219640"/>
            <a:ext cx="1746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 workers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46"/>
          <p:cNvSpPr/>
          <p:nvPr/>
        </p:nvSpPr>
        <p:spPr>
          <a:xfrm>
            <a:off x="6561000" y="4097880"/>
            <a:ext cx="25164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47"/>
          <p:cNvSpPr/>
          <p:nvPr/>
        </p:nvSpPr>
        <p:spPr>
          <a:xfrm>
            <a:off x="6561000" y="4631040"/>
            <a:ext cx="25164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48"/>
          <p:cNvSpPr/>
          <p:nvPr/>
        </p:nvSpPr>
        <p:spPr>
          <a:xfrm>
            <a:off x="3855960" y="3657600"/>
            <a:ext cx="151920" cy="151920"/>
          </a:xfrm>
          <a:prstGeom prst="rect">
            <a:avLst/>
          </a:prstGeom>
          <a:solidFill>
            <a:srgbClr val="D8EBB3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1" name="CustomShape 49"/>
          <p:cNvSpPr/>
          <p:nvPr/>
        </p:nvSpPr>
        <p:spPr>
          <a:xfrm>
            <a:off x="3855960" y="3962520"/>
            <a:ext cx="151920" cy="151920"/>
          </a:xfrm>
          <a:prstGeom prst="rect">
            <a:avLst/>
          </a:prstGeom>
          <a:solidFill>
            <a:srgbClr val="D8EBB3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50"/>
          <p:cNvSpPr/>
          <p:nvPr/>
        </p:nvSpPr>
        <p:spPr>
          <a:xfrm>
            <a:off x="3855960" y="4343400"/>
            <a:ext cx="151920" cy="151920"/>
          </a:xfrm>
          <a:prstGeom prst="rect">
            <a:avLst/>
          </a:prstGeom>
          <a:solidFill>
            <a:srgbClr val="D8EBB3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3" name="CustomShape 51"/>
          <p:cNvSpPr/>
          <p:nvPr/>
        </p:nvSpPr>
        <p:spPr>
          <a:xfrm>
            <a:off x="3855960" y="4610160"/>
            <a:ext cx="151920" cy="151920"/>
          </a:xfrm>
          <a:prstGeom prst="rect">
            <a:avLst/>
          </a:prstGeom>
          <a:solidFill>
            <a:srgbClr val="D8EBB3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4" name="CustomShape 52"/>
          <p:cNvSpPr/>
          <p:nvPr/>
        </p:nvSpPr>
        <p:spPr>
          <a:xfrm>
            <a:off x="3855960" y="4915080"/>
            <a:ext cx="151920" cy="151920"/>
          </a:xfrm>
          <a:prstGeom prst="rect">
            <a:avLst/>
          </a:prstGeom>
          <a:solidFill>
            <a:srgbClr val="D8EBB3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5" name="CustomShape 53"/>
          <p:cNvSpPr/>
          <p:nvPr/>
        </p:nvSpPr>
        <p:spPr>
          <a:xfrm>
            <a:off x="3855960" y="5181480"/>
            <a:ext cx="151920" cy="151920"/>
          </a:xfrm>
          <a:prstGeom prst="rect">
            <a:avLst/>
          </a:prstGeom>
          <a:solidFill>
            <a:srgbClr val="D8EBB3"/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6" name="CustomShape 54"/>
          <p:cNvSpPr/>
          <p:nvPr/>
        </p:nvSpPr>
        <p:spPr>
          <a:xfrm>
            <a:off x="2903400" y="3809880"/>
            <a:ext cx="304560" cy="190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55"/>
          <p:cNvSpPr/>
          <p:nvPr/>
        </p:nvSpPr>
        <p:spPr>
          <a:xfrm>
            <a:off x="2903400" y="4572000"/>
            <a:ext cx="304560" cy="190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56"/>
          <p:cNvSpPr/>
          <p:nvPr/>
        </p:nvSpPr>
        <p:spPr>
          <a:xfrm>
            <a:off x="2903400" y="5334120"/>
            <a:ext cx="304560" cy="190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57"/>
          <p:cNvSpPr/>
          <p:nvPr/>
        </p:nvSpPr>
        <p:spPr>
          <a:xfrm>
            <a:off x="5341680" y="4267080"/>
            <a:ext cx="304560" cy="190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58"/>
          <p:cNvSpPr/>
          <p:nvPr/>
        </p:nvSpPr>
        <p:spPr>
          <a:xfrm>
            <a:off x="5303880" y="4648320"/>
            <a:ext cx="755640" cy="571320"/>
          </a:xfrm>
          <a:prstGeom prst="rect">
            <a:avLst/>
          </a:pr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441" name="CustomShape 59"/>
          <p:cNvSpPr/>
          <p:nvPr/>
        </p:nvSpPr>
        <p:spPr>
          <a:xfrm>
            <a:off x="5684760" y="4724280"/>
            <a:ext cx="304560" cy="418680"/>
          </a:xfrm>
          <a:prstGeom prst="can">
            <a:avLst>
              <a:gd name="adj" fmla="val 25000"/>
            </a:avLst>
          </a:prstGeom>
          <a:ln>
            <a:solidFill>
              <a:srgbClr val="46AAC4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442" name="CustomShape 60"/>
          <p:cNvSpPr/>
          <p:nvPr/>
        </p:nvSpPr>
        <p:spPr>
          <a:xfrm>
            <a:off x="5379840" y="4876920"/>
            <a:ext cx="266400" cy="266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43" name="CustomShape 61"/>
          <p:cNvSpPr/>
          <p:nvPr/>
        </p:nvSpPr>
        <p:spPr>
          <a:xfrm>
            <a:off x="5341680" y="4991040"/>
            <a:ext cx="304560" cy="1900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62"/>
          <p:cNvSpPr/>
          <p:nvPr/>
        </p:nvSpPr>
        <p:spPr>
          <a:xfrm>
            <a:off x="8452440" y="4625280"/>
            <a:ext cx="12780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63"/>
          <p:cNvSpPr/>
          <p:nvPr/>
        </p:nvSpPr>
        <p:spPr>
          <a:xfrm>
            <a:off x="8414280" y="4655880"/>
            <a:ext cx="12780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64"/>
          <p:cNvSpPr/>
          <p:nvPr/>
        </p:nvSpPr>
        <p:spPr>
          <a:xfrm>
            <a:off x="8389800" y="4694040"/>
            <a:ext cx="12780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65"/>
          <p:cNvSpPr/>
          <p:nvPr/>
        </p:nvSpPr>
        <p:spPr>
          <a:xfrm>
            <a:off x="1226880" y="2857680"/>
            <a:ext cx="1752120" cy="5713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Input files sent to map </a:t>
            </a:r>
            <a:r>
              <a:rPr lang="el-GR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tasks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CustomShape 66"/>
          <p:cNvSpPr/>
          <p:nvPr/>
        </p:nvSpPr>
        <p:spPr>
          <a:xfrm>
            <a:off x="4655880" y="2971800"/>
            <a:ext cx="1752120" cy="8377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Intermediate keys partitioned into reduce </a:t>
            </a:r>
            <a:r>
              <a:rPr lang="el-GR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tasks</a:t>
            </a:r>
            <a:endParaRPr lang="el-G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67"/>
          <p:cNvSpPr/>
          <p:nvPr/>
        </p:nvSpPr>
        <p:spPr>
          <a:xfrm>
            <a:off x="892080" y="4025880"/>
            <a:ext cx="25164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CustomShape 68"/>
          <p:cNvSpPr/>
          <p:nvPr/>
        </p:nvSpPr>
        <p:spPr>
          <a:xfrm>
            <a:off x="892080" y="4406760"/>
            <a:ext cx="25164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69"/>
          <p:cNvSpPr/>
          <p:nvPr/>
        </p:nvSpPr>
        <p:spPr>
          <a:xfrm>
            <a:off x="892080" y="4766760"/>
            <a:ext cx="251640" cy="3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Κοινό σημείο 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Ένας master &amp; πολλοί workers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Γιατί ένας master?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Αυτός ο σχεδιασμός απλοποιεί πολλά πράγματα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Βασικά χρησιμοποιείται για τον χειρισμό μεταδεδομένων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 χρειάζεται να ασχοληθούμε με θέματα consistency 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Χωράνε στη μνήμη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πολύ γρήγορη πρόσβαση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Προφανές πρόβλημα: σφάλμα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Μπορούμε να έχουμε έναν primary και backups.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Μπορούμε να εκλέξουμε τον primary 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Consensus για 3 διεργασίες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Picture 4"/>
          <p:cNvPicPr/>
          <p:nvPr/>
        </p:nvPicPr>
        <p:blipFill>
          <a:blip r:embed="rId2"/>
          <a:stretch/>
        </p:blipFill>
        <p:spPr>
          <a:xfrm>
            <a:off x="1982880" y="1492200"/>
            <a:ext cx="5246280" cy="4611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Chubby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Χρησιμοποιείται για διάφορους σκοπούς (π.χ., την εκλογή του master) στο GFS, Bigtable, MapReduce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Πιθανοί masters προσπαθούν να πάρουν ένα lock στο Chubby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πρώτος που θα πάρει το lock γίνεται master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Also used for storing small configuration data and access control lists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Οργάνωση Chubby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TextShape 2"/>
          <p:cNvSpPr txBox="1"/>
          <p:nvPr/>
        </p:nvSpPr>
        <p:spPr>
          <a:xfrm>
            <a:off x="45720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Ένα chubby cell (an instance) έχει συνήθως 5 αντίγραφα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Αλλά κάθε κελί εξυπηρετεί δεκάδες χιλιάδες clients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Ανάμεσα στα 5 replicas, εκλέγεται ένας master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Οποιοδήποτε replica μπορεί να γίνει master.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επιλογή γίνεται με Paxos.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master χειρίζεται όλα τα αιτήματα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58" name="Picture 4"/>
          <p:cNvPicPr/>
          <p:nvPr/>
        </p:nvPicPr>
        <p:blipFill>
          <a:blip r:embed="rId2"/>
          <a:stretch/>
        </p:blipFill>
        <p:spPr>
          <a:xfrm>
            <a:off x="1403640" y="3933000"/>
            <a:ext cx="4256280" cy="258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Διεπαφή με τον client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 system interface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Από την πλευρά του πελάτη είναι σαν να προσπελάζεις ένα file system.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Typical name: </a:t>
            </a:r>
            <a:r>
              <a:rPr lang="en-GB" sz="24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/ls/foo/wombat/pouch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ls (lock service) κοινό σε όλα τα ονόματα του Chubby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 είναι το όνομα του κελιού Chubby 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/wombat/pouch μεταφράζεται μέσα στο κελί Chubby 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Περιέχει αρχεία και φακέλους που ονομάζονται κόμβοι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Οποιοσδήποτε κόμβος μπορεί να είναι lock για read/write: reader (shared) mode &amp; writer (exclusive) mode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Τα αρχεία μπορούν να περιέχουν κάποια σύντομη πληροφορία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Όπως σε κάθε file system, κάθε αρχείο συσχετίζεται με κάποια metadata όπως  access control λίστες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Επικοινωνία με τον client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clients (library) στέλνουν μηνύματα </a:t>
            </a:r>
            <a:r>
              <a:rPr lang="en-GB" sz="2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KeepAlive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Περιοδικές χειραψίες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το chubby δεν λάβει τίποτα από κάποιον client τον θεωρεί νεκρό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clients εγγράφονται σε </a:t>
            </a:r>
            <a:r>
              <a:rPr lang="en-GB" sz="2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Π.χ., αλλαγή περιεχομένων ενός αρχείου, προσθήκη/αλλαγή/αφαίρεση κόμβου-παιδιού, ακύρωση lock κλπ.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Oι clients </a:t>
            </a:r>
            <a:r>
              <a:rPr lang="en-GB" sz="2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cache data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(file &amp; meta data)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τα cached δεδομένα παλιώσουν, ο Chubby master τα ακυρώνει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 Chubby master </a:t>
            </a:r>
            <a:r>
              <a:rPr lang="en-GB" sz="2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στέλνει events ή ακυρώσεις cache μαζί με τα  KeepAlives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Διασφαλίζει ότι η cache είναι consistent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Χρήση locks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 lock έχει έναν </a:t>
            </a:r>
            <a:r>
              <a:rPr lang="en-GB" sz="2400" b="0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“sequencer” </a:t>
            </a: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που είναι περίπου σαν  version number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 application servers που δέχονται εντολές τσεκάρουν το sequencer του application master με το chubby για να είναι σίγουροι ότι δεν έχει αλλάξει κάτι.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API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open() &amp; close()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GetContentsAndStat()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Reads the whole file and meta-data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SetContents()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Writes to the file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Acquire(), TryAcquire(), Release()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Acquires and releases a lock associated with the file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GetSequencer(), SetSequencer(), CheckSequencer()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Απαιτήσεις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Ισχύς (validity)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Μπορούν να επιλεγούν μόνο τιμές που έχουν προταθεί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Ομοιόμορφη συμφωνία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Δε γίνεται δύο κόμβοι να επιλέξουν διαφορετικές τιμές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Ακεραιότητα (integrity)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Αν όλες οι σωστές διεργασίες προτείνουν την ίδια τιμή, τότε οποιαδήποτε διεργασία έχει έρθει σε decided state θα πρέπει να έχει επιλέξει την τιμή αυτή.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Τερματισμός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Κάθε κόμβος θα επιλέξει τελικά (eventually) μια τιμή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Προς τη λύση</a:t>
            </a:r>
            <a:endParaRPr lang="en-GB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 απλότητα, θεωρούμε ότι δεν υπάρχουν σφάλματα 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διεργ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ασίες στέλνουν με multicast προτεινόμενες τιμές στις άλλες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Περιμένουν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μέχρι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να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συλλέξουν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όλες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τις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Ν π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ροτάσεις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(μα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ζί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με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τη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δική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τους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Απ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οφ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ασίζουν με πλειοψηφία (⊥ ειδική τιμή για null) 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Μπ</a:t>
            </a:r>
            <a:r>
              <a:rPr lang="en-GB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ορεί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να </a:t>
            </a:r>
            <a:r>
              <a:rPr lang="en-GB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χρησιμο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ποιηθεί και minimum/maximum </a:t>
            </a: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Δουλεύει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γι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ατί... 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Όλες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οι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διεργ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ασίες καταλήγουν με το ίδιο σύνολο Ν τιμών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Η π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λειοψηφί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 εξασφαλίζει ισχύ, συμφωνία και ακεραιότητα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Τι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γίνετ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αι με σφάλματα; 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Crash stop 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αματά να στέλνει τιμές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GB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Arbitrary/byzantine 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failure –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στέλνει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δι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αφορετικές τιμές σε διαφορετικές διεργασίες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26054</TotalTime>
  <Words>3902</Words>
  <Application>Microsoft Office PowerPoint</Application>
  <PresentationFormat>On-screen Show (4:3)</PresentationFormat>
  <Paragraphs>616</Paragraphs>
  <Slides>75</Slides>
  <Notes>1</Notes>
  <HiddenSlides>15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Distributed Data Management for Analytical Processing Applications</dc:title>
  <dc:creator>Katerina Doka</dc:creator>
  <cp:lastModifiedBy>katerina.doka katerina.doka</cp:lastModifiedBy>
  <cp:revision>756</cp:revision>
  <cp:lastPrinted>1601-01-01T00:00:00Z</cp:lastPrinted>
  <dcterms:created xsi:type="dcterms:W3CDTF">2010-01-28T11:06:47Z</dcterms:created>
  <dcterms:modified xsi:type="dcterms:W3CDTF">2019-12-12T22:50:44Z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16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74</vt:i4>
  </property>
</Properties>
</file>